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44C19-302C-4710-ADE6-A551BF2D266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E97B7-C8C0-4CE0-B02B-FC42CCD5EF94}">
      <dgm:prSet/>
      <dgm:spPr/>
      <dgm:t>
        <a:bodyPr/>
        <a:lstStyle/>
        <a:p>
          <a:r>
            <a:rPr lang="en-US" dirty="0"/>
            <a:t>Determine</a:t>
          </a:r>
        </a:p>
      </dgm:t>
    </dgm:pt>
    <dgm:pt modelId="{F9D34720-1DDE-49F8-9CE2-E033A8013FE0}" type="parTrans" cxnId="{06437145-4E30-497E-96BF-F72D89B087BE}">
      <dgm:prSet/>
      <dgm:spPr/>
      <dgm:t>
        <a:bodyPr/>
        <a:lstStyle/>
        <a:p>
          <a:endParaRPr lang="en-US"/>
        </a:p>
      </dgm:t>
    </dgm:pt>
    <dgm:pt modelId="{4E4D437D-BCC6-4430-B689-9777956B3B0F}" type="sibTrans" cxnId="{06437145-4E30-497E-96BF-F72D89B087BE}">
      <dgm:prSet/>
      <dgm:spPr/>
      <dgm:t>
        <a:bodyPr/>
        <a:lstStyle/>
        <a:p>
          <a:endParaRPr lang="en-US"/>
        </a:p>
      </dgm:t>
    </dgm:pt>
    <dgm:pt modelId="{E2BACADD-C74D-42BF-BF1E-414FE9DF6FE5}">
      <dgm:prSet custT="1"/>
      <dgm:spPr/>
      <dgm:t>
        <a:bodyPr/>
        <a:lstStyle/>
        <a:p>
          <a:r>
            <a:rPr lang="en-US" sz="2000" dirty="0"/>
            <a:t>Determine Independent and Dependent </a:t>
          </a:r>
        </a:p>
      </dgm:t>
    </dgm:pt>
    <dgm:pt modelId="{01A0CC17-EB73-471E-88B6-63045FAD6762}" type="parTrans" cxnId="{65205F1A-0643-473A-A32C-9D0B95256109}">
      <dgm:prSet/>
      <dgm:spPr/>
      <dgm:t>
        <a:bodyPr/>
        <a:lstStyle/>
        <a:p>
          <a:endParaRPr lang="en-US"/>
        </a:p>
      </dgm:t>
    </dgm:pt>
    <dgm:pt modelId="{77E48A9D-C64D-46E7-95CD-DC762682822D}" type="sibTrans" cxnId="{65205F1A-0643-473A-A32C-9D0B95256109}">
      <dgm:prSet/>
      <dgm:spPr/>
      <dgm:t>
        <a:bodyPr/>
        <a:lstStyle/>
        <a:p>
          <a:endParaRPr lang="en-US"/>
        </a:p>
      </dgm:t>
    </dgm:pt>
    <dgm:pt modelId="{6FCCC5E2-19AF-4C35-A06D-223B31C5FAF0}">
      <dgm:prSet custT="1"/>
      <dgm:spPr/>
      <dgm:t>
        <a:bodyPr/>
        <a:lstStyle/>
        <a:p>
          <a:r>
            <a:rPr lang="en-US" sz="1800" dirty="0"/>
            <a:t>Dependent=</a:t>
          </a:r>
          <a:r>
            <a:rPr lang="en-US" sz="1800" dirty="0" err="1"/>
            <a:t>Loan_Status</a:t>
          </a:r>
          <a:endParaRPr lang="en-US" sz="1800" dirty="0"/>
        </a:p>
      </dgm:t>
    </dgm:pt>
    <dgm:pt modelId="{43C193F2-4258-453A-AB04-FFF24193BFE1}" type="parTrans" cxnId="{36195641-0D0D-4FF8-81F2-21C815A3A50F}">
      <dgm:prSet/>
      <dgm:spPr/>
      <dgm:t>
        <a:bodyPr/>
        <a:lstStyle/>
        <a:p>
          <a:endParaRPr lang="en-US"/>
        </a:p>
      </dgm:t>
    </dgm:pt>
    <dgm:pt modelId="{56C5EEAE-EBCD-4581-8DFA-5EFF5E0218CE}" type="sibTrans" cxnId="{36195641-0D0D-4FF8-81F2-21C815A3A50F}">
      <dgm:prSet/>
      <dgm:spPr/>
      <dgm:t>
        <a:bodyPr/>
        <a:lstStyle/>
        <a:p>
          <a:endParaRPr lang="en-US"/>
        </a:p>
      </dgm:t>
    </dgm:pt>
    <dgm:pt modelId="{152AD422-D2C4-409B-9E06-9D1B1C106820}">
      <dgm:prSet/>
      <dgm:spPr/>
      <dgm:t>
        <a:bodyPr/>
        <a:lstStyle/>
        <a:p>
          <a:r>
            <a:rPr lang="en-US"/>
            <a:t>Split</a:t>
          </a:r>
        </a:p>
      </dgm:t>
    </dgm:pt>
    <dgm:pt modelId="{CADD75A0-D235-43E7-BBC0-02AD964BC9C2}" type="parTrans" cxnId="{E47144E1-93F0-4017-AB77-909E68086027}">
      <dgm:prSet/>
      <dgm:spPr/>
      <dgm:t>
        <a:bodyPr/>
        <a:lstStyle/>
        <a:p>
          <a:endParaRPr lang="en-US"/>
        </a:p>
      </dgm:t>
    </dgm:pt>
    <dgm:pt modelId="{8785CFCB-8BC8-4D81-A956-38157987C1EB}" type="sibTrans" cxnId="{E47144E1-93F0-4017-AB77-909E68086027}">
      <dgm:prSet/>
      <dgm:spPr/>
      <dgm:t>
        <a:bodyPr/>
        <a:lstStyle/>
        <a:p>
          <a:endParaRPr lang="en-US"/>
        </a:p>
      </dgm:t>
    </dgm:pt>
    <dgm:pt modelId="{95403470-CE34-48CF-A6A7-91B3C6DC08CF}">
      <dgm:prSet custT="1"/>
      <dgm:spPr/>
      <dgm:t>
        <a:bodyPr/>
        <a:lstStyle/>
        <a:p>
          <a:r>
            <a:rPr lang="en-US" sz="2000" dirty="0"/>
            <a:t>Split into Train and Test</a:t>
          </a:r>
        </a:p>
      </dgm:t>
    </dgm:pt>
    <dgm:pt modelId="{47A26EE7-D2D2-423B-9C3D-81F208332D72}" type="parTrans" cxnId="{7DB6F7F3-BF57-43CE-8DD9-E37CBE8BBEA1}">
      <dgm:prSet/>
      <dgm:spPr/>
      <dgm:t>
        <a:bodyPr/>
        <a:lstStyle/>
        <a:p>
          <a:endParaRPr lang="en-US"/>
        </a:p>
      </dgm:t>
    </dgm:pt>
    <dgm:pt modelId="{836A6137-2CE4-4E31-82A2-893B09FE440D}" type="sibTrans" cxnId="{7DB6F7F3-BF57-43CE-8DD9-E37CBE8BBEA1}">
      <dgm:prSet/>
      <dgm:spPr/>
      <dgm:t>
        <a:bodyPr/>
        <a:lstStyle/>
        <a:p>
          <a:endParaRPr lang="en-US"/>
        </a:p>
      </dgm:t>
    </dgm:pt>
    <dgm:pt modelId="{F0EEA534-1312-4727-8A89-9814C7B2B243}">
      <dgm:prSet/>
      <dgm:spPr/>
      <dgm:t>
        <a:bodyPr/>
        <a:lstStyle/>
        <a:p>
          <a:r>
            <a:rPr lang="en-US"/>
            <a:t>Apply</a:t>
          </a:r>
        </a:p>
      </dgm:t>
    </dgm:pt>
    <dgm:pt modelId="{44F868A2-9982-4F2B-BABF-A1E9D3934027}" type="parTrans" cxnId="{EB075687-4D06-485B-8D10-D4F0693C61B0}">
      <dgm:prSet/>
      <dgm:spPr/>
      <dgm:t>
        <a:bodyPr/>
        <a:lstStyle/>
        <a:p>
          <a:endParaRPr lang="en-US"/>
        </a:p>
      </dgm:t>
    </dgm:pt>
    <dgm:pt modelId="{61FDD1D0-2156-48C2-8CEF-8B07E044A8A8}" type="sibTrans" cxnId="{EB075687-4D06-485B-8D10-D4F0693C61B0}">
      <dgm:prSet/>
      <dgm:spPr/>
      <dgm:t>
        <a:bodyPr/>
        <a:lstStyle/>
        <a:p>
          <a:endParaRPr lang="en-US"/>
        </a:p>
      </dgm:t>
    </dgm:pt>
    <dgm:pt modelId="{24DCA410-5B8B-4A88-92E4-AAEDA535EC22}">
      <dgm:prSet custT="1"/>
      <dgm:spPr/>
      <dgm:t>
        <a:bodyPr/>
        <a:lstStyle/>
        <a:p>
          <a:r>
            <a:rPr lang="en-US" sz="2000" dirty="0"/>
            <a:t>Apply </a:t>
          </a:r>
          <a:r>
            <a:rPr lang="en-US" sz="2000" dirty="0" err="1"/>
            <a:t>LogisticRegression</a:t>
          </a:r>
          <a:endParaRPr lang="en-US" sz="2000" dirty="0"/>
        </a:p>
      </dgm:t>
    </dgm:pt>
    <dgm:pt modelId="{2857DCEE-4DFD-4B0D-B58B-7CF0E137DE6B}" type="parTrans" cxnId="{96E7CC4F-310F-460B-BBF5-E400BA12B704}">
      <dgm:prSet/>
      <dgm:spPr/>
      <dgm:t>
        <a:bodyPr/>
        <a:lstStyle/>
        <a:p>
          <a:endParaRPr lang="en-US"/>
        </a:p>
      </dgm:t>
    </dgm:pt>
    <dgm:pt modelId="{09A631D3-3883-4466-8F21-DED2DC5B8664}" type="sibTrans" cxnId="{96E7CC4F-310F-460B-BBF5-E400BA12B704}">
      <dgm:prSet/>
      <dgm:spPr/>
      <dgm:t>
        <a:bodyPr/>
        <a:lstStyle/>
        <a:p>
          <a:endParaRPr lang="en-US"/>
        </a:p>
      </dgm:t>
    </dgm:pt>
    <dgm:pt modelId="{CDA1DDA8-F9B3-44DF-87C2-49F4E1214B49}">
      <dgm:prSet custT="1"/>
      <dgm:spPr/>
      <dgm:t>
        <a:bodyPr/>
        <a:lstStyle/>
        <a:p>
          <a:r>
            <a:rPr lang="en-US" sz="1800" dirty="0" err="1"/>
            <a:t>max_iter</a:t>
          </a:r>
          <a:r>
            <a:rPr lang="en-US" sz="1800" dirty="0"/>
            <a:t>=1000 </a:t>
          </a:r>
        </a:p>
      </dgm:t>
    </dgm:pt>
    <dgm:pt modelId="{2A86F33C-5ACE-461F-A1BA-A5CE24ABF8B3}" type="parTrans" cxnId="{0042BB47-EABE-4200-B7EF-BC7281C96FD2}">
      <dgm:prSet/>
      <dgm:spPr/>
      <dgm:t>
        <a:bodyPr/>
        <a:lstStyle/>
        <a:p>
          <a:endParaRPr lang="en-US"/>
        </a:p>
      </dgm:t>
    </dgm:pt>
    <dgm:pt modelId="{C2296B9D-D5FC-41CA-B712-D42EFC834205}" type="sibTrans" cxnId="{0042BB47-EABE-4200-B7EF-BC7281C96FD2}">
      <dgm:prSet/>
      <dgm:spPr/>
      <dgm:t>
        <a:bodyPr/>
        <a:lstStyle/>
        <a:p>
          <a:endParaRPr lang="en-US"/>
        </a:p>
      </dgm:t>
    </dgm:pt>
    <dgm:pt modelId="{1F61FE6B-3CD5-DC42-A1B5-F00529A6BD14}" type="pres">
      <dgm:prSet presAssocID="{F4744C19-302C-4710-ADE6-A551BF2D266F}" presName="Name0" presStyleCnt="0">
        <dgm:presLayoutVars>
          <dgm:dir/>
          <dgm:animLvl val="lvl"/>
          <dgm:resizeHandles val="exact"/>
        </dgm:presLayoutVars>
      </dgm:prSet>
      <dgm:spPr/>
    </dgm:pt>
    <dgm:pt modelId="{B4514086-959E-6845-BDED-2D6CE308E0C3}" type="pres">
      <dgm:prSet presAssocID="{F0EEA534-1312-4727-8A89-9814C7B2B243}" presName="boxAndChildren" presStyleCnt="0"/>
      <dgm:spPr/>
    </dgm:pt>
    <dgm:pt modelId="{85686449-E33C-4D40-BCB0-A82AF32CF804}" type="pres">
      <dgm:prSet presAssocID="{F0EEA534-1312-4727-8A89-9814C7B2B243}" presName="parentTextBox" presStyleLbl="alignNode1" presStyleIdx="0" presStyleCnt="3"/>
      <dgm:spPr/>
    </dgm:pt>
    <dgm:pt modelId="{1709BD84-1313-B445-93DA-BBD33BEFC13F}" type="pres">
      <dgm:prSet presAssocID="{F0EEA534-1312-4727-8A89-9814C7B2B243}" presName="descendantBox" presStyleLbl="bgAccFollowNode1" presStyleIdx="0" presStyleCnt="3"/>
      <dgm:spPr/>
    </dgm:pt>
    <dgm:pt modelId="{A94670C2-0FE8-1640-9338-E0E0FE573E6E}" type="pres">
      <dgm:prSet presAssocID="{8785CFCB-8BC8-4D81-A956-38157987C1EB}" presName="sp" presStyleCnt="0"/>
      <dgm:spPr/>
    </dgm:pt>
    <dgm:pt modelId="{0FB37841-F678-A045-9C36-071B97761FE0}" type="pres">
      <dgm:prSet presAssocID="{152AD422-D2C4-409B-9E06-9D1B1C106820}" presName="arrowAndChildren" presStyleCnt="0"/>
      <dgm:spPr/>
    </dgm:pt>
    <dgm:pt modelId="{E103402B-73A8-9348-9EDA-98EA01FAAD02}" type="pres">
      <dgm:prSet presAssocID="{152AD422-D2C4-409B-9E06-9D1B1C106820}" presName="parentTextArrow" presStyleLbl="node1" presStyleIdx="0" presStyleCnt="0"/>
      <dgm:spPr/>
    </dgm:pt>
    <dgm:pt modelId="{235E67F6-1274-8E4C-A7AC-766EEAB6959E}" type="pres">
      <dgm:prSet presAssocID="{152AD422-D2C4-409B-9E06-9D1B1C106820}" presName="arrow" presStyleLbl="alignNode1" presStyleIdx="1" presStyleCnt="3"/>
      <dgm:spPr/>
    </dgm:pt>
    <dgm:pt modelId="{5DBFCB55-38A3-844F-A5AD-985FB6CB95B7}" type="pres">
      <dgm:prSet presAssocID="{152AD422-D2C4-409B-9E06-9D1B1C106820}" presName="descendantArrow" presStyleLbl="bgAccFollowNode1" presStyleIdx="1" presStyleCnt="3"/>
      <dgm:spPr/>
    </dgm:pt>
    <dgm:pt modelId="{8F77BE58-9A53-3B42-8822-A0E58DDE2F32}" type="pres">
      <dgm:prSet presAssocID="{4E4D437D-BCC6-4430-B689-9777956B3B0F}" presName="sp" presStyleCnt="0"/>
      <dgm:spPr/>
    </dgm:pt>
    <dgm:pt modelId="{3FD0A2E7-22E5-AF46-807B-229AF7BBC6A4}" type="pres">
      <dgm:prSet presAssocID="{DB6E97B7-C8C0-4CE0-B02B-FC42CCD5EF94}" presName="arrowAndChildren" presStyleCnt="0"/>
      <dgm:spPr/>
    </dgm:pt>
    <dgm:pt modelId="{8CFE0AF9-28B5-234D-A74D-4CA6B524F9C8}" type="pres">
      <dgm:prSet presAssocID="{DB6E97B7-C8C0-4CE0-B02B-FC42CCD5EF94}" presName="parentTextArrow" presStyleLbl="node1" presStyleIdx="0" presStyleCnt="0"/>
      <dgm:spPr/>
    </dgm:pt>
    <dgm:pt modelId="{FD982630-CE4E-F84B-9948-0ADDC7E7C164}" type="pres">
      <dgm:prSet presAssocID="{DB6E97B7-C8C0-4CE0-B02B-FC42CCD5EF94}" presName="arrow" presStyleLbl="alignNode1" presStyleIdx="2" presStyleCnt="3"/>
      <dgm:spPr/>
    </dgm:pt>
    <dgm:pt modelId="{C06922FB-1F3E-584C-AD32-0C01D158DBE2}" type="pres">
      <dgm:prSet presAssocID="{DB6E97B7-C8C0-4CE0-B02B-FC42CCD5EF94}" presName="descendantArrow" presStyleLbl="bgAccFollowNode1" presStyleIdx="2" presStyleCnt="3"/>
      <dgm:spPr/>
    </dgm:pt>
  </dgm:ptLst>
  <dgm:cxnLst>
    <dgm:cxn modelId="{046E1602-7D73-0349-9AFE-DCC296232505}" type="presOf" srcId="{E2BACADD-C74D-42BF-BF1E-414FE9DF6FE5}" destId="{C06922FB-1F3E-584C-AD32-0C01D158DBE2}" srcOrd="0" destOrd="0" presId="urn:microsoft.com/office/officeart/2016/7/layout/VerticalDownArrowProcess"/>
    <dgm:cxn modelId="{2740BA0A-1E0B-5841-B4D1-5A685E51ECFA}" type="presOf" srcId="{95403470-CE34-48CF-A6A7-91B3C6DC08CF}" destId="{5DBFCB55-38A3-844F-A5AD-985FB6CB95B7}" srcOrd="0" destOrd="0" presId="urn:microsoft.com/office/officeart/2016/7/layout/VerticalDownArrowProcess"/>
    <dgm:cxn modelId="{8D3E4C0F-E490-8B49-9EEE-0F84D449061D}" type="presOf" srcId="{24DCA410-5B8B-4A88-92E4-AAEDA535EC22}" destId="{1709BD84-1313-B445-93DA-BBD33BEFC13F}" srcOrd="0" destOrd="0" presId="urn:microsoft.com/office/officeart/2016/7/layout/VerticalDownArrowProcess"/>
    <dgm:cxn modelId="{65205F1A-0643-473A-A32C-9D0B95256109}" srcId="{DB6E97B7-C8C0-4CE0-B02B-FC42CCD5EF94}" destId="{E2BACADD-C74D-42BF-BF1E-414FE9DF6FE5}" srcOrd="0" destOrd="0" parTransId="{01A0CC17-EB73-471E-88B6-63045FAD6762}" sibTransId="{77E48A9D-C64D-46E7-95CD-DC762682822D}"/>
    <dgm:cxn modelId="{FBFA9827-9724-E645-A9AD-396444C20022}" type="presOf" srcId="{6FCCC5E2-19AF-4C35-A06D-223B31C5FAF0}" destId="{C06922FB-1F3E-584C-AD32-0C01D158DBE2}" srcOrd="0" destOrd="1" presId="urn:microsoft.com/office/officeart/2016/7/layout/VerticalDownArrowProcess"/>
    <dgm:cxn modelId="{E3A7CB31-E0BA-314B-BBA0-4B00F6D7C6C9}" type="presOf" srcId="{CDA1DDA8-F9B3-44DF-87C2-49F4E1214B49}" destId="{1709BD84-1313-B445-93DA-BBD33BEFC13F}" srcOrd="0" destOrd="1" presId="urn:microsoft.com/office/officeart/2016/7/layout/VerticalDownArrowProcess"/>
    <dgm:cxn modelId="{36195641-0D0D-4FF8-81F2-21C815A3A50F}" srcId="{E2BACADD-C74D-42BF-BF1E-414FE9DF6FE5}" destId="{6FCCC5E2-19AF-4C35-A06D-223B31C5FAF0}" srcOrd="0" destOrd="0" parTransId="{43C193F2-4258-453A-AB04-FFF24193BFE1}" sibTransId="{56C5EEAE-EBCD-4581-8DFA-5EFF5E0218CE}"/>
    <dgm:cxn modelId="{A8B23044-4CF5-5240-A790-692F3C266070}" type="presOf" srcId="{F0EEA534-1312-4727-8A89-9814C7B2B243}" destId="{85686449-E33C-4D40-BCB0-A82AF32CF804}" srcOrd="0" destOrd="0" presId="urn:microsoft.com/office/officeart/2016/7/layout/VerticalDownArrowProcess"/>
    <dgm:cxn modelId="{06437145-4E30-497E-96BF-F72D89B087BE}" srcId="{F4744C19-302C-4710-ADE6-A551BF2D266F}" destId="{DB6E97B7-C8C0-4CE0-B02B-FC42CCD5EF94}" srcOrd="0" destOrd="0" parTransId="{F9D34720-1DDE-49F8-9CE2-E033A8013FE0}" sibTransId="{4E4D437D-BCC6-4430-B689-9777956B3B0F}"/>
    <dgm:cxn modelId="{0042BB47-EABE-4200-B7EF-BC7281C96FD2}" srcId="{24DCA410-5B8B-4A88-92E4-AAEDA535EC22}" destId="{CDA1DDA8-F9B3-44DF-87C2-49F4E1214B49}" srcOrd="0" destOrd="0" parTransId="{2A86F33C-5ACE-461F-A1BA-A5CE24ABF8B3}" sibTransId="{C2296B9D-D5FC-41CA-B712-D42EFC834205}"/>
    <dgm:cxn modelId="{E2476249-9011-7B4C-B15E-F039D1CE6E5B}" type="presOf" srcId="{152AD422-D2C4-409B-9E06-9D1B1C106820}" destId="{E103402B-73A8-9348-9EDA-98EA01FAAD02}" srcOrd="0" destOrd="0" presId="urn:microsoft.com/office/officeart/2016/7/layout/VerticalDownArrowProcess"/>
    <dgm:cxn modelId="{96E7CC4F-310F-460B-BBF5-E400BA12B704}" srcId="{F0EEA534-1312-4727-8A89-9814C7B2B243}" destId="{24DCA410-5B8B-4A88-92E4-AAEDA535EC22}" srcOrd="0" destOrd="0" parTransId="{2857DCEE-4DFD-4B0D-B58B-7CF0E137DE6B}" sibTransId="{09A631D3-3883-4466-8F21-DED2DC5B8664}"/>
    <dgm:cxn modelId="{90F4255B-7EB6-BC42-A7C7-B8B6C907DBCB}" type="presOf" srcId="{F4744C19-302C-4710-ADE6-A551BF2D266F}" destId="{1F61FE6B-3CD5-DC42-A1B5-F00529A6BD14}" srcOrd="0" destOrd="0" presId="urn:microsoft.com/office/officeart/2016/7/layout/VerticalDownArrowProcess"/>
    <dgm:cxn modelId="{A36FB15C-1EFD-D34E-ACB5-FA21AC1D0A82}" type="presOf" srcId="{DB6E97B7-C8C0-4CE0-B02B-FC42CCD5EF94}" destId="{FD982630-CE4E-F84B-9948-0ADDC7E7C164}" srcOrd="1" destOrd="0" presId="urn:microsoft.com/office/officeart/2016/7/layout/VerticalDownArrowProcess"/>
    <dgm:cxn modelId="{9B5F2665-D2F9-2F4E-83D8-C6EA06E7CBEE}" type="presOf" srcId="{152AD422-D2C4-409B-9E06-9D1B1C106820}" destId="{235E67F6-1274-8E4C-A7AC-766EEAB6959E}" srcOrd="1" destOrd="0" presId="urn:microsoft.com/office/officeart/2016/7/layout/VerticalDownArrowProcess"/>
    <dgm:cxn modelId="{A79B9A80-7F08-5743-918B-74E65C6BE952}" type="presOf" srcId="{DB6E97B7-C8C0-4CE0-B02B-FC42CCD5EF94}" destId="{8CFE0AF9-28B5-234D-A74D-4CA6B524F9C8}" srcOrd="0" destOrd="0" presId="urn:microsoft.com/office/officeart/2016/7/layout/VerticalDownArrowProcess"/>
    <dgm:cxn modelId="{EB075687-4D06-485B-8D10-D4F0693C61B0}" srcId="{F4744C19-302C-4710-ADE6-A551BF2D266F}" destId="{F0EEA534-1312-4727-8A89-9814C7B2B243}" srcOrd="2" destOrd="0" parTransId="{44F868A2-9982-4F2B-BABF-A1E9D3934027}" sibTransId="{61FDD1D0-2156-48C2-8CEF-8B07E044A8A8}"/>
    <dgm:cxn modelId="{E47144E1-93F0-4017-AB77-909E68086027}" srcId="{F4744C19-302C-4710-ADE6-A551BF2D266F}" destId="{152AD422-D2C4-409B-9E06-9D1B1C106820}" srcOrd="1" destOrd="0" parTransId="{CADD75A0-D235-43E7-BBC0-02AD964BC9C2}" sibTransId="{8785CFCB-8BC8-4D81-A956-38157987C1EB}"/>
    <dgm:cxn modelId="{7DB6F7F3-BF57-43CE-8DD9-E37CBE8BBEA1}" srcId="{152AD422-D2C4-409B-9E06-9D1B1C106820}" destId="{95403470-CE34-48CF-A6A7-91B3C6DC08CF}" srcOrd="0" destOrd="0" parTransId="{47A26EE7-D2D2-423B-9C3D-81F208332D72}" sibTransId="{836A6137-2CE4-4E31-82A2-893B09FE440D}"/>
    <dgm:cxn modelId="{12663ECD-52BB-384F-A1D5-172F3471DBA6}" type="presParOf" srcId="{1F61FE6B-3CD5-DC42-A1B5-F00529A6BD14}" destId="{B4514086-959E-6845-BDED-2D6CE308E0C3}" srcOrd="0" destOrd="0" presId="urn:microsoft.com/office/officeart/2016/7/layout/VerticalDownArrowProcess"/>
    <dgm:cxn modelId="{7BD70B02-7E38-AF40-99A2-D2181E3380F8}" type="presParOf" srcId="{B4514086-959E-6845-BDED-2D6CE308E0C3}" destId="{85686449-E33C-4D40-BCB0-A82AF32CF804}" srcOrd="0" destOrd="0" presId="urn:microsoft.com/office/officeart/2016/7/layout/VerticalDownArrowProcess"/>
    <dgm:cxn modelId="{370727C3-B4E3-0841-B27F-600950C0FE55}" type="presParOf" srcId="{B4514086-959E-6845-BDED-2D6CE308E0C3}" destId="{1709BD84-1313-B445-93DA-BBD33BEFC13F}" srcOrd="1" destOrd="0" presId="urn:microsoft.com/office/officeart/2016/7/layout/VerticalDownArrowProcess"/>
    <dgm:cxn modelId="{05AB6309-6458-D940-AC11-B12E6739EFA4}" type="presParOf" srcId="{1F61FE6B-3CD5-DC42-A1B5-F00529A6BD14}" destId="{A94670C2-0FE8-1640-9338-E0E0FE573E6E}" srcOrd="1" destOrd="0" presId="urn:microsoft.com/office/officeart/2016/7/layout/VerticalDownArrowProcess"/>
    <dgm:cxn modelId="{5AC80737-AA6B-CC4E-AF03-9BFFA7D94452}" type="presParOf" srcId="{1F61FE6B-3CD5-DC42-A1B5-F00529A6BD14}" destId="{0FB37841-F678-A045-9C36-071B97761FE0}" srcOrd="2" destOrd="0" presId="urn:microsoft.com/office/officeart/2016/7/layout/VerticalDownArrowProcess"/>
    <dgm:cxn modelId="{1977B531-C869-C940-833E-CA4C1E679667}" type="presParOf" srcId="{0FB37841-F678-A045-9C36-071B97761FE0}" destId="{E103402B-73A8-9348-9EDA-98EA01FAAD02}" srcOrd="0" destOrd="0" presId="urn:microsoft.com/office/officeart/2016/7/layout/VerticalDownArrowProcess"/>
    <dgm:cxn modelId="{846DD922-3A87-A541-822E-0198ABAFE1E2}" type="presParOf" srcId="{0FB37841-F678-A045-9C36-071B97761FE0}" destId="{235E67F6-1274-8E4C-A7AC-766EEAB6959E}" srcOrd="1" destOrd="0" presId="urn:microsoft.com/office/officeart/2016/7/layout/VerticalDownArrowProcess"/>
    <dgm:cxn modelId="{8DE7A7BB-BCC7-4545-B71F-E14A7E2FCEB1}" type="presParOf" srcId="{0FB37841-F678-A045-9C36-071B97761FE0}" destId="{5DBFCB55-38A3-844F-A5AD-985FB6CB95B7}" srcOrd="2" destOrd="0" presId="urn:microsoft.com/office/officeart/2016/7/layout/VerticalDownArrowProcess"/>
    <dgm:cxn modelId="{835E272F-B5A0-354B-9B5C-4399D643FC21}" type="presParOf" srcId="{1F61FE6B-3CD5-DC42-A1B5-F00529A6BD14}" destId="{8F77BE58-9A53-3B42-8822-A0E58DDE2F32}" srcOrd="3" destOrd="0" presId="urn:microsoft.com/office/officeart/2016/7/layout/VerticalDownArrowProcess"/>
    <dgm:cxn modelId="{09F4E066-A27D-C64C-9187-50C45F65738A}" type="presParOf" srcId="{1F61FE6B-3CD5-DC42-A1B5-F00529A6BD14}" destId="{3FD0A2E7-22E5-AF46-807B-229AF7BBC6A4}" srcOrd="4" destOrd="0" presId="urn:microsoft.com/office/officeart/2016/7/layout/VerticalDownArrowProcess"/>
    <dgm:cxn modelId="{DDE38BF9-BAF9-F740-933E-B7F9683E5EEC}" type="presParOf" srcId="{3FD0A2E7-22E5-AF46-807B-229AF7BBC6A4}" destId="{8CFE0AF9-28B5-234D-A74D-4CA6B524F9C8}" srcOrd="0" destOrd="0" presId="urn:microsoft.com/office/officeart/2016/7/layout/VerticalDownArrowProcess"/>
    <dgm:cxn modelId="{6D575EAD-A9B5-874F-A5AB-58CD1A8EABE2}" type="presParOf" srcId="{3FD0A2E7-22E5-AF46-807B-229AF7BBC6A4}" destId="{FD982630-CE4E-F84B-9948-0ADDC7E7C164}" srcOrd="1" destOrd="0" presId="urn:microsoft.com/office/officeart/2016/7/layout/VerticalDownArrowProcess"/>
    <dgm:cxn modelId="{1EA44652-47A1-3742-AAF4-69D5F3B2B963}" type="presParOf" srcId="{3FD0A2E7-22E5-AF46-807B-229AF7BBC6A4}" destId="{C06922FB-1F3E-584C-AD32-0C01D158DBE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8A0F8-3641-48A9-873D-8E0C12F2AD7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CC17F1-B7BD-403A-ADCA-AE38F5D09F58}">
      <dgm:prSet custT="1"/>
      <dgm:spPr/>
      <dgm:t>
        <a:bodyPr/>
        <a:lstStyle/>
        <a:p>
          <a:r>
            <a:rPr lang="en-US" sz="2000" dirty="0"/>
            <a:t>Logistic Regression model applied to predict loan eligibility</a:t>
          </a:r>
        </a:p>
      </dgm:t>
    </dgm:pt>
    <dgm:pt modelId="{98D71C19-113D-4965-BB56-5BCF5A47231F}" type="parTrans" cxnId="{87538F74-65E7-4880-BDFE-C80B9D54F194}">
      <dgm:prSet/>
      <dgm:spPr/>
      <dgm:t>
        <a:bodyPr/>
        <a:lstStyle/>
        <a:p>
          <a:endParaRPr lang="en-US"/>
        </a:p>
      </dgm:t>
    </dgm:pt>
    <dgm:pt modelId="{C5176F05-4E07-4D87-BA94-169CFAB5DBAC}" type="sibTrans" cxnId="{87538F74-65E7-4880-BDFE-C80B9D54F194}">
      <dgm:prSet/>
      <dgm:spPr/>
      <dgm:t>
        <a:bodyPr/>
        <a:lstStyle/>
        <a:p>
          <a:endParaRPr lang="en-US"/>
        </a:p>
      </dgm:t>
    </dgm:pt>
    <dgm:pt modelId="{30A9AA1F-AFC3-4F41-8414-D0AF01DBFCD3}">
      <dgm:prSet custT="1"/>
      <dgm:spPr/>
      <dgm:t>
        <a:bodyPr/>
        <a:lstStyle/>
        <a:p>
          <a:r>
            <a:rPr lang="en-US" sz="2000" dirty="0"/>
            <a:t>Based upon 11 variables describing applicant information and loan request information</a:t>
          </a:r>
        </a:p>
      </dgm:t>
    </dgm:pt>
    <dgm:pt modelId="{13BA58E2-7273-4272-8D39-C2067BA8261B}" type="parTrans" cxnId="{3D49B7A6-F242-43CA-A26B-FAA72DB7508B}">
      <dgm:prSet/>
      <dgm:spPr/>
      <dgm:t>
        <a:bodyPr/>
        <a:lstStyle/>
        <a:p>
          <a:endParaRPr lang="en-US"/>
        </a:p>
      </dgm:t>
    </dgm:pt>
    <dgm:pt modelId="{5EA936CC-A3D8-4115-BF94-EA560A3FBED5}" type="sibTrans" cxnId="{3D49B7A6-F242-43CA-A26B-FAA72DB7508B}">
      <dgm:prSet/>
      <dgm:spPr/>
      <dgm:t>
        <a:bodyPr/>
        <a:lstStyle/>
        <a:p>
          <a:endParaRPr lang="en-US"/>
        </a:p>
      </dgm:t>
    </dgm:pt>
    <dgm:pt modelId="{4B4D74F6-8671-447C-95C8-A44EC61F2015}">
      <dgm:prSet custT="1"/>
      <dgm:spPr/>
      <dgm:t>
        <a:bodyPr/>
        <a:lstStyle/>
        <a:p>
          <a:r>
            <a:rPr lang="en-US" sz="2000" dirty="0"/>
            <a:t>Required the removal of one column and the imputation of 7 other columns </a:t>
          </a:r>
        </a:p>
      </dgm:t>
    </dgm:pt>
    <dgm:pt modelId="{6B4C295A-50B9-4841-815B-4D4EAA84E2EA}" type="parTrans" cxnId="{2482D356-06C2-49E8-B616-E9090DAEAAD4}">
      <dgm:prSet/>
      <dgm:spPr/>
      <dgm:t>
        <a:bodyPr/>
        <a:lstStyle/>
        <a:p>
          <a:endParaRPr lang="en-US"/>
        </a:p>
      </dgm:t>
    </dgm:pt>
    <dgm:pt modelId="{177533E8-8E1D-4D62-BE98-AB0F8C66A709}" type="sibTrans" cxnId="{2482D356-06C2-49E8-B616-E9090DAEAAD4}">
      <dgm:prSet/>
      <dgm:spPr/>
      <dgm:t>
        <a:bodyPr/>
        <a:lstStyle/>
        <a:p>
          <a:endParaRPr lang="en-US"/>
        </a:p>
      </dgm:t>
    </dgm:pt>
    <dgm:pt modelId="{EB703C7C-238E-492D-B3C9-1A2AB549BF24}">
      <dgm:prSet custT="1"/>
      <dgm:spPr/>
      <dgm:t>
        <a:bodyPr/>
        <a:lstStyle/>
        <a:p>
          <a:r>
            <a:rPr lang="en-US" sz="2000" dirty="0"/>
            <a:t>3 experiments tested of varying splits </a:t>
          </a:r>
        </a:p>
      </dgm:t>
    </dgm:pt>
    <dgm:pt modelId="{959847BC-74D2-4A69-949C-FB2E848BD688}" type="parTrans" cxnId="{4186CC63-6268-4E51-9F1F-79A295DD4003}">
      <dgm:prSet/>
      <dgm:spPr/>
      <dgm:t>
        <a:bodyPr/>
        <a:lstStyle/>
        <a:p>
          <a:endParaRPr lang="en-US"/>
        </a:p>
      </dgm:t>
    </dgm:pt>
    <dgm:pt modelId="{CAB37202-9E38-495E-ABCF-03BFEF2E5A3C}" type="sibTrans" cxnId="{4186CC63-6268-4E51-9F1F-79A295DD4003}">
      <dgm:prSet/>
      <dgm:spPr/>
      <dgm:t>
        <a:bodyPr/>
        <a:lstStyle/>
        <a:p>
          <a:endParaRPr lang="en-US"/>
        </a:p>
      </dgm:t>
    </dgm:pt>
    <dgm:pt modelId="{49410650-2702-4D9E-A82D-B9D9BF0FE9F9}">
      <dgm:prSet custT="1"/>
      <dgm:spPr/>
      <dgm:t>
        <a:bodyPr/>
        <a:lstStyle/>
        <a:p>
          <a:r>
            <a:rPr lang="en-US" sz="2000" dirty="0"/>
            <a:t>Overall accuracy of 75%+ </a:t>
          </a:r>
        </a:p>
      </dgm:t>
    </dgm:pt>
    <dgm:pt modelId="{F61F0A3D-0539-45DE-9C78-553527B992D6}" type="parTrans" cxnId="{5C66D477-7B6F-498E-9EF2-A671F58D22F5}">
      <dgm:prSet/>
      <dgm:spPr/>
      <dgm:t>
        <a:bodyPr/>
        <a:lstStyle/>
        <a:p>
          <a:endParaRPr lang="en-US"/>
        </a:p>
      </dgm:t>
    </dgm:pt>
    <dgm:pt modelId="{5AD2B21A-AFDB-4570-A532-198C59C79170}" type="sibTrans" cxnId="{5C66D477-7B6F-498E-9EF2-A671F58D22F5}">
      <dgm:prSet/>
      <dgm:spPr/>
      <dgm:t>
        <a:bodyPr/>
        <a:lstStyle/>
        <a:p>
          <a:endParaRPr lang="en-US"/>
        </a:p>
      </dgm:t>
    </dgm:pt>
    <dgm:pt modelId="{48E7DE35-EA26-452B-88E0-8BF4D06A06B6}">
      <dgm:prSet custT="1"/>
      <dgm:spPr/>
      <dgm:t>
        <a:bodyPr/>
        <a:lstStyle/>
        <a:p>
          <a:r>
            <a:rPr lang="en-US" sz="1800" dirty="0"/>
            <a:t>Confusion matrices were largely successful despite the False Positives </a:t>
          </a:r>
        </a:p>
      </dgm:t>
    </dgm:pt>
    <dgm:pt modelId="{E06250D3-C097-4555-B6DE-20D8EFF3A6AA}" type="parTrans" cxnId="{C0D0061E-7A2D-42F3-AEDC-FA7685D78179}">
      <dgm:prSet/>
      <dgm:spPr/>
      <dgm:t>
        <a:bodyPr/>
        <a:lstStyle/>
        <a:p>
          <a:endParaRPr lang="en-US"/>
        </a:p>
      </dgm:t>
    </dgm:pt>
    <dgm:pt modelId="{F806874C-3F1B-403E-9DB0-D4C745B68605}" type="sibTrans" cxnId="{C0D0061E-7A2D-42F3-AEDC-FA7685D78179}">
      <dgm:prSet/>
      <dgm:spPr/>
      <dgm:t>
        <a:bodyPr/>
        <a:lstStyle/>
        <a:p>
          <a:endParaRPr lang="en-US"/>
        </a:p>
      </dgm:t>
    </dgm:pt>
    <dgm:pt modelId="{732BD8E2-378A-7447-ADF2-3CD69EDAC4C9}" type="pres">
      <dgm:prSet presAssocID="{A738A0F8-3641-48A9-873D-8E0C12F2AD75}" presName="outerComposite" presStyleCnt="0">
        <dgm:presLayoutVars>
          <dgm:chMax val="5"/>
          <dgm:dir/>
          <dgm:resizeHandles val="exact"/>
        </dgm:presLayoutVars>
      </dgm:prSet>
      <dgm:spPr/>
    </dgm:pt>
    <dgm:pt modelId="{FBEC5954-9582-3B4D-986E-9AD507086D23}" type="pres">
      <dgm:prSet presAssocID="{A738A0F8-3641-48A9-873D-8E0C12F2AD75}" presName="dummyMaxCanvas" presStyleCnt="0">
        <dgm:presLayoutVars/>
      </dgm:prSet>
      <dgm:spPr/>
    </dgm:pt>
    <dgm:pt modelId="{F526C76C-10A8-3F4D-BFBD-1FF977A0B7D4}" type="pres">
      <dgm:prSet presAssocID="{A738A0F8-3641-48A9-873D-8E0C12F2AD75}" presName="FiveNodes_1" presStyleLbl="node1" presStyleIdx="0" presStyleCnt="5">
        <dgm:presLayoutVars>
          <dgm:bulletEnabled val="1"/>
        </dgm:presLayoutVars>
      </dgm:prSet>
      <dgm:spPr/>
    </dgm:pt>
    <dgm:pt modelId="{C74002C2-1418-C444-9C5B-EE3F01928B4E}" type="pres">
      <dgm:prSet presAssocID="{A738A0F8-3641-48A9-873D-8E0C12F2AD75}" presName="FiveNodes_2" presStyleLbl="node1" presStyleIdx="1" presStyleCnt="5">
        <dgm:presLayoutVars>
          <dgm:bulletEnabled val="1"/>
        </dgm:presLayoutVars>
      </dgm:prSet>
      <dgm:spPr/>
    </dgm:pt>
    <dgm:pt modelId="{E6D423F9-D92A-4248-AE01-05C319CF68D1}" type="pres">
      <dgm:prSet presAssocID="{A738A0F8-3641-48A9-873D-8E0C12F2AD75}" presName="FiveNodes_3" presStyleLbl="node1" presStyleIdx="2" presStyleCnt="5">
        <dgm:presLayoutVars>
          <dgm:bulletEnabled val="1"/>
        </dgm:presLayoutVars>
      </dgm:prSet>
      <dgm:spPr/>
    </dgm:pt>
    <dgm:pt modelId="{00476F23-2866-B64D-9C34-9BECDDB14AC0}" type="pres">
      <dgm:prSet presAssocID="{A738A0F8-3641-48A9-873D-8E0C12F2AD75}" presName="FiveNodes_4" presStyleLbl="node1" presStyleIdx="3" presStyleCnt="5">
        <dgm:presLayoutVars>
          <dgm:bulletEnabled val="1"/>
        </dgm:presLayoutVars>
      </dgm:prSet>
      <dgm:spPr/>
    </dgm:pt>
    <dgm:pt modelId="{F9E1DC60-9211-204C-A1D3-13506777C035}" type="pres">
      <dgm:prSet presAssocID="{A738A0F8-3641-48A9-873D-8E0C12F2AD75}" presName="FiveNodes_5" presStyleLbl="node1" presStyleIdx="4" presStyleCnt="5" custLinFactNeighborX="-2" custLinFactNeighborY="3212">
        <dgm:presLayoutVars>
          <dgm:bulletEnabled val="1"/>
        </dgm:presLayoutVars>
      </dgm:prSet>
      <dgm:spPr/>
    </dgm:pt>
    <dgm:pt modelId="{662253D6-7BB4-EF41-8E44-7A15441F21E9}" type="pres">
      <dgm:prSet presAssocID="{A738A0F8-3641-48A9-873D-8E0C12F2AD75}" presName="FiveConn_1-2" presStyleLbl="fgAccFollowNode1" presStyleIdx="0" presStyleCnt="4">
        <dgm:presLayoutVars>
          <dgm:bulletEnabled val="1"/>
        </dgm:presLayoutVars>
      </dgm:prSet>
      <dgm:spPr/>
    </dgm:pt>
    <dgm:pt modelId="{393BA0C5-5FA8-DE4D-8783-102C689FF9CD}" type="pres">
      <dgm:prSet presAssocID="{A738A0F8-3641-48A9-873D-8E0C12F2AD75}" presName="FiveConn_2-3" presStyleLbl="fgAccFollowNode1" presStyleIdx="1" presStyleCnt="4">
        <dgm:presLayoutVars>
          <dgm:bulletEnabled val="1"/>
        </dgm:presLayoutVars>
      </dgm:prSet>
      <dgm:spPr/>
    </dgm:pt>
    <dgm:pt modelId="{41FAC115-60C5-6442-B69B-CAAB6560CE96}" type="pres">
      <dgm:prSet presAssocID="{A738A0F8-3641-48A9-873D-8E0C12F2AD75}" presName="FiveConn_3-4" presStyleLbl="fgAccFollowNode1" presStyleIdx="2" presStyleCnt="4">
        <dgm:presLayoutVars>
          <dgm:bulletEnabled val="1"/>
        </dgm:presLayoutVars>
      </dgm:prSet>
      <dgm:spPr/>
    </dgm:pt>
    <dgm:pt modelId="{E8248241-2ECF-494C-8957-6B0CEB57DE8E}" type="pres">
      <dgm:prSet presAssocID="{A738A0F8-3641-48A9-873D-8E0C12F2AD75}" presName="FiveConn_4-5" presStyleLbl="fgAccFollowNode1" presStyleIdx="3" presStyleCnt="4">
        <dgm:presLayoutVars>
          <dgm:bulletEnabled val="1"/>
        </dgm:presLayoutVars>
      </dgm:prSet>
      <dgm:spPr/>
    </dgm:pt>
    <dgm:pt modelId="{6B405A65-DA19-2942-BC22-C4644F5C52EB}" type="pres">
      <dgm:prSet presAssocID="{A738A0F8-3641-48A9-873D-8E0C12F2AD75}" presName="FiveNodes_1_text" presStyleLbl="node1" presStyleIdx="4" presStyleCnt="5">
        <dgm:presLayoutVars>
          <dgm:bulletEnabled val="1"/>
        </dgm:presLayoutVars>
      </dgm:prSet>
      <dgm:spPr/>
    </dgm:pt>
    <dgm:pt modelId="{C1C7EB9C-553E-7F44-BD28-FD573F4401DC}" type="pres">
      <dgm:prSet presAssocID="{A738A0F8-3641-48A9-873D-8E0C12F2AD75}" presName="FiveNodes_2_text" presStyleLbl="node1" presStyleIdx="4" presStyleCnt="5">
        <dgm:presLayoutVars>
          <dgm:bulletEnabled val="1"/>
        </dgm:presLayoutVars>
      </dgm:prSet>
      <dgm:spPr/>
    </dgm:pt>
    <dgm:pt modelId="{31DABE93-5826-3B4B-ACB7-ACD048BD04A2}" type="pres">
      <dgm:prSet presAssocID="{A738A0F8-3641-48A9-873D-8E0C12F2AD75}" presName="FiveNodes_3_text" presStyleLbl="node1" presStyleIdx="4" presStyleCnt="5">
        <dgm:presLayoutVars>
          <dgm:bulletEnabled val="1"/>
        </dgm:presLayoutVars>
      </dgm:prSet>
      <dgm:spPr/>
    </dgm:pt>
    <dgm:pt modelId="{AF7B8C09-E9F9-AC4D-AD41-83F3001BC268}" type="pres">
      <dgm:prSet presAssocID="{A738A0F8-3641-48A9-873D-8E0C12F2AD75}" presName="FiveNodes_4_text" presStyleLbl="node1" presStyleIdx="4" presStyleCnt="5">
        <dgm:presLayoutVars>
          <dgm:bulletEnabled val="1"/>
        </dgm:presLayoutVars>
      </dgm:prSet>
      <dgm:spPr/>
    </dgm:pt>
    <dgm:pt modelId="{54A032BD-8B66-A040-95A2-FB46B241C473}" type="pres">
      <dgm:prSet presAssocID="{A738A0F8-3641-48A9-873D-8E0C12F2AD7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0D0061E-7A2D-42F3-AEDC-FA7685D78179}" srcId="{49410650-2702-4D9E-A82D-B9D9BF0FE9F9}" destId="{48E7DE35-EA26-452B-88E0-8BF4D06A06B6}" srcOrd="0" destOrd="0" parTransId="{E06250D3-C097-4555-B6DE-20D8EFF3A6AA}" sibTransId="{F806874C-3F1B-403E-9DB0-D4C745B68605}"/>
    <dgm:cxn modelId="{7BCE8123-6B60-0B47-BA38-6D15393D961A}" type="presOf" srcId="{5EA936CC-A3D8-4115-BF94-EA560A3FBED5}" destId="{393BA0C5-5FA8-DE4D-8783-102C689FF9CD}" srcOrd="0" destOrd="0" presId="urn:microsoft.com/office/officeart/2005/8/layout/vProcess5"/>
    <dgm:cxn modelId="{30F27529-1845-5E4C-A3B9-E083D0F5331C}" type="presOf" srcId="{49410650-2702-4D9E-A82D-B9D9BF0FE9F9}" destId="{F9E1DC60-9211-204C-A1D3-13506777C035}" srcOrd="0" destOrd="0" presId="urn:microsoft.com/office/officeart/2005/8/layout/vProcess5"/>
    <dgm:cxn modelId="{63BB1430-3766-B249-ABBF-D6633408A95D}" type="presOf" srcId="{EB703C7C-238E-492D-B3C9-1A2AB549BF24}" destId="{AF7B8C09-E9F9-AC4D-AD41-83F3001BC268}" srcOrd="1" destOrd="0" presId="urn:microsoft.com/office/officeart/2005/8/layout/vProcess5"/>
    <dgm:cxn modelId="{2482D356-06C2-49E8-B616-E9090DAEAAD4}" srcId="{A738A0F8-3641-48A9-873D-8E0C12F2AD75}" destId="{4B4D74F6-8671-447C-95C8-A44EC61F2015}" srcOrd="2" destOrd="0" parTransId="{6B4C295A-50B9-4841-815B-4D4EAA84E2EA}" sibTransId="{177533E8-8E1D-4D62-BE98-AB0F8C66A709}"/>
    <dgm:cxn modelId="{45A21D58-7C6C-164E-B5D5-03C46EE65987}" type="presOf" srcId="{30A9AA1F-AFC3-4F41-8414-D0AF01DBFCD3}" destId="{C74002C2-1418-C444-9C5B-EE3F01928B4E}" srcOrd="0" destOrd="0" presId="urn:microsoft.com/office/officeart/2005/8/layout/vProcess5"/>
    <dgm:cxn modelId="{78E56D63-A86E-5C42-B7B3-3D94316C8A50}" type="presOf" srcId="{A738A0F8-3641-48A9-873D-8E0C12F2AD75}" destId="{732BD8E2-378A-7447-ADF2-3CD69EDAC4C9}" srcOrd="0" destOrd="0" presId="urn:microsoft.com/office/officeart/2005/8/layout/vProcess5"/>
    <dgm:cxn modelId="{4186CC63-6268-4E51-9F1F-79A295DD4003}" srcId="{A738A0F8-3641-48A9-873D-8E0C12F2AD75}" destId="{EB703C7C-238E-492D-B3C9-1A2AB549BF24}" srcOrd="3" destOrd="0" parTransId="{959847BC-74D2-4A69-949C-FB2E848BD688}" sibTransId="{CAB37202-9E38-495E-ABCF-03BFEF2E5A3C}"/>
    <dgm:cxn modelId="{716B0967-8600-2D4E-AFC8-B9E0380C4CC1}" type="presOf" srcId="{83CC17F1-B7BD-403A-ADCA-AE38F5D09F58}" destId="{F526C76C-10A8-3F4D-BFBD-1FF977A0B7D4}" srcOrd="0" destOrd="0" presId="urn:microsoft.com/office/officeart/2005/8/layout/vProcess5"/>
    <dgm:cxn modelId="{EAFB5869-E9D4-0C4D-9D2B-C010A5487F36}" type="presOf" srcId="{EB703C7C-238E-492D-B3C9-1A2AB549BF24}" destId="{00476F23-2866-B64D-9C34-9BECDDB14AC0}" srcOrd="0" destOrd="0" presId="urn:microsoft.com/office/officeart/2005/8/layout/vProcess5"/>
    <dgm:cxn modelId="{87538F74-65E7-4880-BDFE-C80B9D54F194}" srcId="{A738A0F8-3641-48A9-873D-8E0C12F2AD75}" destId="{83CC17F1-B7BD-403A-ADCA-AE38F5D09F58}" srcOrd="0" destOrd="0" parTransId="{98D71C19-113D-4965-BB56-5BCF5A47231F}" sibTransId="{C5176F05-4E07-4D87-BA94-169CFAB5DBAC}"/>
    <dgm:cxn modelId="{5C66D477-7B6F-498E-9EF2-A671F58D22F5}" srcId="{A738A0F8-3641-48A9-873D-8E0C12F2AD75}" destId="{49410650-2702-4D9E-A82D-B9D9BF0FE9F9}" srcOrd="4" destOrd="0" parTransId="{F61F0A3D-0539-45DE-9C78-553527B992D6}" sibTransId="{5AD2B21A-AFDB-4570-A532-198C59C79170}"/>
    <dgm:cxn modelId="{C1370582-8B02-9C49-AA55-A5D52A701422}" type="presOf" srcId="{83CC17F1-B7BD-403A-ADCA-AE38F5D09F58}" destId="{6B405A65-DA19-2942-BC22-C4644F5C52EB}" srcOrd="1" destOrd="0" presId="urn:microsoft.com/office/officeart/2005/8/layout/vProcess5"/>
    <dgm:cxn modelId="{63F94682-484D-FC4F-A066-E7C2E021B9E8}" type="presOf" srcId="{48E7DE35-EA26-452B-88E0-8BF4D06A06B6}" destId="{F9E1DC60-9211-204C-A1D3-13506777C035}" srcOrd="0" destOrd="1" presId="urn:microsoft.com/office/officeart/2005/8/layout/vProcess5"/>
    <dgm:cxn modelId="{8124D791-9C4B-F14F-B5FF-ACCF16D71EA8}" type="presOf" srcId="{4B4D74F6-8671-447C-95C8-A44EC61F2015}" destId="{31DABE93-5826-3B4B-ACB7-ACD048BD04A2}" srcOrd="1" destOrd="0" presId="urn:microsoft.com/office/officeart/2005/8/layout/vProcess5"/>
    <dgm:cxn modelId="{C2E9D29E-7812-DA45-B701-FD9402A60D82}" type="presOf" srcId="{CAB37202-9E38-495E-ABCF-03BFEF2E5A3C}" destId="{E8248241-2ECF-494C-8957-6B0CEB57DE8E}" srcOrd="0" destOrd="0" presId="urn:microsoft.com/office/officeart/2005/8/layout/vProcess5"/>
    <dgm:cxn modelId="{3D49B7A6-F242-43CA-A26B-FAA72DB7508B}" srcId="{A738A0F8-3641-48A9-873D-8E0C12F2AD75}" destId="{30A9AA1F-AFC3-4F41-8414-D0AF01DBFCD3}" srcOrd="1" destOrd="0" parTransId="{13BA58E2-7273-4272-8D39-C2067BA8261B}" sibTransId="{5EA936CC-A3D8-4115-BF94-EA560A3FBED5}"/>
    <dgm:cxn modelId="{C3E89DAD-8073-AE4D-9607-43CF3DB8C7D9}" type="presOf" srcId="{177533E8-8E1D-4D62-BE98-AB0F8C66A709}" destId="{41FAC115-60C5-6442-B69B-CAAB6560CE96}" srcOrd="0" destOrd="0" presId="urn:microsoft.com/office/officeart/2005/8/layout/vProcess5"/>
    <dgm:cxn modelId="{CB68CABB-1C5F-C54A-9351-3A0ED34DA4AC}" type="presOf" srcId="{49410650-2702-4D9E-A82D-B9D9BF0FE9F9}" destId="{54A032BD-8B66-A040-95A2-FB46B241C473}" srcOrd="1" destOrd="0" presId="urn:microsoft.com/office/officeart/2005/8/layout/vProcess5"/>
    <dgm:cxn modelId="{92586DF2-5366-494B-9187-BF45476CA277}" type="presOf" srcId="{4B4D74F6-8671-447C-95C8-A44EC61F2015}" destId="{E6D423F9-D92A-4248-AE01-05C319CF68D1}" srcOrd="0" destOrd="0" presId="urn:microsoft.com/office/officeart/2005/8/layout/vProcess5"/>
    <dgm:cxn modelId="{248B31F3-5C3C-F347-B645-6AD0BCA4460F}" type="presOf" srcId="{30A9AA1F-AFC3-4F41-8414-D0AF01DBFCD3}" destId="{C1C7EB9C-553E-7F44-BD28-FD573F4401DC}" srcOrd="1" destOrd="0" presId="urn:microsoft.com/office/officeart/2005/8/layout/vProcess5"/>
    <dgm:cxn modelId="{8A9FA2F3-B4A0-A14D-9908-7F2341437DDA}" type="presOf" srcId="{48E7DE35-EA26-452B-88E0-8BF4D06A06B6}" destId="{54A032BD-8B66-A040-95A2-FB46B241C473}" srcOrd="1" destOrd="1" presId="urn:microsoft.com/office/officeart/2005/8/layout/vProcess5"/>
    <dgm:cxn modelId="{8F2D0AFF-875E-6447-B14A-078DC48086D7}" type="presOf" srcId="{C5176F05-4E07-4D87-BA94-169CFAB5DBAC}" destId="{662253D6-7BB4-EF41-8E44-7A15441F21E9}" srcOrd="0" destOrd="0" presId="urn:microsoft.com/office/officeart/2005/8/layout/vProcess5"/>
    <dgm:cxn modelId="{E8A9BA48-B509-5340-BF24-0FD74751D770}" type="presParOf" srcId="{732BD8E2-378A-7447-ADF2-3CD69EDAC4C9}" destId="{FBEC5954-9582-3B4D-986E-9AD507086D23}" srcOrd="0" destOrd="0" presId="urn:microsoft.com/office/officeart/2005/8/layout/vProcess5"/>
    <dgm:cxn modelId="{805D66B6-174E-EF46-AE8C-0C52B7103249}" type="presParOf" srcId="{732BD8E2-378A-7447-ADF2-3CD69EDAC4C9}" destId="{F526C76C-10A8-3F4D-BFBD-1FF977A0B7D4}" srcOrd="1" destOrd="0" presId="urn:microsoft.com/office/officeart/2005/8/layout/vProcess5"/>
    <dgm:cxn modelId="{D2B2287D-560B-D845-A760-418A8A418273}" type="presParOf" srcId="{732BD8E2-378A-7447-ADF2-3CD69EDAC4C9}" destId="{C74002C2-1418-C444-9C5B-EE3F01928B4E}" srcOrd="2" destOrd="0" presId="urn:microsoft.com/office/officeart/2005/8/layout/vProcess5"/>
    <dgm:cxn modelId="{07F28852-A6BC-3946-8C1D-C9D6FCE00C3C}" type="presParOf" srcId="{732BD8E2-378A-7447-ADF2-3CD69EDAC4C9}" destId="{E6D423F9-D92A-4248-AE01-05C319CF68D1}" srcOrd="3" destOrd="0" presId="urn:microsoft.com/office/officeart/2005/8/layout/vProcess5"/>
    <dgm:cxn modelId="{4E878748-751A-044B-9781-A4AC7AF33B3D}" type="presParOf" srcId="{732BD8E2-378A-7447-ADF2-3CD69EDAC4C9}" destId="{00476F23-2866-B64D-9C34-9BECDDB14AC0}" srcOrd="4" destOrd="0" presId="urn:microsoft.com/office/officeart/2005/8/layout/vProcess5"/>
    <dgm:cxn modelId="{D6F74250-5AAC-F144-A972-5CA23B5D567A}" type="presParOf" srcId="{732BD8E2-378A-7447-ADF2-3CD69EDAC4C9}" destId="{F9E1DC60-9211-204C-A1D3-13506777C035}" srcOrd="5" destOrd="0" presId="urn:microsoft.com/office/officeart/2005/8/layout/vProcess5"/>
    <dgm:cxn modelId="{91913BF2-C2CA-1547-AEFF-5A4F2F0D0A56}" type="presParOf" srcId="{732BD8E2-378A-7447-ADF2-3CD69EDAC4C9}" destId="{662253D6-7BB4-EF41-8E44-7A15441F21E9}" srcOrd="6" destOrd="0" presId="urn:microsoft.com/office/officeart/2005/8/layout/vProcess5"/>
    <dgm:cxn modelId="{1F2AAADD-8522-AF44-A861-1E56016F153C}" type="presParOf" srcId="{732BD8E2-378A-7447-ADF2-3CD69EDAC4C9}" destId="{393BA0C5-5FA8-DE4D-8783-102C689FF9CD}" srcOrd="7" destOrd="0" presId="urn:microsoft.com/office/officeart/2005/8/layout/vProcess5"/>
    <dgm:cxn modelId="{9B4CBE59-4EB9-9B4B-838B-945BFFC4A093}" type="presParOf" srcId="{732BD8E2-378A-7447-ADF2-3CD69EDAC4C9}" destId="{41FAC115-60C5-6442-B69B-CAAB6560CE96}" srcOrd="8" destOrd="0" presId="urn:microsoft.com/office/officeart/2005/8/layout/vProcess5"/>
    <dgm:cxn modelId="{9F3A0498-4116-B54D-8BEF-32AB8F1AF7A9}" type="presParOf" srcId="{732BD8E2-378A-7447-ADF2-3CD69EDAC4C9}" destId="{E8248241-2ECF-494C-8957-6B0CEB57DE8E}" srcOrd="9" destOrd="0" presId="urn:microsoft.com/office/officeart/2005/8/layout/vProcess5"/>
    <dgm:cxn modelId="{5A1DCAE1-5F0F-CE48-B5AB-AEC78076100D}" type="presParOf" srcId="{732BD8E2-378A-7447-ADF2-3CD69EDAC4C9}" destId="{6B405A65-DA19-2942-BC22-C4644F5C52EB}" srcOrd="10" destOrd="0" presId="urn:microsoft.com/office/officeart/2005/8/layout/vProcess5"/>
    <dgm:cxn modelId="{006C29D4-399B-DF47-B394-DA50D5ABA28F}" type="presParOf" srcId="{732BD8E2-378A-7447-ADF2-3CD69EDAC4C9}" destId="{C1C7EB9C-553E-7F44-BD28-FD573F4401DC}" srcOrd="11" destOrd="0" presId="urn:microsoft.com/office/officeart/2005/8/layout/vProcess5"/>
    <dgm:cxn modelId="{B3FAE667-EEAC-9D40-9626-1884BCCC7206}" type="presParOf" srcId="{732BD8E2-378A-7447-ADF2-3CD69EDAC4C9}" destId="{31DABE93-5826-3B4B-ACB7-ACD048BD04A2}" srcOrd="12" destOrd="0" presId="urn:microsoft.com/office/officeart/2005/8/layout/vProcess5"/>
    <dgm:cxn modelId="{D9A8EF50-DA35-0549-941E-52EC040B18DE}" type="presParOf" srcId="{732BD8E2-378A-7447-ADF2-3CD69EDAC4C9}" destId="{AF7B8C09-E9F9-AC4D-AD41-83F3001BC268}" srcOrd="13" destOrd="0" presId="urn:microsoft.com/office/officeart/2005/8/layout/vProcess5"/>
    <dgm:cxn modelId="{6EB89F01-9410-714D-B9A4-1D952159A499}" type="presParOf" srcId="{732BD8E2-378A-7447-ADF2-3CD69EDAC4C9}" destId="{54A032BD-8B66-A040-95A2-FB46B241C47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86449-E33C-4D40-BCB0-A82AF32CF804}">
      <dsp:nvSpPr>
        <dsp:cNvPr id="0" name=""/>
        <dsp:cNvSpPr/>
      </dsp:nvSpPr>
      <dsp:spPr>
        <a:xfrm>
          <a:off x="0" y="2734786"/>
          <a:ext cx="1478271" cy="897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35" tIns="156464" rIns="10513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Apply</a:t>
          </a:r>
        </a:p>
      </dsp:txBody>
      <dsp:txXfrm>
        <a:off x="0" y="2734786"/>
        <a:ext cx="1478271" cy="897618"/>
      </dsp:txXfrm>
    </dsp:sp>
    <dsp:sp modelId="{1709BD84-1313-B445-93DA-BBD33BEFC13F}">
      <dsp:nvSpPr>
        <dsp:cNvPr id="0" name=""/>
        <dsp:cNvSpPr/>
      </dsp:nvSpPr>
      <dsp:spPr>
        <a:xfrm>
          <a:off x="1478271" y="2734786"/>
          <a:ext cx="4434813" cy="8976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59" tIns="254000" rIns="89959" bIns="2540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</a:t>
          </a:r>
          <a:r>
            <a:rPr lang="en-US" sz="2000" kern="1200" dirty="0" err="1"/>
            <a:t>LogisticRegression</a:t>
          </a:r>
          <a:endParaRPr lang="en-US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max_iter</a:t>
          </a:r>
          <a:r>
            <a:rPr lang="en-US" sz="1800" kern="1200" dirty="0"/>
            <a:t>=1000 </a:t>
          </a:r>
        </a:p>
      </dsp:txBody>
      <dsp:txXfrm>
        <a:off x="1478271" y="2734786"/>
        <a:ext cx="4434813" cy="897618"/>
      </dsp:txXfrm>
    </dsp:sp>
    <dsp:sp modelId="{235E67F6-1274-8E4C-A7AC-766EEAB6959E}">
      <dsp:nvSpPr>
        <dsp:cNvPr id="0" name=""/>
        <dsp:cNvSpPr/>
      </dsp:nvSpPr>
      <dsp:spPr>
        <a:xfrm rot="10800000">
          <a:off x="0" y="1367714"/>
          <a:ext cx="1478271" cy="138053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35" tIns="156464" rIns="10513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Split</a:t>
          </a:r>
        </a:p>
      </dsp:txBody>
      <dsp:txXfrm rot="-10800000">
        <a:off x="0" y="1367714"/>
        <a:ext cx="1478271" cy="897348"/>
      </dsp:txXfrm>
    </dsp:sp>
    <dsp:sp modelId="{5DBFCB55-38A3-844F-A5AD-985FB6CB95B7}">
      <dsp:nvSpPr>
        <dsp:cNvPr id="0" name=""/>
        <dsp:cNvSpPr/>
      </dsp:nvSpPr>
      <dsp:spPr>
        <a:xfrm>
          <a:off x="1478271" y="1367714"/>
          <a:ext cx="4434813" cy="8973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59" tIns="254000" rIns="89959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Split into Train and Test</a:t>
          </a:r>
        </a:p>
      </dsp:txBody>
      <dsp:txXfrm>
        <a:off x="1478271" y="1367714"/>
        <a:ext cx="4434813" cy="897348"/>
      </dsp:txXfrm>
    </dsp:sp>
    <dsp:sp modelId="{FD982630-CE4E-F84B-9948-0ADDC7E7C164}">
      <dsp:nvSpPr>
        <dsp:cNvPr id="0" name=""/>
        <dsp:cNvSpPr/>
      </dsp:nvSpPr>
      <dsp:spPr>
        <a:xfrm rot="10800000">
          <a:off x="0" y="642"/>
          <a:ext cx="1478271" cy="138053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35" tIns="156464" rIns="105135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Determine</a:t>
          </a:r>
        </a:p>
      </dsp:txBody>
      <dsp:txXfrm rot="-10800000">
        <a:off x="0" y="642"/>
        <a:ext cx="1478271" cy="897348"/>
      </dsp:txXfrm>
    </dsp:sp>
    <dsp:sp modelId="{C06922FB-1F3E-584C-AD32-0C01D158DBE2}">
      <dsp:nvSpPr>
        <dsp:cNvPr id="0" name=""/>
        <dsp:cNvSpPr/>
      </dsp:nvSpPr>
      <dsp:spPr>
        <a:xfrm>
          <a:off x="1478271" y="642"/>
          <a:ext cx="4434813" cy="8973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59" tIns="254000" rIns="89959" bIns="2540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Determine Independent and Dependent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Dependent=</a:t>
          </a:r>
          <a:r>
            <a:rPr lang="en-US" sz="1800" kern="1200" dirty="0" err="1"/>
            <a:t>Loan_Status</a:t>
          </a:r>
          <a:endParaRPr lang="en-US" sz="1800" kern="1200" dirty="0"/>
        </a:p>
      </dsp:txBody>
      <dsp:txXfrm>
        <a:off x="1478271" y="642"/>
        <a:ext cx="4434813" cy="897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6C76C-10A8-3F4D-BFBD-1FF977A0B7D4}">
      <dsp:nvSpPr>
        <dsp:cNvPr id="0" name=""/>
        <dsp:cNvSpPr/>
      </dsp:nvSpPr>
      <dsp:spPr>
        <a:xfrm>
          <a:off x="0" y="0"/>
          <a:ext cx="8493061" cy="715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Logistic Regression model applied to predict loan eligibility</a:t>
          </a:r>
        </a:p>
      </dsp:txBody>
      <dsp:txXfrm>
        <a:off x="20954" y="20954"/>
        <a:ext cx="7637350" cy="673523"/>
      </dsp:txXfrm>
    </dsp:sp>
    <dsp:sp modelId="{C74002C2-1418-C444-9C5B-EE3F01928B4E}">
      <dsp:nvSpPr>
        <dsp:cNvPr id="0" name=""/>
        <dsp:cNvSpPr/>
      </dsp:nvSpPr>
      <dsp:spPr>
        <a:xfrm>
          <a:off x="634222" y="814796"/>
          <a:ext cx="8493061" cy="715431"/>
        </a:xfrm>
        <a:prstGeom prst="roundRect">
          <a:avLst>
            <a:gd name="adj" fmla="val 10000"/>
          </a:avLst>
        </a:prstGeom>
        <a:solidFill>
          <a:schemeClr val="accent2">
            <a:hueOff val="935724"/>
            <a:satOff val="1327"/>
            <a:lumOff val="45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Based upon 11 variables describing applicant information and loan request information</a:t>
          </a:r>
        </a:p>
      </dsp:txBody>
      <dsp:txXfrm>
        <a:off x="655176" y="835750"/>
        <a:ext cx="7351900" cy="673523"/>
      </dsp:txXfrm>
    </dsp:sp>
    <dsp:sp modelId="{E6D423F9-D92A-4248-AE01-05C319CF68D1}">
      <dsp:nvSpPr>
        <dsp:cNvPr id="0" name=""/>
        <dsp:cNvSpPr/>
      </dsp:nvSpPr>
      <dsp:spPr>
        <a:xfrm>
          <a:off x="1268444" y="1629593"/>
          <a:ext cx="8493061" cy="715431"/>
        </a:xfrm>
        <a:prstGeom prst="roundRect">
          <a:avLst>
            <a:gd name="adj" fmla="val 10000"/>
          </a:avLst>
        </a:prstGeom>
        <a:solidFill>
          <a:schemeClr val="accent2">
            <a:hueOff val="1871448"/>
            <a:satOff val="2654"/>
            <a:lumOff val="9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Required the removal of one column and the imputation of 7 other columns </a:t>
          </a:r>
        </a:p>
      </dsp:txBody>
      <dsp:txXfrm>
        <a:off x="1289398" y="1650547"/>
        <a:ext cx="7351900" cy="673523"/>
      </dsp:txXfrm>
    </dsp:sp>
    <dsp:sp modelId="{00476F23-2866-B64D-9C34-9BECDDB14AC0}">
      <dsp:nvSpPr>
        <dsp:cNvPr id="0" name=""/>
        <dsp:cNvSpPr/>
      </dsp:nvSpPr>
      <dsp:spPr>
        <a:xfrm>
          <a:off x="1902666" y="2444390"/>
          <a:ext cx="8493061" cy="715431"/>
        </a:xfrm>
        <a:prstGeom prst="roundRect">
          <a:avLst>
            <a:gd name="adj" fmla="val 10000"/>
          </a:avLst>
        </a:prstGeom>
        <a:solidFill>
          <a:schemeClr val="accent2">
            <a:hueOff val="2807173"/>
            <a:satOff val="3981"/>
            <a:lumOff val="136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 experiments tested of varying splits </a:t>
          </a:r>
        </a:p>
      </dsp:txBody>
      <dsp:txXfrm>
        <a:off x="1923620" y="2465344"/>
        <a:ext cx="7351900" cy="673523"/>
      </dsp:txXfrm>
    </dsp:sp>
    <dsp:sp modelId="{F9E1DC60-9211-204C-A1D3-13506777C035}">
      <dsp:nvSpPr>
        <dsp:cNvPr id="0" name=""/>
        <dsp:cNvSpPr/>
      </dsp:nvSpPr>
      <dsp:spPr>
        <a:xfrm>
          <a:off x="2536718" y="3259187"/>
          <a:ext cx="8493061" cy="715431"/>
        </a:xfrm>
        <a:prstGeom prst="roundRect">
          <a:avLst>
            <a:gd name="adj" fmla="val 10000"/>
          </a:avLst>
        </a:prstGeom>
        <a:solidFill>
          <a:schemeClr val="accent2">
            <a:hueOff val="3742897"/>
            <a:satOff val="5308"/>
            <a:lumOff val="1823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Overall accuracy of 75%+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Confusion matrices were largely successful despite the False Positives </a:t>
          </a:r>
        </a:p>
      </dsp:txBody>
      <dsp:txXfrm>
        <a:off x="2557672" y="3280141"/>
        <a:ext cx="7351900" cy="673523"/>
      </dsp:txXfrm>
    </dsp:sp>
    <dsp:sp modelId="{662253D6-7BB4-EF41-8E44-7A15441F21E9}">
      <dsp:nvSpPr>
        <dsp:cNvPr id="0" name=""/>
        <dsp:cNvSpPr/>
      </dsp:nvSpPr>
      <dsp:spPr>
        <a:xfrm>
          <a:off x="8028031" y="522662"/>
          <a:ext cx="465030" cy="465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132663" y="522662"/>
        <a:ext cx="255766" cy="349935"/>
      </dsp:txXfrm>
    </dsp:sp>
    <dsp:sp modelId="{393BA0C5-5FA8-DE4D-8783-102C689FF9CD}">
      <dsp:nvSpPr>
        <dsp:cNvPr id="0" name=""/>
        <dsp:cNvSpPr/>
      </dsp:nvSpPr>
      <dsp:spPr>
        <a:xfrm>
          <a:off x="8662253" y="1337459"/>
          <a:ext cx="465030" cy="465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0719"/>
            <a:satOff val="3646"/>
            <a:lumOff val="131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50719"/>
              <a:satOff val="3646"/>
              <a:lumOff val="13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766885" y="1337459"/>
        <a:ext cx="255766" cy="349935"/>
      </dsp:txXfrm>
    </dsp:sp>
    <dsp:sp modelId="{41FAC115-60C5-6442-B69B-CAAB6560CE96}">
      <dsp:nvSpPr>
        <dsp:cNvPr id="0" name=""/>
        <dsp:cNvSpPr/>
      </dsp:nvSpPr>
      <dsp:spPr>
        <a:xfrm>
          <a:off x="9296475" y="2140332"/>
          <a:ext cx="465030" cy="465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01438"/>
            <a:satOff val="7292"/>
            <a:lumOff val="2619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101438"/>
              <a:satOff val="7292"/>
              <a:lumOff val="2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401107" y="2140332"/>
        <a:ext cx="255766" cy="349935"/>
      </dsp:txXfrm>
    </dsp:sp>
    <dsp:sp modelId="{E8248241-2ECF-494C-8957-6B0CEB57DE8E}">
      <dsp:nvSpPr>
        <dsp:cNvPr id="0" name=""/>
        <dsp:cNvSpPr/>
      </dsp:nvSpPr>
      <dsp:spPr>
        <a:xfrm>
          <a:off x="9930697" y="2963078"/>
          <a:ext cx="465030" cy="465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152157"/>
            <a:satOff val="10938"/>
            <a:lumOff val="3929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3152157"/>
              <a:satOff val="10938"/>
              <a:lumOff val="39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0035329" y="2963078"/>
        <a:ext cx="255766" cy="349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2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3C55628-14BB-FA41-B961-058276A3B417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6AD99D-37AB-854A-B67C-CE5BF5B24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2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C11A4-6AA5-DA03-436C-92FC4E3DB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Loan Eligibility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01058-C8DA-BD16-D39E-F82C6DDA4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076" y="668740"/>
            <a:ext cx="3147043" cy="492684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By: Caitlin Sizemore</a:t>
            </a:r>
          </a:p>
        </p:txBody>
      </p:sp>
    </p:spTree>
    <p:extLst>
      <p:ext uri="{BB962C8B-B14F-4D97-AF65-F5344CB8AC3E}">
        <p14:creationId xmlns:p14="http://schemas.microsoft.com/office/powerpoint/2010/main" val="14485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1AC9-187E-0EC7-B4CA-2EC9D6FA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0EC9-22B9-67AE-985A-1613B2177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42348"/>
            <a:ext cx="5422390" cy="2282871"/>
          </a:xfrm>
        </p:spPr>
        <p:txBody>
          <a:bodyPr>
            <a:normAutofit/>
          </a:bodyPr>
          <a:lstStyle/>
          <a:p>
            <a:r>
              <a:rPr lang="en-US" sz="2000" dirty="0"/>
              <a:t>Predicts: Loan eligibility </a:t>
            </a:r>
          </a:p>
          <a:p>
            <a:pPr lvl="1"/>
            <a:r>
              <a:rPr lang="en-US" sz="2000" dirty="0"/>
              <a:t>Based on applicant information and loan request information </a:t>
            </a:r>
          </a:p>
          <a:p>
            <a:r>
              <a:rPr lang="en-US" sz="2000" dirty="0"/>
              <a:t>Purpose:  Apply logistic regression model to automate the loan eligibility process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17E6B-E355-2907-CE93-2D2FAE035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5" y="2141982"/>
            <a:ext cx="5422392" cy="2138519"/>
          </a:xfrm>
        </p:spPr>
        <p:txBody>
          <a:bodyPr>
            <a:normAutofit/>
          </a:bodyPr>
          <a:lstStyle/>
          <a:p>
            <a:r>
              <a:rPr lang="en-US" sz="2000" dirty="0"/>
              <a:t>614 entries </a:t>
            </a:r>
          </a:p>
          <a:p>
            <a:r>
              <a:rPr lang="en-US" sz="2000" dirty="0"/>
              <a:t>6 discrete variables </a:t>
            </a:r>
          </a:p>
          <a:p>
            <a:r>
              <a:rPr lang="en-US" sz="2000" dirty="0"/>
              <a:t>5 continuous variables </a:t>
            </a:r>
          </a:p>
          <a:p>
            <a:r>
              <a:rPr lang="en-US" sz="2000" dirty="0"/>
              <a:t>Reason:  As a young adult who will be applying for loans, knowing this process is important </a:t>
            </a: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E8ADCF20-9F4E-744E-DE1C-35AE8DF8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7" y="4361360"/>
            <a:ext cx="11325172" cy="20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4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FFCC-DCF6-4944-6FE4-A2186C4D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Preparation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1C12CD-F296-3089-C981-8D772999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601304"/>
            <a:ext cx="3305175" cy="31687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0E11-AC70-6F05-1FFB-0376555BD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sz="2000" dirty="0"/>
              <a:t>Remove “</a:t>
            </a:r>
            <a:r>
              <a:rPr lang="en-US" sz="2000" dirty="0" err="1"/>
              <a:t>Loan_ID</a:t>
            </a:r>
            <a:r>
              <a:rPr lang="en-US" sz="2000" dirty="0"/>
              <a:t>” column</a:t>
            </a:r>
          </a:p>
          <a:p>
            <a:pPr lvl="1"/>
            <a:r>
              <a:rPr lang="en-US" sz="2000" dirty="0"/>
              <a:t>Unique key to identify each loan – no relation to eligibility </a:t>
            </a:r>
          </a:p>
          <a:p>
            <a:r>
              <a:rPr lang="en-US" sz="2000" dirty="0"/>
              <a:t>7 columns containing missing values </a:t>
            </a:r>
          </a:p>
          <a:p>
            <a:pPr lvl="1"/>
            <a:r>
              <a:rPr lang="en-US" sz="2000" dirty="0"/>
              <a:t>4 discrete: Impute with mode</a:t>
            </a:r>
          </a:p>
          <a:p>
            <a:pPr lvl="1"/>
            <a:r>
              <a:rPr lang="en-US" sz="2000" dirty="0"/>
              <a:t>3 continuous: Impute with median</a:t>
            </a:r>
          </a:p>
          <a:p>
            <a:r>
              <a:rPr lang="en-US" sz="2000" dirty="0" err="1"/>
              <a:t>pd.get_dummies</a:t>
            </a:r>
            <a:endParaRPr lang="en-US" sz="2000" dirty="0"/>
          </a:p>
          <a:p>
            <a:pPr lvl="1"/>
            <a:r>
              <a:rPr lang="en-US" sz="2000" dirty="0"/>
              <a:t>Assign numerical values to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68443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5E96-D3BC-7AD6-8B5A-57E5FE99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Experiments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2FCC12-457F-70ED-9F81-73B1A34435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2007383"/>
              </p:ext>
            </p:extLst>
          </p:nvPr>
        </p:nvGraphicFramePr>
        <p:xfrm>
          <a:off x="659165" y="2228003"/>
          <a:ext cx="5913085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D7063-12E4-29FA-8058-CA7FEA361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4655" y="3148201"/>
            <a:ext cx="3742061" cy="2821150"/>
          </a:xfrm>
        </p:spPr>
        <p:txBody>
          <a:bodyPr/>
          <a:lstStyle/>
          <a:p>
            <a:r>
              <a:rPr lang="en-US" sz="2400" dirty="0"/>
              <a:t>Experiment 1: 80/20 split </a:t>
            </a:r>
          </a:p>
          <a:p>
            <a:r>
              <a:rPr lang="en-US" sz="2400" dirty="0"/>
              <a:t>Experiment 2: 75/25 split</a:t>
            </a:r>
          </a:p>
          <a:p>
            <a:r>
              <a:rPr lang="en-US" sz="2400" dirty="0"/>
              <a:t>Experiment 3: 65/35 split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9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973E-C413-12EA-3661-E124960B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64C37-5AAE-3FF2-4E1D-E6DE3BEB5D48}"/>
              </a:ext>
            </a:extLst>
          </p:cNvPr>
          <p:cNvSpPr txBox="1"/>
          <p:nvPr/>
        </p:nvSpPr>
        <p:spPr>
          <a:xfrm>
            <a:off x="4332160" y="2067901"/>
            <a:ext cx="3332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Accuracy: 77%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9F8C2-9261-1511-450C-D0B8211D61EA}"/>
              </a:ext>
            </a:extLst>
          </p:cNvPr>
          <p:cNvSpPr txBox="1"/>
          <p:nvPr/>
        </p:nvSpPr>
        <p:spPr>
          <a:xfrm>
            <a:off x="980740" y="2067901"/>
            <a:ext cx="33329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Accuracy: 79%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4513B-7202-3AC7-8823-1ACE5E610534}"/>
              </a:ext>
            </a:extLst>
          </p:cNvPr>
          <p:cNvSpPr txBox="1"/>
          <p:nvPr/>
        </p:nvSpPr>
        <p:spPr>
          <a:xfrm>
            <a:off x="7911400" y="2067901"/>
            <a:ext cx="3527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Accuracy: 75%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04F2B3E-965E-AAD5-9176-2B21AE7F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23" y="2632146"/>
            <a:ext cx="3097648" cy="2230993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8AABAC2D-4CD2-6167-4DFB-EEE2506C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498" y="2632146"/>
            <a:ext cx="2840226" cy="2230993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DDA95D7-1432-0708-952B-10A187586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126" y="2609951"/>
            <a:ext cx="2840226" cy="22531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CB67C2-AAC0-06C4-AC58-C26697B35EAE}"/>
              </a:ext>
            </a:extLst>
          </p:cNvPr>
          <p:cNvSpPr txBox="1"/>
          <p:nvPr/>
        </p:nvSpPr>
        <p:spPr>
          <a:xfrm>
            <a:off x="218373" y="6196051"/>
            <a:ext cx="667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 Encountered: False Positive 2</a:t>
            </a:r>
            <a:r>
              <a:rPr lang="en-US" baseline="30000" dirty="0"/>
              <a:t>nd</a:t>
            </a:r>
            <a:r>
              <a:rPr lang="en-US" dirty="0"/>
              <a:t> highest prediction for each </a:t>
            </a:r>
          </a:p>
        </p:txBody>
      </p:sp>
    </p:spTree>
    <p:extLst>
      <p:ext uri="{BB962C8B-B14F-4D97-AF65-F5344CB8AC3E}">
        <p14:creationId xmlns:p14="http://schemas.microsoft.com/office/powerpoint/2010/main" val="14063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E069-5A5B-D17B-5113-0AE0DE7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C4C4A-B781-CC64-6515-A8E6C2BA6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090897"/>
              </p:ext>
            </p:extLst>
          </p:nvPr>
        </p:nvGraphicFramePr>
        <p:xfrm>
          <a:off x="581025" y="2181224"/>
          <a:ext cx="11029950" cy="3974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8612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{ADF61CC7-E6AE-EC42-AB7F-FF184750A835}tf10001123</Template>
  <TotalTime>53</TotalTime>
  <Words>231</Words>
  <Application>Microsoft Macintosh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Loan Eligibility</vt:lpstr>
      <vt:lpstr>Dataset</vt:lpstr>
      <vt:lpstr>Preparation</vt:lpstr>
      <vt:lpstr>Steps and Experiments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B. Sizemore</dc:creator>
  <cp:lastModifiedBy>Caitlin B. Sizemore</cp:lastModifiedBy>
  <cp:revision>3</cp:revision>
  <dcterms:created xsi:type="dcterms:W3CDTF">2023-05-02T04:28:32Z</dcterms:created>
  <dcterms:modified xsi:type="dcterms:W3CDTF">2023-05-02T05:22:04Z</dcterms:modified>
</cp:coreProperties>
</file>