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99" r:id="rId3"/>
    <p:sldId id="434" r:id="rId4"/>
    <p:sldId id="657" r:id="rId5"/>
    <p:sldId id="568" r:id="rId6"/>
    <p:sldId id="496" r:id="rId7"/>
    <p:sldId id="656" r:id="rId8"/>
    <p:sldId id="658" r:id="rId9"/>
    <p:sldId id="659" r:id="rId10"/>
    <p:sldId id="655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D695-3D0B-46A1-890F-DC369A95CA1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5ABE-7747-4942-B2B1-E14A9B895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7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9FAB8-0AE1-42D1-A1BB-AFF2D94C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EAFE3-6954-4AA8-888B-8ECF988C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D8B3C-A880-4849-969E-85FF2F6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F028C-7E8A-4CCB-98C6-FD1E09C5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FE8B8-2908-48F3-A537-5945B110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7E7B1-53A6-4D93-AD66-B0D9E30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4E7F0-BC69-4614-89A5-CF86475F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51E0-5812-4920-B17C-D9F28A38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5ED19-1325-4F45-8C45-B3EC660B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BC8EE-0FAE-452D-981C-56FCDB3E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1F85F-C086-483B-9D67-A3AE3EDEC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4D391-8FD8-4768-B9CD-60AB5E18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4D0E6-E9ED-4420-AD61-AC45D475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8EA30-D927-42E6-86BA-F9C05E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5A6B-1778-4E0F-A444-8D1897BD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0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31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056" y="-8837"/>
            <a:ext cx="12192000" cy="6858318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8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4168" cy="685831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2" y="-9236"/>
            <a:ext cx="12209455" cy="6858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-1"/>
            <a:ext cx="12192001" cy="6858319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586" y="-8836"/>
            <a:ext cx="12195585" cy="685831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31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31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583" y="0"/>
            <a:ext cx="12195585" cy="685831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318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A850-B311-4807-8FD1-0AC53993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64D31-5998-41ED-B14B-E8EA4AA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8E38-082D-4784-BBD0-69709F74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FB42-633B-4468-B06F-2A3AE9B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1A4D8-E0A4-4728-AABF-E24ED37B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1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585" y="0"/>
            <a:ext cx="12192000" cy="685831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8" rIns="91437" bIns="45718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39" y="514581"/>
            <a:ext cx="10725752" cy="9934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4706" y="1821205"/>
            <a:ext cx="10744372" cy="426474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415"/>
              </a:lnSpc>
              <a:buFontTx/>
              <a:buNone/>
              <a:defRPr sz="1865" b="0" i="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87" y="6292465"/>
            <a:ext cx="432903" cy="36514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837181-38C6-AD4F-B8BA-B44477038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8"/>
          <p:cNvSpPr txBox="1"/>
          <p:nvPr userDrawn="1"/>
        </p:nvSpPr>
        <p:spPr>
          <a:xfrm>
            <a:off x="1095039" y="6339443"/>
            <a:ext cx="1462896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7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48" y="6208149"/>
            <a:ext cx="1735536" cy="3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6356351"/>
            <a:ext cx="36576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6356351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6356351"/>
            <a:ext cx="36576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7862-47B3-4E7C-B65B-50D3F224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3A430-103D-4D45-9E9B-C2C0A1F6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D4363-7A3C-4CA1-843C-B2297FA5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73816-B05F-4B4C-98DC-622213A2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570E0-1D50-4B28-91DD-76B8871A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9377-FC5D-4491-AE5D-2580467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DCB57-F99D-401A-885E-6667CFA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CA6A-E525-4AF7-B50C-932ECF06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5485F-D4C7-4961-A7C3-D9FE988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46D9-D9A4-4D14-B7C0-F6FF28C8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2FA5D-414F-4449-9AF1-682F9047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8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BD76-5A36-479A-97F6-66BD830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B8AC3-3C03-4009-AFA7-0536676F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CB338-0BA6-4843-99CF-C86714C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F887D-3261-49C5-A002-25D6B9BC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DF4046-A5E1-4913-A45C-C210D768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2BC3B8-E3DF-47FB-9563-2FB3C6DC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A177F-AFA5-4378-AFC3-841AB55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F36BAC-CC94-4EE4-8513-C4F155E5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0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3274-D396-4908-A2DD-9A0042A7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E0674D-8310-4203-8D87-28E9CE6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C002A-F12B-4E6B-96F4-63DF7D8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C11B9-BCFC-443B-9BDE-0DCB01E6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C378B-CB02-4CBC-AF24-444A43E9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4E52D6-4888-41D0-8F0D-31F2E93B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DC161-5AA1-42AF-AFEE-289F4A72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5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6C555-EB54-4EFB-981F-5DA65FEA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A394C-1FB7-4500-8E02-3610CB29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772A4-4E84-4B35-A2BF-DC2A4E9F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B4BF2-8C39-41E0-8EE0-C2EF7FD5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E0397-E3D6-4497-9273-B0F10D6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F13CA-5D02-49CD-9AF6-D4E01CB5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6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F91E-2650-476A-BAE6-8A65478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41647-BB06-4BC6-95A2-0CD97DBD7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D5B2E-0A77-4997-9FDC-1D803C242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7B12B-B797-4CBC-A45D-6AA9FFEB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DE4F9-E972-4C9B-99E8-3590A5EE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BA60F-F7B4-4AE5-96B0-08602125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948FC5-F358-4DB2-AB90-44648D0F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0F953-DC4D-4DA0-9EA4-4FA29973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1E44-4E59-4335-B461-327D63AC2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DF07-7B00-449E-BF05-301E5314FCA5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F457-1D42-48D2-B2AA-731CB8CF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97AFE-14C3-4037-98A9-B56E63014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7834-3117-40D1-B06A-145D94915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z="750"/>
              <a:pPr/>
              <a:t>1</a:t>
            </a:fld>
            <a:endParaRPr lang="en-US" sz="750" dirty="0"/>
          </a:p>
        </p:txBody>
      </p:sp>
      <p:sp>
        <p:nvSpPr>
          <p:cNvPr id="5" name="文本框 4"/>
          <p:cNvSpPr txBox="1"/>
          <p:nvPr/>
        </p:nvSpPr>
        <p:spPr>
          <a:xfrm>
            <a:off x="3215680" y="980729"/>
            <a:ext cx="5593198" cy="2161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defRPr sz="8000" b="1">
                <a:solidFill>
                  <a:srgbClr val="FFFFFF"/>
                </a:solidFill>
                <a:latin typeface="Akkurat Pro"/>
                <a:ea typeface="Akkurat Pro"/>
                <a:cs typeface="Akkurat Pro"/>
                <a:sym typeface="Akkurat Pro"/>
              </a:defRPr>
            </a:pPr>
            <a:br>
              <a:rPr lang="zh-CN" altLang="en-US" sz="6000" b="1" dirty="0">
                <a:solidFill>
                  <a:prstClr val="black">
                    <a:lumMod val="95000"/>
                    <a:lumOff val="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kkurat Pro"/>
              </a:rPr>
            </a:br>
            <a:r>
              <a:rPr lang="zh-CN" altLang="en-US" sz="6000" b="1" dirty="0">
                <a:solidFill>
                  <a:prstClr val="black">
                    <a:lumMod val="95000"/>
                    <a:lumOff val="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kkurat Pro"/>
              </a:rPr>
              <a:t>数字验证码识别</a:t>
            </a:r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5178138" y="3537104"/>
            <a:ext cx="5310351" cy="6119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计科九组：陈世杰，赵云飞，赵昕泽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数据集分割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C1607-CEE7-40DE-9681-0C29E667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45" y="1887179"/>
            <a:ext cx="6872396" cy="29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数据集分割结果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74313-95A4-48E7-9B96-A7C45B0A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22" y="2082191"/>
            <a:ext cx="4930567" cy="2377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DE8733-A3C3-4102-BBA5-147F80F2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2" y="1993694"/>
            <a:ext cx="7705495" cy="3486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B878D6-82B5-4905-AE34-33B2F5EB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22" y="1935503"/>
            <a:ext cx="8584163" cy="42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模型训练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F0051-543F-4047-9C35-655EDCA4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7" y="1671780"/>
            <a:ext cx="736917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模型评估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DB0D45-D0E7-4D4B-A725-FFE063D9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29" y="1855380"/>
            <a:ext cx="83141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模型预测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BB4B86-5BF9-4CEB-9276-5B4B205C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34" y="1783934"/>
            <a:ext cx="6972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模型预测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EAF1E6-F951-42A2-BDF1-57F91C33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848232"/>
            <a:ext cx="7995949" cy="12154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51D8C6-59F1-41E0-8634-12934E68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240163"/>
            <a:ext cx="7003435" cy="25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结果分析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8E3BD-D6A0-4A2F-B1CE-99856803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853875"/>
            <a:ext cx="6551060" cy="30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46717" y="2665723"/>
            <a:ext cx="7486015" cy="2291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实验结果展示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200"/>
            <a:fld id="{7D9BB5D0-35E4-459D-AEF3-FE4D7C45CC19}" type="slidenum">
              <a:rPr lang="zh-CN" altLang="en-US">
                <a:ea typeface="等线" panose="02010600030101010101" pitchFamily="2" charset="-122"/>
              </a:rPr>
              <a:pPr defTabSz="1219200"/>
              <a:t>17</a:t>
            </a:fld>
            <a:endParaRPr lang="zh-CN" altLang="en-US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3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F1A5574-49C9-45C3-9F3E-5FA099822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实验预测结果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3CEE22-2CB0-4065-96EA-ECE0B55B3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预测文本：</a:t>
            </a:r>
            <a:r>
              <a:rPr lang="en-US" altLang="zh-CN" dirty="0"/>
              <a:t>2880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样例文本：</a:t>
            </a:r>
            <a:r>
              <a:rPr lang="en-US" altLang="zh-CN" dirty="0"/>
              <a:t>2880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en-US" dirty="0"/>
              <a:t>正确的数字数量：</a:t>
            </a:r>
            <a:r>
              <a:rPr lang="en-US" altLang="zh-CN" dirty="0"/>
              <a:t>4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787D9-5971-446F-B61E-8E5B71F80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FAABF-6B96-4F33-8F68-7F285A8EA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5"/>
          <a:stretch/>
        </p:blipFill>
        <p:spPr>
          <a:xfrm>
            <a:off x="5100585" y="650449"/>
            <a:ext cx="6378493" cy="2622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33A3A2-DED1-4794-881F-EB238CBAB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" r="15735"/>
          <a:stretch/>
        </p:blipFill>
        <p:spPr>
          <a:xfrm>
            <a:off x="5100585" y="3273260"/>
            <a:ext cx="6378494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98A681D-493A-40F2-ABC6-1FA4E6115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实验预测结果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D48595-A670-4693-AB6D-91A181DCC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预测正确的总数：</a:t>
            </a:r>
            <a:r>
              <a:rPr lang="en-US" altLang="zh-CN" dirty="0"/>
              <a:t>166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准确率：</a:t>
            </a:r>
            <a:r>
              <a:rPr lang="en-US" altLang="zh-CN" dirty="0"/>
              <a:t>0.864583333334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0EED3-0297-406D-BDC2-B61D938F1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951FE-1B8C-4463-9DB0-5AB909BE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24" y="1796943"/>
            <a:ext cx="683573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7699" y="936856"/>
            <a:ext cx="8044314" cy="993446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</a:rPr>
              <a:t>展示内容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200"/>
            <a:fld id="{7D9BB5D0-35E4-459D-AEF3-FE4D7C45CC19}" type="slidenum">
              <a:rPr lang="zh-CN" altLang="en-US">
                <a:ea typeface="等线" panose="02010600030101010101" pitchFamily="2" charset="-122"/>
              </a:rPr>
              <a:pPr defTabSz="1219200"/>
              <a:t>2</a:t>
            </a:fld>
            <a:endParaRPr lang="zh-CN" altLang="en-US">
              <a:ea typeface="等线" panose="02010600030101010101" pitchFamily="2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3196224" y="3447490"/>
            <a:ext cx="6960773" cy="640071"/>
          </a:xfrm>
          <a:prstGeom prst="hexagon">
            <a:avLst>
              <a:gd name="adj" fmla="val 21032"/>
              <a:gd name="vf" fmla="val 11547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/>
            <a:endParaRPr lang="zh-CN" altLang="en-US" sz="24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187700" y="2387600"/>
            <a:ext cx="6960870" cy="640080"/>
          </a:xfrm>
          <a:prstGeom prst="hexagon">
            <a:avLst>
              <a:gd name="adj" fmla="val 21032"/>
              <a:gd name="vf" fmla="val 11547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/>
            <a:endParaRPr lang="zh-CN" altLang="en-US" sz="24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027680" y="2307590"/>
            <a:ext cx="6960870" cy="640080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/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、小组分工</a:t>
            </a:r>
          </a:p>
        </p:txBody>
      </p:sp>
      <p:sp>
        <p:nvSpPr>
          <p:cNvPr id="13" name="六边形 12"/>
          <p:cNvSpPr/>
          <p:nvPr/>
        </p:nvSpPr>
        <p:spPr>
          <a:xfrm>
            <a:off x="3036206" y="3367481"/>
            <a:ext cx="6960773" cy="640071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</p:txBody>
      </p:sp>
      <p:sp>
        <p:nvSpPr>
          <p:cNvPr id="4" name="六边形 3"/>
          <p:cNvSpPr/>
          <p:nvPr/>
        </p:nvSpPr>
        <p:spPr>
          <a:xfrm>
            <a:off x="3187969" y="4565090"/>
            <a:ext cx="6960773" cy="640071"/>
          </a:xfrm>
          <a:prstGeom prst="hexagon">
            <a:avLst>
              <a:gd name="adj" fmla="val 21032"/>
              <a:gd name="vf" fmla="val 11547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/>
            <a:endParaRPr lang="zh-CN" altLang="en-US" sz="24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3027951" y="4485081"/>
            <a:ext cx="6960773" cy="640071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200"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、实验结果展示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46717" y="2665723"/>
            <a:ext cx="7486015" cy="2291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小组分工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BB5D0-35E4-459D-AEF3-FE4D7C45CC19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200"/>
            <a:fld id="{7D9BB5D0-35E4-459D-AEF3-FE4D7C45CC19}" type="slidenum">
              <a:rPr lang="zh-CN" altLang="en-US">
                <a:ea typeface="等线" panose="02010600030101010101" pitchFamily="2" charset="-122"/>
              </a:rPr>
              <a:pPr defTabSz="1219200"/>
              <a:t>4</a:t>
            </a:fld>
            <a:endParaRPr lang="zh-CN" altLang="en-US">
              <a:ea typeface="等线" panose="02010600030101010101" pitchFamily="2" charset="-122"/>
            </a:endParaRPr>
          </a:p>
        </p:txBody>
      </p:sp>
      <p:sp>
        <p:nvSpPr>
          <p:cNvPr id="8" name="iconfont-11265-5328266"/>
          <p:cNvSpPr>
            <a:spLocks noChangeAspect="1"/>
          </p:cNvSpPr>
          <p:nvPr/>
        </p:nvSpPr>
        <p:spPr bwMode="auto">
          <a:xfrm>
            <a:off x="1758950" y="587253"/>
            <a:ext cx="488950" cy="549394"/>
          </a:xfrm>
          <a:custGeom>
            <a:avLst/>
            <a:gdLst>
              <a:gd name="T0" fmla="*/ 8320 w 8320"/>
              <a:gd name="T1" fmla="*/ 3200 h 8960"/>
              <a:gd name="T2" fmla="*/ 8320 w 8320"/>
              <a:gd name="T3" fmla="*/ 1920 h 8960"/>
              <a:gd name="T4" fmla="*/ 7680 w 8320"/>
              <a:gd name="T5" fmla="*/ 1280 h 8960"/>
              <a:gd name="T6" fmla="*/ 7680 w 8320"/>
              <a:gd name="T7" fmla="*/ 960 h 8960"/>
              <a:gd name="T8" fmla="*/ 6720 w 8320"/>
              <a:gd name="T9" fmla="*/ 0 h 8960"/>
              <a:gd name="T10" fmla="*/ 960 w 8320"/>
              <a:gd name="T11" fmla="*/ 0 h 8960"/>
              <a:gd name="T12" fmla="*/ 0 w 8320"/>
              <a:gd name="T13" fmla="*/ 960 h 8960"/>
              <a:gd name="T14" fmla="*/ 0 w 8320"/>
              <a:gd name="T15" fmla="*/ 8000 h 8960"/>
              <a:gd name="T16" fmla="*/ 960 w 8320"/>
              <a:gd name="T17" fmla="*/ 8960 h 8960"/>
              <a:gd name="T18" fmla="*/ 7680 w 8320"/>
              <a:gd name="T19" fmla="*/ 8960 h 8960"/>
              <a:gd name="T20" fmla="*/ 8320 w 8320"/>
              <a:gd name="T21" fmla="*/ 8320 h 8960"/>
              <a:gd name="T22" fmla="*/ 8320 w 8320"/>
              <a:gd name="T23" fmla="*/ 7040 h 8960"/>
              <a:gd name="T24" fmla="*/ 7680 w 8320"/>
              <a:gd name="T25" fmla="*/ 6400 h 8960"/>
              <a:gd name="T26" fmla="*/ 8320 w 8320"/>
              <a:gd name="T27" fmla="*/ 5760 h 8960"/>
              <a:gd name="T28" fmla="*/ 8320 w 8320"/>
              <a:gd name="T29" fmla="*/ 4480 h 8960"/>
              <a:gd name="T30" fmla="*/ 7680 w 8320"/>
              <a:gd name="T31" fmla="*/ 3840 h 8960"/>
              <a:gd name="T32" fmla="*/ 8320 w 8320"/>
              <a:gd name="T33" fmla="*/ 3200 h 8960"/>
              <a:gd name="T34" fmla="*/ 5760 w 8320"/>
              <a:gd name="T35" fmla="*/ 5120 h 8960"/>
              <a:gd name="T36" fmla="*/ 1920 w 8320"/>
              <a:gd name="T37" fmla="*/ 5120 h 8960"/>
              <a:gd name="T38" fmla="*/ 1920 w 8320"/>
              <a:gd name="T39" fmla="*/ 4480 h 8960"/>
              <a:gd name="T40" fmla="*/ 5760 w 8320"/>
              <a:gd name="T41" fmla="*/ 4480 h 8960"/>
              <a:gd name="T42" fmla="*/ 5760 w 8320"/>
              <a:gd name="T43" fmla="*/ 5120 h 8960"/>
              <a:gd name="T44" fmla="*/ 5760 w 8320"/>
              <a:gd name="T45" fmla="*/ 3840 h 8960"/>
              <a:gd name="T46" fmla="*/ 1920 w 8320"/>
              <a:gd name="T47" fmla="*/ 3840 h 8960"/>
              <a:gd name="T48" fmla="*/ 1920 w 8320"/>
              <a:gd name="T49" fmla="*/ 3200 h 8960"/>
              <a:gd name="T50" fmla="*/ 5760 w 8320"/>
              <a:gd name="T51" fmla="*/ 3200 h 8960"/>
              <a:gd name="T52" fmla="*/ 5760 w 8320"/>
              <a:gd name="T53" fmla="*/ 3840 h 8960"/>
              <a:gd name="T54" fmla="*/ 5760 w 8320"/>
              <a:gd name="T55" fmla="*/ 2560 h 8960"/>
              <a:gd name="T56" fmla="*/ 1920 w 8320"/>
              <a:gd name="T57" fmla="*/ 2560 h 8960"/>
              <a:gd name="T58" fmla="*/ 1920 w 8320"/>
              <a:gd name="T59" fmla="*/ 1920 h 8960"/>
              <a:gd name="T60" fmla="*/ 5760 w 8320"/>
              <a:gd name="T61" fmla="*/ 1920 h 8960"/>
              <a:gd name="T62" fmla="*/ 5760 w 8320"/>
              <a:gd name="T63" fmla="*/ 2560 h 8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20" h="8960">
                <a:moveTo>
                  <a:pt x="8320" y="3200"/>
                </a:moveTo>
                <a:lnTo>
                  <a:pt x="8320" y="1920"/>
                </a:lnTo>
                <a:cubicBezTo>
                  <a:pt x="8320" y="1567"/>
                  <a:pt x="8034" y="1280"/>
                  <a:pt x="7680" y="1280"/>
                </a:cubicBezTo>
                <a:lnTo>
                  <a:pt x="7680" y="960"/>
                </a:lnTo>
                <a:cubicBezTo>
                  <a:pt x="7680" y="430"/>
                  <a:pt x="7250" y="0"/>
                  <a:pt x="6720" y="0"/>
                </a:cubicBezTo>
                <a:lnTo>
                  <a:pt x="960" y="0"/>
                </a:lnTo>
                <a:cubicBezTo>
                  <a:pt x="430" y="0"/>
                  <a:pt x="0" y="430"/>
                  <a:pt x="0" y="960"/>
                </a:cubicBezTo>
                <a:lnTo>
                  <a:pt x="0" y="8000"/>
                </a:lnTo>
                <a:cubicBezTo>
                  <a:pt x="0" y="8530"/>
                  <a:pt x="430" y="8960"/>
                  <a:pt x="960" y="8960"/>
                </a:cubicBezTo>
                <a:lnTo>
                  <a:pt x="7680" y="8960"/>
                </a:lnTo>
                <a:cubicBezTo>
                  <a:pt x="8034" y="8960"/>
                  <a:pt x="8320" y="8673"/>
                  <a:pt x="8320" y="8320"/>
                </a:cubicBezTo>
                <a:lnTo>
                  <a:pt x="8320" y="7040"/>
                </a:lnTo>
                <a:cubicBezTo>
                  <a:pt x="8320" y="6687"/>
                  <a:pt x="8034" y="6400"/>
                  <a:pt x="7680" y="6400"/>
                </a:cubicBezTo>
                <a:cubicBezTo>
                  <a:pt x="8034" y="6400"/>
                  <a:pt x="8320" y="6113"/>
                  <a:pt x="8320" y="5760"/>
                </a:cubicBezTo>
                <a:lnTo>
                  <a:pt x="8320" y="4480"/>
                </a:lnTo>
                <a:cubicBezTo>
                  <a:pt x="8320" y="4127"/>
                  <a:pt x="8034" y="3840"/>
                  <a:pt x="7680" y="3840"/>
                </a:cubicBezTo>
                <a:cubicBezTo>
                  <a:pt x="8034" y="3840"/>
                  <a:pt x="8320" y="3553"/>
                  <a:pt x="8320" y="3200"/>
                </a:cubicBezTo>
                <a:close/>
                <a:moveTo>
                  <a:pt x="5760" y="5120"/>
                </a:moveTo>
                <a:lnTo>
                  <a:pt x="1920" y="5120"/>
                </a:lnTo>
                <a:lnTo>
                  <a:pt x="1920" y="4480"/>
                </a:lnTo>
                <a:lnTo>
                  <a:pt x="5760" y="4480"/>
                </a:lnTo>
                <a:lnTo>
                  <a:pt x="5760" y="5120"/>
                </a:lnTo>
                <a:close/>
                <a:moveTo>
                  <a:pt x="5760" y="3840"/>
                </a:moveTo>
                <a:lnTo>
                  <a:pt x="1920" y="3840"/>
                </a:lnTo>
                <a:lnTo>
                  <a:pt x="1920" y="3200"/>
                </a:lnTo>
                <a:lnTo>
                  <a:pt x="5760" y="3200"/>
                </a:lnTo>
                <a:lnTo>
                  <a:pt x="5760" y="3840"/>
                </a:lnTo>
                <a:close/>
                <a:moveTo>
                  <a:pt x="5760" y="2560"/>
                </a:moveTo>
                <a:lnTo>
                  <a:pt x="1920" y="2560"/>
                </a:lnTo>
                <a:lnTo>
                  <a:pt x="1920" y="1920"/>
                </a:lnTo>
                <a:lnTo>
                  <a:pt x="5760" y="1920"/>
                </a:lnTo>
                <a:lnTo>
                  <a:pt x="5760" y="25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文本框 11"/>
          <p:cNvSpPr txBox="1"/>
          <p:nvPr/>
        </p:nvSpPr>
        <p:spPr>
          <a:xfrm>
            <a:off x="2396807" y="729996"/>
            <a:ext cx="4995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小组分工</a:t>
            </a:r>
          </a:p>
        </p:txBody>
      </p:sp>
      <p:sp>
        <p:nvSpPr>
          <p:cNvPr id="10" name="矩形 9"/>
          <p:cNvSpPr/>
          <p:nvPr/>
        </p:nvSpPr>
        <p:spPr>
          <a:xfrm>
            <a:off x="1543381" y="1454277"/>
            <a:ext cx="4140982" cy="978153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陈世杰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进行数据预处理，模型训练。</a:t>
            </a:r>
          </a:p>
        </p:txBody>
      </p:sp>
      <p:sp>
        <p:nvSpPr>
          <p:cNvPr id="5" name="矩形 4"/>
          <p:cNvSpPr/>
          <p:nvPr/>
        </p:nvSpPr>
        <p:spPr>
          <a:xfrm>
            <a:off x="1543381" y="3102004"/>
            <a:ext cx="4140982" cy="978153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赵云飞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进行模型预测，线上部署。</a:t>
            </a:r>
          </a:p>
        </p:txBody>
      </p:sp>
      <p:sp>
        <p:nvSpPr>
          <p:cNvPr id="3" name="矩形 2"/>
          <p:cNvSpPr/>
          <p:nvPr/>
        </p:nvSpPr>
        <p:spPr>
          <a:xfrm>
            <a:off x="1543381" y="4655463"/>
            <a:ext cx="4235250" cy="978025"/>
          </a:xfrm>
          <a:prstGeom prst="rect">
            <a:avLst/>
          </a:prstGeom>
          <a:ln w="2857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赵昕泽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342900" indent="-342900" defTabSz="1219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结果统计，线上部署，以及</a:t>
            </a:r>
            <a:r>
              <a:rPr lang="en-US" altLang="zh-CN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ppt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</a:rPr>
              <a:t>的制作。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5" grpId="0" bldLvl="0" animBg="1"/>
      <p:bldP spid="5" grpId="1" animBg="1"/>
      <p:bldP spid="3" grpId="0" bldLvl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46717" y="2665723"/>
            <a:ext cx="7486015" cy="2291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工作流程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200"/>
            <a:fld id="{7D9BB5D0-35E4-459D-AEF3-FE4D7C45CC19}" type="slidenum">
              <a:rPr lang="zh-CN" altLang="en-US">
                <a:ea typeface="等线" panose="02010600030101010101" pitchFamily="2" charset="-122"/>
              </a:rPr>
              <a:pPr defTabSz="1219200"/>
              <a:t>5</a:t>
            </a:fld>
            <a:endParaRPr lang="zh-CN" altLang="en-US"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06168FD-B9AB-4751-9AEB-0725B6AB3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57C6C-0EE0-4300-B718-67A3A3CB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EE94C60-5E84-4ECE-902B-2F4254CB3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1132078"/>
            <a:ext cx="6674455" cy="790362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 数据集预处理</a:t>
            </a:r>
            <a:endParaRPr lang="zh-CN" alt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04277EE0-7C9A-474D-9353-DD8DBCAAB615}"/>
              </a:ext>
            </a:extLst>
          </p:cNvPr>
          <p:cNvSpPr txBox="1">
            <a:spLocks/>
          </p:cNvSpPr>
          <p:nvPr/>
        </p:nvSpPr>
        <p:spPr>
          <a:xfrm>
            <a:off x="887409" y="2200938"/>
            <a:ext cx="6674455" cy="790362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 algn="l" defTabSz="1219200" rtl="0" eaLnBrk="1" latinLnBrk="0" hangingPunct="1">
              <a:lnSpc>
                <a:spcPts val="1415"/>
              </a:lnSpc>
              <a:spcBef>
                <a:spcPct val="0"/>
              </a:spcBef>
              <a:buFontTx/>
              <a:buNone/>
              <a:defRPr sz="1865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数据集的分割</a:t>
            </a:r>
            <a:endParaRPr lang="en-US" altLang="zh-CN" sz="2400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0A6354E-0253-41C9-814B-6FF83B8EF209}"/>
              </a:ext>
            </a:extLst>
          </p:cNvPr>
          <p:cNvSpPr txBox="1">
            <a:spLocks/>
          </p:cNvSpPr>
          <p:nvPr/>
        </p:nvSpPr>
        <p:spPr>
          <a:xfrm>
            <a:off x="887409" y="4169658"/>
            <a:ext cx="6674455" cy="790362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 algn="l" defTabSz="1219200" rtl="0" eaLnBrk="1" latinLnBrk="0" hangingPunct="1">
              <a:lnSpc>
                <a:spcPts val="1415"/>
              </a:lnSpc>
              <a:spcBef>
                <a:spcPct val="0"/>
              </a:spcBef>
              <a:buFontTx/>
              <a:buNone/>
              <a:defRPr sz="1865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</a:rPr>
              <a:t> 模型预测</a:t>
            </a:r>
            <a:endParaRPr lang="zh-CN" alt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AB84EC56-D1AB-4FD5-A9D1-268DB1E465E3}"/>
              </a:ext>
            </a:extLst>
          </p:cNvPr>
          <p:cNvSpPr txBox="1">
            <a:spLocks/>
          </p:cNvSpPr>
          <p:nvPr/>
        </p:nvSpPr>
        <p:spPr>
          <a:xfrm>
            <a:off x="887410" y="5087690"/>
            <a:ext cx="6674455" cy="790362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 algn="l" defTabSz="1219200" rtl="0" eaLnBrk="1" latinLnBrk="0" hangingPunct="1">
              <a:lnSpc>
                <a:spcPts val="1415"/>
              </a:lnSpc>
              <a:spcBef>
                <a:spcPct val="0"/>
              </a:spcBef>
              <a:buFontTx/>
              <a:buNone/>
              <a:defRPr sz="1865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</a:rPr>
              <a:t> 结果分析</a:t>
            </a:r>
            <a:endParaRPr lang="zh-CN" alt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标题 4">
            <a:extLst>
              <a:ext uri="{FF2B5EF4-FFF2-40B4-BE49-F238E27FC236}">
                <a16:creationId xmlns:a16="http://schemas.microsoft.com/office/drawing/2014/main" id="{35FBA8CF-9B07-4ACE-893A-389B10E65531}"/>
              </a:ext>
            </a:extLst>
          </p:cNvPr>
          <p:cNvSpPr txBox="1">
            <a:spLocks/>
          </p:cNvSpPr>
          <p:nvPr/>
        </p:nvSpPr>
        <p:spPr>
          <a:xfrm>
            <a:off x="887411" y="3118970"/>
            <a:ext cx="6674455" cy="790362"/>
          </a:xfrm>
          <a:prstGeom prst="hexagon">
            <a:avLst>
              <a:gd name="adj" fmla="val 2103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lvl1pPr marL="0" indent="0" algn="l" defTabSz="1219200" rtl="0" eaLnBrk="1" latinLnBrk="0" hangingPunct="1">
              <a:lnSpc>
                <a:spcPts val="1415"/>
              </a:lnSpc>
              <a:spcBef>
                <a:spcPct val="0"/>
              </a:spcBef>
              <a:buFontTx/>
              <a:buNone/>
              <a:defRPr sz="1865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模型训练以及评估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91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数据预处理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96A4E-1092-462C-8863-3177F507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43" y="1827311"/>
            <a:ext cx="6975934" cy="11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数据预处理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90518D-FEDE-4676-8455-3D32A5F2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794628"/>
            <a:ext cx="5600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5F8C4EC-433C-4297-B3F5-E6CA2429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243" y="1221223"/>
            <a:ext cx="8044314" cy="99344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sz="1800" dirty="0">
                <a:solidFill>
                  <a:prstClr val="black">
                    <a:lumMod val="95000"/>
                    <a:lumOff val="5000"/>
                  </a:prstClr>
                </a:solidFill>
              </a:rPr>
              <a:t>数据预处理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A39E8-8074-4927-AFBC-577F06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37181-38C6-AD4F-B8BA-B444770388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95ABB-A08D-4DD3-B125-6CD83442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04" y="1705880"/>
            <a:ext cx="5256584" cy="42447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070068-97CD-47DF-B272-C58AFFA918FA}"/>
              </a:ext>
            </a:extLst>
          </p:cNvPr>
          <p:cNvSpPr txBox="1"/>
          <p:nvPr/>
        </p:nvSpPr>
        <p:spPr>
          <a:xfrm>
            <a:off x="1631505" y="656117"/>
            <a:ext cx="766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、工作流程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6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224</Words>
  <Application>Microsoft Office PowerPoint</Application>
  <PresentationFormat>宽屏</PresentationFormat>
  <Paragraphs>65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Office 主题​​</vt:lpstr>
      <vt:lpstr>7_Custom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数据集预处理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格式：           预测文本：2880            样例文本：2880            正确的数字数量：4 </vt:lpstr>
      <vt:lpstr>   预测正确的总数：166    准确率：0.864583333334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8</cp:revision>
  <dcterms:created xsi:type="dcterms:W3CDTF">2020-06-05T07:41:12Z</dcterms:created>
  <dcterms:modified xsi:type="dcterms:W3CDTF">2020-06-05T09:20:25Z</dcterms:modified>
</cp:coreProperties>
</file>