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69" r:id="rId4"/>
    <p:sldId id="262" r:id="rId5"/>
    <p:sldId id="275" r:id="rId6"/>
    <p:sldId id="265" r:id="rId7"/>
    <p:sldId id="277" r:id="rId8"/>
    <p:sldId id="276" r:id="rId9"/>
    <p:sldId id="287" r:id="rId10"/>
    <p:sldId id="274" r:id="rId11"/>
    <p:sldId id="288" r:id="rId12"/>
    <p:sldId id="272" r:id="rId13"/>
    <p:sldId id="271" r:id="rId14"/>
    <p:sldId id="286" r:id="rId15"/>
    <p:sldId id="261" r:id="rId16"/>
    <p:sldId id="297" r:id="rId17"/>
    <p:sldId id="282" r:id="rId18"/>
    <p:sldId id="294" r:id="rId19"/>
    <p:sldId id="284" r:id="rId20"/>
    <p:sldId id="289" r:id="rId21"/>
    <p:sldId id="285" r:id="rId22"/>
    <p:sldId id="298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AAA_Work\papers\2011%20APTA\DFT%20Paper\I-ETMS%20work%20split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Sheet1!$C$18:$C$19</c:f>
              <c:strCache>
                <c:ptCount val="2"/>
                <c:pt idx="0">
                  <c:v>Non Proprietary</c:v>
                </c:pt>
                <c:pt idx="1">
                  <c:v>Proprietary</c:v>
                </c:pt>
              </c:strCache>
            </c:strRef>
          </c:cat>
          <c:val>
            <c:numRef>
              <c:f>Sheet1!$D$18:$D$19</c:f>
              <c:numCache>
                <c:formatCode>0%</c:formatCode>
                <c:ptCount val="2"/>
                <c:pt idx="0">
                  <c:v>0.81762065095399505</c:v>
                </c:pt>
                <c:pt idx="1">
                  <c:v>0.18237934904601574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13109814398200234"/>
          <c:y val="0.77056380918454559"/>
          <c:w val="0.83760855214883534"/>
          <c:h val="0.22896365818677747"/>
        </c:manualLayout>
      </c:layout>
      <c:txPr>
        <a:bodyPr/>
        <a:lstStyle/>
        <a:p>
          <a:pPr>
            <a:defRPr sz="2000">
              <a:solidFill>
                <a:schemeClr val="tx1"/>
              </a:solidFill>
            </a:defRPr>
          </a:pPr>
          <a:endParaRPr lang="en-US"/>
        </a:p>
      </c:txPr>
    </c:legend>
    <c:plotVisOnly val="1"/>
  </c:chart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DCDA4-6042-49C9-95D1-1E6672BA80B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1A29F-A19C-4A08-B447-2F7F196FA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E87639-E704-486F-AC15-9C394861382D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E87639-E704-486F-AC15-9C394861382D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E87639-E704-486F-AC15-9C394861382D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01"/>
            <a:ext cx="297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©David F. Thurston, 2012,</a:t>
            </a:r>
            <a:r>
              <a:rPr lang="en-US" sz="1200" baseline="0" dirty="0" smtClean="0">
                <a:solidFill>
                  <a:schemeClr val="bg1"/>
                </a:solidFill>
              </a:rPr>
              <a:t> All rights reserved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meetings2.informs.org/phoenix2012/index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B3A8-1AF9-42E5-923D-352E346A432B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128A-BC76-46CD-889C-7A8E9D79F2C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background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9" name="Picture 2" descr="INFORMS Annual Meeting 2012 Phoenix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601" y="152400"/>
              <a:ext cx="3429000" cy="1106671"/>
            </a:xfrm>
            <a:prstGeom prst="rect">
              <a:avLst/>
            </a:prstGeom>
            <a:noFill/>
          </p:spPr>
        </p:pic>
        <p:pic>
          <p:nvPicPr>
            <p:cNvPr id="10" name="Picture 3" descr="Phoenix, AZ October 14-1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172200" y="152400"/>
              <a:ext cx="2705100" cy="981075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1.png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Verdana" pitchFamily="34" charset="0"/>
                <a:cs typeface="Vrinda" pitchFamily="2" charset="0"/>
              </a:rPr>
              <a:t>David Thurston, Ph.D., P.E., FIRSE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  <a:cs typeface="Vrinda" pitchFamily="2" charset="0"/>
              </a:rPr>
              <a:t>Vice President – Rail Systems,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  <a:cs typeface="Vrinda" pitchFamily="2" charset="0"/>
              </a:rPr>
              <a:t>Parsons Transportation Group,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  <a:cs typeface="Vrinda" pitchFamily="2" charset="0"/>
              </a:rPr>
              <a:t>Philadelphia, PA</a:t>
            </a:r>
          </a:p>
          <a:p>
            <a:pPr algn="r"/>
            <a:endParaRPr lang="en-US" sz="2400" dirty="0" smtClean="0">
              <a:solidFill>
                <a:schemeClr val="tx1"/>
              </a:solidFill>
              <a:latin typeface="Verdana" pitchFamily="34" charset="0"/>
              <a:cs typeface="Vrinda" pitchFamily="2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cs typeface="Vrinda" pitchFamily="2" charset="0"/>
              </a:rPr>
              <a:t>October 15, 2012</a:t>
            </a:r>
          </a:p>
        </p:txBody>
      </p:sp>
      <p:pic>
        <p:nvPicPr>
          <p:cNvPr id="6" name="Picture 5" descr="Parsons_gray.eps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81000" y="6096000"/>
            <a:ext cx="3814762" cy="41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Capacity Cases:</a:t>
            </a:r>
          </a:p>
          <a:p>
            <a:pPr algn="ctr"/>
            <a:endParaRPr lang="en-US" sz="4400" b="1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Dark Territory (TWC, Form D)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CTC/ABS (Wayside Only)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Cab Signals with Wayside signals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Cab Signals without Wayside Signals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Capacity Metric:</a:t>
            </a:r>
          </a:p>
          <a:p>
            <a:pPr marL="742950" indent="-742950"/>
            <a:endParaRPr lang="en-US" sz="4000" b="1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Following Move Headway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Head to Head Capacity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Civil Speed Capacity Impacts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</a:rPr>
              <a:t>Running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36587" y="2344738"/>
            <a:ext cx="590550" cy="331788"/>
            <a:chOff x="2736" y="1440"/>
            <a:chExt cx="480" cy="240"/>
          </a:xfrm>
        </p:grpSpPr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6" name="Group 7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202" name="Oval 8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0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1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" name="Group 12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198" name="Oval 13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5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6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8" name="Rectangle 17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18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19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20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2" name="Group 21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196" name="Rectangle 22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Rectangle 23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24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194" name="Rectangle 25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Rectangle 26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701675" y="2676526"/>
            <a:ext cx="7554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1293812" y="26098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2870200" y="26098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4446587" y="26098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6022975" y="26098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1293812" y="2809876"/>
            <a:ext cx="458788" cy="133350"/>
            <a:chOff x="1536" y="1632"/>
            <a:chExt cx="336" cy="96"/>
          </a:xfrm>
        </p:grpSpPr>
        <p:sp>
          <p:nvSpPr>
            <p:cNvPr id="182" name="Line 34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35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6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2870200" y="2809876"/>
            <a:ext cx="460375" cy="133350"/>
            <a:chOff x="1536" y="1632"/>
            <a:chExt cx="336" cy="96"/>
          </a:xfrm>
        </p:grpSpPr>
        <p:sp>
          <p:nvSpPr>
            <p:cNvPr id="179" name="Line 38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39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40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446587" y="2809876"/>
            <a:ext cx="460375" cy="133350"/>
            <a:chOff x="1536" y="1632"/>
            <a:chExt cx="336" cy="96"/>
          </a:xfrm>
        </p:grpSpPr>
        <p:sp>
          <p:nvSpPr>
            <p:cNvPr id="176" name="Line 42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43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44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6022975" y="2809876"/>
            <a:ext cx="460375" cy="133350"/>
            <a:chOff x="1536" y="1632"/>
            <a:chExt cx="336" cy="96"/>
          </a:xfrm>
        </p:grpSpPr>
        <p:sp>
          <p:nvSpPr>
            <p:cNvPr id="173" name="Line 46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47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2084387" y="3524251"/>
            <a:ext cx="657225" cy="333375"/>
            <a:chOff x="2736" y="1440"/>
            <a:chExt cx="480" cy="240"/>
          </a:xfrm>
        </p:grpSpPr>
        <p:sp>
          <p:nvSpPr>
            <p:cNvPr id="152" name="Rectangle 54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153" name="Group 55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169" name="Oval 56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70" name="Oval 57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71" name="Line 58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  <p:sp>
            <p:nvSpPr>
              <p:cNvPr id="172" name="Line 59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</p:grpSp>
        <p:grpSp>
          <p:nvGrpSpPr>
            <p:cNvPr id="154" name="Group 60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165" name="Oval 61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66" name="Oval 6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67" name="Line 63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  <p:sp>
            <p:nvSpPr>
              <p:cNvPr id="168" name="Line 64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</p:grp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159" name="Group 69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163" name="Rectangle 70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64" name="Rectangle 71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  <p:grpSp>
          <p:nvGrpSpPr>
            <p:cNvPr id="160" name="Group 72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161" name="Rectangle 73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62" name="Rectangle 74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</p:grpSp>
      <p:sp>
        <p:nvSpPr>
          <p:cNvPr id="18" name="Line 76"/>
          <p:cNvSpPr>
            <a:spLocks noChangeShapeType="1"/>
          </p:cNvSpPr>
          <p:nvPr/>
        </p:nvSpPr>
        <p:spPr bwMode="auto">
          <a:xfrm>
            <a:off x="7570787" y="3829051"/>
            <a:ext cx="0" cy="13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81"/>
          <p:cNvGrpSpPr>
            <a:grpSpLocks/>
          </p:cNvGrpSpPr>
          <p:nvPr/>
        </p:nvGrpSpPr>
        <p:grpSpPr bwMode="auto">
          <a:xfrm>
            <a:off x="7570787" y="4057651"/>
            <a:ext cx="458788" cy="133350"/>
            <a:chOff x="1536" y="1632"/>
            <a:chExt cx="336" cy="96"/>
          </a:xfrm>
        </p:grpSpPr>
        <p:sp>
          <p:nvSpPr>
            <p:cNvPr id="149" name="Line 82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83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84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49"/>
          <p:cNvGrpSpPr>
            <a:grpSpLocks/>
          </p:cNvGrpSpPr>
          <p:nvPr/>
        </p:nvGrpSpPr>
        <p:grpSpPr bwMode="auto">
          <a:xfrm>
            <a:off x="4903787" y="3524251"/>
            <a:ext cx="655638" cy="331787"/>
            <a:chOff x="2736" y="1440"/>
            <a:chExt cx="480" cy="240"/>
          </a:xfrm>
        </p:grpSpPr>
        <p:sp>
          <p:nvSpPr>
            <p:cNvPr id="86" name="Rectangle 150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87" name="Group 151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103" name="Oval 152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4" name="Oval 15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5" name="Line 154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  <p:sp>
            <p:nvSpPr>
              <p:cNvPr id="106" name="Line 155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</p:grpSp>
        <p:grpSp>
          <p:nvGrpSpPr>
            <p:cNvPr id="88" name="Group 156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99" name="Oval 157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0" name="Oval 15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1" name="Line 159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  <p:sp>
            <p:nvSpPr>
              <p:cNvPr id="102" name="Line 160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</p:grpSp>
        <p:sp>
          <p:nvSpPr>
            <p:cNvPr id="89" name="Rectangle 161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0" name="Rectangle 162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1" name="Rectangle 163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2" name="Rectangle 164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93" name="Group 165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97" name="Rectangle 166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8" name="Rectangle 167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  <p:grpSp>
          <p:nvGrpSpPr>
            <p:cNvPr id="94" name="Group 168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95" name="Rectangle 169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6" name="Rectangle 170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</p:grpSp>
      <p:sp>
        <p:nvSpPr>
          <p:cNvPr id="37" name="Line 171"/>
          <p:cNvSpPr>
            <a:spLocks noChangeShapeType="1"/>
          </p:cNvSpPr>
          <p:nvPr/>
        </p:nvSpPr>
        <p:spPr bwMode="auto">
          <a:xfrm>
            <a:off x="701675" y="3895725"/>
            <a:ext cx="7935912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 b="1"/>
          </a:p>
        </p:txBody>
      </p:sp>
      <p:sp>
        <p:nvSpPr>
          <p:cNvPr id="38" name="Line 172"/>
          <p:cNvSpPr>
            <a:spLocks noChangeShapeType="1"/>
          </p:cNvSpPr>
          <p:nvPr/>
        </p:nvSpPr>
        <p:spPr bwMode="auto">
          <a:xfrm>
            <a:off x="1293812" y="38290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 b="1"/>
          </a:p>
        </p:txBody>
      </p:sp>
      <p:sp>
        <p:nvSpPr>
          <p:cNvPr id="39" name="Line 173"/>
          <p:cNvSpPr>
            <a:spLocks noChangeShapeType="1"/>
          </p:cNvSpPr>
          <p:nvPr/>
        </p:nvSpPr>
        <p:spPr bwMode="auto">
          <a:xfrm>
            <a:off x="2870200" y="38290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 b="1"/>
          </a:p>
        </p:txBody>
      </p:sp>
      <p:sp>
        <p:nvSpPr>
          <p:cNvPr id="40" name="Line 174"/>
          <p:cNvSpPr>
            <a:spLocks noChangeShapeType="1"/>
          </p:cNvSpPr>
          <p:nvPr/>
        </p:nvSpPr>
        <p:spPr bwMode="auto">
          <a:xfrm>
            <a:off x="4446587" y="38290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 b="1"/>
          </a:p>
        </p:txBody>
      </p:sp>
      <p:sp>
        <p:nvSpPr>
          <p:cNvPr id="41" name="Line 175"/>
          <p:cNvSpPr>
            <a:spLocks noChangeShapeType="1"/>
          </p:cNvSpPr>
          <p:nvPr/>
        </p:nvSpPr>
        <p:spPr bwMode="auto">
          <a:xfrm>
            <a:off x="6022975" y="3829051"/>
            <a:ext cx="0" cy="133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 b="1"/>
          </a:p>
        </p:txBody>
      </p:sp>
      <p:grpSp>
        <p:nvGrpSpPr>
          <p:cNvPr id="42" name="Group 177"/>
          <p:cNvGrpSpPr>
            <a:grpSpLocks/>
          </p:cNvGrpSpPr>
          <p:nvPr/>
        </p:nvGrpSpPr>
        <p:grpSpPr bwMode="auto">
          <a:xfrm>
            <a:off x="1293812" y="4029076"/>
            <a:ext cx="458788" cy="133350"/>
            <a:chOff x="1536" y="1632"/>
            <a:chExt cx="336" cy="96"/>
          </a:xfrm>
        </p:grpSpPr>
        <p:sp>
          <p:nvSpPr>
            <p:cNvPr id="83" name="Line 178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84" name="Oval 179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5" name="Line 180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</p:grpSp>
      <p:grpSp>
        <p:nvGrpSpPr>
          <p:cNvPr id="43" name="Group 181"/>
          <p:cNvGrpSpPr>
            <a:grpSpLocks/>
          </p:cNvGrpSpPr>
          <p:nvPr/>
        </p:nvGrpSpPr>
        <p:grpSpPr bwMode="auto">
          <a:xfrm>
            <a:off x="2870200" y="4029076"/>
            <a:ext cx="460375" cy="133350"/>
            <a:chOff x="1536" y="1632"/>
            <a:chExt cx="336" cy="96"/>
          </a:xfrm>
        </p:grpSpPr>
        <p:sp>
          <p:nvSpPr>
            <p:cNvPr id="80" name="Line 182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81" name="Oval 183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82" name="Line 184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</p:grpSp>
      <p:grpSp>
        <p:nvGrpSpPr>
          <p:cNvPr id="44" name="Group 185"/>
          <p:cNvGrpSpPr>
            <a:grpSpLocks/>
          </p:cNvGrpSpPr>
          <p:nvPr/>
        </p:nvGrpSpPr>
        <p:grpSpPr bwMode="auto">
          <a:xfrm>
            <a:off x="4446587" y="4029076"/>
            <a:ext cx="460375" cy="133350"/>
            <a:chOff x="1536" y="1632"/>
            <a:chExt cx="336" cy="96"/>
          </a:xfrm>
        </p:grpSpPr>
        <p:sp>
          <p:nvSpPr>
            <p:cNvPr id="77" name="Line 186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78" name="Oval 187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79" name="Line 188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</p:grpSp>
      <p:grpSp>
        <p:nvGrpSpPr>
          <p:cNvPr id="46" name="Group 197"/>
          <p:cNvGrpSpPr>
            <a:grpSpLocks/>
          </p:cNvGrpSpPr>
          <p:nvPr/>
        </p:nvGrpSpPr>
        <p:grpSpPr bwMode="auto">
          <a:xfrm>
            <a:off x="1752600" y="2743200"/>
            <a:ext cx="5471400" cy="307926"/>
            <a:chOff x="912" y="624"/>
            <a:chExt cx="3998" cy="222"/>
          </a:xfrm>
        </p:grpSpPr>
        <p:sp>
          <p:nvSpPr>
            <p:cNvPr id="70" name="Text Box 198"/>
            <p:cNvSpPr txBox="1">
              <a:spLocks noChangeArrowheads="1"/>
            </p:cNvSpPr>
            <p:nvPr/>
          </p:nvSpPr>
          <p:spPr bwMode="auto">
            <a:xfrm>
              <a:off x="912" y="624"/>
              <a:ext cx="54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(Green)</a:t>
              </a:r>
            </a:p>
          </p:txBody>
        </p:sp>
        <p:sp>
          <p:nvSpPr>
            <p:cNvPr id="71" name="Text Box 199"/>
            <p:cNvSpPr txBox="1">
              <a:spLocks noChangeArrowheads="1"/>
            </p:cNvSpPr>
            <p:nvPr/>
          </p:nvSpPr>
          <p:spPr bwMode="auto">
            <a:xfrm>
              <a:off x="2064" y="624"/>
              <a:ext cx="54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(Green)</a:t>
              </a:r>
            </a:p>
          </p:txBody>
        </p:sp>
        <p:sp>
          <p:nvSpPr>
            <p:cNvPr id="72" name="Text Box 200"/>
            <p:cNvSpPr txBox="1">
              <a:spLocks noChangeArrowheads="1"/>
            </p:cNvSpPr>
            <p:nvPr/>
          </p:nvSpPr>
          <p:spPr bwMode="auto">
            <a:xfrm>
              <a:off x="3264" y="624"/>
              <a:ext cx="54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(Green)</a:t>
              </a:r>
            </a:p>
          </p:txBody>
        </p:sp>
        <p:sp>
          <p:nvSpPr>
            <p:cNvPr id="73" name="Text Box 201"/>
            <p:cNvSpPr txBox="1">
              <a:spLocks noChangeArrowheads="1"/>
            </p:cNvSpPr>
            <p:nvPr/>
          </p:nvSpPr>
          <p:spPr bwMode="auto">
            <a:xfrm>
              <a:off x="4368" y="624"/>
              <a:ext cx="54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(Green)</a:t>
              </a:r>
            </a:p>
          </p:txBody>
        </p:sp>
      </p:grpSp>
      <p:sp>
        <p:nvSpPr>
          <p:cNvPr id="66" name="Text Box 203"/>
          <p:cNvSpPr txBox="1">
            <a:spLocks noChangeArrowheads="1"/>
          </p:cNvSpPr>
          <p:nvPr/>
        </p:nvSpPr>
        <p:spPr bwMode="auto">
          <a:xfrm>
            <a:off x="8027987" y="3981451"/>
            <a:ext cx="5811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(Red)</a:t>
            </a:r>
          </a:p>
        </p:txBody>
      </p:sp>
      <p:grpSp>
        <p:nvGrpSpPr>
          <p:cNvPr id="49" name="Group 212"/>
          <p:cNvGrpSpPr>
            <a:grpSpLocks/>
          </p:cNvGrpSpPr>
          <p:nvPr/>
        </p:nvGrpSpPr>
        <p:grpSpPr bwMode="auto">
          <a:xfrm>
            <a:off x="1752600" y="3962400"/>
            <a:ext cx="5553075" cy="307927"/>
            <a:chOff x="912" y="624"/>
            <a:chExt cx="4057" cy="222"/>
          </a:xfrm>
        </p:grpSpPr>
        <p:sp>
          <p:nvSpPr>
            <p:cNvPr id="58" name="Text Box 213"/>
            <p:cNvSpPr txBox="1">
              <a:spLocks noChangeArrowheads="1"/>
            </p:cNvSpPr>
            <p:nvPr/>
          </p:nvSpPr>
          <p:spPr bwMode="auto">
            <a:xfrm>
              <a:off x="912" y="624"/>
              <a:ext cx="54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(Green)</a:t>
              </a:r>
            </a:p>
          </p:txBody>
        </p:sp>
        <p:sp>
          <p:nvSpPr>
            <p:cNvPr id="59" name="Text Box 214"/>
            <p:cNvSpPr txBox="1">
              <a:spLocks noChangeArrowheads="1"/>
            </p:cNvSpPr>
            <p:nvPr/>
          </p:nvSpPr>
          <p:spPr bwMode="auto">
            <a:xfrm>
              <a:off x="2064" y="624"/>
              <a:ext cx="57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(Yellow)</a:t>
              </a:r>
            </a:p>
          </p:txBody>
        </p:sp>
        <p:sp>
          <p:nvSpPr>
            <p:cNvPr id="60" name="Text Box 215"/>
            <p:cNvSpPr txBox="1">
              <a:spLocks noChangeArrowheads="1"/>
            </p:cNvSpPr>
            <p:nvPr/>
          </p:nvSpPr>
          <p:spPr bwMode="auto">
            <a:xfrm>
              <a:off x="3264" y="624"/>
              <a:ext cx="42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(Red)</a:t>
              </a:r>
            </a:p>
          </p:txBody>
        </p:sp>
        <p:sp>
          <p:nvSpPr>
            <p:cNvPr id="61" name="Text Box 216"/>
            <p:cNvSpPr txBox="1">
              <a:spLocks noChangeArrowheads="1"/>
            </p:cNvSpPr>
            <p:nvPr/>
          </p:nvSpPr>
          <p:spPr bwMode="auto">
            <a:xfrm>
              <a:off x="4368" y="624"/>
              <a:ext cx="60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(Yellow)</a:t>
              </a:r>
              <a:endParaRPr lang="en-US" sz="1400" b="1" dirty="0"/>
            </a:p>
          </p:txBody>
        </p:sp>
      </p:grpSp>
      <p:sp>
        <p:nvSpPr>
          <p:cNvPr id="50" name="Text Box 217"/>
          <p:cNvSpPr txBox="1">
            <a:spLocks noChangeArrowheads="1"/>
          </p:cNvSpPr>
          <p:nvPr/>
        </p:nvSpPr>
        <p:spPr bwMode="auto">
          <a:xfrm>
            <a:off x="636587" y="4286251"/>
            <a:ext cx="251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Direction of Travel</a:t>
            </a:r>
          </a:p>
        </p:txBody>
      </p:sp>
      <p:sp>
        <p:nvSpPr>
          <p:cNvPr id="51" name="Line 218"/>
          <p:cNvSpPr>
            <a:spLocks noChangeShapeType="1"/>
          </p:cNvSpPr>
          <p:nvPr/>
        </p:nvSpPr>
        <p:spPr bwMode="auto">
          <a:xfrm>
            <a:off x="3074987" y="4514851"/>
            <a:ext cx="1641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219"/>
          <p:cNvSpPr txBox="1">
            <a:spLocks noChangeArrowheads="1"/>
          </p:cNvSpPr>
          <p:nvPr/>
        </p:nvSpPr>
        <p:spPr bwMode="auto">
          <a:xfrm>
            <a:off x="1398587" y="2201863"/>
            <a:ext cx="1524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Stopping Distance</a:t>
            </a:r>
          </a:p>
        </p:txBody>
      </p:sp>
      <p:sp>
        <p:nvSpPr>
          <p:cNvPr id="53" name="Line 220"/>
          <p:cNvSpPr>
            <a:spLocks noChangeShapeType="1"/>
          </p:cNvSpPr>
          <p:nvPr/>
        </p:nvSpPr>
        <p:spPr bwMode="auto">
          <a:xfrm flipV="1">
            <a:off x="2870200" y="2278063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222"/>
          <p:cNvSpPr>
            <a:spLocks noChangeShapeType="1"/>
          </p:cNvSpPr>
          <p:nvPr/>
        </p:nvSpPr>
        <p:spPr bwMode="auto">
          <a:xfrm flipV="1">
            <a:off x="4446587" y="2278063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223"/>
          <p:cNvSpPr>
            <a:spLocks noChangeShapeType="1"/>
          </p:cNvSpPr>
          <p:nvPr/>
        </p:nvSpPr>
        <p:spPr bwMode="auto">
          <a:xfrm>
            <a:off x="2870200" y="2478088"/>
            <a:ext cx="1576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224"/>
          <p:cNvSpPr>
            <a:spLocks noChangeShapeType="1"/>
          </p:cNvSpPr>
          <p:nvPr/>
        </p:nvSpPr>
        <p:spPr bwMode="auto">
          <a:xfrm>
            <a:off x="1293812" y="2478088"/>
            <a:ext cx="157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 Box 225"/>
          <p:cNvSpPr txBox="1">
            <a:spLocks noChangeArrowheads="1"/>
          </p:cNvSpPr>
          <p:nvPr/>
        </p:nvSpPr>
        <p:spPr bwMode="auto">
          <a:xfrm>
            <a:off x="2998787" y="2201863"/>
            <a:ext cx="1524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Stopping Distance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04800" y="4724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 conventional wayside Train Control, train spacing is determined by fixed wayside signals</a:t>
            </a:r>
            <a:endParaRPr lang="en-US" sz="4000" b="1" dirty="0"/>
          </a:p>
        </p:txBody>
      </p:sp>
      <p:grpSp>
        <p:nvGrpSpPr>
          <p:cNvPr id="207" name="Group 53"/>
          <p:cNvGrpSpPr>
            <a:grpSpLocks/>
          </p:cNvGrpSpPr>
          <p:nvPr/>
        </p:nvGrpSpPr>
        <p:grpSpPr bwMode="auto">
          <a:xfrm>
            <a:off x="7799387" y="3524251"/>
            <a:ext cx="657225" cy="333375"/>
            <a:chOff x="2736" y="1440"/>
            <a:chExt cx="480" cy="240"/>
          </a:xfrm>
        </p:grpSpPr>
        <p:sp>
          <p:nvSpPr>
            <p:cNvPr id="208" name="Rectangle 54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209" name="Group 55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225" name="Oval 56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226" name="Oval 57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227" name="Line 58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  <p:sp>
            <p:nvSpPr>
              <p:cNvPr id="228" name="Line 59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</p:grpSp>
        <p:grpSp>
          <p:nvGrpSpPr>
            <p:cNvPr id="210" name="Group 60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221" name="Oval 61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222" name="Oval 6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223" name="Line 63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  <p:sp>
            <p:nvSpPr>
              <p:cNvPr id="224" name="Line 64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/>
              </a:p>
            </p:txBody>
          </p:sp>
        </p:grpSp>
        <p:sp>
          <p:nvSpPr>
            <p:cNvPr id="211" name="Rectangle 65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12" name="Rectangle 66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13" name="Rectangle 67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14" name="Rectangle 68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215" name="Group 69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219" name="Rectangle 70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220" name="Rectangle 71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  <p:grpSp>
          <p:nvGrpSpPr>
            <p:cNvPr id="216" name="Group 72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217" name="Rectangle 73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218" name="Rectangle 74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</p:grpSp>
      <p:grpSp>
        <p:nvGrpSpPr>
          <p:cNvPr id="229" name="Group 181"/>
          <p:cNvGrpSpPr>
            <a:grpSpLocks/>
          </p:cNvGrpSpPr>
          <p:nvPr/>
        </p:nvGrpSpPr>
        <p:grpSpPr bwMode="auto">
          <a:xfrm>
            <a:off x="6046787" y="4057651"/>
            <a:ext cx="460375" cy="133350"/>
            <a:chOff x="1536" y="1632"/>
            <a:chExt cx="336" cy="96"/>
          </a:xfrm>
        </p:grpSpPr>
        <p:sp>
          <p:nvSpPr>
            <p:cNvPr id="230" name="Line 182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31" name="Oval 183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32" name="Line 184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" name="Line 196"/>
          <p:cNvSpPr>
            <a:spLocks noChangeShapeType="1"/>
          </p:cNvSpPr>
          <p:nvPr/>
        </p:nvSpPr>
        <p:spPr bwMode="auto">
          <a:xfrm flipV="1">
            <a:off x="2106613" y="3985330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97"/>
          <p:cNvSpPr txBox="1">
            <a:spLocks noChangeArrowheads="1"/>
          </p:cNvSpPr>
          <p:nvPr/>
        </p:nvSpPr>
        <p:spPr bwMode="auto">
          <a:xfrm rot="-5400000">
            <a:off x="610284" y="3127434"/>
            <a:ext cx="9749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7" name="Line 198"/>
          <p:cNvSpPr>
            <a:spLocks noChangeShapeType="1"/>
          </p:cNvSpPr>
          <p:nvPr/>
        </p:nvSpPr>
        <p:spPr bwMode="auto">
          <a:xfrm flipV="1">
            <a:off x="1066800" y="1975555"/>
            <a:ext cx="0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7739063" y="3801180"/>
            <a:ext cx="663575" cy="307975"/>
            <a:chOff x="2736" y="1440"/>
            <a:chExt cx="480" cy="240"/>
          </a:xfrm>
        </p:grpSpPr>
        <p:sp>
          <p:nvSpPr>
            <p:cNvPr id="10" name="Rectangle 200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201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27" name="Oval 202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20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4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05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06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23" name="Oval 207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20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9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10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15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21" name="Rectangle 216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7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218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19" name="Rectangle 219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220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221"/>
          <p:cNvGrpSpPr>
            <a:grpSpLocks/>
          </p:cNvGrpSpPr>
          <p:nvPr/>
        </p:nvGrpSpPr>
        <p:grpSpPr bwMode="auto">
          <a:xfrm>
            <a:off x="1377950" y="3801180"/>
            <a:ext cx="663575" cy="307975"/>
            <a:chOff x="2736" y="1440"/>
            <a:chExt cx="480" cy="240"/>
          </a:xfrm>
        </p:grpSpPr>
        <p:sp>
          <p:nvSpPr>
            <p:cNvPr id="32" name="Rectangle 222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223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49" name="Oval 224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2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26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27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228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45" name="Oval 229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23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1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32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Rectangle 233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34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36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237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43" name="Rectangle 238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239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240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41" name="Rectangle 241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42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" name="Line 243"/>
          <p:cNvSpPr>
            <a:spLocks noChangeShapeType="1"/>
          </p:cNvSpPr>
          <p:nvPr/>
        </p:nvSpPr>
        <p:spPr bwMode="auto">
          <a:xfrm flipV="1">
            <a:off x="1311275" y="1837442"/>
            <a:ext cx="0" cy="245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4" name="Group 244"/>
          <p:cNvGrpSpPr>
            <a:grpSpLocks/>
          </p:cNvGrpSpPr>
          <p:nvPr/>
        </p:nvGrpSpPr>
        <p:grpSpPr bwMode="auto">
          <a:xfrm>
            <a:off x="7540625" y="4293305"/>
            <a:ext cx="463550" cy="122237"/>
            <a:chOff x="1536" y="1632"/>
            <a:chExt cx="336" cy="96"/>
          </a:xfrm>
        </p:grpSpPr>
        <p:sp>
          <p:nvSpPr>
            <p:cNvPr id="55" name="Line 245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246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47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Line 248"/>
          <p:cNvSpPr>
            <a:spLocks noChangeShapeType="1"/>
          </p:cNvSpPr>
          <p:nvPr/>
        </p:nvSpPr>
        <p:spPr bwMode="auto">
          <a:xfrm>
            <a:off x="7540625" y="3985330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249"/>
          <p:cNvSpPr>
            <a:spLocks noChangeShapeType="1"/>
          </p:cNvSpPr>
          <p:nvPr/>
        </p:nvSpPr>
        <p:spPr bwMode="auto">
          <a:xfrm flipV="1">
            <a:off x="2106613" y="2143830"/>
            <a:ext cx="0" cy="17811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255"/>
          <p:cNvSpPr>
            <a:spLocks noChangeShapeType="1"/>
          </p:cNvSpPr>
          <p:nvPr/>
        </p:nvSpPr>
        <p:spPr bwMode="auto">
          <a:xfrm>
            <a:off x="1977656" y="2340606"/>
            <a:ext cx="130780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259"/>
          <p:cNvSpPr>
            <a:spLocks noChangeShapeType="1"/>
          </p:cNvSpPr>
          <p:nvPr/>
        </p:nvSpPr>
        <p:spPr bwMode="auto">
          <a:xfrm rot="21194015">
            <a:off x="6697631" y="3411716"/>
            <a:ext cx="724776" cy="7498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Arc 260"/>
          <p:cNvSpPr>
            <a:spLocks/>
          </p:cNvSpPr>
          <p:nvPr/>
        </p:nvSpPr>
        <p:spPr bwMode="auto">
          <a:xfrm rot="21448115">
            <a:off x="3388947" y="2265744"/>
            <a:ext cx="3393003" cy="6368233"/>
          </a:xfrm>
          <a:custGeom>
            <a:avLst/>
            <a:gdLst>
              <a:gd name="T0" fmla="*/ 0 w 13069"/>
              <a:gd name="T1" fmla="*/ 0 h 21600"/>
              <a:gd name="T2" fmla="*/ 17 w 13069"/>
              <a:gd name="T3" fmla="*/ 17 h 21600"/>
              <a:gd name="T4" fmla="*/ 0 w 13069"/>
              <a:gd name="T5" fmla="*/ 85 h 21600"/>
              <a:gd name="T6" fmla="*/ 0 60000 65536"/>
              <a:gd name="T7" fmla="*/ 0 60000 65536"/>
              <a:gd name="T8" fmla="*/ 0 60000 65536"/>
              <a:gd name="T9" fmla="*/ 0 w 13069"/>
              <a:gd name="T10" fmla="*/ 0 h 21600"/>
              <a:gd name="T11" fmla="*/ 13069 w 130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69" h="21600" fill="none" extrusionOk="0">
                <a:moveTo>
                  <a:pt x="62" y="0"/>
                </a:moveTo>
                <a:cubicBezTo>
                  <a:pt x="4761" y="13"/>
                  <a:pt x="9327" y="1559"/>
                  <a:pt x="13068" y="4402"/>
                </a:cubicBezTo>
              </a:path>
              <a:path w="13069" h="21600" stroke="0" extrusionOk="0">
                <a:moveTo>
                  <a:pt x="62" y="0"/>
                </a:moveTo>
                <a:cubicBezTo>
                  <a:pt x="4761" y="13"/>
                  <a:pt x="9327" y="1559"/>
                  <a:pt x="13068" y="44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63"/>
          <p:cNvSpPr>
            <a:spLocks noChangeShapeType="1"/>
          </p:cNvSpPr>
          <p:nvPr/>
        </p:nvSpPr>
        <p:spPr bwMode="auto">
          <a:xfrm>
            <a:off x="1985483" y="2388994"/>
            <a:ext cx="414162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Arc 264"/>
          <p:cNvSpPr>
            <a:spLocks/>
          </p:cNvSpPr>
          <p:nvPr/>
        </p:nvSpPr>
        <p:spPr bwMode="auto">
          <a:xfrm>
            <a:off x="2372446" y="2393769"/>
            <a:ext cx="4071217" cy="2720097"/>
          </a:xfrm>
          <a:custGeom>
            <a:avLst/>
            <a:gdLst>
              <a:gd name="T0" fmla="*/ 0 w 20103"/>
              <a:gd name="T1" fmla="*/ 0 h 21600"/>
              <a:gd name="T2" fmla="*/ 64 w 20103"/>
              <a:gd name="T3" fmla="*/ 10 h 21600"/>
              <a:gd name="T4" fmla="*/ 0 w 20103"/>
              <a:gd name="T5" fmla="*/ 16 h 21600"/>
              <a:gd name="T6" fmla="*/ 0 60000 65536"/>
              <a:gd name="T7" fmla="*/ 0 60000 65536"/>
              <a:gd name="T8" fmla="*/ 0 60000 65536"/>
              <a:gd name="T9" fmla="*/ 0 w 20103"/>
              <a:gd name="T10" fmla="*/ 0 h 21600"/>
              <a:gd name="T11" fmla="*/ 20103 w 201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03" h="21600" fill="none" extrusionOk="0">
                <a:moveTo>
                  <a:pt x="-1" y="0"/>
                </a:moveTo>
                <a:cubicBezTo>
                  <a:pt x="8879" y="0"/>
                  <a:pt x="16854" y="5434"/>
                  <a:pt x="20103" y="13698"/>
                </a:cubicBezTo>
              </a:path>
              <a:path w="20103" h="21600" stroke="0" extrusionOk="0">
                <a:moveTo>
                  <a:pt x="-1" y="0"/>
                </a:moveTo>
                <a:cubicBezTo>
                  <a:pt x="8879" y="0"/>
                  <a:pt x="16854" y="5434"/>
                  <a:pt x="20103" y="1369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265"/>
          <p:cNvGrpSpPr>
            <a:grpSpLocks/>
          </p:cNvGrpSpPr>
          <p:nvPr/>
        </p:nvGrpSpPr>
        <p:grpSpPr bwMode="auto">
          <a:xfrm>
            <a:off x="2106613" y="4353630"/>
            <a:ext cx="463550" cy="123825"/>
            <a:chOff x="1536" y="1632"/>
            <a:chExt cx="336" cy="96"/>
          </a:xfrm>
        </p:grpSpPr>
        <p:sp>
          <p:nvSpPr>
            <p:cNvPr id="76" name="Line 266"/>
            <p:cNvSpPr>
              <a:spLocks noChangeShapeType="1"/>
            </p:cNvSpPr>
            <p:nvPr/>
          </p:nvSpPr>
          <p:spPr bwMode="auto">
            <a:xfrm>
              <a:off x="1536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267"/>
            <p:cNvSpPr>
              <a:spLocks noChangeArrowheads="1"/>
            </p:cNvSpPr>
            <p:nvPr/>
          </p:nvSpPr>
          <p:spPr bwMode="auto">
            <a:xfrm>
              <a:off x="1776" y="1632"/>
              <a:ext cx="96" cy="9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68"/>
            <p:cNvSpPr>
              <a:spLocks noChangeShapeType="1"/>
            </p:cNvSpPr>
            <p:nvPr/>
          </p:nvSpPr>
          <p:spPr bwMode="auto">
            <a:xfrm>
              <a:off x="1536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Line 270"/>
          <p:cNvSpPr>
            <a:spLocks noChangeShapeType="1"/>
          </p:cNvSpPr>
          <p:nvPr/>
        </p:nvSpPr>
        <p:spPr bwMode="auto">
          <a:xfrm>
            <a:off x="3810000" y="4642555"/>
            <a:ext cx="2438400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Text Box 273"/>
          <p:cNvSpPr txBox="1">
            <a:spLocks noChangeArrowheads="1"/>
          </p:cNvSpPr>
          <p:nvPr/>
        </p:nvSpPr>
        <p:spPr bwMode="auto">
          <a:xfrm>
            <a:off x="6414655" y="2476555"/>
            <a:ext cx="2288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SBD Stopping Curve</a:t>
            </a:r>
          </a:p>
        </p:txBody>
      </p:sp>
      <p:sp>
        <p:nvSpPr>
          <p:cNvPr id="82" name="Line 274"/>
          <p:cNvSpPr>
            <a:spLocks noChangeShapeType="1"/>
          </p:cNvSpPr>
          <p:nvPr/>
        </p:nvSpPr>
        <p:spPr bwMode="auto">
          <a:xfrm flipH="1">
            <a:off x="6049530" y="2666344"/>
            <a:ext cx="398463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Text Box 275"/>
          <p:cNvSpPr txBox="1">
            <a:spLocks noChangeArrowheads="1"/>
          </p:cNvSpPr>
          <p:nvPr/>
        </p:nvSpPr>
        <p:spPr bwMode="auto">
          <a:xfrm>
            <a:off x="2286000" y="3423355"/>
            <a:ext cx="32309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Performance Stopping Curve</a:t>
            </a:r>
          </a:p>
        </p:txBody>
      </p:sp>
      <p:sp>
        <p:nvSpPr>
          <p:cNvPr id="84" name="Line 276"/>
          <p:cNvSpPr>
            <a:spLocks noChangeShapeType="1"/>
          </p:cNvSpPr>
          <p:nvPr/>
        </p:nvSpPr>
        <p:spPr bwMode="auto">
          <a:xfrm flipV="1">
            <a:off x="4724399" y="2991555"/>
            <a:ext cx="333023" cy="5222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Text Box 278"/>
          <p:cNvSpPr txBox="1">
            <a:spLocks noChangeArrowheads="1"/>
          </p:cNvSpPr>
          <p:nvPr/>
        </p:nvSpPr>
        <p:spPr bwMode="auto">
          <a:xfrm>
            <a:off x="6000960" y="1798047"/>
            <a:ext cx="1865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Lost Capacity</a:t>
            </a:r>
          </a:p>
        </p:txBody>
      </p:sp>
      <p:sp>
        <p:nvSpPr>
          <p:cNvPr id="86" name="Line 279"/>
          <p:cNvSpPr>
            <a:spLocks noChangeShapeType="1"/>
          </p:cNvSpPr>
          <p:nvPr/>
        </p:nvSpPr>
        <p:spPr bwMode="auto">
          <a:xfrm flipH="1">
            <a:off x="5441244" y="2050179"/>
            <a:ext cx="597724" cy="9187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Text Box 281"/>
          <p:cNvSpPr txBox="1">
            <a:spLocks noChangeArrowheads="1"/>
          </p:cNvSpPr>
          <p:nvPr/>
        </p:nvSpPr>
        <p:spPr bwMode="auto">
          <a:xfrm>
            <a:off x="2438400" y="4413955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DISTANCE</a:t>
            </a:r>
          </a:p>
        </p:txBody>
      </p:sp>
      <p:sp>
        <p:nvSpPr>
          <p:cNvPr id="90" name="Line 272"/>
          <p:cNvSpPr>
            <a:spLocks noChangeShapeType="1"/>
          </p:cNvSpPr>
          <p:nvPr/>
        </p:nvSpPr>
        <p:spPr bwMode="auto">
          <a:xfrm>
            <a:off x="1246188" y="4109155"/>
            <a:ext cx="728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Text Box 287"/>
          <p:cNvSpPr txBox="1">
            <a:spLocks noChangeArrowheads="1"/>
          </p:cNvSpPr>
          <p:nvPr/>
        </p:nvSpPr>
        <p:spPr bwMode="auto">
          <a:xfrm>
            <a:off x="228600" y="4751316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b="1" dirty="0" smtClean="0"/>
              <a:t>Signal Spacing is based on the Safe Braking   	Distance (SBD) with fixed blocks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/>
              <a:t>SBD is generally conservative approach (Adhesion)</a:t>
            </a:r>
          </a:p>
          <a:p>
            <a:pPr>
              <a:buFont typeface="Arial" pitchFamily="34" charset="0"/>
              <a:buChar char="•"/>
            </a:pPr>
            <a:r>
              <a:rPr lang="en-US" sz="3000" b="1" dirty="0" smtClean="0"/>
              <a:t>Adaptive Braking (PTC) needs to address this as well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5" name="Chart 1"/>
          <p:cNvPicPr>
            <a:picLocks noChangeArrowheads="1"/>
          </p:cNvPicPr>
          <p:nvPr/>
        </p:nvPicPr>
        <p:blipFill>
          <a:blip r:embed="rId2" cstate="print"/>
          <a:srcRect l="-2005" t="-1634" r="-1932" b="-444"/>
          <a:stretch>
            <a:fillRect/>
          </a:stretch>
        </p:blipFill>
        <p:spPr bwMode="auto">
          <a:xfrm>
            <a:off x="4191000" y="3200400"/>
            <a:ext cx="472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4800" y="1828800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When block length is optimized around different operating speeds, capacity can be optimized. 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During crush times</a:t>
            </a:r>
          </a:p>
          <a:p>
            <a:r>
              <a:rPr lang="en-US" sz="3600" dirty="0" smtClean="0"/>
              <a:t>We get maximum</a:t>
            </a:r>
          </a:p>
          <a:p>
            <a:r>
              <a:rPr lang="en-US" sz="3600" dirty="0" smtClean="0"/>
              <a:t>Capacity.</a:t>
            </a:r>
            <a:endParaRPr lang="en-US" sz="3600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 rot="-5400000">
            <a:off x="2571698" y="4591735"/>
            <a:ext cx="327660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Idealized Capacity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Trains </a:t>
            </a:r>
            <a:r>
              <a:rPr lang="en-US" dirty="0"/>
              <a:t>per 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Civil Speed Restriction are also enforced in PTC.  These are not anomalies, and are present for all trains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Enforcement is provided through a reducing speed curve based on conservative principals similar but not as restrictive as stopping distance.  This reduces capacity.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Text Box 197"/>
          <p:cNvSpPr txBox="1">
            <a:spLocks noChangeArrowheads="1"/>
          </p:cNvSpPr>
          <p:nvPr/>
        </p:nvSpPr>
        <p:spPr bwMode="auto">
          <a:xfrm rot="-5400000">
            <a:off x="581559" y="3076041"/>
            <a:ext cx="9749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SPEED</a:t>
            </a:r>
          </a:p>
        </p:txBody>
      </p:sp>
      <p:sp>
        <p:nvSpPr>
          <p:cNvPr id="7" name="Line 198"/>
          <p:cNvSpPr>
            <a:spLocks noChangeShapeType="1"/>
          </p:cNvSpPr>
          <p:nvPr/>
        </p:nvSpPr>
        <p:spPr bwMode="auto">
          <a:xfrm flipV="1">
            <a:off x="1066800" y="2438399"/>
            <a:ext cx="0" cy="4579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21"/>
          <p:cNvGrpSpPr>
            <a:grpSpLocks/>
          </p:cNvGrpSpPr>
          <p:nvPr/>
        </p:nvGrpSpPr>
        <p:grpSpPr bwMode="auto">
          <a:xfrm>
            <a:off x="2133600" y="4648200"/>
            <a:ext cx="663575" cy="307975"/>
            <a:chOff x="2736" y="1440"/>
            <a:chExt cx="480" cy="240"/>
          </a:xfrm>
        </p:grpSpPr>
        <p:sp>
          <p:nvSpPr>
            <p:cNvPr id="32" name="Rectangle 222"/>
            <p:cNvSpPr>
              <a:spLocks noChangeArrowheads="1"/>
            </p:cNvSpPr>
            <p:nvPr/>
          </p:nvSpPr>
          <p:spPr bwMode="auto">
            <a:xfrm>
              <a:off x="2736" y="1440"/>
              <a:ext cx="480" cy="17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23"/>
            <p:cNvGrpSpPr>
              <a:grpSpLocks/>
            </p:cNvGrpSpPr>
            <p:nvPr/>
          </p:nvGrpSpPr>
          <p:grpSpPr bwMode="auto">
            <a:xfrm>
              <a:off x="3052" y="1614"/>
              <a:ext cx="144" cy="66"/>
              <a:chOff x="3024" y="1614"/>
              <a:chExt cx="144" cy="66"/>
            </a:xfrm>
          </p:grpSpPr>
          <p:sp>
            <p:nvSpPr>
              <p:cNvPr id="49" name="Oval 224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2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26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27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28"/>
            <p:cNvGrpSpPr>
              <a:grpSpLocks/>
            </p:cNvGrpSpPr>
            <p:nvPr/>
          </p:nvGrpSpPr>
          <p:grpSpPr bwMode="auto">
            <a:xfrm>
              <a:off x="2760" y="1614"/>
              <a:ext cx="144" cy="66"/>
              <a:chOff x="3024" y="1614"/>
              <a:chExt cx="144" cy="66"/>
            </a:xfrm>
          </p:grpSpPr>
          <p:sp>
            <p:nvSpPr>
              <p:cNvPr id="45" name="Oval 229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23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1"/>
              <p:cNvSpPr>
                <a:spLocks noChangeShapeType="1"/>
              </p:cNvSpPr>
              <p:nvPr/>
            </p:nvSpPr>
            <p:spPr bwMode="auto">
              <a:xfrm>
                <a:off x="3072" y="165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32"/>
              <p:cNvSpPr>
                <a:spLocks noChangeShapeType="1"/>
              </p:cNvSpPr>
              <p:nvPr/>
            </p:nvSpPr>
            <p:spPr bwMode="auto">
              <a:xfrm>
                <a:off x="3098" y="1614"/>
                <a:ext cx="0" cy="4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Rectangle 233"/>
            <p:cNvSpPr>
              <a:spLocks noChangeArrowheads="1"/>
            </p:cNvSpPr>
            <p:nvPr/>
          </p:nvSpPr>
          <p:spPr bwMode="auto">
            <a:xfrm>
              <a:off x="283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34"/>
            <p:cNvSpPr>
              <a:spLocks noChangeArrowheads="1"/>
            </p:cNvSpPr>
            <p:nvPr/>
          </p:nvSpPr>
          <p:spPr bwMode="auto">
            <a:xfrm>
              <a:off x="291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2996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36"/>
            <p:cNvSpPr>
              <a:spLocks noChangeArrowheads="1"/>
            </p:cNvSpPr>
            <p:nvPr/>
          </p:nvSpPr>
          <p:spPr bwMode="auto">
            <a:xfrm>
              <a:off x="3072" y="148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237"/>
            <p:cNvGrpSpPr>
              <a:grpSpLocks/>
            </p:cNvGrpSpPr>
            <p:nvPr/>
          </p:nvGrpSpPr>
          <p:grpSpPr bwMode="auto">
            <a:xfrm>
              <a:off x="2760" y="1475"/>
              <a:ext cx="56" cy="130"/>
              <a:chOff x="2760" y="1475"/>
              <a:chExt cx="56" cy="130"/>
            </a:xfrm>
          </p:grpSpPr>
          <p:sp>
            <p:nvSpPr>
              <p:cNvPr id="43" name="Rectangle 238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239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240"/>
            <p:cNvGrpSpPr>
              <a:grpSpLocks/>
            </p:cNvGrpSpPr>
            <p:nvPr/>
          </p:nvGrpSpPr>
          <p:grpSpPr bwMode="auto">
            <a:xfrm>
              <a:off x="3140" y="1475"/>
              <a:ext cx="56" cy="130"/>
              <a:chOff x="2760" y="1475"/>
              <a:chExt cx="56" cy="130"/>
            </a:xfrm>
          </p:grpSpPr>
          <p:sp>
            <p:nvSpPr>
              <p:cNvPr id="41" name="Rectangle 241"/>
              <p:cNvSpPr>
                <a:spLocks noChangeArrowheads="1"/>
              </p:cNvSpPr>
              <p:nvPr/>
            </p:nvSpPr>
            <p:spPr bwMode="auto">
              <a:xfrm>
                <a:off x="2760" y="1475"/>
                <a:ext cx="56" cy="13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42"/>
              <p:cNvSpPr>
                <a:spLocks noChangeArrowheads="1"/>
              </p:cNvSpPr>
              <p:nvPr/>
            </p:nvSpPr>
            <p:spPr bwMode="auto">
              <a:xfrm>
                <a:off x="2774" y="1484"/>
                <a:ext cx="28" cy="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" name="Line 243"/>
          <p:cNvSpPr>
            <a:spLocks noChangeShapeType="1"/>
          </p:cNvSpPr>
          <p:nvPr/>
        </p:nvSpPr>
        <p:spPr bwMode="auto">
          <a:xfrm flipV="1">
            <a:off x="1311275" y="1837442"/>
            <a:ext cx="0" cy="2455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248"/>
          <p:cNvSpPr>
            <a:spLocks noChangeShapeType="1"/>
          </p:cNvSpPr>
          <p:nvPr/>
        </p:nvSpPr>
        <p:spPr bwMode="auto">
          <a:xfrm>
            <a:off x="2895600" y="2286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259"/>
          <p:cNvSpPr>
            <a:spLocks noChangeShapeType="1"/>
          </p:cNvSpPr>
          <p:nvPr/>
        </p:nvSpPr>
        <p:spPr bwMode="auto">
          <a:xfrm rot="21194015">
            <a:off x="6827617" y="3339738"/>
            <a:ext cx="1127563" cy="8444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Arc 260"/>
          <p:cNvSpPr>
            <a:spLocks/>
          </p:cNvSpPr>
          <p:nvPr/>
        </p:nvSpPr>
        <p:spPr bwMode="auto">
          <a:xfrm rot="21448115">
            <a:off x="2119482" y="2250106"/>
            <a:ext cx="4820164" cy="6368233"/>
          </a:xfrm>
          <a:custGeom>
            <a:avLst/>
            <a:gdLst>
              <a:gd name="T0" fmla="*/ 0 w 13069"/>
              <a:gd name="T1" fmla="*/ 0 h 21600"/>
              <a:gd name="T2" fmla="*/ 17 w 13069"/>
              <a:gd name="T3" fmla="*/ 17 h 21600"/>
              <a:gd name="T4" fmla="*/ 0 w 13069"/>
              <a:gd name="T5" fmla="*/ 85 h 21600"/>
              <a:gd name="T6" fmla="*/ 0 60000 65536"/>
              <a:gd name="T7" fmla="*/ 0 60000 65536"/>
              <a:gd name="T8" fmla="*/ 0 60000 65536"/>
              <a:gd name="T9" fmla="*/ 0 w 13069"/>
              <a:gd name="T10" fmla="*/ 0 h 21600"/>
              <a:gd name="T11" fmla="*/ 13069 w 130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69" h="21600" fill="none" extrusionOk="0">
                <a:moveTo>
                  <a:pt x="62" y="0"/>
                </a:moveTo>
                <a:cubicBezTo>
                  <a:pt x="4761" y="13"/>
                  <a:pt x="9327" y="1559"/>
                  <a:pt x="13068" y="4402"/>
                </a:cubicBezTo>
              </a:path>
              <a:path w="13069" h="21600" stroke="0" extrusionOk="0">
                <a:moveTo>
                  <a:pt x="62" y="0"/>
                </a:moveTo>
                <a:cubicBezTo>
                  <a:pt x="4761" y="13"/>
                  <a:pt x="9327" y="1559"/>
                  <a:pt x="13068" y="44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63"/>
          <p:cNvSpPr>
            <a:spLocks noChangeShapeType="1"/>
          </p:cNvSpPr>
          <p:nvPr/>
        </p:nvSpPr>
        <p:spPr bwMode="auto">
          <a:xfrm flipV="1">
            <a:off x="1981200" y="2362200"/>
            <a:ext cx="259079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Arc 264"/>
          <p:cNvSpPr>
            <a:spLocks/>
          </p:cNvSpPr>
          <p:nvPr/>
        </p:nvSpPr>
        <p:spPr bwMode="auto">
          <a:xfrm>
            <a:off x="4495800" y="2362200"/>
            <a:ext cx="3505200" cy="2720097"/>
          </a:xfrm>
          <a:custGeom>
            <a:avLst/>
            <a:gdLst>
              <a:gd name="T0" fmla="*/ 0 w 20103"/>
              <a:gd name="T1" fmla="*/ 0 h 21600"/>
              <a:gd name="T2" fmla="*/ 64 w 20103"/>
              <a:gd name="T3" fmla="*/ 10 h 21600"/>
              <a:gd name="T4" fmla="*/ 0 w 20103"/>
              <a:gd name="T5" fmla="*/ 16 h 21600"/>
              <a:gd name="T6" fmla="*/ 0 60000 65536"/>
              <a:gd name="T7" fmla="*/ 0 60000 65536"/>
              <a:gd name="T8" fmla="*/ 0 60000 65536"/>
              <a:gd name="T9" fmla="*/ 0 w 20103"/>
              <a:gd name="T10" fmla="*/ 0 h 21600"/>
              <a:gd name="T11" fmla="*/ 20103 w 201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03" h="21600" fill="none" extrusionOk="0">
                <a:moveTo>
                  <a:pt x="-1" y="0"/>
                </a:moveTo>
                <a:cubicBezTo>
                  <a:pt x="8879" y="0"/>
                  <a:pt x="16854" y="5434"/>
                  <a:pt x="20103" y="13698"/>
                </a:cubicBezTo>
              </a:path>
              <a:path w="20103" h="21600" stroke="0" extrusionOk="0">
                <a:moveTo>
                  <a:pt x="-1" y="0"/>
                </a:moveTo>
                <a:cubicBezTo>
                  <a:pt x="8879" y="0"/>
                  <a:pt x="16854" y="5434"/>
                  <a:pt x="20103" y="1369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270"/>
          <p:cNvSpPr>
            <a:spLocks noChangeShapeType="1"/>
          </p:cNvSpPr>
          <p:nvPr/>
        </p:nvSpPr>
        <p:spPr bwMode="auto">
          <a:xfrm>
            <a:off x="2895600" y="4419601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Text Box 273"/>
          <p:cNvSpPr txBox="1">
            <a:spLocks noChangeArrowheads="1"/>
          </p:cNvSpPr>
          <p:nvPr/>
        </p:nvSpPr>
        <p:spPr bwMode="auto">
          <a:xfrm>
            <a:off x="4648200" y="3429000"/>
            <a:ext cx="22157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Enforced Reducing </a:t>
            </a:r>
          </a:p>
          <a:p>
            <a:pPr algn="ctr"/>
            <a:r>
              <a:rPr lang="en-US" sz="2000" b="1" dirty="0" smtClean="0"/>
              <a:t>Curve</a:t>
            </a:r>
            <a:endParaRPr lang="en-US" sz="2000" b="1" dirty="0"/>
          </a:p>
        </p:txBody>
      </p:sp>
      <p:sp>
        <p:nvSpPr>
          <p:cNvPr id="82" name="Line 274"/>
          <p:cNvSpPr>
            <a:spLocks noChangeShapeType="1"/>
          </p:cNvSpPr>
          <p:nvPr/>
        </p:nvSpPr>
        <p:spPr bwMode="auto">
          <a:xfrm flipH="1">
            <a:off x="6934200" y="2667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Text Box 275"/>
          <p:cNvSpPr txBox="1">
            <a:spLocks noChangeArrowheads="1"/>
          </p:cNvSpPr>
          <p:nvPr/>
        </p:nvSpPr>
        <p:spPr bwMode="auto">
          <a:xfrm>
            <a:off x="6324600" y="2362200"/>
            <a:ext cx="26463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Performance </a:t>
            </a:r>
            <a:r>
              <a:rPr lang="en-US" sz="2000" b="1" dirty="0" smtClean="0"/>
              <a:t>Reducing </a:t>
            </a:r>
          </a:p>
          <a:p>
            <a:pPr algn="ctr"/>
            <a:r>
              <a:rPr lang="en-US" sz="2000" b="1" dirty="0" smtClean="0"/>
              <a:t>Curve</a:t>
            </a:r>
            <a:endParaRPr lang="en-US" sz="2000" b="1" dirty="0"/>
          </a:p>
        </p:txBody>
      </p:sp>
      <p:sp>
        <p:nvSpPr>
          <p:cNvPr id="84" name="Line 276"/>
          <p:cNvSpPr>
            <a:spLocks noChangeShapeType="1"/>
          </p:cNvSpPr>
          <p:nvPr/>
        </p:nvSpPr>
        <p:spPr bwMode="auto">
          <a:xfrm flipV="1">
            <a:off x="6019800" y="3124200"/>
            <a:ext cx="180623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Text Box 278"/>
          <p:cNvSpPr txBox="1">
            <a:spLocks noChangeArrowheads="1"/>
          </p:cNvSpPr>
          <p:nvPr/>
        </p:nvSpPr>
        <p:spPr bwMode="auto">
          <a:xfrm>
            <a:off x="2819400" y="3200400"/>
            <a:ext cx="1865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Lost Capacity</a:t>
            </a:r>
          </a:p>
        </p:txBody>
      </p:sp>
      <p:sp>
        <p:nvSpPr>
          <p:cNvPr id="88" name="Text Box 281"/>
          <p:cNvSpPr txBox="1">
            <a:spLocks noChangeArrowheads="1"/>
          </p:cNvSpPr>
          <p:nvPr/>
        </p:nvSpPr>
        <p:spPr bwMode="auto">
          <a:xfrm>
            <a:off x="1447800" y="41910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DISTANCE</a:t>
            </a:r>
          </a:p>
        </p:txBody>
      </p:sp>
      <p:sp>
        <p:nvSpPr>
          <p:cNvPr id="90" name="Line 272"/>
          <p:cNvSpPr>
            <a:spLocks noChangeShapeType="1"/>
          </p:cNvSpPr>
          <p:nvPr/>
        </p:nvSpPr>
        <p:spPr bwMode="auto">
          <a:xfrm>
            <a:off x="1143000" y="4953000"/>
            <a:ext cx="728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Text Box 287"/>
          <p:cNvSpPr txBox="1">
            <a:spLocks noChangeArrowheads="1"/>
          </p:cNvSpPr>
          <p:nvPr/>
        </p:nvSpPr>
        <p:spPr bwMode="auto">
          <a:xfrm>
            <a:off x="304800" y="5105400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b="1" dirty="0" smtClean="0"/>
              <a:t>Conservative braking algorithms cause enforced braking of trains before conditions warrant in some cases (Adhesion) </a:t>
            </a:r>
            <a:endParaRPr lang="en-US" sz="3000" b="1" dirty="0"/>
          </a:p>
        </p:txBody>
      </p:sp>
      <p:sp>
        <p:nvSpPr>
          <p:cNvPr id="79" name="Line 248"/>
          <p:cNvSpPr>
            <a:spLocks noChangeShapeType="1"/>
          </p:cNvSpPr>
          <p:nvPr/>
        </p:nvSpPr>
        <p:spPr bwMode="auto">
          <a:xfrm flipH="1">
            <a:off x="4648200" y="2286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272"/>
          <p:cNvSpPr>
            <a:spLocks noChangeShapeType="1"/>
          </p:cNvSpPr>
          <p:nvPr/>
        </p:nvSpPr>
        <p:spPr bwMode="auto">
          <a:xfrm>
            <a:off x="1219200" y="2362200"/>
            <a:ext cx="728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272"/>
          <p:cNvSpPr>
            <a:spLocks noChangeShapeType="1"/>
          </p:cNvSpPr>
          <p:nvPr/>
        </p:nvSpPr>
        <p:spPr bwMode="auto">
          <a:xfrm>
            <a:off x="1143000" y="4114800"/>
            <a:ext cx="728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255"/>
          <p:cNvSpPr>
            <a:spLocks noChangeShapeType="1"/>
          </p:cNvSpPr>
          <p:nvPr/>
        </p:nvSpPr>
        <p:spPr bwMode="auto">
          <a:xfrm>
            <a:off x="8001000" y="4114800"/>
            <a:ext cx="77440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895600" y="3733800"/>
            <a:ext cx="17526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15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b="1" dirty="0" smtClean="0"/>
              <a:t>Adaptive braking (a proprietary algorithm)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Assumed inputs of braking forces, alignment, and power, with an assumed adhesion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Freight train braking means you only get “one shot” at a brake application.  This makes system feedback of the parameters less useful.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6400800"/>
          <a:ext cx="2133600" cy="238125"/>
        </p:xfrm>
        <a:graphic>
          <a:graphicData uri="http://schemas.openxmlformats.org/drawingml/2006/table">
            <a:tbl>
              <a:tblPr/>
              <a:tblGrid>
                <a:gridCol w="711200"/>
                <a:gridCol w="1422400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Not Significant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828800"/>
          <a:ext cx="8534407" cy="3825604"/>
        </p:xfrm>
        <a:graphic>
          <a:graphicData uri="http://schemas.openxmlformats.org/drawingml/2006/table">
            <a:tbl>
              <a:tblPr/>
              <a:tblGrid>
                <a:gridCol w="1369327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</a:tblGrid>
              <a:tr h="791851"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Following Move Headway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Head to Head Capacity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Civil Speed Capacity Impacts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Running Times 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04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Dark Territory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76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CTC/ABS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Cab w/ Wayside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Cab w/o Wayside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60960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Results from PTC Installations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812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The Future</a:t>
            </a:r>
          </a:p>
          <a:p>
            <a:r>
              <a:rPr lang="en-US" sz="3200" b="1" dirty="0" smtClean="0"/>
              <a:t>The conversion of PTC into a </a:t>
            </a:r>
            <a:r>
              <a:rPr lang="en-US" sz="3200" b="1" i="1" u="sng" dirty="0" smtClean="0"/>
              <a:t>Vital Standalone </a:t>
            </a:r>
            <a:r>
              <a:rPr lang="en-US" sz="3200" b="1" dirty="0" smtClean="0"/>
              <a:t>Train Control System will allow for significant advances in areas of:</a:t>
            </a:r>
          </a:p>
          <a:p>
            <a:endParaRPr lang="en-US" sz="3200" b="1" dirty="0" smtClean="0"/>
          </a:p>
          <a:p>
            <a:pPr marL="2800350" indent="-688975">
              <a:buAutoNum type="arabicParenR"/>
            </a:pPr>
            <a:r>
              <a:rPr lang="en-US" sz="3200" b="1" dirty="0" smtClean="0"/>
              <a:t>Business Applications,</a:t>
            </a:r>
          </a:p>
          <a:p>
            <a:pPr marL="2800350" indent="-688975">
              <a:buAutoNum type="arabicParenR"/>
            </a:pPr>
            <a:r>
              <a:rPr lang="en-US" sz="3200" b="1" dirty="0" smtClean="0"/>
              <a:t>Increased safety, and  </a:t>
            </a:r>
          </a:p>
          <a:p>
            <a:pPr marL="2800350" indent="-688975">
              <a:buAutoNum type="arabicParenR"/>
            </a:pPr>
            <a:r>
              <a:rPr lang="en-US" sz="3200" b="1" dirty="0" smtClean="0"/>
              <a:t>Increased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Why PTC?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0"/>
            <a:ext cx="4953000" cy="33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133601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Stand alone means eliminating the underlying fixed signal blocks present in conventional signaling. This is replaced by a Moving Block that is tied to the rear of the train.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93725" y="4900612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81800" y="4572000"/>
            <a:ext cx="1470025" cy="323850"/>
            <a:chOff x="2496" y="1728"/>
            <a:chExt cx="1008" cy="240"/>
          </a:xfrm>
        </p:grpSpPr>
        <p:grpSp>
          <p:nvGrpSpPr>
            <p:cNvPr id="68" name="Group 7"/>
            <p:cNvGrpSpPr>
              <a:grpSpLocks/>
            </p:cNvGrpSpPr>
            <p:nvPr/>
          </p:nvGrpSpPr>
          <p:grpSpPr bwMode="auto">
            <a:xfrm>
              <a:off x="2496" y="1728"/>
              <a:ext cx="480" cy="240"/>
              <a:chOff x="2736" y="1440"/>
              <a:chExt cx="480" cy="240"/>
            </a:xfrm>
          </p:grpSpPr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480" cy="17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93" name="Group 9"/>
              <p:cNvGrpSpPr>
                <a:grpSpLocks/>
              </p:cNvGrpSpPr>
              <p:nvPr/>
            </p:nvGrpSpPr>
            <p:grpSpPr bwMode="auto">
              <a:xfrm>
                <a:off x="3052" y="1614"/>
                <a:ext cx="144" cy="66"/>
                <a:chOff x="3024" y="1614"/>
                <a:chExt cx="144" cy="66"/>
              </a:xfrm>
            </p:grpSpPr>
            <p:sp>
              <p:nvSpPr>
                <p:cNvPr id="109" name="Oval 10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0" name="Oval 11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11" name="Line 12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2" name="Line 13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4" name="Group 14"/>
              <p:cNvGrpSpPr>
                <a:grpSpLocks/>
              </p:cNvGrpSpPr>
              <p:nvPr/>
            </p:nvGrpSpPr>
            <p:grpSpPr bwMode="auto">
              <a:xfrm>
                <a:off x="2760" y="1614"/>
                <a:ext cx="144" cy="66"/>
                <a:chOff x="3024" y="1614"/>
                <a:chExt cx="144" cy="66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7" name="Line 17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" name="Line 18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5" name="Rectangle 19"/>
              <p:cNvSpPr>
                <a:spLocks noChangeArrowheads="1"/>
              </p:cNvSpPr>
              <p:nvPr/>
            </p:nvSpPr>
            <p:spPr bwMode="auto">
              <a:xfrm>
                <a:off x="283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6" name="Rectangle 20"/>
              <p:cNvSpPr>
                <a:spLocks noChangeArrowheads="1"/>
              </p:cNvSpPr>
              <p:nvPr/>
            </p:nvSpPr>
            <p:spPr bwMode="auto">
              <a:xfrm>
                <a:off x="291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99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8" name="Rectangle 22"/>
              <p:cNvSpPr>
                <a:spLocks noChangeArrowheads="1"/>
              </p:cNvSpPr>
              <p:nvPr/>
            </p:nvSpPr>
            <p:spPr bwMode="auto">
              <a:xfrm>
                <a:off x="307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99" name="Group 23"/>
              <p:cNvGrpSpPr>
                <a:grpSpLocks/>
              </p:cNvGrpSpPr>
              <p:nvPr/>
            </p:nvGrpSpPr>
            <p:grpSpPr bwMode="auto">
              <a:xfrm>
                <a:off x="2760" y="1475"/>
                <a:ext cx="56" cy="130"/>
                <a:chOff x="2760" y="1475"/>
                <a:chExt cx="56" cy="130"/>
              </a:xfrm>
            </p:grpSpPr>
            <p:sp>
              <p:nvSpPr>
                <p:cNvPr id="103" name="Rectangle 24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4" name="Rectangle 25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26"/>
              <p:cNvGrpSpPr>
                <a:grpSpLocks/>
              </p:cNvGrpSpPr>
              <p:nvPr/>
            </p:nvGrpSpPr>
            <p:grpSpPr bwMode="auto">
              <a:xfrm>
                <a:off x="3140" y="1475"/>
                <a:ext cx="56" cy="130"/>
                <a:chOff x="2760" y="1475"/>
                <a:chExt cx="56" cy="130"/>
              </a:xfrm>
            </p:grpSpPr>
            <p:sp>
              <p:nvSpPr>
                <p:cNvPr id="101" name="Rectangle 27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2" name="Rectangle 28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9" name="Group 29"/>
            <p:cNvGrpSpPr>
              <a:grpSpLocks/>
            </p:cNvGrpSpPr>
            <p:nvPr/>
          </p:nvGrpSpPr>
          <p:grpSpPr bwMode="auto">
            <a:xfrm>
              <a:off x="3024" y="1728"/>
              <a:ext cx="480" cy="240"/>
              <a:chOff x="2736" y="1440"/>
              <a:chExt cx="480" cy="240"/>
            </a:xfrm>
          </p:grpSpPr>
          <p:sp>
            <p:nvSpPr>
              <p:cNvPr id="71" name="Rectangle 30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480" cy="17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2" name="Group 31"/>
              <p:cNvGrpSpPr>
                <a:grpSpLocks/>
              </p:cNvGrpSpPr>
              <p:nvPr/>
            </p:nvGrpSpPr>
            <p:grpSpPr bwMode="auto">
              <a:xfrm>
                <a:off x="3052" y="1614"/>
                <a:ext cx="144" cy="66"/>
                <a:chOff x="3024" y="1614"/>
                <a:chExt cx="144" cy="66"/>
              </a:xfrm>
            </p:grpSpPr>
            <p:sp>
              <p:nvSpPr>
                <p:cNvPr id="88" name="Oval 32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9" name="Oval 33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90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" name="Line 35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73" name="Group 36"/>
              <p:cNvGrpSpPr>
                <a:grpSpLocks/>
              </p:cNvGrpSpPr>
              <p:nvPr/>
            </p:nvGrpSpPr>
            <p:grpSpPr bwMode="auto">
              <a:xfrm>
                <a:off x="2760" y="1614"/>
                <a:ext cx="144" cy="66"/>
                <a:chOff x="3024" y="1614"/>
                <a:chExt cx="144" cy="66"/>
              </a:xfrm>
            </p:grpSpPr>
            <p:sp>
              <p:nvSpPr>
                <p:cNvPr id="84" name="Oval 37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5" name="Oval 38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6" name="Line 39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" name="Line 40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4" name="Rectangle 41"/>
              <p:cNvSpPr>
                <a:spLocks noChangeArrowheads="1"/>
              </p:cNvSpPr>
              <p:nvPr/>
            </p:nvSpPr>
            <p:spPr bwMode="auto">
              <a:xfrm>
                <a:off x="283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" name="Rectangle 42"/>
              <p:cNvSpPr>
                <a:spLocks noChangeArrowheads="1"/>
              </p:cNvSpPr>
              <p:nvPr/>
            </p:nvSpPr>
            <p:spPr bwMode="auto">
              <a:xfrm>
                <a:off x="291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299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307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2760" y="1475"/>
                <a:ext cx="56" cy="130"/>
                <a:chOff x="2760" y="1475"/>
                <a:chExt cx="56" cy="130"/>
              </a:xfrm>
            </p:grpSpPr>
            <p:sp>
              <p:nvSpPr>
                <p:cNvPr id="82" name="Rectangle 46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3" name="Rectangle 47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79" name="Group 48"/>
              <p:cNvGrpSpPr>
                <a:grpSpLocks/>
              </p:cNvGrpSpPr>
              <p:nvPr/>
            </p:nvGrpSpPr>
            <p:grpSpPr bwMode="auto">
              <a:xfrm>
                <a:off x="3140" y="1475"/>
                <a:ext cx="56" cy="130"/>
                <a:chOff x="2760" y="1475"/>
                <a:chExt cx="56" cy="130"/>
              </a:xfrm>
            </p:grpSpPr>
            <p:sp>
              <p:nvSpPr>
                <p:cNvPr id="80" name="Rectangle 49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50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0" name="Line 51"/>
            <p:cNvSpPr>
              <a:spLocks noChangeShapeType="1"/>
            </p:cNvSpPr>
            <p:nvPr/>
          </p:nvSpPr>
          <p:spPr bwMode="auto">
            <a:xfrm>
              <a:off x="2974" y="1907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09600" y="4572000"/>
            <a:ext cx="1470025" cy="323850"/>
            <a:chOff x="2496" y="1728"/>
            <a:chExt cx="1008" cy="240"/>
          </a:xfrm>
        </p:grpSpPr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2496" y="1728"/>
              <a:ext cx="480" cy="240"/>
              <a:chOff x="2736" y="1440"/>
              <a:chExt cx="480" cy="240"/>
            </a:xfrm>
          </p:grpSpPr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480" cy="17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48" name="Group 55"/>
              <p:cNvGrpSpPr>
                <a:grpSpLocks/>
              </p:cNvGrpSpPr>
              <p:nvPr/>
            </p:nvGrpSpPr>
            <p:grpSpPr bwMode="auto">
              <a:xfrm>
                <a:off x="3052" y="1614"/>
                <a:ext cx="144" cy="66"/>
                <a:chOff x="3024" y="1614"/>
                <a:chExt cx="144" cy="66"/>
              </a:xfrm>
            </p:grpSpPr>
            <p:sp>
              <p:nvSpPr>
                <p:cNvPr id="64" name="Oval 56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5" name="Oval 57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6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7" name="Line 59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9" name="Group 60"/>
              <p:cNvGrpSpPr>
                <a:grpSpLocks/>
              </p:cNvGrpSpPr>
              <p:nvPr/>
            </p:nvGrpSpPr>
            <p:grpSpPr bwMode="auto">
              <a:xfrm>
                <a:off x="2760" y="1614"/>
                <a:ext cx="144" cy="66"/>
                <a:chOff x="3024" y="1614"/>
                <a:chExt cx="144" cy="66"/>
              </a:xfrm>
            </p:grpSpPr>
            <p:sp>
              <p:nvSpPr>
                <p:cNvPr id="60" name="Oval 61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1" name="Oval 62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2" name="Line 63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3" name="Line 64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" name="Rectangle 65"/>
              <p:cNvSpPr>
                <a:spLocks noChangeArrowheads="1"/>
              </p:cNvSpPr>
              <p:nvPr/>
            </p:nvSpPr>
            <p:spPr bwMode="auto">
              <a:xfrm>
                <a:off x="283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66"/>
              <p:cNvSpPr>
                <a:spLocks noChangeArrowheads="1"/>
              </p:cNvSpPr>
              <p:nvPr/>
            </p:nvSpPr>
            <p:spPr bwMode="auto">
              <a:xfrm>
                <a:off x="291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Rectangle 67"/>
              <p:cNvSpPr>
                <a:spLocks noChangeArrowheads="1"/>
              </p:cNvSpPr>
              <p:nvPr/>
            </p:nvSpPr>
            <p:spPr bwMode="auto">
              <a:xfrm>
                <a:off x="299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" name="Rectangle 68"/>
              <p:cNvSpPr>
                <a:spLocks noChangeArrowheads="1"/>
              </p:cNvSpPr>
              <p:nvPr/>
            </p:nvSpPr>
            <p:spPr bwMode="auto">
              <a:xfrm>
                <a:off x="307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54" name="Group 69"/>
              <p:cNvGrpSpPr>
                <a:grpSpLocks/>
              </p:cNvGrpSpPr>
              <p:nvPr/>
            </p:nvGrpSpPr>
            <p:grpSpPr bwMode="auto">
              <a:xfrm>
                <a:off x="2760" y="1475"/>
                <a:ext cx="56" cy="130"/>
                <a:chOff x="2760" y="1475"/>
                <a:chExt cx="56" cy="130"/>
              </a:xfrm>
            </p:grpSpPr>
            <p:sp>
              <p:nvSpPr>
                <p:cNvPr id="58" name="Rectangle 70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9" name="Rectangle 71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5" name="Group 72"/>
              <p:cNvGrpSpPr>
                <a:grpSpLocks/>
              </p:cNvGrpSpPr>
              <p:nvPr/>
            </p:nvGrpSpPr>
            <p:grpSpPr bwMode="auto">
              <a:xfrm>
                <a:off x="3140" y="1475"/>
                <a:ext cx="56" cy="130"/>
                <a:chOff x="2760" y="1475"/>
                <a:chExt cx="56" cy="130"/>
              </a:xfrm>
            </p:grpSpPr>
            <p:sp>
              <p:nvSpPr>
                <p:cNvPr id="56" name="Rectangle 73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7" name="Rectangle 74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3024" y="1728"/>
              <a:ext cx="480" cy="240"/>
              <a:chOff x="2736" y="1440"/>
              <a:chExt cx="480" cy="240"/>
            </a:xfrm>
          </p:grpSpPr>
          <p:sp>
            <p:nvSpPr>
              <p:cNvPr id="26" name="Rectangle 76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480" cy="17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27" name="Group 77"/>
              <p:cNvGrpSpPr>
                <a:grpSpLocks/>
              </p:cNvGrpSpPr>
              <p:nvPr/>
            </p:nvGrpSpPr>
            <p:grpSpPr bwMode="auto">
              <a:xfrm>
                <a:off x="3052" y="1614"/>
                <a:ext cx="144" cy="66"/>
                <a:chOff x="3024" y="1614"/>
                <a:chExt cx="144" cy="66"/>
              </a:xfrm>
            </p:grpSpPr>
            <p:sp>
              <p:nvSpPr>
                <p:cNvPr id="43" name="Oval 78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4" name="Oval 79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5" name="Line 80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" name="Line 81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8" name="Group 82"/>
              <p:cNvGrpSpPr>
                <a:grpSpLocks/>
              </p:cNvGrpSpPr>
              <p:nvPr/>
            </p:nvGrpSpPr>
            <p:grpSpPr bwMode="auto">
              <a:xfrm>
                <a:off x="2760" y="1614"/>
                <a:ext cx="144" cy="66"/>
                <a:chOff x="3024" y="1614"/>
                <a:chExt cx="144" cy="66"/>
              </a:xfrm>
            </p:grpSpPr>
            <p:sp>
              <p:nvSpPr>
                <p:cNvPr id="39" name="Oval 83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0" name="Oval 84"/>
                <p:cNvSpPr>
                  <a:spLocks noChangeArrowheads="1"/>
                </p:cNvSpPr>
                <p:nvPr/>
              </p:nvSpPr>
              <p:spPr bwMode="auto">
                <a:xfrm>
                  <a:off x="3024" y="1632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1" name="Line 85"/>
                <p:cNvSpPr>
                  <a:spLocks noChangeShapeType="1"/>
                </p:cNvSpPr>
                <p:nvPr/>
              </p:nvSpPr>
              <p:spPr bwMode="auto">
                <a:xfrm>
                  <a:off x="3072" y="165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2" name="Line 86"/>
                <p:cNvSpPr>
                  <a:spLocks noChangeShapeType="1"/>
                </p:cNvSpPr>
                <p:nvPr/>
              </p:nvSpPr>
              <p:spPr bwMode="auto">
                <a:xfrm>
                  <a:off x="3098" y="1614"/>
                  <a:ext cx="0" cy="4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9" name="Rectangle 87"/>
              <p:cNvSpPr>
                <a:spLocks noChangeArrowheads="1"/>
              </p:cNvSpPr>
              <p:nvPr/>
            </p:nvSpPr>
            <p:spPr bwMode="auto">
              <a:xfrm>
                <a:off x="283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Rectangle 88"/>
              <p:cNvSpPr>
                <a:spLocks noChangeArrowheads="1"/>
              </p:cNvSpPr>
              <p:nvPr/>
            </p:nvSpPr>
            <p:spPr bwMode="auto">
              <a:xfrm>
                <a:off x="291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Rectangle 89"/>
              <p:cNvSpPr>
                <a:spLocks noChangeArrowheads="1"/>
              </p:cNvSpPr>
              <p:nvPr/>
            </p:nvSpPr>
            <p:spPr bwMode="auto">
              <a:xfrm>
                <a:off x="2996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Rectangle 90"/>
              <p:cNvSpPr>
                <a:spLocks noChangeArrowheads="1"/>
              </p:cNvSpPr>
              <p:nvPr/>
            </p:nvSpPr>
            <p:spPr bwMode="auto">
              <a:xfrm>
                <a:off x="3072" y="1484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33" name="Group 91"/>
              <p:cNvGrpSpPr>
                <a:grpSpLocks/>
              </p:cNvGrpSpPr>
              <p:nvPr/>
            </p:nvGrpSpPr>
            <p:grpSpPr bwMode="auto">
              <a:xfrm>
                <a:off x="2760" y="1475"/>
                <a:ext cx="56" cy="130"/>
                <a:chOff x="2760" y="1475"/>
                <a:chExt cx="56" cy="130"/>
              </a:xfrm>
            </p:grpSpPr>
            <p:sp>
              <p:nvSpPr>
                <p:cNvPr id="37" name="Rectangle 92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8" name="Rectangle 93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94"/>
              <p:cNvGrpSpPr>
                <a:grpSpLocks/>
              </p:cNvGrpSpPr>
              <p:nvPr/>
            </p:nvGrpSpPr>
            <p:grpSpPr bwMode="auto">
              <a:xfrm>
                <a:off x="3140" y="1475"/>
                <a:ext cx="56" cy="130"/>
                <a:chOff x="2760" y="1475"/>
                <a:chExt cx="56" cy="130"/>
              </a:xfrm>
            </p:grpSpPr>
            <p:sp>
              <p:nvSpPr>
                <p:cNvPr id="35" name="Rectangle 95"/>
                <p:cNvSpPr>
                  <a:spLocks noChangeArrowheads="1"/>
                </p:cNvSpPr>
                <p:nvPr/>
              </p:nvSpPr>
              <p:spPr bwMode="auto">
                <a:xfrm>
                  <a:off x="2760" y="1475"/>
                  <a:ext cx="56" cy="13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6" name="Rectangle 96"/>
                <p:cNvSpPr>
                  <a:spLocks noChangeArrowheads="1"/>
                </p:cNvSpPr>
                <p:nvPr/>
              </p:nvSpPr>
              <p:spPr bwMode="auto">
                <a:xfrm>
                  <a:off x="2774" y="1484"/>
                  <a:ext cx="28" cy="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2974" y="1907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Line 98"/>
          <p:cNvSpPr>
            <a:spLocks noChangeShapeType="1"/>
          </p:cNvSpPr>
          <p:nvPr/>
        </p:nvSpPr>
        <p:spPr bwMode="auto">
          <a:xfrm flipH="1">
            <a:off x="1363663" y="3944937"/>
            <a:ext cx="5946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99"/>
          <p:cNvSpPr>
            <a:spLocks noChangeShapeType="1"/>
          </p:cNvSpPr>
          <p:nvPr/>
        </p:nvSpPr>
        <p:spPr bwMode="auto">
          <a:xfrm flipV="1">
            <a:off x="2133600" y="2005010"/>
            <a:ext cx="0" cy="20335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0"/>
          <p:cNvSpPr>
            <a:spLocks noChangeShapeType="1"/>
          </p:cNvSpPr>
          <p:nvPr/>
        </p:nvSpPr>
        <p:spPr bwMode="auto">
          <a:xfrm flipH="1" flipV="1">
            <a:off x="6705600" y="19812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2133600" y="2133600"/>
            <a:ext cx="4525963" cy="1811337"/>
            <a:chOff x="1344" y="480"/>
            <a:chExt cx="3106" cy="1584"/>
          </a:xfrm>
        </p:grpSpPr>
        <p:sp>
          <p:nvSpPr>
            <p:cNvPr id="21" name="Arc 102"/>
            <p:cNvSpPr>
              <a:spLocks/>
            </p:cNvSpPr>
            <p:nvPr/>
          </p:nvSpPr>
          <p:spPr bwMode="auto">
            <a:xfrm>
              <a:off x="1483" y="480"/>
              <a:ext cx="2967" cy="158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3" y="0"/>
                  </a:moveTo>
                  <a:cubicBezTo>
                    <a:pt x="11943" y="13"/>
                    <a:pt x="21600" y="9680"/>
                    <a:pt x="21600" y="21600"/>
                  </a:cubicBezTo>
                </a:path>
                <a:path w="21600" h="21600" stroke="0" extrusionOk="0">
                  <a:moveTo>
                    <a:pt x="23" y="0"/>
                  </a:moveTo>
                  <a:cubicBezTo>
                    <a:pt x="11943" y="13"/>
                    <a:pt x="21600" y="968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 flipH="1">
              <a:off x="1344" y="48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Text Box 104"/>
          <p:cNvSpPr txBox="1">
            <a:spLocks noChangeArrowheads="1"/>
          </p:cNvSpPr>
          <p:nvPr/>
        </p:nvSpPr>
        <p:spPr bwMode="auto">
          <a:xfrm>
            <a:off x="2209800" y="2590800"/>
            <a:ext cx="34289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Braking Distance to Stop for Following Train</a:t>
            </a:r>
          </a:p>
        </p:txBody>
      </p:sp>
      <p:sp>
        <p:nvSpPr>
          <p:cNvPr id="16" name="Text Box 106"/>
          <p:cNvSpPr txBox="1">
            <a:spLocks noChangeArrowheads="1"/>
          </p:cNvSpPr>
          <p:nvPr/>
        </p:nvSpPr>
        <p:spPr bwMode="auto">
          <a:xfrm>
            <a:off x="228600" y="49530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 smtClean="0"/>
              <a:t>For true moving block, Minimum </a:t>
            </a:r>
            <a:r>
              <a:rPr lang="en-US" sz="3600" b="1" dirty="0"/>
              <a:t>Headway is </a:t>
            </a:r>
            <a:r>
              <a:rPr lang="en-US" sz="3600" b="1" dirty="0" smtClean="0"/>
              <a:t>solely determined by their adaptive braking distance from </a:t>
            </a:r>
            <a:r>
              <a:rPr lang="en-US" sz="3600" b="1" i="1" u="sng" dirty="0" smtClean="0"/>
              <a:t>current</a:t>
            </a:r>
            <a:r>
              <a:rPr lang="en-US" sz="3600" b="1" dirty="0" smtClean="0"/>
              <a:t> speed</a:t>
            </a:r>
            <a:endParaRPr lang="en-US" sz="3600" b="1" dirty="0"/>
          </a:p>
        </p:txBody>
      </p:sp>
      <p:sp>
        <p:nvSpPr>
          <p:cNvPr id="17" name="Line 107"/>
          <p:cNvSpPr>
            <a:spLocks noChangeShapeType="1"/>
          </p:cNvSpPr>
          <p:nvPr/>
        </p:nvSpPr>
        <p:spPr bwMode="auto">
          <a:xfrm>
            <a:off x="3429000" y="4114800"/>
            <a:ext cx="979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ext Box 108"/>
          <p:cNvSpPr txBox="1">
            <a:spLocks noChangeArrowheads="1"/>
          </p:cNvSpPr>
          <p:nvPr/>
        </p:nvSpPr>
        <p:spPr bwMode="auto">
          <a:xfrm>
            <a:off x="2133600" y="3886200"/>
            <a:ext cx="1279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Distance</a:t>
            </a:r>
          </a:p>
        </p:txBody>
      </p:sp>
      <p:sp>
        <p:nvSpPr>
          <p:cNvPr id="19" name="Text Box 109"/>
          <p:cNvSpPr txBox="1">
            <a:spLocks noChangeArrowheads="1"/>
          </p:cNvSpPr>
          <p:nvPr/>
        </p:nvSpPr>
        <p:spPr bwMode="auto">
          <a:xfrm rot="16200000">
            <a:off x="1007788" y="2869554"/>
            <a:ext cx="16721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Train Speed</a:t>
            </a:r>
          </a:p>
        </p:txBody>
      </p:sp>
      <p:sp>
        <p:nvSpPr>
          <p:cNvPr id="20" name="Line 110"/>
          <p:cNvSpPr>
            <a:spLocks noChangeShapeType="1"/>
          </p:cNvSpPr>
          <p:nvPr/>
        </p:nvSpPr>
        <p:spPr bwMode="auto">
          <a:xfrm flipV="1">
            <a:off x="1889125" y="1852612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6" name="Line 100"/>
          <p:cNvSpPr>
            <a:spLocks noChangeShapeType="1"/>
          </p:cNvSpPr>
          <p:nvPr/>
        </p:nvSpPr>
        <p:spPr bwMode="auto">
          <a:xfrm flipH="1" flipV="1">
            <a:off x="2133600" y="42672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7" name="Line 100"/>
          <p:cNvSpPr>
            <a:spLocks noChangeShapeType="1"/>
          </p:cNvSpPr>
          <p:nvPr/>
        </p:nvSpPr>
        <p:spPr bwMode="auto">
          <a:xfrm flipH="1" flipV="1">
            <a:off x="6705600" y="4191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6400800"/>
          <a:ext cx="2133600" cy="238125"/>
        </p:xfrm>
        <a:graphic>
          <a:graphicData uri="http://schemas.openxmlformats.org/drawingml/2006/table">
            <a:tbl>
              <a:tblPr/>
              <a:tblGrid>
                <a:gridCol w="711200"/>
                <a:gridCol w="1422400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Not Significant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828800"/>
          <a:ext cx="8534407" cy="3825604"/>
        </p:xfrm>
        <a:graphic>
          <a:graphicData uri="http://schemas.openxmlformats.org/drawingml/2006/table">
            <a:tbl>
              <a:tblPr/>
              <a:tblGrid>
                <a:gridCol w="1369327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  <a:gridCol w="597090"/>
              </a:tblGrid>
              <a:tr h="791851">
                <a:tc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Following Move Headway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Head to Head Capacity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Civil Speed Capacity Impacts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Running Times 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04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ITCS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ACSES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I-ETMS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Dark Territory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76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CTC/ABS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Cab w/ Wayside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64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Cab w/o Wayside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5638800"/>
          <a:ext cx="8534395" cy="554348"/>
        </p:xfrm>
        <a:graphic>
          <a:graphicData uri="http://schemas.openxmlformats.org/drawingml/2006/table">
            <a:tbl>
              <a:tblPr/>
              <a:tblGrid>
                <a:gridCol w="1369327"/>
                <a:gridCol w="597089"/>
                <a:gridCol w="597089"/>
                <a:gridCol w="597089"/>
                <a:gridCol w="597089"/>
                <a:gridCol w="597089"/>
                <a:gridCol w="597089"/>
                <a:gridCol w="597089"/>
                <a:gridCol w="597089"/>
                <a:gridCol w="597089"/>
                <a:gridCol w="597089"/>
                <a:gridCol w="597089"/>
                <a:gridCol w="597089"/>
              </a:tblGrid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Stand Alone Application</a:t>
                      </a:r>
                    </a:p>
                  </a:txBody>
                  <a:tcPr marL="5708" marR="5708" marT="57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↑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N/C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</a:t>
                      </a: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08" marR="5708" marT="57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95600" y="60960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Results from PTC Installations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7162800" y="35814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35814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0" y="35814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2800" y="40386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2400" y="40386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0" y="40386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45720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45720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0" y="45720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51054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72400" y="51054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0" y="510540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 smtClean="0">
                <a:solidFill>
                  <a:srgbClr val="000000"/>
                </a:solidFill>
              </a:rPr>
              <a:t>↑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62800" y="5715000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↑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7772400" y="5715000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↑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8382000" y="5715000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↑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600" b="1" dirty="0" smtClean="0">
                <a:solidFill>
                  <a:schemeClr val="tx1"/>
                </a:solidFill>
              </a:rPr>
              <a:t>Thank You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>
              <a:lnSpc>
                <a:spcPct val="90000"/>
              </a:lnSpc>
            </a:pPr>
            <a:endParaRPr lang="en-US" sz="4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FRA defines a PTC System as “integrated command, control, communications and information systems for controlling train movements with safety, security precision and efficiency”</a:t>
            </a:r>
          </a:p>
          <a:p>
            <a:pPr>
              <a:lnSpc>
                <a:spcPct val="90000"/>
              </a:lnSpc>
            </a:pPr>
            <a:endParaRPr lang="en-US" sz="800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endParaRPr lang="en-US" sz="2800" kern="0" dirty="0" smtClean="0">
              <a:solidFill>
                <a:schemeClr val="tx1"/>
              </a:solidFill>
              <a:latin typeface="Verdana" pitchFamily="34" charset="0"/>
              <a:ea typeface="Tahoma" pitchFamily="34" charset="0"/>
              <a:cs typeface="Tahoma" pitchFamily="34" charset="0"/>
            </a:endParaRP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600" kern="0" dirty="0" smtClean="0">
                <a:solidFill>
                  <a:schemeClr val="tx1"/>
                </a:solidFill>
                <a:latin typeface="Verdana" pitchFamily="34" charset="0"/>
                <a:ea typeface="Tahoma" pitchFamily="34" charset="0"/>
                <a:cs typeface="Tahoma" pitchFamily="34" charset="0"/>
              </a:rPr>
              <a:t>For PTC, there are four approaches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endParaRPr lang="en-US" sz="1200" kern="0" dirty="0" smtClean="0">
              <a:solidFill>
                <a:schemeClr val="tx1"/>
              </a:solidFill>
              <a:latin typeface="Verdana" pitchFamily="34" charset="0"/>
              <a:ea typeface="Tahoma" pitchFamily="34" charset="0"/>
              <a:cs typeface="Tahoma" pitchFamily="34" charset="0"/>
            </a:endParaRP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600" kern="0" dirty="0" smtClean="0">
                <a:solidFill>
                  <a:schemeClr val="tx1"/>
                </a:solidFill>
                <a:latin typeface="Verdana" pitchFamily="34" charset="0"/>
                <a:ea typeface="Tahoma" pitchFamily="34" charset="0"/>
                <a:cs typeface="Tahoma" pitchFamily="34" charset="0"/>
              </a:rPr>
              <a:t>		Non Vital Overlay 	(NVO)	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600" kern="0" dirty="0" smtClean="0">
                <a:solidFill>
                  <a:schemeClr val="tx1"/>
                </a:solidFill>
                <a:latin typeface="Verdana" pitchFamily="34" charset="0"/>
                <a:ea typeface="Tahoma" pitchFamily="34" charset="0"/>
                <a:cs typeface="Tahoma" pitchFamily="34" charset="0"/>
              </a:rPr>
              <a:t>		Vital Overlay 		(VO)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600" kern="0" dirty="0" smtClean="0">
                <a:solidFill>
                  <a:schemeClr val="tx1"/>
                </a:solidFill>
                <a:latin typeface="Verdana" pitchFamily="34" charset="0"/>
                <a:ea typeface="Tahoma" pitchFamily="34" charset="0"/>
                <a:cs typeface="Tahoma" pitchFamily="34" charset="0"/>
              </a:rPr>
              <a:t>		Vital Stand Alone	(VSO)	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600" kern="0" dirty="0" smtClean="0">
                <a:solidFill>
                  <a:schemeClr val="tx1"/>
                </a:solidFill>
                <a:latin typeface="Verdana" pitchFamily="34" charset="0"/>
                <a:ea typeface="Tahoma" pitchFamily="34" charset="0"/>
                <a:cs typeface="Tahoma" pitchFamily="34" charset="0"/>
              </a:rPr>
              <a:t>		Mixed 				(M)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endParaRPr lang="en-US" sz="3600" kern="0" dirty="0" smtClean="0">
              <a:solidFill>
                <a:schemeClr val="tx1"/>
              </a:solidFill>
              <a:latin typeface="Verdana" pitchFamily="34" charset="0"/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endParaRPr lang="en-US" sz="1050" kern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</a:rPr>
              <a:t>With three commercial approaches:</a:t>
            </a:r>
          </a:p>
          <a:p>
            <a:pPr marL="282575" indent="-282575">
              <a:spcBef>
                <a:spcPct val="20000"/>
              </a:spcBef>
              <a:buClr>
                <a:schemeClr val="bg1"/>
              </a:buClr>
              <a:defRPr/>
            </a:pPr>
            <a:endParaRPr lang="en-US" sz="1050" kern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</a:rPr>
              <a:t>ITCS, A proprietary system in service in Michigan </a:t>
            </a: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</a:rPr>
              <a:t>(VO)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</a:rPr>
              <a:t>ACSES, An open system used in the Northeast developed by Amtrak </a:t>
            </a: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</a:rPr>
              <a:t>(VO)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kern="0" dirty="0" smtClean="0">
                <a:solidFill>
                  <a:schemeClr val="tx1"/>
                </a:solidFill>
                <a:latin typeface="Verdana" pitchFamily="34" charset="0"/>
              </a:rPr>
              <a:t>I-ETMS, A proprietary system (to be open in the future) being developed by the Class 1 Railroads (BNSF, UPRR, CSX, and NS) </a:t>
            </a:r>
            <a:r>
              <a:rPr lang="en-US" sz="2800" kern="0" dirty="0" smtClean="0">
                <a:solidFill>
                  <a:srgbClr val="FF0000"/>
                </a:solidFill>
                <a:latin typeface="Verdana" pitchFamily="34" charset="0"/>
              </a:rPr>
              <a:t>(VO)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76600" y="9906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ITCS PTC</a:t>
            </a:r>
            <a:endParaRPr lang="en-US" sz="3600" dirty="0">
              <a:solidFill>
                <a:schemeClr val="bg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9813" y="1828800"/>
            <a:ext cx="4294187" cy="261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4648200"/>
            <a:ext cx="3276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45720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On-Board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6019800"/>
            <a:ext cx="1447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Signals and Crossings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181600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626216"/>
            <a:ext cx="39624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pic>
        <p:nvPicPr>
          <p:cNvPr id="8202" name="Picture 13" descr="C:\Users\kerwinr\AppData\Local\Microsoft\Windows\Temporary Internet Files\Content.IE5\IVNXWDE5\MC90003003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159616"/>
            <a:ext cx="368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1277938" y="62252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1277938" y="62252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1277938" y="62252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pic>
        <p:nvPicPr>
          <p:cNvPr id="8206" name="Picture 1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025" y="2238991"/>
            <a:ext cx="303213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70788" y="2181841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8" name="Freeform 20"/>
          <p:cNvSpPr>
            <a:spLocks/>
          </p:cNvSpPr>
          <p:nvPr/>
        </p:nvSpPr>
        <p:spPr bwMode="auto">
          <a:xfrm rot="2249144">
            <a:off x="6661401" y="3780123"/>
            <a:ext cx="1536196" cy="1126554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33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21"/>
          <p:cNvSpPr>
            <a:spLocks/>
          </p:cNvSpPr>
          <p:nvPr/>
        </p:nvSpPr>
        <p:spPr bwMode="auto">
          <a:xfrm rot="-785105">
            <a:off x="8191500" y="2878754"/>
            <a:ext cx="571500" cy="2420937"/>
          </a:xfrm>
          <a:custGeom>
            <a:avLst/>
            <a:gdLst>
              <a:gd name="T0" fmla="*/ 2147483647 w 490"/>
              <a:gd name="T1" fmla="*/ 0 h 859"/>
              <a:gd name="T2" fmla="*/ 2147483647 w 490"/>
              <a:gd name="T3" fmla="*/ 2147483647 h 859"/>
              <a:gd name="T4" fmla="*/ 2147483647 w 490"/>
              <a:gd name="T5" fmla="*/ 2147483647 h 859"/>
              <a:gd name="T6" fmla="*/ 2147483647 w 490"/>
              <a:gd name="T7" fmla="*/ 2147483647 h 859"/>
              <a:gd name="T8" fmla="*/ 2147483647 w 490"/>
              <a:gd name="T9" fmla="*/ 2147483647 h 859"/>
              <a:gd name="T10" fmla="*/ 0 w 490"/>
              <a:gd name="T11" fmla="*/ 2147483647 h 859"/>
              <a:gd name="T12" fmla="*/ 2147483647 w 490"/>
              <a:gd name="T13" fmla="*/ 2147483647 h 859"/>
              <a:gd name="T14" fmla="*/ 2147483647 w 490"/>
              <a:gd name="T15" fmla="*/ 2147483647 h 859"/>
              <a:gd name="T16" fmla="*/ 2147483647 w 490"/>
              <a:gd name="T17" fmla="*/ 2147483647 h 859"/>
              <a:gd name="T18" fmla="*/ 2147483647 w 490"/>
              <a:gd name="T19" fmla="*/ 2147483647 h 859"/>
              <a:gd name="T20" fmla="*/ 2147483647 w 490"/>
              <a:gd name="T21" fmla="*/ 0 h 8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90"/>
              <a:gd name="T34" fmla="*/ 0 h 859"/>
              <a:gd name="T35" fmla="*/ 490 w 490"/>
              <a:gd name="T36" fmla="*/ 859 h 8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90" h="859">
                <a:moveTo>
                  <a:pt x="437" y="0"/>
                </a:moveTo>
                <a:lnTo>
                  <a:pt x="107" y="512"/>
                </a:lnTo>
                <a:lnTo>
                  <a:pt x="245" y="436"/>
                </a:lnTo>
                <a:lnTo>
                  <a:pt x="67" y="720"/>
                </a:lnTo>
                <a:lnTo>
                  <a:pt x="37" y="702"/>
                </a:lnTo>
                <a:lnTo>
                  <a:pt x="0" y="858"/>
                </a:lnTo>
                <a:lnTo>
                  <a:pt x="137" y="747"/>
                </a:lnTo>
                <a:lnTo>
                  <a:pt x="104" y="737"/>
                </a:lnTo>
                <a:lnTo>
                  <a:pt x="489" y="218"/>
                </a:lnTo>
                <a:lnTo>
                  <a:pt x="337" y="277"/>
                </a:lnTo>
                <a:lnTo>
                  <a:pt x="437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59463" y="5196504"/>
            <a:ext cx="3082925" cy="1176337"/>
            <a:chOff x="5908675" y="5072062"/>
            <a:chExt cx="3082925" cy="1176338"/>
          </a:xfrm>
        </p:grpSpPr>
        <p:sp>
          <p:nvSpPr>
            <p:cNvPr id="8389" name="Freeform 194"/>
            <p:cNvSpPr>
              <a:spLocks/>
            </p:cNvSpPr>
            <p:nvPr/>
          </p:nvSpPr>
          <p:spPr bwMode="auto">
            <a:xfrm>
              <a:off x="6923291" y="5881052"/>
              <a:ext cx="376319" cy="129328"/>
            </a:xfrm>
            <a:custGeom>
              <a:avLst/>
              <a:gdLst>
                <a:gd name="T0" fmla="*/ 0 w 271"/>
                <a:gd name="T1" fmla="*/ 2147483647 h 100"/>
                <a:gd name="T2" fmla="*/ 2147483647 w 271"/>
                <a:gd name="T3" fmla="*/ 2147483647 h 100"/>
                <a:gd name="T4" fmla="*/ 2147483647 w 271"/>
                <a:gd name="T5" fmla="*/ 2147483647 h 100"/>
                <a:gd name="T6" fmla="*/ 2147483647 w 271"/>
                <a:gd name="T7" fmla="*/ 2147483647 h 100"/>
                <a:gd name="T8" fmla="*/ 2147483647 w 271"/>
                <a:gd name="T9" fmla="*/ 2147483647 h 100"/>
                <a:gd name="T10" fmla="*/ 2147483647 w 271"/>
                <a:gd name="T11" fmla="*/ 2147483647 h 100"/>
                <a:gd name="T12" fmla="*/ 2147483647 w 271"/>
                <a:gd name="T13" fmla="*/ 2147483647 h 100"/>
                <a:gd name="T14" fmla="*/ 2147483647 w 271"/>
                <a:gd name="T15" fmla="*/ 2147483647 h 100"/>
                <a:gd name="T16" fmla="*/ 2147483647 w 271"/>
                <a:gd name="T17" fmla="*/ 2147483647 h 100"/>
                <a:gd name="T18" fmla="*/ 2147483647 w 271"/>
                <a:gd name="T19" fmla="*/ 2147483647 h 100"/>
                <a:gd name="T20" fmla="*/ 2147483647 w 271"/>
                <a:gd name="T21" fmla="*/ 0 h 100"/>
                <a:gd name="T22" fmla="*/ 0 w 271"/>
                <a:gd name="T23" fmla="*/ 2147483647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1"/>
                <a:gd name="T37" fmla="*/ 0 h 100"/>
                <a:gd name="T38" fmla="*/ 271 w 271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1" h="100">
                  <a:moveTo>
                    <a:pt x="0" y="40"/>
                  </a:moveTo>
                  <a:lnTo>
                    <a:pt x="6" y="99"/>
                  </a:lnTo>
                  <a:lnTo>
                    <a:pt x="175" y="99"/>
                  </a:lnTo>
                  <a:lnTo>
                    <a:pt x="180" y="40"/>
                  </a:lnTo>
                  <a:lnTo>
                    <a:pt x="239" y="40"/>
                  </a:lnTo>
                  <a:lnTo>
                    <a:pt x="239" y="89"/>
                  </a:lnTo>
                  <a:lnTo>
                    <a:pt x="244" y="94"/>
                  </a:lnTo>
                  <a:lnTo>
                    <a:pt x="249" y="40"/>
                  </a:lnTo>
                  <a:lnTo>
                    <a:pt x="265" y="40"/>
                  </a:lnTo>
                  <a:lnTo>
                    <a:pt x="270" y="25"/>
                  </a:lnTo>
                  <a:lnTo>
                    <a:pt x="265" y="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0" name="Freeform 195"/>
            <p:cNvSpPr>
              <a:spLocks/>
            </p:cNvSpPr>
            <p:nvPr/>
          </p:nvSpPr>
          <p:spPr bwMode="auto">
            <a:xfrm>
              <a:off x="8350410" y="5695315"/>
              <a:ext cx="523953" cy="360468"/>
            </a:xfrm>
            <a:custGeom>
              <a:avLst/>
              <a:gdLst>
                <a:gd name="T0" fmla="*/ 2147483647 w 377"/>
                <a:gd name="T1" fmla="*/ 0 h 279"/>
                <a:gd name="T2" fmla="*/ 0 w 377"/>
                <a:gd name="T3" fmla="*/ 2147483647 h 279"/>
                <a:gd name="T4" fmla="*/ 0 w 377"/>
                <a:gd name="T5" fmla="*/ 2147483647 h 279"/>
                <a:gd name="T6" fmla="*/ 0 w 377"/>
                <a:gd name="T7" fmla="*/ 2147483647 h 279"/>
                <a:gd name="T8" fmla="*/ 2147483647 w 377"/>
                <a:gd name="T9" fmla="*/ 2147483647 h 279"/>
                <a:gd name="T10" fmla="*/ 2147483647 w 377"/>
                <a:gd name="T11" fmla="*/ 2147483647 h 279"/>
                <a:gd name="T12" fmla="*/ 2147483647 w 377"/>
                <a:gd name="T13" fmla="*/ 2147483647 h 279"/>
                <a:gd name="T14" fmla="*/ 2147483647 w 377"/>
                <a:gd name="T15" fmla="*/ 2147483647 h 279"/>
                <a:gd name="T16" fmla="*/ 2147483647 w 377"/>
                <a:gd name="T17" fmla="*/ 2147483647 h 279"/>
                <a:gd name="T18" fmla="*/ 2147483647 w 377"/>
                <a:gd name="T19" fmla="*/ 2147483647 h 279"/>
                <a:gd name="T20" fmla="*/ 2147483647 w 377"/>
                <a:gd name="T21" fmla="*/ 2147483647 h 279"/>
                <a:gd name="T22" fmla="*/ 2147483647 w 377"/>
                <a:gd name="T23" fmla="*/ 2147483647 h 279"/>
                <a:gd name="T24" fmla="*/ 2147483647 w 377"/>
                <a:gd name="T25" fmla="*/ 2147483647 h 279"/>
                <a:gd name="T26" fmla="*/ 2147483647 w 377"/>
                <a:gd name="T27" fmla="*/ 2147483647 h 279"/>
                <a:gd name="T28" fmla="*/ 2147483647 w 377"/>
                <a:gd name="T29" fmla="*/ 2147483647 h 279"/>
                <a:gd name="T30" fmla="*/ 2147483647 w 377"/>
                <a:gd name="T31" fmla="*/ 2147483647 h 279"/>
                <a:gd name="T32" fmla="*/ 2147483647 w 377"/>
                <a:gd name="T33" fmla="*/ 2147483647 h 279"/>
                <a:gd name="T34" fmla="*/ 2147483647 w 377"/>
                <a:gd name="T35" fmla="*/ 2147483647 h 279"/>
                <a:gd name="T36" fmla="*/ 2147483647 w 377"/>
                <a:gd name="T37" fmla="*/ 2147483647 h 279"/>
                <a:gd name="T38" fmla="*/ 2147483647 w 377"/>
                <a:gd name="T39" fmla="*/ 2147483647 h 279"/>
                <a:gd name="T40" fmla="*/ 2147483647 w 377"/>
                <a:gd name="T41" fmla="*/ 2147483647 h 279"/>
                <a:gd name="T42" fmla="*/ 2147483647 w 377"/>
                <a:gd name="T43" fmla="*/ 2147483647 h 279"/>
                <a:gd name="T44" fmla="*/ 2147483647 w 377"/>
                <a:gd name="T45" fmla="*/ 2147483647 h 279"/>
                <a:gd name="T46" fmla="*/ 2147483647 w 377"/>
                <a:gd name="T47" fmla="*/ 2147483647 h 279"/>
                <a:gd name="T48" fmla="*/ 2147483647 w 377"/>
                <a:gd name="T49" fmla="*/ 2147483647 h 279"/>
                <a:gd name="T50" fmla="*/ 2147483647 w 377"/>
                <a:gd name="T51" fmla="*/ 2147483647 h 279"/>
                <a:gd name="T52" fmla="*/ 2147483647 w 377"/>
                <a:gd name="T53" fmla="*/ 0 h 2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7"/>
                <a:gd name="T82" fmla="*/ 0 h 279"/>
                <a:gd name="T83" fmla="*/ 377 w 377"/>
                <a:gd name="T84" fmla="*/ 279 h 2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7" h="279">
                  <a:moveTo>
                    <a:pt x="16" y="0"/>
                  </a:moveTo>
                  <a:lnTo>
                    <a:pt x="0" y="30"/>
                  </a:lnTo>
                  <a:lnTo>
                    <a:pt x="0" y="40"/>
                  </a:lnTo>
                  <a:lnTo>
                    <a:pt x="0" y="100"/>
                  </a:lnTo>
                  <a:lnTo>
                    <a:pt x="212" y="158"/>
                  </a:lnTo>
                  <a:lnTo>
                    <a:pt x="201" y="189"/>
                  </a:lnTo>
                  <a:lnTo>
                    <a:pt x="195" y="223"/>
                  </a:lnTo>
                  <a:lnTo>
                    <a:pt x="217" y="263"/>
                  </a:lnTo>
                  <a:lnTo>
                    <a:pt x="244" y="278"/>
                  </a:lnTo>
                  <a:lnTo>
                    <a:pt x="265" y="278"/>
                  </a:lnTo>
                  <a:lnTo>
                    <a:pt x="286" y="258"/>
                  </a:lnTo>
                  <a:lnTo>
                    <a:pt x="333" y="223"/>
                  </a:lnTo>
                  <a:lnTo>
                    <a:pt x="333" y="169"/>
                  </a:lnTo>
                  <a:lnTo>
                    <a:pt x="376" y="154"/>
                  </a:lnTo>
                  <a:lnTo>
                    <a:pt x="366" y="120"/>
                  </a:lnTo>
                  <a:lnTo>
                    <a:pt x="349" y="124"/>
                  </a:lnTo>
                  <a:lnTo>
                    <a:pt x="328" y="114"/>
                  </a:lnTo>
                  <a:lnTo>
                    <a:pt x="323" y="104"/>
                  </a:lnTo>
                  <a:lnTo>
                    <a:pt x="323" y="89"/>
                  </a:lnTo>
                  <a:lnTo>
                    <a:pt x="328" y="74"/>
                  </a:lnTo>
                  <a:lnTo>
                    <a:pt x="349" y="65"/>
                  </a:lnTo>
                  <a:lnTo>
                    <a:pt x="355" y="60"/>
                  </a:lnTo>
                  <a:lnTo>
                    <a:pt x="360" y="50"/>
                  </a:lnTo>
                  <a:lnTo>
                    <a:pt x="355" y="30"/>
                  </a:lnTo>
                  <a:lnTo>
                    <a:pt x="291" y="25"/>
                  </a:lnTo>
                  <a:lnTo>
                    <a:pt x="148" y="1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1" name="Freeform 196"/>
            <p:cNvSpPr>
              <a:spLocks/>
            </p:cNvSpPr>
            <p:nvPr/>
          </p:nvSpPr>
          <p:spPr bwMode="auto">
            <a:xfrm>
              <a:off x="8702123" y="5438034"/>
              <a:ext cx="208423" cy="432012"/>
            </a:xfrm>
            <a:custGeom>
              <a:avLst/>
              <a:gdLst>
                <a:gd name="T0" fmla="*/ 2147483647 w 150"/>
                <a:gd name="T1" fmla="*/ 2147483647 h 333"/>
                <a:gd name="T2" fmla="*/ 2147483647 w 150"/>
                <a:gd name="T3" fmla="*/ 2147483647 h 333"/>
                <a:gd name="T4" fmla="*/ 2147483647 w 150"/>
                <a:gd name="T5" fmla="*/ 2147483647 h 333"/>
                <a:gd name="T6" fmla="*/ 2147483647 w 150"/>
                <a:gd name="T7" fmla="*/ 2147483647 h 333"/>
                <a:gd name="T8" fmla="*/ 2147483647 w 150"/>
                <a:gd name="T9" fmla="*/ 2147483647 h 333"/>
                <a:gd name="T10" fmla="*/ 2147483647 w 150"/>
                <a:gd name="T11" fmla="*/ 2147483647 h 333"/>
                <a:gd name="T12" fmla="*/ 2147483647 w 150"/>
                <a:gd name="T13" fmla="*/ 2147483647 h 333"/>
                <a:gd name="T14" fmla="*/ 2147483647 w 150"/>
                <a:gd name="T15" fmla="*/ 2147483647 h 333"/>
                <a:gd name="T16" fmla="*/ 2147483647 w 150"/>
                <a:gd name="T17" fmla="*/ 2147483647 h 333"/>
                <a:gd name="T18" fmla="*/ 2147483647 w 150"/>
                <a:gd name="T19" fmla="*/ 0 h 333"/>
                <a:gd name="T20" fmla="*/ 0 w 150"/>
                <a:gd name="T21" fmla="*/ 0 h 3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333"/>
                <a:gd name="T35" fmla="*/ 150 w 150"/>
                <a:gd name="T36" fmla="*/ 333 h 3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333">
                  <a:moveTo>
                    <a:pt x="122" y="332"/>
                  </a:moveTo>
                  <a:lnTo>
                    <a:pt x="143" y="322"/>
                  </a:lnTo>
                  <a:lnTo>
                    <a:pt x="149" y="302"/>
                  </a:lnTo>
                  <a:lnTo>
                    <a:pt x="143" y="188"/>
                  </a:lnTo>
                  <a:lnTo>
                    <a:pt x="112" y="45"/>
                  </a:lnTo>
                  <a:lnTo>
                    <a:pt x="106" y="35"/>
                  </a:lnTo>
                  <a:lnTo>
                    <a:pt x="85" y="25"/>
                  </a:lnTo>
                  <a:lnTo>
                    <a:pt x="37" y="15"/>
                  </a:lnTo>
                  <a:lnTo>
                    <a:pt x="37" y="10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2" name="Freeform 197"/>
            <p:cNvSpPr>
              <a:spLocks/>
            </p:cNvSpPr>
            <p:nvPr/>
          </p:nvSpPr>
          <p:spPr bwMode="auto">
            <a:xfrm>
              <a:off x="6733683" y="5142230"/>
              <a:ext cx="2257917" cy="1055264"/>
            </a:xfrm>
            <a:custGeom>
              <a:avLst/>
              <a:gdLst>
                <a:gd name="T0" fmla="*/ 2147483647 w 1628"/>
                <a:gd name="T1" fmla="*/ 2147483647 h 814"/>
                <a:gd name="T2" fmla="*/ 2147483647 w 1628"/>
                <a:gd name="T3" fmla="*/ 2147483647 h 814"/>
                <a:gd name="T4" fmla="*/ 2147483647 w 1628"/>
                <a:gd name="T5" fmla="*/ 2147483647 h 814"/>
                <a:gd name="T6" fmla="*/ 0 w 1628"/>
                <a:gd name="T7" fmla="*/ 2147483647 h 814"/>
                <a:gd name="T8" fmla="*/ 0 w 1628"/>
                <a:gd name="T9" fmla="*/ 2147483647 h 814"/>
                <a:gd name="T10" fmla="*/ 2147483647 w 1628"/>
                <a:gd name="T11" fmla="*/ 2147483647 h 814"/>
                <a:gd name="T12" fmla="*/ 2147483647 w 1628"/>
                <a:gd name="T13" fmla="*/ 2147483647 h 814"/>
                <a:gd name="T14" fmla="*/ 2147483647 w 1628"/>
                <a:gd name="T15" fmla="*/ 2147483647 h 814"/>
                <a:gd name="T16" fmla="*/ 2147483647 w 1628"/>
                <a:gd name="T17" fmla="*/ 2147483647 h 814"/>
                <a:gd name="T18" fmla="*/ 2147483647 w 1628"/>
                <a:gd name="T19" fmla="*/ 2147483647 h 814"/>
                <a:gd name="T20" fmla="*/ 2147483647 w 1628"/>
                <a:gd name="T21" fmla="*/ 2147483647 h 814"/>
                <a:gd name="T22" fmla="*/ 2147483647 w 1628"/>
                <a:gd name="T23" fmla="*/ 2147483647 h 814"/>
                <a:gd name="T24" fmla="*/ 2147483647 w 1628"/>
                <a:gd name="T25" fmla="*/ 2147483647 h 814"/>
                <a:gd name="T26" fmla="*/ 2147483647 w 1628"/>
                <a:gd name="T27" fmla="*/ 2147483647 h 814"/>
                <a:gd name="T28" fmla="*/ 2147483647 w 1628"/>
                <a:gd name="T29" fmla="*/ 2147483647 h 814"/>
                <a:gd name="T30" fmla="*/ 2147483647 w 1628"/>
                <a:gd name="T31" fmla="*/ 2147483647 h 814"/>
                <a:gd name="T32" fmla="*/ 2147483647 w 1628"/>
                <a:gd name="T33" fmla="*/ 2147483647 h 814"/>
                <a:gd name="T34" fmla="*/ 2147483647 w 1628"/>
                <a:gd name="T35" fmla="*/ 2147483647 h 814"/>
                <a:gd name="T36" fmla="*/ 2147483647 w 1628"/>
                <a:gd name="T37" fmla="*/ 2147483647 h 814"/>
                <a:gd name="T38" fmla="*/ 2147483647 w 1628"/>
                <a:gd name="T39" fmla="*/ 2147483647 h 814"/>
                <a:gd name="T40" fmla="*/ 2147483647 w 1628"/>
                <a:gd name="T41" fmla="*/ 2147483647 h 814"/>
                <a:gd name="T42" fmla="*/ 2147483647 w 1628"/>
                <a:gd name="T43" fmla="*/ 2147483647 h 814"/>
                <a:gd name="T44" fmla="*/ 2147483647 w 1628"/>
                <a:gd name="T45" fmla="*/ 2147483647 h 814"/>
                <a:gd name="T46" fmla="*/ 2147483647 w 1628"/>
                <a:gd name="T47" fmla="*/ 2147483647 h 814"/>
                <a:gd name="T48" fmla="*/ 2147483647 w 1628"/>
                <a:gd name="T49" fmla="*/ 2147483647 h 814"/>
                <a:gd name="T50" fmla="*/ 2147483647 w 1628"/>
                <a:gd name="T51" fmla="*/ 2147483647 h 814"/>
                <a:gd name="T52" fmla="*/ 2147483647 w 1628"/>
                <a:gd name="T53" fmla="*/ 2147483647 h 814"/>
                <a:gd name="T54" fmla="*/ 2147483647 w 1628"/>
                <a:gd name="T55" fmla="*/ 2147483647 h 814"/>
                <a:gd name="T56" fmla="*/ 2147483647 w 1628"/>
                <a:gd name="T57" fmla="*/ 2147483647 h 814"/>
                <a:gd name="T58" fmla="*/ 2147483647 w 1628"/>
                <a:gd name="T59" fmla="*/ 2147483647 h 814"/>
                <a:gd name="T60" fmla="*/ 2147483647 w 1628"/>
                <a:gd name="T61" fmla="*/ 2147483647 h 814"/>
                <a:gd name="T62" fmla="*/ 2147483647 w 1628"/>
                <a:gd name="T63" fmla="*/ 2147483647 h 814"/>
                <a:gd name="T64" fmla="*/ 2147483647 w 1628"/>
                <a:gd name="T65" fmla="*/ 2147483647 h 814"/>
                <a:gd name="T66" fmla="*/ 2147483647 w 1628"/>
                <a:gd name="T67" fmla="*/ 2147483647 h 814"/>
                <a:gd name="T68" fmla="*/ 2147483647 w 1628"/>
                <a:gd name="T69" fmla="*/ 2147483647 h 814"/>
                <a:gd name="T70" fmla="*/ 2147483647 w 1628"/>
                <a:gd name="T71" fmla="*/ 2147483647 h 814"/>
                <a:gd name="T72" fmla="*/ 2147483647 w 1628"/>
                <a:gd name="T73" fmla="*/ 2147483647 h 814"/>
                <a:gd name="T74" fmla="*/ 2147483647 w 1628"/>
                <a:gd name="T75" fmla="*/ 2147483647 h 814"/>
                <a:gd name="T76" fmla="*/ 2147483647 w 1628"/>
                <a:gd name="T77" fmla="*/ 2147483647 h 814"/>
                <a:gd name="T78" fmla="*/ 2147483647 w 1628"/>
                <a:gd name="T79" fmla="*/ 2147483647 h 814"/>
                <a:gd name="T80" fmla="*/ 2147483647 w 1628"/>
                <a:gd name="T81" fmla="*/ 2147483647 h 814"/>
                <a:gd name="T82" fmla="*/ 2147483647 w 1628"/>
                <a:gd name="T83" fmla="*/ 2147483647 h 814"/>
                <a:gd name="T84" fmla="*/ 2147483647 w 1628"/>
                <a:gd name="T85" fmla="*/ 2147483647 h 814"/>
                <a:gd name="T86" fmla="*/ 2147483647 w 1628"/>
                <a:gd name="T87" fmla="*/ 2147483647 h 814"/>
                <a:gd name="T88" fmla="*/ 2147483647 w 1628"/>
                <a:gd name="T89" fmla="*/ 2147483647 h 814"/>
                <a:gd name="T90" fmla="*/ 2147483647 w 1628"/>
                <a:gd name="T91" fmla="*/ 2147483647 h 814"/>
                <a:gd name="T92" fmla="*/ 2147483647 w 1628"/>
                <a:gd name="T93" fmla="*/ 2147483647 h 814"/>
                <a:gd name="T94" fmla="*/ 2147483647 w 1628"/>
                <a:gd name="T95" fmla="*/ 2147483647 h 814"/>
                <a:gd name="T96" fmla="*/ 2147483647 w 1628"/>
                <a:gd name="T97" fmla="*/ 2147483647 h 814"/>
                <a:gd name="T98" fmla="*/ 2147483647 w 1628"/>
                <a:gd name="T99" fmla="*/ 2147483647 h 814"/>
                <a:gd name="T100" fmla="*/ 2147483647 w 1628"/>
                <a:gd name="T101" fmla="*/ 2147483647 h 814"/>
                <a:gd name="T102" fmla="*/ 2147483647 w 1628"/>
                <a:gd name="T103" fmla="*/ 2147483647 h 814"/>
                <a:gd name="T104" fmla="*/ 2147483647 w 1628"/>
                <a:gd name="T105" fmla="*/ 2147483647 h 814"/>
                <a:gd name="T106" fmla="*/ 2147483647 w 1628"/>
                <a:gd name="T107" fmla="*/ 2147483647 h 814"/>
                <a:gd name="T108" fmla="*/ 2147483647 w 1628"/>
                <a:gd name="T109" fmla="*/ 2147483647 h 814"/>
                <a:gd name="T110" fmla="*/ 2147483647 w 1628"/>
                <a:gd name="T111" fmla="*/ 2147483647 h 814"/>
                <a:gd name="T112" fmla="*/ 2147483647 w 1628"/>
                <a:gd name="T113" fmla="*/ 2147483647 h 814"/>
                <a:gd name="T114" fmla="*/ 2147483647 w 1628"/>
                <a:gd name="T115" fmla="*/ 0 h 814"/>
                <a:gd name="T116" fmla="*/ 2147483647 w 1628"/>
                <a:gd name="T117" fmla="*/ 2147483647 h 814"/>
                <a:gd name="T118" fmla="*/ 2147483647 w 1628"/>
                <a:gd name="T119" fmla="*/ 2147483647 h 814"/>
                <a:gd name="T120" fmla="*/ 2147483647 w 1628"/>
                <a:gd name="T121" fmla="*/ 2147483647 h 814"/>
                <a:gd name="T122" fmla="*/ 2147483647 w 1628"/>
                <a:gd name="T123" fmla="*/ 2147483647 h 814"/>
                <a:gd name="T124" fmla="*/ 2147483647 w 1628"/>
                <a:gd name="T125" fmla="*/ 2147483647 h 8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28"/>
                <a:gd name="T190" fmla="*/ 0 h 814"/>
                <a:gd name="T191" fmla="*/ 1628 w 1628"/>
                <a:gd name="T192" fmla="*/ 814 h 81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28" h="814">
                  <a:moveTo>
                    <a:pt x="10" y="416"/>
                  </a:moveTo>
                  <a:lnTo>
                    <a:pt x="10" y="431"/>
                  </a:lnTo>
                  <a:lnTo>
                    <a:pt x="26" y="446"/>
                  </a:lnTo>
                  <a:lnTo>
                    <a:pt x="26" y="456"/>
                  </a:lnTo>
                  <a:lnTo>
                    <a:pt x="37" y="456"/>
                  </a:lnTo>
                  <a:lnTo>
                    <a:pt x="47" y="466"/>
                  </a:lnTo>
                  <a:lnTo>
                    <a:pt x="47" y="590"/>
                  </a:lnTo>
                  <a:lnTo>
                    <a:pt x="0" y="600"/>
                  </a:lnTo>
                  <a:lnTo>
                    <a:pt x="0" y="624"/>
                  </a:lnTo>
                  <a:lnTo>
                    <a:pt x="0" y="704"/>
                  </a:lnTo>
                  <a:lnTo>
                    <a:pt x="21" y="709"/>
                  </a:lnTo>
                  <a:lnTo>
                    <a:pt x="31" y="713"/>
                  </a:lnTo>
                  <a:lnTo>
                    <a:pt x="37" y="728"/>
                  </a:lnTo>
                  <a:lnTo>
                    <a:pt x="42" y="739"/>
                  </a:lnTo>
                  <a:lnTo>
                    <a:pt x="63" y="744"/>
                  </a:lnTo>
                  <a:lnTo>
                    <a:pt x="74" y="733"/>
                  </a:lnTo>
                  <a:lnTo>
                    <a:pt x="74" y="728"/>
                  </a:lnTo>
                  <a:lnTo>
                    <a:pt x="90" y="733"/>
                  </a:lnTo>
                  <a:lnTo>
                    <a:pt x="100" y="744"/>
                  </a:lnTo>
                  <a:lnTo>
                    <a:pt x="111" y="744"/>
                  </a:lnTo>
                  <a:lnTo>
                    <a:pt x="121" y="739"/>
                  </a:lnTo>
                  <a:lnTo>
                    <a:pt x="132" y="733"/>
                  </a:lnTo>
                  <a:lnTo>
                    <a:pt x="132" y="739"/>
                  </a:lnTo>
                  <a:lnTo>
                    <a:pt x="137" y="748"/>
                  </a:lnTo>
                  <a:lnTo>
                    <a:pt x="158" y="748"/>
                  </a:lnTo>
                  <a:lnTo>
                    <a:pt x="169" y="744"/>
                  </a:lnTo>
                  <a:lnTo>
                    <a:pt x="185" y="744"/>
                  </a:lnTo>
                  <a:lnTo>
                    <a:pt x="201" y="733"/>
                  </a:lnTo>
                  <a:lnTo>
                    <a:pt x="212" y="728"/>
                  </a:lnTo>
                  <a:lnTo>
                    <a:pt x="217" y="733"/>
                  </a:lnTo>
                  <a:lnTo>
                    <a:pt x="228" y="744"/>
                  </a:lnTo>
                  <a:lnTo>
                    <a:pt x="238" y="744"/>
                  </a:lnTo>
                  <a:lnTo>
                    <a:pt x="249" y="739"/>
                  </a:lnTo>
                  <a:lnTo>
                    <a:pt x="275" y="739"/>
                  </a:lnTo>
                  <a:lnTo>
                    <a:pt x="291" y="748"/>
                  </a:lnTo>
                  <a:lnTo>
                    <a:pt x="302" y="748"/>
                  </a:lnTo>
                  <a:lnTo>
                    <a:pt x="312" y="744"/>
                  </a:lnTo>
                  <a:lnTo>
                    <a:pt x="413" y="744"/>
                  </a:lnTo>
                  <a:lnTo>
                    <a:pt x="514" y="748"/>
                  </a:lnTo>
                  <a:lnTo>
                    <a:pt x="519" y="758"/>
                  </a:lnTo>
                  <a:lnTo>
                    <a:pt x="535" y="773"/>
                  </a:lnTo>
                  <a:lnTo>
                    <a:pt x="551" y="778"/>
                  </a:lnTo>
                  <a:lnTo>
                    <a:pt x="572" y="778"/>
                  </a:lnTo>
                  <a:lnTo>
                    <a:pt x="594" y="768"/>
                  </a:lnTo>
                  <a:lnTo>
                    <a:pt x="609" y="744"/>
                  </a:lnTo>
                  <a:lnTo>
                    <a:pt x="615" y="744"/>
                  </a:lnTo>
                  <a:lnTo>
                    <a:pt x="646" y="739"/>
                  </a:lnTo>
                  <a:lnTo>
                    <a:pt x="662" y="739"/>
                  </a:lnTo>
                  <a:lnTo>
                    <a:pt x="668" y="748"/>
                  </a:lnTo>
                  <a:lnTo>
                    <a:pt x="694" y="748"/>
                  </a:lnTo>
                  <a:lnTo>
                    <a:pt x="699" y="748"/>
                  </a:lnTo>
                  <a:lnTo>
                    <a:pt x="710" y="764"/>
                  </a:lnTo>
                  <a:lnTo>
                    <a:pt x="720" y="778"/>
                  </a:lnTo>
                  <a:lnTo>
                    <a:pt x="742" y="793"/>
                  </a:lnTo>
                  <a:lnTo>
                    <a:pt x="768" y="793"/>
                  </a:lnTo>
                  <a:lnTo>
                    <a:pt x="795" y="783"/>
                  </a:lnTo>
                  <a:lnTo>
                    <a:pt x="810" y="744"/>
                  </a:lnTo>
                  <a:lnTo>
                    <a:pt x="826" y="758"/>
                  </a:lnTo>
                  <a:lnTo>
                    <a:pt x="847" y="764"/>
                  </a:lnTo>
                  <a:lnTo>
                    <a:pt x="874" y="764"/>
                  </a:lnTo>
                  <a:lnTo>
                    <a:pt x="884" y="764"/>
                  </a:lnTo>
                  <a:lnTo>
                    <a:pt x="927" y="768"/>
                  </a:lnTo>
                  <a:lnTo>
                    <a:pt x="938" y="788"/>
                  </a:lnTo>
                  <a:lnTo>
                    <a:pt x="975" y="813"/>
                  </a:lnTo>
                  <a:lnTo>
                    <a:pt x="1012" y="813"/>
                  </a:lnTo>
                  <a:lnTo>
                    <a:pt x="1038" y="808"/>
                  </a:lnTo>
                  <a:lnTo>
                    <a:pt x="1054" y="808"/>
                  </a:lnTo>
                  <a:lnTo>
                    <a:pt x="1065" y="813"/>
                  </a:lnTo>
                  <a:lnTo>
                    <a:pt x="1081" y="808"/>
                  </a:lnTo>
                  <a:lnTo>
                    <a:pt x="1108" y="788"/>
                  </a:lnTo>
                  <a:lnTo>
                    <a:pt x="1112" y="778"/>
                  </a:lnTo>
                  <a:lnTo>
                    <a:pt x="1139" y="773"/>
                  </a:lnTo>
                  <a:lnTo>
                    <a:pt x="1150" y="773"/>
                  </a:lnTo>
                  <a:lnTo>
                    <a:pt x="1150" y="778"/>
                  </a:lnTo>
                  <a:lnTo>
                    <a:pt x="1182" y="778"/>
                  </a:lnTo>
                  <a:lnTo>
                    <a:pt x="1192" y="788"/>
                  </a:lnTo>
                  <a:lnTo>
                    <a:pt x="1219" y="793"/>
                  </a:lnTo>
                  <a:lnTo>
                    <a:pt x="1256" y="793"/>
                  </a:lnTo>
                  <a:lnTo>
                    <a:pt x="1478" y="788"/>
                  </a:lnTo>
                  <a:lnTo>
                    <a:pt x="1579" y="778"/>
                  </a:lnTo>
                  <a:lnTo>
                    <a:pt x="1573" y="764"/>
                  </a:lnTo>
                  <a:lnTo>
                    <a:pt x="1579" y="744"/>
                  </a:lnTo>
                  <a:lnTo>
                    <a:pt x="1579" y="689"/>
                  </a:lnTo>
                  <a:lnTo>
                    <a:pt x="1584" y="659"/>
                  </a:lnTo>
                  <a:lnTo>
                    <a:pt x="1579" y="629"/>
                  </a:lnTo>
                  <a:lnTo>
                    <a:pt x="1589" y="595"/>
                  </a:lnTo>
                  <a:lnTo>
                    <a:pt x="1606" y="575"/>
                  </a:lnTo>
                  <a:lnTo>
                    <a:pt x="1627" y="560"/>
                  </a:lnTo>
                  <a:lnTo>
                    <a:pt x="1547" y="580"/>
                  </a:lnTo>
                  <a:lnTo>
                    <a:pt x="1542" y="565"/>
                  </a:lnTo>
                  <a:lnTo>
                    <a:pt x="1526" y="555"/>
                  </a:lnTo>
                  <a:lnTo>
                    <a:pt x="1552" y="545"/>
                  </a:lnTo>
                  <a:lnTo>
                    <a:pt x="1558" y="520"/>
                  </a:lnTo>
                  <a:lnTo>
                    <a:pt x="1558" y="506"/>
                  </a:lnTo>
                  <a:lnTo>
                    <a:pt x="1547" y="495"/>
                  </a:lnTo>
                  <a:lnTo>
                    <a:pt x="1526" y="486"/>
                  </a:lnTo>
                  <a:lnTo>
                    <a:pt x="1532" y="426"/>
                  </a:lnTo>
                  <a:lnTo>
                    <a:pt x="1505" y="411"/>
                  </a:lnTo>
                  <a:lnTo>
                    <a:pt x="1489" y="406"/>
                  </a:lnTo>
                  <a:lnTo>
                    <a:pt x="1478" y="406"/>
                  </a:lnTo>
                  <a:lnTo>
                    <a:pt x="1452" y="402"/>
                  </a:lnTo>
                  <a:lnTo>
                    <a:pt x="1415" y="397"/>
                  </a:lnTo>
                  <a:lnTo>
                    <a:pt x="1409" y="332"/>
                  </a:lnTo>
                  <a:lnTo>
                    <a:pt x="1404" y="262"/>
                  </a:lnTo>
                  <a:lnTo>
                    <a:pt x="1409" y="258"/>
                  </a:lnTo>
                  <a:lnTo>
                    <a:pt x="1409" y="218"/>
                  </a:lnTo>
                  <a:lnTo>
                    <a:pt x="1404" y="213"/>
                  </a:lnTo>
                  <a:lnTo>
                    <a:pt x="1398" y="193"/>
                  </a:lnTo>
                  <a:lnTo>
                    <a:pt x="1266" y="114"/>
                  </a:lnTo>
                  <a:lnTo>
                    <a:pt x="1224" y="114"/>
                  </a:lnTo>
                  <a:lnTo>
                    <a:pt x="1203" y="109"/>
                  </a:lnTo>
                  <a:lnTo>
                    <a:pt x="1197" y="94"/>
                  </a:lnTo>
                  <a:lnTo>
                    <a:pt x="1187" y="80"/>
                  </a:lnTo>
                  <a:lnTo>
                    <a:pt x="1166" y="60"/>
                  </a:lnTo>
                  <a:lnTo>
                    <a:pt x="1038" y="15"/>
                  </a:lnTo>
                  <a:lnTo>
                    <a:pt x="826" y="0"/>
                  </a:lnTo>
                  <a:lnTo>
                    <a:pt x="789" y="10"/>
                  </a:lnTo>
                  <a:lnTo>
                    <a:pt x="577" y="124"/>
                  </a:lnTo>
                  <a:lnTo>
                    <a:pt x="577" y="139"/>
                  </a:lnTo>
                  <a:lnTo>
                    <a:pt x="503" y="178"/>
                  </a:lnTo>
                  <a:lnTo>
                    <a:pt x="503" y="188"/>
                  </a:lnTo>
                  <a:lnTo>
                    <a:pt x="349" y="262"/>
                  </a:lnTo>
                  <a:lnTo>
                    <a:pt x="349" y="287"/>
                  </a:lnTo>
                  <a:lnTo>
                    <a:pt x="191" y="367"/>
                  </a:lnTo>
                  <a:lnTo>
                    <a:pt x="100" y="371"/>
                  </a:lnTo>
                  <a:lnTo>
                    <a:pt x="10" y="4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3" name="Freeform 198"/>
            <p:cNvSpPr>
              <a:spLocks/>
            </p:cNvSpPr>
            <p:nvPr/>
          </p:nvSpPr>
          <p:spPr bwMode="auto">
            <a:xfrm>
              <a:off x="8909100" y="5700818"/>
              <a:ext cx="52106" cy="64664"/>
            </a:xfrm>
            <a:custGeom>
              <a:avLst/>
              <a:gdLst>
                <a:gd name="T0" fmla="*/ 0 w 38"/>
                <a:gd name="T1" fmla="*/ 2147483647 h 50"/>
                <a:gd name="T2" fmla="*/ 2147483647 w 38"/>
                <a:gd name="T3" fmla="*/ 2147483647 h 50"/>
                <a:gd name="T4" fmla="*/ 2147483647 w 38"/>
                <a:gd name="T5" fmla="*/ 2147483647 h 50"/>
                <a:gd name="T6" fmla="*/ 2147483647 w 38"/>
                <a:gd name="T7" fmla="*/ 0 h 50"/>
                <a:gd name="T8" fmla="*/ 2147483647 w 38"/>
                <a:gd name="T9" fmla="*/ 0 h 50"/>
                <a:gd name="T10" fmla="*/ 2147483647 w 38"/>
                <a:gd name="T11" fmla="*/ 2147483647 h 50"/>
                <a:gd name="T12" fmla="*/ 0 w 38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50"/>
                <a:gd name="T23" fmla="*/ 38 w 38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50">
                  <a:moveTo>
                    <a:pt x="0" y="49"/>
                  </a:moveTo>
                  <a:lnTo>
                    <a:pt x="16" y="40"/>
                  </a:lnTo>
                  <a:lnTo>
                    <a:pt x="37" y="15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0" y="9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4" name="Line 30"/>
            <p:cNvSpPr>
              <a:spLocks noChangeShapeType="1"/>
            </p:cNvSpPr>
            <p:nvPr/>
          </p:nvSpPr>
          <p:spPr bwMode="auto">
            <a:xfrm>
              <a:off x="8820809" y="5471054"/>
              <a:ext cx="14474" cy="210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5" name="Line 31"/>
            <p:cNvSpPr>
              <a:spLocks noChangeShapeType="1"/>
            </p:cNvSpPr>
            <p:nvPr/>
          </p:nvSpPr>
          <p:spPr bwMode="auto">
            <a:xfrm>
              <a:off x="8702123" y="5438034"/>
              <a:ext cx="23158" cy="217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6" name="Freeform 201"/>
            <p:cNvSpPr>
              <a:spLocks/>
            </p:cNvSpPr>
            <p:nvPr/>
          </p:nvSpPr>
          <p:spPr bwMode="auto">
            <a:xfrm>
              <a:off x="8386594" y="5649912"/>
              <a:ext cx="464610" cy="85302"/>
            </a:xfrm>
            <a:custGeom>
              <a:avLst/>
              <a:gdLst>
                <a:gd name="T0" fmla="*/ 2147483647 w 335"/>
                <a:gd name="T1" fmla="*/ 2147483647 h 66"/>
                <a:gd name="T2" fmla="*/ 2147483647 w 335"/>
                <a:gd name="T3" fmla="*/ 0 h 66"/>
                <a:gd name="T4" fmla="*/ 0 w 335"/>
                <a:gd name="T5" fmla="*/ 0 h 66"/>
                <a:gd name="T6" fmla="*/ 0 w 335"/>
                <a:gd name="T7" fmla="*/ 2147483647 h 66"/>
                <a:gd name="T8" fmla="*/ 2147483647 w 335"/>
                <a:gd name="T9" fmla="*/ 2147483647 h 66"/>
                <a:gd name="T10" fmla="*/ 2147483647 w 335"/>
                <a:gd name="T11" fmla="*/ 2147483647 h 66"/>
                <a:gd name="T12" fmla="*/ 2147483647 w 335"/>
                <a:gd name="T13" fmla="*/ 2147483647 h 66"/>
                <a:gd name="T14" fmla="*/ 2147483647 w 335"/>
                <a:gd name="T15" fmla="*/ 214748364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"/>
                <a:gd name="T25" fmla="*/ 0 h 66"/>
                <a:gd name="T26" fmla="*/ 335 w 335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" h="66">
                  <a:moveTo>
                    <a:pt x="223" y="5"/>
                  </a:moveTo>
                  <a:lnTo>
                    <a:pt x="117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122" y="35"/>
                  </a:lnTo>
                  <a:lnTo>
                    <a:pt x="239" y="35"/>
                  </a:lnTo>
                  <a:lnTo>
                    <a:pt x="297" y="45"/>
                  </a:lnTo>
                  <a:lnTo>
                    <a:pt x="334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" name="Freeform 202"/>
            <p:cNvSpPr>
              <a:spLocks/>
            </p:cNvSpPr>
            <p:nvPr/>
          </p:nvSpPr>
          <p:spPr bwMode="auto">
            <a:xfrm>
              <a:off x="8269357" y="5823267"/>
              <a:ext cx="610795" cy="341207"/>
            </a:xfrm>
            <a:custGeom>
              <a:avLst/>
              <a:gdLst>
                <a:gd name="T0" fmla="*/ 2147483647 w 441"/>
                <a:gd name="T1" fmla="*/ 2147483647 h 264"/>
                <a:gd name="T2" fmla="*/ 2147483647 w 441"/>
                <a:gd name="T3" fmla="*/ 2147483647 h 264"/>
                <a:gd name="T4" fmla="*/ 2147483647 w 441"/>
                <a:gd name="T5" fmla="*/ 2147483647 h 264"/>
                <a:gd name="T6" fmla="*/ 2147483647 w 441"/>
                <a:gd name="T7" fmla="*/ 2147483647 h 264"/>
                <a:gd name="T8" fmla="*/ 2147483647 w 441"/>
                <a:gd name="T9" fmla="*/ 2147483647 h 264"/>
                <a:gd name="T10" fmla="*/ 2147483647 w 441"/>
                <a:gd name="T11" fmla="*/ 2147483647 h 264"/>
                <a:gd name="T12" fmla="*/ 2147483647 w 441"/>
                <a:gd name="T13" fmla="*/ 2147483647 h 264"/>
                <a:gd name="T14" fmla="*/ 2147483647 w 441"/>
                <a:gd name="T15" fmla="*/ 2147483647 h 264"/>
                <a:gd name="T16" fmla="*/ 2147483647 w 441"/>
                <a:gd name="T17" fmla="*/ 2147483647 h 264"/>
                <a:gd name="T18" fmla="*/ 2147483647 w 441"/>
                <a:gd name="T19" fmla="*/ 2147483647 h 264"/>
                <a:gd name="T20" fmla="*/ 2147483647 w 441"/>
                <a:gd name="T21" fmla="*/ 0 h 264"/>
                <a:gd name="T22" fmla="*/ 2147483647 w 441"/>
                <a:gd name="T23" fmla="*/ 2147483647 h 264"/>
                <a:gd name="T24" fmla="*/ 2147483647 w 441"/>
                <a:gd name="T25" fmla="*/ 2147483647 h 264"/>
                <a:gd name="T26" fmla="*/ 0 w 441"/>
                <a:gd name="T27" fmla="*/ 2147483647 h 264"/>
                <a:gd name="T28" fmla="*/ 2147483647 w 441"/>
                <a:gd name="T29" fmla="*/ 2147483647 h 264"/>
                <a:gd name="T30" fmla="*/ 2147483647 w 441"/>
                <a:gd name="T31" fmla="*/ 2147483647 h 264"/>
                <a:gd name="T32" fmla="*/ 2147483647 w 441"/>
                <a:gd name="T33" fmla="*/ 2147483647 h 264"/>
                <a:gd name="T34" fmla="*/ 2147483647 w 441"/>
                <a:gd name="T35" fmla="*/ 2147483647 h 2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1"/>
                <a:gd name="T55" fmla="*/ 0 h 264"/>
                <a:gd name="T56" fmla="*/ 441 w 441"/>
                <a:gd name="T57" fmla="*/ 264 h 2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1" h="264">
                  <a:moveTo>
                    <a:pt x="440" y="55"/>
                  </a:moveTo>
                  <a:lnTo>
                    <a:pt x="403" y="69"/>
                  </a:lnTo>
                  <a:lnTo>
                    <a:pt x="397" y="124"/>
                  </a:lnTo>
                  <a:lnTo>
                    <a:pt x="360" y="159"/>
                  </a:lnTo>
                  <a:lnTo>
                    <a:pt x="281" y="164"/>
                  </a:lnTo>
                  <a:lnTo>
                    <a:pt x="275" y="148"/>
                  </a:lnTo>
                  <a:lnTo>
                    <a:pt x="265" y="119"/>
                  </a:lnTo>
                  <a:lnTo>
                    <a:pt x="270" y="79"/>
                  </a:lnTo>
                  <a:lnTo>
                    <a:pt x="275" y="59"/>
                  </a:lnTo>
                  <a:lnTo>
                    <a:pt x="164" y="24"/>
                  </a:lnTo>
                  <a:lnTo>
                    <a:pt x="47" y="0"/>
                  </a:lnTo>
                  <a:lnTo>
                    <a:pt x="37" y="4"/>
                  </a:lnTo>
                  <a:lnTo>
                    <a:pt x="16" y="30"/>
                  </a:lnTo>
                  <a:lnTo>
                    <a:pt x="0" y="114"/>
                  </a:lnTo>
                  <a:lnTo>
                    <a:pt x="5" y="144"/>
                  </a:lnTo>
                  <a:lnTo>
                    <a:pt x="43" y="188"/>
                  </a:lnTo>
                  <a:lnTo>
                    <a:pt x="84" y="233"/>
                  </a:lnTo>
                  <a:lnTo>
                    <a:pt x="158" y="2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" name="Freeform 203"/>
            <p:cNvSpPr>
              <a:spLocks/>
            </p:cNvSpPr>
            <p:nvPr/>
          </p:nvSpPr>
          <p:spPr bwMode="auto">
            <a:xfrm>
              <a:off x="8444489" y="5905817"/>
              <a:ext cx="112896" cy="79798"/>
            </a:xfrm>
            <a:custGeom>
              <a:avLst/>
              <a:gdLst>
                <a:gd name="T0" fmla="*/ 2147483647 w 81"/>
                <a:gd name="T1" fmla="*/ 0 h 61"/>
                <a:gd name="T2" fmla="*/ 2147483647 w 81"/>
                <a:gd name="T3" fmla="*/ 2147483647 h 61"/>
                <a:gd name="T4" fmla="*/ 2147483647 w 81"/>
                <a:gd name="T5" fmla="*/ 2147483647 h 61"/>
                <a:gd name="T6" fmla="*/ 0 w 81"/>
                <a:gd name="T7" fmla="*/ 2147483647 h 61"/>
                <a:gd name="T8" fmla="*/ 2147483647 w 81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61"/>
                <a:gd name="T17" fmla="*/ 81 w 81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61">
                  <a:moveTo>
                    <a:pt x="6" y="0"/>
                  </a:moveTo>
                  <a:lnTo>
                    <a:pt x="80" y="5"/>
                  </a:lnTo>
                  <a:lnTo>
                    <a:pt x="74" y="60"/>
                  </a:lnTo>
                  <a:lnTo>
                    <a:pt x="0" y="6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" name="Freeform 204"/>
            <p:cNvSpPr>
              <a:spLocks/>
            </p:cNvSpPr>
            <p:nvPr/>
          </p:nvSpPr>
          <p:spPr bwMode="auto">
            <a:xfrm>
              <a:off x="8835283" y="5925079"/>
              <a:ext cx="39080" cy="53658"/>
            </a:xfrm>
            <a:custGeom>
              <a:avLst/>
              <a:gdLst>
                <a:gd name="T0" fmla="*/ 0 w 28"/>
                <a:gd name="T1" fmla="*/ 2147483647 h 41"/>
                <a:gd name="T2" fmla="*/ 2147483647 w 28"/>
                <a:gd name="T3" fmla="*/ 0 h 41"/>
                <a:gd name="T4" fmla="*/ 2147483647 w 28"/>
                <a:gd name="T5" fmla="*/ 2147483647 h 41"/>
                <a:gd name="T6" fmla="*/ 0 w 28"/>
                <a:gd name="T7" fmla="*/ 2147483647 h 41"/>
                <a:gd name="T8" fmla="*/ 0 w 28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5"/>
                  </a:moveTo>
                  <a:lnTo>
                    <a:pt x="27" y="0"/>
                  </a:lnTo>
                  <a:lnTo>
                    <a:pt x="27" y="35"/>
                  </a:lnTo>
                  <a:lnTo>
                    <a:pt x="0" y="40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" name="Freeform 205"/>
            <p:cNvSpPr>
              <a:spLocks/>
            </p:cNvSpPr>
            <p:nvPr/>
          </p:nvSpPr>
          <p:spPr bwMode="auto">
            <a:xfrm>
              <a:off x="8732519" y="6035145"/>
              <a:ext cx="30395" cy="129328"/>
            </a:xfrm>
            <a:custGeom>
              <a:avLst/>
              <a:gdLst>
                <a:gd name="T0" fmla="*/ 0 w 22"/>
                <a:gd name="T1" fmla="*/ 0 h 100"/>
                <a:gd name="T2" fmla="*/ 0 w 22"/>
                <a:gd name="T3" fmla="*/ 2147483647 h 100"/>
                <a:gd name="T4" fmla="*/ 2147483647 w 22"/>
                <a:gd name="T5" fmla="*/ 2147483647 h 100"/>
                <a:gd name="T6" fmla="*/ 2147483647 w 22"/>
                <a:gd name="T7" fmla="*/ 2147483647 h 100"/>
                <a:gd name="T8" fmla="*/ 2147483647 w 22"/>
                <a:gd name="T9" fmla="*/ 2147483647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00"/>
                <a:gd name="T17" fmla="*/ 22 w 22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00">
                  <a:moveTo>
                    <a:pt x="0" y="0"/>
                  </a:moveTo>
                  <a:lnTo>
                    <a:pt x="0" y="39"/>
                  </a:lnTo>
                  <a:lnTo>
                    <a:pt x="5" y="75"/>
                  </a:lnTo>
                  <a:lnTo>
                    <a:pt x="11" y="89"/>
                  </a:lnTo>
                  <a:lnTo>
                    <a:pt x="21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" name="Freeform 206"/>
            <p:cNvSpPr>
              <a:spLocks/>
            </p:cNvSpPr>
            <p:nvPr/>
          </p:nvSpPr>
          <p:spPr bwMode="auto">
            <a:xfrm>
              <a:off x="8262119" y="5366490"/>
              <a:ext cx="309740" cy="489797"/>
            </a:xfrm>
            <a:custGeom>
              <a:avLst/>
              <a:gdLst>
                <a:gd name="T0" fmla="*/ 2147483647 w 223"/>
                <a:gd name="T1" fmla="*/ 2147483647 h 378"/>
                <a:gd name="T2" fmla="*/ 2147483647 w 223"/>
                <a:gd name="T3" fmla="*/ 2147483647 h 378"/>
                <a:gd name="T4" fmla="*/ 2147483647 w 223"/>
                <a:gd name="T5" fmla="*/ 2147483647 h 378"/>
                <a:gd name="T6" fmla="*/ 0 w 223"/>
                <a:gd name="T7" fmla="*/ 2147483647 h 378"/>
                <a:gd name="T8" fmla="*/ 2147483647 w 223"/>
                <a:gd name="T9" fmla="*/ 2147483647 h 378"/>
                <a:gd name="T10" fmla="*/ 2147483647 w 223"/>
                <a:gd name="T11" fmla="*/ 2147483647 h 378"/>
                <a:gd name="T12" fmla="*/ 2147483647 w 223"/>
                <a:gd name="T13" fmla="*/ 0 h 378"/>
                <a:gd name="T14" fmla="*/ 2147483647 w 223"/>
                <a:gd name="T15" fmla="*/ 0 h 378"/>
                <a:gd name="T16" fmla="*/ 2147483647 w 223"/>
                <a:gd name="T17" fmla="*/ 2147483647 h 378"/>
                <a:gd name="T18" fmla="*/ 2147483647 w 223"/>
                <a:gd name="T19" fmla="*/ 2147483647 h 378"/>
                <a:gd name="T20" fmla="*/ 2147483647 w 223"/>
                <a:gd name="T21" fmla="*/ 2147483647 h 378"/>
                <a:gd name="T22" fmla="*/ 2147483647 w 223"/>
                <a:gd name="T23" fmla="*/ 2147483647 h 378"/>
                <a:gd name="T24" fmla="*/ 2147483647 w 223"/>
                <a:gd name="T25" fmla="*/ 2147483647 h 378"/>
                <a:gd name="T26" fmla="*/ 2147483647 w 223"/>
                <a:gd name="T27" fmla="*/ 2147483647 h 378"/>
                <a:gd name="T28" fmla="*/ 2147483647 w 223"/>
                <a:gd name="T29" fmla="*/ 2147483647 h 3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3"/>
                <a:gd name="T46" fmla="*/ 0 h 378"/>
                <a:gd name="T47" fmla="*/ 223 w 223"/>
                <a:gd name="T48" fmla="*/ 378 h 3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3" h="378">
                  <a:moveTo>
                    <a:pt x="21" y="377"/>
                  </a:moveTo>
                  <a:lnTo>
                    <a:pt x="16" y="377"/>
                  </a:lnTo>
                  <a:lnTo>
                    <a:pt x="6" y="367"/>
                  </a:lnTo>
                  <a:lnTo>
                    <a:pt x="0" y="189"/>
                  </a:lnTo>
                  <a:lnTo>
                    <a:pt x="48" y="15"/>
                  </a:lnTo>
                  <a:lnTo>
                    <a:pt x="53" y="5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101" y="10"/>
                  </a:lnTo>
                  <a:lnTo>
                    <a:pt x="127" y="10"/>
                  </a:lnTo>
                  <a:lnTo>
                    <a:pt x="159" y="15"/>
                  </a:lnTo>
                  <a:lnTo>
                    <a:pt x="206" y="25"/>
                  </a:lnTo>
                  <a:lnTo>
                    <a:pt x="212" y="30"/>
                  </a:lnTo>
                  <a:lnTo>
                    <a:pt x="217" y="45"/>
                  </a:lnTo>
                  <a:lnTo>
                    <a:pt x="222" y="2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" name="Line 38"/>
            <p:cNvSpPr>
              <a:spLocks noChangeShapeType="1"/>
            </p:cNvSpPr>
            <p:nvPr/>
          </p:nvSpPr>
          <p:spPr bwMode="auto">
            <a:xfrm>
              <a:off x="8555938" y="5425652"/>
              <a:ext cx="7236" cy="217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" name="Line 39"/>
            <p:cNvSpPr>
              <a:spLocks noChangeShapeType="1"/>
            </p:cNvSpPr>
            <p:nvPr/>
          </p:nvSpPr>
          <p:spPr bwMode="auto">
            <a:xfrm>
              <a:off x="8372120" y="5373370"/>
              <a:ext cx="0" cy="269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" name="Freeform 209"/>
            <p:cNvSpPr>
              <a:spLocks/>
            </p:cNvSpPr>
            <p:nvPr/>
          </p:nvSpPr>
          <p:spPr bwMode="auto">
            <a:xfrm>
              <a:off x="8364884" y="5630650"/>
              <a:ext cx="44868" cy="116946"/>
            </a:xfrm>
            <a:custGeom>
              <a:avLst/>
              <a:gdLst>
                <a:gd name="T0" fmla="*/ 0 w 32"/>
                <a:gd name="T1" fmla="*/ 2147483647 h 90"/>
                <a:gd name="T2" fmla="*/ 0 w 32"/>
                <a:gd name="T3" fmla="*/ 2147483647 h 90"/>
                <a:gd name="T4" fmla="*/ 2147483647 w 32"/>
                <a:gd name="T5" fmla="*/ 2147483647 h 90"/>
                <a:gd name="T6" fmla="*/ 2147483647 w 32"/>
                <a:gd name="T7" fmla="*/ 2147483647 h 90"/>
                <a:gd name="T8" fmla="*/ 2147483647 w 32"/>
                <a:gd name="T9" fmla="*/ 2147483647 h 90"/>
                <a:gd name="T10" fmla="*/ 2147483647 w 32"/>
                <a:gd name="T11" fmla="*/ 2147483647 h 90"/>
                <a:gd name="T12" fmla="*/ 2147483647 w 32"/>
                <a:gd name="T13" fmla="*/ 0 h 90"/>
                <a:gd name="T14" fmla="*/ 2147483647 w 32"/>
                <a:gd name="T15" fmla="*/ 2147483647 h 90"/>
                <a:gd name="T16" fmla="*/ 0 w 32"/>
                <a:gd name="T17" fmla="*/ 2147483647 h 90"/>
                <a:gd name="T18" fmla="*/ 2147483647 w 32"/>
                <a:gd name="T19" fmla="*/ 2147483647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90"/>
                <a:gd name="T32" fmla="*/ 32 w 32"/>
                <a:gd name="T33" fmla="*/ 90 h 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90">
                  <a:moveTo>
                    <a:pt x="0" y="89"/>
                  </a:moveTo>
                  <a:lnTo>
                    <a:pt x="0" y="84"/>
                  </a:lnTo>
                  <a:lnTo>
                    <a:pt x="5" y="69"/>
                  </a:lnTo>
                  <a:lnTo>
                    <a:pt x="31" y="20"/>
                  </a:lnTo>
                  <a:lnTo>
                    <a:pt x="31" y="15"/>
                  </a:lnTo>
                  <a:lnTo>
                    <a:pt x="31" y="5"/>
                  </a:lnTo>
                  <a:lnTo>
                    <a:pt x="21" y="0"/>
                  </a:lnTo>
                  <a:lnTo>
                    <a:pt x="5" y="5"/>
                  </a:lnTo>
                  <a:lnTo>
                    <a:pt x="0" y="35"/>
                  </a:lnTo>
                  <a:lnTo>
                    <a:pt x="5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5" name="Line 41"/>
            <p:cNvSpPr>
              <a:spLocks noChangeShapeType="1"/>
            </p:cNvSpPr>
            <p:nvPr/>
          </p:nvSpPr>
          <p:spPr bwMode="auto">
            <a:xfrm>
              <a:off x="8364884" y="5746220"/>
              <a:ext cx="140396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" name="Freeform 211"/>
            <p:cNvSpPr>
              <a:spLocks/>
            </p:cNvSpPr>
            <p:nvPr/>
          </p:nvSpPr>
          <p:spPr bwMode="auto">
            <a:xfrm>
              <a:off x="8299751" y="5663670"/>
              <a:ext cx="57895" cy="166476"/>
            </a:xfrm>
            <a:custGeom>
              <a:avLst/>
              <a:gdLst>
                <a:gd name="T0" fmla="*/ 2147483647 w 42"/>
                <a:gd name="T1" fmla="*/ 0 h 129"/>
                <a:gd name="T2" fmla="*/ 0 w 42"/>
                <a:gd name="T3" fmla="*/ 2147483647 h 129"/>
                <a:gd name="T4" fmla="*/ 0 w 42"/>
                <a:gd name="T5" fmla="*/ 2147483647 h 129"/>
                <a:gd name="T6" fmla="*/ 0 60000 65536"/>
                <a:gd name="T7" fmla="*/ 0 60000 65536"/>
                <a:gd name="T8" fmla="*/ 0 60000 65536"/>
                <a:gd name="T9" fmla="*/ 0 w 42"/>
                <a:gd name="T10" fmla="*/ 0 h 129"/>
                <a:gd name="T11" fmla="*/ 42 w 42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9">
                  <a:moveTo>
                    <a:pt x="41" y="0"/>
                  </a:moveTo>
                  <a:lnTo>
                    <a:pt x="0" y="4"/>
                  </a:lnTo>
                  <a:lnTo>
                    <a:pt x="0" y="1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7" name="Line 43"/>
            <p:cNvSpPr>
              <a:spLocks noChangeShapeType="1"/>
            </p:cNvSpPr>
            <p:nvPr/>
          </p:nvSpPr>
          <p:spPr bwMode="auto">
            <a:xfrm flipH="1">
              <a:off x="8224487" y="5772362"/>
              <a:ext cx="66580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" name="Line 44"/>
            <p:cNvSpPr>
              <a:spLocks noChangeShapeType="1"/>
            </p:cNvSpPr>
            <p:nvPr/>
          </p:nvSpPr>
          <p:spPr bwMode="auto">
            <a:xfrm flipH="1">
              <a:off x="8217251" y="5669174"/>
              <a:ext cx="82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" name="Freeform 214"/>
            <p:cNvSpPr>
              <a:spLocks/>
            </p:cNvSpPr>
            <p:nvPr/>
          </p:nvSpPr>
          <p:spPr bwMode="auto">
            <a:xfrm>
              <a:off x="8253435" y="5842529"/>
              <a:ext cx="47764" cy="33020"/>
            </a:xfrm>
            <a:custGeom>
              <a:avLst/>
              <a:gdLst>
                <a:gd name="T0" fmla="*/ 2147483647 w 34"/>
                <a:gd name="T1" fmla="*/ 0 h 26"/>
                <a:gd name="T2" fmla="*/ 0 w 34"/>
                <a:gd name="T3" fmla="*/ 2147483647 h 26"/>
                <a:gd name="T4" fmla="*/ 0 w 34"/>
                <a:gd name="T5" fmla="*/ 2147483647 h 26"/>
                <a:gd name="T6" fmla="*/ 0 60000 65536"/>
                <a:gd name="T7" fmla="*/ 0 60000 65536"/>
                <a:gd name="T8" fmla="*/ 0 60000 65536"/>
                <a:gd name="T9" fmla="*/ 0 w 34"/>
                <a:gd name="T10" fmla="*/ 0 h 26"/>
                <a:gd name="T11" fmla="*/ 34 w 34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26">
                  <a:moveTo>
                    <a:pt x="33" y="0"/>
                  </a:moveTo>
                  <a:lnTo>
                    <a:pt x="0" y="9"/>
                  </a:ln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0" name="Line 46"/>
            <p:cNvSpPr>
              <a:spLocks noChangeShapeType="1"/>
            </p:cNvSpPr>
            <p:nvPr/>
          </p:nvSpPr>
          <p:spPr bwMode="auto">
            <a:xfrm flipH="1">
              <a:off x="8195540" y="5881052"/>
              <a:ext cx="868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" name="Line 47"/>
            <p:cNvSpPr>
              <a:spLocks noChangeShapeType="1"/>
            </p:cNvSpPr>
            <p:nvPr/>
          </p:nvSpPr>
          <p:spPr bwMode="auto">
            <a:xfrm>
              <a:off x="8253435" y="5881052"/>
              <a:ext cx="0" cy="70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2" name="Line 48"/>
            <p:cNvSpPr>
              <a:spLocks noChangeShapeType="1"/>
            </p:cNvSpPr>
            <p:nvPr/>
          </p:nvSpPr>
          <p:spPr bwMode="auto">
            <a:xfrm>
              <a:off x="8231725" y="5951220"/>
              <a:ext cx="37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3" name="Line 49"/>
            <p:cNvSpPr>
              <a:spLocks noChangeShapeType="1"/>
            </p:cNvSpPr>
            <p:nvPr/>
          </p:nvSpPr>
          <p:spPr bwMode="auto">
            <a:xfrm flipH="1">
              <a:off x="8231725" y="5951220"/>
              <a:ext cx="8684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4" name="Line 50"/>
            <p:cNvSpPr>
              <a:spLocks noChangeShapeType="1"/>
            </p:cNvSpPr>
            <p:nvPr/>
          </p:nvSpPr>
          <p:spPr bwMode="auto">
            <a:xfrm flipH="1">
              <a:off x="8173829" y="5989743"/>
              <a:ext cx="95527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5" name="Line 51"/>
            <p:cNvSpPr>
              <a:spLocks noChangeShapeType="1"/>
            </p:cNvSpPr>
            <p:nvPr/>
          </p:nvSpPr>
          <p:spPr bwMode="auto">
            <a:xfrm flipH="1">
              <a:off x="8217251" y="6047528"/>
              <a:ext cx="955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6" name="Line 52"/>
            <p:cNvSpPr>
              <a:spLocks noChangeShapeType="1"/>
            </p:cNvSpPr>
            <p:nvPr/>
          </p:nvSpPr>
          <p:spPr bwMode="auto">
            <a:xfrm flipH="1">
              <a:off x="8128960" y="6098434"/>
              <a:ext cx="140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" name="Freeform 222"/>
            <p:cNvSpPr>
              <a:spLocks/>
            </p:cNvSpPr>
            <p:nvPr/>
          </p:nvSpPr>
          <p:spPr bwMode="auto">
            <a:xfrm>
              <a:off x="8100012" y="5798502"/>
              <a:ext cx="39080" cy="334328"/>
            </a:xfrm>
            <a:custGeom>
              <a:avLst/>
              <a:gdLst>
                <a:gd name="T0" fmla="*/ 2147483647 w 28"/>
                <a:gd name="T1" fmla="*/ 2147483647 h 258"/>
                <a:gd name="T2" fmla="*/ 2147483647 w 28"/>
                <a:gd name="T3" fmla="*/ 2147483647 h 258"/>
                <a:gd name="T4" fmla="*/ 2147483647 w 28"/>
                <a:gd name="T5" fmla="*/ 2147483647 h 258"/>
                <a:gd name="T6" fmla="*/ 0 w 28"/>
                <a:gd name="T7" fmla="*/ 2147483647 h 258"/>
                <a:gd name="T8" fmla="*/ 0 w 28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58"/>
                <a:gd name="T17" fmla="*/ 28 w 28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58">
                  <a:moveTo>
                    <a:pt x="27" y="257"/>
                  </a:moveTo>
                  <a:lnTo>
                    <a:pt x="21" y="232"/>
                  </a:lnTo>
                  <a:lnTo>
                    <a:pt x="21" y="222"/>
                  </a:lnTo>
                  <a:lnTo>
                    <a:pt x="0" y="15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8" name="Freeform 223"/>
            <p:cNvSpPr>
              <a:spLocks/>
            </p:cNvSpPr>
            <p:nvPr/>
          </p:nvSpPr>
          <p:spPr bwMode="auto">
            <a:xfrm>
              <a:off x="8100012" y="5451792"/>
              <a:ext cx="163555" cy="546206"/>
            </a:xfrm>
            <a:custGeom>
              <a:avLst/>
              <a:gdLst>
                <a:gd name="T0" fmla="*/ 2147483647 w 118"/>
                <a:gd name="T1" fmla="*/ 2147483647 h 422"/>
                <a:gd name="T2" fmla="*/ 2147483647 w 118"/>
                <a:gd name="T3" fmla="*/ 2147483647 h 422"/>
                <a:gd name="T4" fmla="*/ 2147483647 w 118"/>
                <a:gd name="T5" fmla="*/ 2147483647 h 422"/>
                <a:gd name="T6" fmla="*/ 2147483647 w 118"/>
                <a:gd name="T7" fmla="*/ 2147483647 h 422"/>
                <a:gd name="T8" fmla="*/ 2147483647 w 118"/>
                <a:gd name="T9" fmla="*/ 2147483647 h 422"/>
                <a:gd name="T10" fmla="*/ 2147483647 w 118"/>
                <a:gd name="T11" fmla="*/ 2147483647 h 422"/>
                <a:gd name="T12" fmla="*/ 2147483647 w 118"/>
                <a:gd name="T13" fmla="*/ 2147483647 h 422"/>
                <a:gd name="T14" fmla="*/ 2147483647 w 118"/>
                <a:gd name="T15" fmla="*/ 2147483647 h 422"/>
                <a:gd name="T16" fmla="*/ 0 w 118"/>
                <a:gd name="T17" fmla="*/ 2147483647 h 422"/>
                <a:gd name="T18" fmla="*/ 2147483647 w 118"/>
                <a:gd name="T19" fmla="*/ 2147483647 h 422"/>
                <a:gd name="T20" fmla="*/ 2147483647 w 118"/>
                <a:gd name="T21" fmla="*/ 2147483647 h 422"/>
                <a:gd name="T22" fmla="*/ 2147483647 w 118"/>
                <a:gd name="T23" fmla="*/ 0 h 422"/>
                <a:gd name="T24" fmla="*/ 2147483647 w 118"/>
                <a:gd name="T25" fmla="*/ 2147483647 h 4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8"/>
                <a:gd name="T40" fmla="*/ 0 h 422"/>
                <a:gd name="T41" fmla="*/ 118 w 118"/>
                <a:gd name="T42" fmla="*/ 422 h 4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8" h="422">
                  <a:moveTo>
                    <a:pt x="6" y="421"/>
                  </a:moveTo>
                  <a:lnTo>
                    <a:pt x="16" y="421"/>
                  </a:lnTo>
                  <a:lnTo>
                    <a:pt x="32" y="417"/>
                  </a:lnTo>
                  <a:lnTo>
                    <a:pt x="37" y="397"/>
                  </a:lnTo>
                  <a:lnTo>
                    <a:pt x="37" y="382"/>
                  </a:lnTo>
                  <a:lnTo>
                    <a:pt x="21" y="366"/>
                  </a:lnTo>
                  <a:lnTo>
                    <a:pt x="11" y="357"/>
                  </a:lnTo>
                  <a:lnTo>
                    <a:pt x="6" y="347"/>
                  </a:lnTo>
                  <a:lnTo>
                    <a:pt x="0" y="188"/>
                  </a:lnTo>
                  <a:lnTo>
                    <a:pt x="6" y="173"/>
                  </a:lnTo>
                  <a:lnTo>
                    <a:pt x="96" y="10"/>
                  </a:lnTo>
                  <a:lnTo>
                    <a:pt x="111" y="0"/>
                  </a:lnTo>
                  <a:lnTo>
                    <a:pt x="117" y="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9" name="Freeform 224"/>
            <p:cNvSpPr>
              <a:spLocks/>
            </p:cNvSpPr>
            <p:nvPr/>
          </p:nvSpPr>
          <p:spPr bwMode="auto">
            <a:xfrm>
              <a:off x="7901721" y="5290820"/>
              <a:ext cx="531189" cy="796607"/>
            </a:xfrm>
            <a:custGeom>
              <a:avLst/>
              <a:gdLst>
                <a:gd name="T0" fmla="*/ 2147483647 w 383"/>
                <a:gd name="T1" fmla="*/ 2147483647 h 615"/>
                <a:gd name="T2" fmla="*/ 2147483647 w 383"/>
                <a:gd name="T3" fmla="*/ 2147483647 h 615"/>
                <a:gd name="T4" fmla="*/ 2147483647 w 383"/>
                <a:gd name="T5" fmla="*/ 2147483647 h 615"/>
                <a:gd name="T6" fmla="*/ 2147483647 w 383"/>
                <a:gd name="T7" fmla="*/ 0 h 615"/>
                <a:gd name="T8" fmla="*/ 2147483647 w 383"/>
                <a:gd name="T9" fmla="*/ 0 h 615"/>
                <a:gd name="T10" fmla="*/ 0 w 383"/>
                <a:gd name="T11" fmla="*/ 2147483647 h 615"/>
                <a:gd name="T12" fmla="*/ 2147483647 w 383"/>
                <a:gd name="T13" fmla="*/ 2147483647 h 6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3"/>
                <a:gd name="T22" fmla="*/ 0 h 615"/>
                <a:gd name="T23" fmla="*/ 383 w 383"/>
                <a:gd name="T24" fmla="*/ 615 h 6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3" h="615">
                  <a:moveTo>
                    <a:pt x="170" y="614"/>
                  </a:moveTo>
                  <a:lnTo>
                    <a:pt x="174" y="604"/>
                  </a:lnTo>
                  <a:lnTo>
                    <a:pt x="164" y="49"/>
                  </a:lnTo>
                  <a:lnTo>
                    <a:pt x="382" y="0"/>
                  </a:lnTo>
                  <a:lnTo>
                    <a:pt x="223" y="0"/>
                  </a:lnTo>
                  <a:lnTo>
                    <a:pt x="0" y="20"/>
                  </a:lnTo>
                  <a:lnTo>
                    <a:pt x="164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0" name="Line 56"/>
            <p:cNvSpPr>
              <a:spLocks noChangeShapeType="1"/>
            </p:cNvSpPr>
            <p:nvPr/>
          </p:nvSpPr>
          <p:spPr bwMode="auto">
            <a:xfrm flipH="1" flipV="1">
              <a:off x="8173829" y="5161492"/>
              <a:ext cx="36184" cy="129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1" name="Line 57"/>
            <p:cNvSpPr>
              <a:spLocks noChangeShapeType="1"/>
            </p:cNvSpPr>
            <p:nvPr/>
          </p:nvSpPr>
          <p:spPr bwMode="auto">
            <a:xfrm flipH="1" flipV="1">
              <a:off x="7856852" y="5149109"/>
              <a:ext cx="44869" cy="167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2" name="Freeform 227"/>
            <p:cNvSpPr>
              <a:spLocks/>
            </p:cNvSpPr>
            <p:nvPr/>
          </p:nvSpPr>
          <p:spPr bwMode="auto">
            <a:xfrm>
              <a:off x="7901721" y="5200015"/>
              <a:ext cx="288029" cy="97684"/>
            </a:xfrm>
            <a:custGeom>
              <a:avLst/>
              <a:gdLst>
                <a:gd name="T0" fmla="*/ 2147483647 w 208"/>
                <a:gd name="T1" fmla="*/ 2147483647 h 76"/>
                <a:gd name="T2" fmla="*/ 0 w 208"/>
                <a:gd name="T3" fmla="*/ 2147483647 h 76"/>
                <a:gd name="T4" fmla="*/ 0 w 208"/>
                <a:gd name="T5" fmla="*/ 2147483647 h 76"/>
                <a:gd name="T6" fmla="*/ 2147483647 w 208"/>
                <a:gd name="T7" fmla="*/ 0 h 76"/>
                <a:gd name="T8" fmla="*/ 2147483647 w 208"/>
                <a:gd name="T9" fmla="*/ 0 h 76"/>
                <a:gd name="T10" fmla="*/ 2147483647 w 208"/>
                <a:gd name="T11" fmla="*/ 2147483647 h 76"/>
                <a:gd name="T12" fmla="*/ 2147483647 w 208"/>
                <a:gd name="T13" fmla="*/ 2147483647 h 76"/>
                <a:gd name="T14" fmla="*/ 2147483647 w 208"/>
                <a:gd name="T15" fmla="*/ 2147483647 h 76"/>
                <a:gd name="T16" fmla="*/ 2147483647 w 208"/>
                <a:gd name="T17" fmla="*/ 2147483647 h 76"/>
                <a:gd name="T18" fmla="*/ 2147483647 w 208"/>
                <a:gd name="T19" fmla="*/ 2147483647 h 76"/>
                <a:gd name="T20" fmla="*/ 2147483647 w 208"/>
                <a:gd name="T21" fmla="*/ 2147483647 h 76"/>
                <a:gd name="T22" fmla="*/ 2147483647 w 208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8"/>
                <a:gd name="T37" fmla="*/ 0 h 76"/>
                <a:gd name="T38" fmla="*/ 208 w 208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8" h="76">
                  <a:moveTo>
                    <a:pt x="5" y="6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80" y="0"/>
                  </a:lnTo>
                  <a:lnTo>
                    <a:pt x="186" y="5"/>
                  </a:lnTo>
                  <a:lnTo>
                    <a:pt x="196" y="20"/>
                  </a:lnTo>
                  <a:lnTo>
                    <a:pt x="207" y="60"/>
                  </a:lnTo>
                  <a:lnTo>
                    <a:pt x="201" y="65"/>
                  </a:lnTo>
                  <a:lnTo>
                    <a:pt x="186" y="71"/>
                  </a:lnTo>
                  <a:lnTo>
                    <a:pt x="26" y="75"/>
                  </a:lnTo>
                  <a:lnTo>
                    <a:pt x="5" y="6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3" name="Freeform 228"/>
            <p:cNvSpPr>
              <a:spLocks/>
            </p:cNvSpPr>
            <p:nvPr/>
          </p:nvSpPr>
          <p:spPr bwMode="auto">
            <a:xfrm>
              <a:off x="8210013" y="5220652"/>
              <a:ext cx="170791" cy="71543"/>
            </a:xfrm>
            <a:custGeom>
              <a:avLst/>
              <a:gdLst>
                <a:gd name="T0" fmla="*/ 0 w 123"/>
                <a:gd name="T1" fmla="*/ 0 h 55"/>
                <a:gd name="T2" fmla="*/ 2147483647 w 123"/>
                <a:gd name="T3" fmla="*/ 0 h 55"/>
                <a:gd name="T4" fmla="*/ 2147483647 w 123"/>
                <a:gd name="T5" fmla="*/ 2147483647 h 55"/>
                <a:gd name="T6" fmla="*/ 2147483647 w 123"/>
                <a:gd name="T7" fmla="*/ 2147483647 h 55"/>
                <a:gd name="T8" fmla="*/ 2147483647 w 123"/>
                <a:gd name="T9" fmla="*/ 2147483647 h 55"/>
                <a:gd name="T10" fmla="*/ 2147483647 w 123"/>
                <a:gd name="T11" fmla="*/ 2147483647 h 55"/>
                <a:gd name="T12" fmla="*/ 0 w 123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"/>
                <a:gd name="T22" fmla="*/ 0 h 55"/>
                <a:gd name="T23" fmla="*/ 123 w 123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" h="55">
                  <a:moveTo>
                    <a:pt x="0" y="0"/>
                  </a:moveTo>
                  <a:lnTo>
                    <a:pt x="16" y="0"/>
                  </a:lnTo>
                  <a:lnTo>
                    <a:pt x="111" y="34"/>
                  </a:lnTo>
                  <a:lnTo>
                    <a:pt x="116" y="44"/>
                  </a:lnTo>
                  <a:lnTo>
                    <a:pt x="122" y="54"/>
                  </a:ln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4" name="Freeform 229"/>
            <p:cNvSpPr>
              <a:spLocks/>
            </p:cNvSpPr>
            <p:nvPr/>
          </p:nvSpPr>
          <p:spPr bwMode="auto">
            <a:xfrm>
              <a:off x="7783036" y="5213773"/>
              <a:ext cx="75264" cy="136207"/>
            </a:xfrm>
            <a:custGeom>
              <a:avLst/>
              <a:gdLst>
                <a:gd name="T0" fmla="*/ 2147483647 w 54"/>
                <a:gd name="T1" fmla="*/ 2147483647 h 105"/>
                <a:gd name="T2" fmla="*/ 2147483647 w 54"/>
                <a:gd name="T3" fmla="*/ 0 h 105"/>
                <a:gd name="T4" fmla="*/ 2147483647 w 54"/>
                <a:gd name="T5" fmla="*/ 0 h 105"/>
                <a:gd name="T6" fmla="*/ 2147483647 w 54"/>
                <a:gd name="T7" fmla="*/ 2147483647 h 105"/>
                <a:gd name="T8" fmla="*/ 2147483647 w 54"/>
                <a:gd name="T9" fmla="*/ 2147483647 h 105"/>
                <a:gd name="T10" fmla="*/ 2147483647 w 54"/>
                <a:gd name="T11" fmla="*/ 2147483647 h 105"/>
                <a:gd name="T12" fmla="*/ 2147483647 w 54"/>
                <a:gd name="T13" fmla="*/ 2147483647 h 105"/>
                <a:gd name="T14" fmla="*/ 2147483647 w 54"/>
                <a:gd name="T15" fmla="*/ 2147483647 h 105"/>
                <a:gd name="T16" fmla="*/ 0 w 54"/>
                <a:gd name="T17" fmla="*/ 2147483647 h 105"/>
                <a:gd name="T18" fmla="*/ 0 w 54"/>
                <a:gd name="T19" fmla="*/ 2147483647 h 105"/>
                <a:gd name="T20" fmla="*/ 0 w 54"/>
                <a:gd name="T21" fmla="*/ 2147483647 h 105"/>
                <a:gd name="T22" fmla="*/ 0 w 54"/>
                <a:gd name="T23" fmla="*/ 2147483647 h 105"/>
                <a:gd name="T24" fmla="*/ 2147483647 w 54"/>
                <a:gd name="T25" fmla="*/ 2147483647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105"/>
                <a:gd name="T41" fmla="*/ 54 w 54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105">
                  <a:moveTo>
                    <a:pt x="6" y="15"/>
                  </a:moveTo>
                  <a:lnTo>
                    <a:pt x="32" y="0"/>
                  </a:lnTo>
                  <a:lnTo>
                    <a:pt x="43" y="0"/>
                  </a:lnTo>
                  <a:lnTo>
                    <a:pt x="48" y="15"/>
                  </a:lnTo>
                  <a:lnTo>
                    <a:pt x="48" y="75"/>
                  </a:lnTo>
                  <a:lnTo>
                    <a:pt x="53" y="80"/>
                  </a:lnTo>
                  <a:lnTo>
                    <a:pt x="43" y="89"/>
                  </a:lnTo>
                  <a:lnTo>
                    <a:pt x="10" y="104"/>
                  </a:lnTo>
                  <a:lnTo>
                    <a:pt x="0" y="8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6" y="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5" name="Freeform 230"/>
            <p:cNvSpPr>
              <a:spLocks/>
            </p:cNvSpPr>
            <p:nvPr/>
          </p:nvSpPr>
          <p:spPr bwMode="auto">
            <a:xfrm>
              <a:off x="7665798" y="5250920"/>
              <a:ext cx="89738" cy="143087"/>
            </a:xfrm>
            <a:custGeom>
              <a:avLst/>
              <a:gdLst>
                <a:gd name="T0" fmla="*/ 2147483647 w 65"/>
                <a:gd name="T1" fmla="*/ 0 h 110"/>
                <a:gd name="T2" fmla="*/ 2147483647 w 65"/>
                <a:gd name="T3" fmla="*/ 2147483647 h 110"/>
                <a:gd name="T4" fmla="*/ 2147483647 w 65"/>
                <a:gd name="T5" fmla="*/ 2147483647 h 110"/>
                <a:gd name="T6" fmla="*/ 0 w 65"/>
                <a:gd name="T7" fmla="*/ 2147483647 h 110"/>
                <a:gd name="T8" fmla="*/ 2147483647 w 65"/>
                <a:gd name="T9" fmla="*/ 2147483647 h 110"/>
                <a:gd name="T10" fmla="*/ 2147483647 w 65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10"/>
                <a:gd name="T20" fmla="*/ 65 w 65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10">
                  <a:moveTo>
                    <a:pt x="64" y="0"/>
                  </a:moveTo>
                  <a:lnTo>
                    <a:pt x="64" y="85"/>
                  </a:lnTo>
                  <a:lnTo>
                    <a:pt x="6" y="109"/>
                  </a:lnTo>
                  <a:lnTo>
                    <a:pt x="0" y="65"/>
                  </a:lnTo>
                  <a:lnTo>
                    <a:pt x="38" y="50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6" name="Freeform 231"/>
            <p:cNvSpPr>
              <a:spLocks/>
            </p:cNvSpPr>
            <p:nvPr/>
          </p:nvSpPr>
          <p:spPr bwMode="auto">
            <a:xfrm>
              <a:off x="7548560" y="5329343"/>
              <a:ext cx="104212" cy="116945"/>
            </a:xfrm>
            <a:custGeom>
              <a:avLst/>
              <a:gdLst>
                <a:gd name="T0" fmla="*/ 2147483647 w 75"/>
                <a:gd name="T1" fmla="*/ 2147483647 h 90"/>
                <a:gd name="T2" fmla="*/ 2147483647 w 75"/>
                <a:gd name="T3" fmla="*/ 2147483647 h 90"/>
                <a:gd name="T4" fmla="*/ 0 w 75"/>
                <a:gd name="T5" fmla="*/ 2147483647 h 90"/>
                <a:gd name="T6" fmla="*/ 0 w 75"/>
                <a:gd name="T7" fmla="*/ 2147483647 h 90"/>
                <a:gd name="T8" fmla="*/ 2147483647 w 75"/>
                <a:gd name="T9" fmla="*/ 0 h 90"/>
                <a:gd name="T10" fmla="*/ 2147483647 w 75"/>
                <a:gd name="T11" fmla="*/ 2147483647 h 90"/>
                <a:gd name="T12" fmla="*/ 2147483647 w 75"/>
                <a:gd name="T13" fmla="*/ 2147483647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90"/>
                <a:gd name="T23" fmla="*/ 75 w 75"/>
                <a:gd name="T24" fmla="*/ 90 h 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90">
                  <a:moveTo>
                    <a:pt x="74" y="10"/>
                  </a:moveTo>
                  <a:lnTo>
                    <a:pt x="74" y="60"/>
                  </a:lnTo>
                  <a:lnTo>
                    <a:pt x="0" y="89"/>
                  </a:lnTo>
                  <a:lnTo>
                    <a:pt x="0" y="15"/>
                  </a:lnTo>
                  <a:lnTo>
                    <a:pt x="21" y="0"/>
                  </a:lnTo>
                  <a:lnTo>
                    <a:pt x="43" y="25"/>
                  </a:lnTo>
                  <a:lnTo>
                    <a:pt x="74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7" name="Freeform 232"/>
            <p:cNvSpPr>
              <a:spLocks/>
            </p:cNvSpPr>
            <p:nvPr/>
          </p:nvSpPr>
          <p:spPr bwMode="auto">
            <a:xfrm>
              <a:off x="8599360" y="5406390"/>
              <a:ext cx="89738" cy="71543"/>
            </a:xfrm>
            <a:custGeom>
              <a:avLst/>
              <a:gdLst>
                <a:gd name="T0" fmla="*/ 2147483647 w 65"/>
                <a:gd name="T1" fmla="*/ 2147483647 h 55"/>
                <a:gd name="T2" fmla="*/ 0 w 65"/>
                <a:gd name="T3" fmla="*/ 0 h 55"/>
                <a:gd name="T4" fmla="*/ 0 w 65"/>
                <a:gd name="T5" fmla="*/ 2147483647 h 55"/>
                <a:gd name="T6" fmla="*/ 2147483647 w 65"/>
                <a:gd name="T7" fmla="*/ 214748364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55"/>
                <a:gd name="T14" fmla="*/ 65 w 6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55">
                  <a:moveTo>
                    <a:pt x="58" y="9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64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8" name="Freeform 233"/>
            <p:cNvSpPr>
              <a:spLocks/>
            </p:cNvSpPr>
            <p:nvPr/>
          </p:nvSpPr>
          <p:spPr bwMode="auto">
            <a:xfrm>
              <a:off x="8518306" y="5340350"/>
              <a:ext cx="46316" cy="60537"/>
            </a:xfrm>
            <a:custGeom>
              <a:avLst/>
              <a:gdLst>
                <a:gd name="T0" fmla="*/ 0 w 33"/>
                <a:gd name="T1" fmla="*/ 2147483647 h 46"/>
                <a:gd name="T2" fmla="*/ 0 w 33"/>
                <a:gd name="T3" fmla="*/ 2147483647 h 46"/>
                <a:gd name="T4" fmla="*/ 2147483647 w 33"/>
                <a:gd name="T5" fmla="*/ 0 h 46"/>
                <a:gd name="T6" fmla="*/ 2147483647 w 33"/>
                <a:gd name="T7" fmla="*/ 2147483647 h 46"/>
                <a:gd name="T8" fmla="*/ 2147483647 w 33"/>
                <a:gd name="T9" fmla="*/ 2147483647 h 46"/>
                <a:gd name="T10" fmla="*/ 2147483647 w 33"/>
                <a:gd name="T11" fmla="*/ 2147483647 h 46"/>
                <a:gd name="T12" fmla="*/ 2147483647 w 33"/>
                <a:gd name="T13" fmla="*/ 2147483647 h 46"/>
                <a:gd name="T14" fmla="*/ 2147483647 w 33"/>
                <a:gd name="T15" fmla="*/ 2147483647 h 46"/>
                <a:gd name="T16" fmla="*/ 0 w 33"/>
                <a:gd name="T17" fmla="*/ 2147483647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46"/>
                <a:gd name="T29" fmla="*/ 33 w 33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46">
                  <a:moveTo>
                    <a:pt x="0" y="16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27" y="5"/>
                  </a:lnTo>
                  <a:lnTo>
                    <a:pt x="32" y="16"/>
                  </a:lnTo>
                  <a:lnTo>
                    <a:pt x="32" y="40"/>
                  </a:lnTo>
                  <a:lnTo>
                    <a:pt x="32" y="45"/>
                  </a:lnTo>
                  <a:lnTo>
                    <a:pt x="5" y="45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9" name="Line 66"/>
            <p:cNvSpPr>
              <a:spLocks noChangeShapeType="1"/>
            </p:cNvSpPr>
            <p:nvPr/>
          </p:nvSpPr>
          <p:spPr bwMode="auto">
            <a:xfrm>
              <a:off x="8496595" y="5303202"/>
              <a:ext cx="8684" cy="346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0" name="Line 67"/>
            <p:cNvSpPr>
              <a:spLocks noChangeShapeType="1"/>
            </p:cNvSpPr>
            <p:nvPr/>
          </p:nvSpPr>
          <p:spPr bwMode="auto">
            <a:xfrm>
              <a:off x="8431463" y="5290820"/>
              <a:ext cx="13026" cy="352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1" name="Line 68"/>
            <p:cNvSpPr>
              <a:spLocks noChangeShapeType="1"/>
            </p:cNvSpPr>
            <p:nvPr/>
          </p:nvSpPr>
          <p:spPr bwMode="auto">
            <a:xfrm flipH="1" flipV="1">
              <a:off x="8584886" y="5348605"/>
              <a:ext cx="23158" cy="301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2" name="Line 69"/>
            <p:cNvSpPr>
              <a:spLocks noChangeShapeType="1"/>
            </p:cNvSpPr>
            <p:nvPr/>
          </p:nvSpPr>
          <p:spPr bwMode="auto">
            <a:xfrm>
              <a:off x="8505279" y="5399510"/>
              <a:ext cx="79607" cy="19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3" name="Line 70"/>
            <p:cNvSpPr>
              <a:spLocks noChangeShapeType="1"/>
            </p:cNvSpPr>
            <p:nvPr/>
          </p:nvSpPr>
          <p:spPr bwMode="auto">
            <a:xfrm>
              <a:off x="8496595" y="5431155"/>
              <a:ext cx="96975" cy="247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4" name="Line 71"/>
            <p:cNvSpPr>
              <a:spLocks noChangeShapeType="1"/>
            </p:cNvSpPr>
            <p:nvPr/>
          </p:nvSpPr>
          <p:spPr bwMode="auto">
            <a:xfrm flipV="1">
              <a:off x="8137644" y="5592127"/>
              <a:ext cx="306845" cy="5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5" name="Freeform 240"/>
            <p:cNvSpPr>
              <a:spLocks/>
            </p:cNvSpPr>
            <p:nvPr/>
          </p:nvSpPr>
          <p:spPr bwMode="auto">
            <a:xfrm>
              <a:off x="8444489" y="5592127"/>
              <a:ext cx="244608" cy="27517"/>
            </a:xfrm>
            <a:custGeom>
              <a:avLst/>
              <a:gdLst>
                <a:gd name="T0" fmla="*/ 0 w 176"/>
                <a:gd name="T1" fmla="*/ 0 h 21"/>
                <a:gd name="T2" fmla="*/ 2147483647 w 176"/>
                <a:gd name="T3" fmla="*/ 0 h 21"/>
                <a:gd name="T4" fmla="*/ 2147483647 w 176"/>
                <a:gd name="T5" fmla="*/ 2147483647 h 21"/>
                <a:gd name="T6" fmla="*/ 2147483647 w 176"/>
                <a:gd name="T7" fmla="*/ 214748364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1"/>
                <a:gd name="T14" fmla="*/ 176 w 176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1">
                  <a:moveTo>
                    <a:pt x="0" y="0"/>
                  </a:moveTo>
                  <a:lnTo>
                    <a:pt x="43" y="0"/>
                  </a:lnTo>
                  <a:lnTo>
                    <a:pt x="117" y="10"/>
                  </a:lnTo>
                  <a:lnTo>
                    <a:pt x="175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6" name="Line 73"/>
            <p:cNvSpPr>
              <a:spLocks noChangeShapeType="1"/>
            </p:cNvSpPr>
            <p:nvPr/>
          </p:nvSpPr>
          <p:spPr bwMode="auto">
            <a:xfrm>
              <a:off x="8137644" y="5669174"/>
              <a:ext cx="124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" name="Freeform 242"/>
            <p:cNvSpPr>
              <a:spLocks/>
            </p:cNvSpPr>
            <p:nvPr/>
          </p:nvSpPr>
          <p:spPr bwMode="auto">
            <a:xfrm>
              <a:off x="8570412" y="5431155"/>
              <a:ext cx="127370" cy="72919"/>
            </a:xfrm>
            <a:custGeom>
              <a:avLst/>
              <a:gdLst>
                <a:gd name="T0" fmla="*/ 0 w 92"/>
                <a:gd name="T1" fmla="*/ 0 h 56"/>
                <a:gd name="T2" fmla="*/ 2147483647 w 92"/>
                <a:gd name="T3" fmla="*/ 2147483647 h 56"/>
                <a:gd name="T4" fmla="*/ 2147483647 w 92"/>
                <a:gd name="T5" fmla="*/ 2147483647 h 56"/>
                <a:gd name="T6" fmla="*/ 2147483647 w 92"/>
                <a:gd name="T7" fmla="*/ 2147483647 h 56"/>
                <a:gd name="T8" fmla="*/ 2147483647 w 92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6"/>
                <a:gd name="T17" fmla="*/ 92 w 92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6">
                  <a:moveTo>
                    <a:pt x="0" y="0"/>
                  </a:moveTo>
                  <a:lnTo>
                    <a:pt x="27" y="39"/>
                  </a:lnTo>
                  <a:lnTo>
                    <a:pt x="59" y="55"/>
                  </a:lnTo>
                  <a:lnTo>
                    <a:pt x="74" y="55"/>
                  </a:lnTo>
                  <a:lnTo>
                    <a:pt x="91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8" name="Freeform 243"/>
            <p:cNvSpPr>
              <a:spLocks/>
            </p:cNvSpPr>
            <p:nvPr/>
          </p:nvSpPr>
          <p:spPr bwMode="auto">
            <a:xfrm>
              <a:off x="8328699" y="5340350"/>
              <a:ext cx="81053" cy="22013"/>
            </a:xfrm>
            <a:custGeom>
              <a:avLst/>
              <a:gdLst>
                <a:gd name="T0" fmla="*/ 0 w 58"/>
                <a:gd name="T1" fmla="*/ 2147483647 h 17"/>
                <a:gd name="T2" fmla="*/ 2147483647 w 58"/>
                <a:gd name="T3" fmla="*/ 2147483647 h 17"/>
                <a:gd name="T4" fmla="*/ 2147483647 w 58"/>
                <a:gd name="T5" fmla="*/ 2147483647 h 17"/>
                <a:gd name="T6" fmla="*/ 2147483647 w 58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17"/>
                <a:gd name="T14" fmla="*/ 58 w 58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17">
                  <a:moveTo>
                    <a:pt x="0" y="8"/>
                  </a:moveTo>
                  <a:lnTo>
                    <a:pt x="5" y="16"/>
                  </a:lnTo>
                  <a:lnTo>
                    <a:pt x="57" y="8"/>
                  </a:lnTo>
                  <a:lnTo>
                    <a:pt x="5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9" name="Freeform 244"/>
            <p:cNvSpPr>
              <a:spLocks/>
            </p:cNvSpPr>
            <p:nvPr/>
          </p:nvSpPr>
          <p:spPr bwMode="auto">
            <a:xfrm>
              <a:off x="8328699" y="5425652"/>
              <a:ext cx="88291" cy="22013"/>
            </a:xfrm>
            <a:custGeom>
              <a:avLst/>
              <a:gdLst>
                <a:gd name="T0" fmla="*/ 0 w 64"/>
                <a:gd name="T1" fmla="*/ 2147483647 h 17"/>
                <a:gd name="T2" fmla="*/ 2147483647 w 64"/>
                <a:gd name="T3" fmla="*/ 2147483647 h 17"/>
                <a:gd name="T4" fmla="*/ 2147483647 w 64"/>
                <a:gd name="T5" fmla="*/ 2147483647 h 17"/>
                <a:gd name="T6" fmla="*/ 2147483647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8"/>
                  </a:moveTo>
                  <a:lnTo>
                    <a:pt x="10" y="16"/>
                  </a:lnTo>
                  <a:lnTo>
                    <a:pt x="63" y="16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0" name="Freeform 245"/>
            <p:cNvSpPr>
              <a:spLocks/>
            </p:cNvSpPr>
            <p:nvPr/>
          </p:nvSpPr>
          <p:spPr bwMode="auto">
            <a:xfrm>
              <a:off x="8335936" y="5495819"/>
              <a:ext cx="88290" cy="22013"/>
            </a:xfrm>
            <a:custGeom>
              <a:avLst/>
              <a:gdLst>
                <a:gd name="T0" fmla="*/ 0 w 64"/>
                <a:gd name="T1" fmla="*/ 2147483647 h 17"/>
                <a:gd name="T2" fmla="*/ 2147483647 w 64"/>
                <a:gd name="T3" fmla="*/ 2147483647 h 17"/>
                <a:gd name="T4" fmla="*/ 2147483647 w 64"/>
                <a:gd name="T5" fmla="*/ 2147483647 h 17"/>
                <a:gd name="T6" fmla="*/ 2147483647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8"/>
                  </a:moveTo>
                  <a:lnTo>
                    <a:pt x="11" y="16"/>
                  </a:lnTo>
                  <a:lnTo>
                    <a:pt x="63" y="16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1" name="Freeform 246"/>
            <p:cNvSpPr>
              <a:spLocks/>
            </p:cNvSpPr>
            <p:nvPr/>
          </p:nvSpPr>
          <p:spPr bwMode="auto">
            <a:xfrm>
              <a:off x="8335936" y="5579745"/>
              <a:ext cx="104212" cy="22013"/>
            </a:xfrm>
            <a:custGeom>
              <a:avLst/>
              <a:gdLst>
                <a:gd name="T0" fmla="*/ 0 w 75"/>
                <a:gd name="T1" fmla="*/ 2147483647 h 17"/>
                <a:gd name="T2" fmla="*/ 2147483647 w 75"/>
                <a:gd name="T3" fmla="*/ 2147483647 h 17"/>
                <a:gd name="T4" fmla="*/ 2147483647 w 75"/>
                <a:gd name="T5" fmla="*/ 2147483647 h 17"/>
                <a:gd name="T6" fmla="*/ 2147483647 w 7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7"/>
                <a:gd name="T14" fmla="*/ 75 w 75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7">
                  <a:moveTo>
                    <a:pt x="0" y="5"/>
                  </a:moveTo>
                  <a:lnTo>
                    <a:pt x="11" y="16"/>
                  </a:lnTo>
                  <a:lnTo>
                    <a:pt x="74" y="11"/>
                  </a:lnTo>
                  <a:lnTo>
                    <a:pt x="6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2" name="Line 79"/>
            <p:cNvSpPr>
              <a:spLocks noChangeShapeType="1"/>
            </p:cNvSpPr>
            <p:nvPr/>
          </p:nvSpPr>
          <p:spPr bwMode="auto">
            <a:xfrm>
              <a:off x="8438700" y="5649912"/>
              <a:ext cx="0" cy="45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3" name="Line 80"/>
            <p:cNvSpPr>
              <a:spLocks noChangeShapeType="1"/>
            </p:cNvSpPr>
            <p:nvPr/>
          </p:nvSpPr>
          <p:spPr bwMode="auto">
            <a:xfrm>
              <a:off x="8716597" y="5655415"/>
              <a:ext cx="0" cy="39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4" name="Line 81"/>
            <p:cNvSpPr>
              <a:spLocks noChangeShapeType="1"/>
            </p:cNvSpPr>
            <p:nvPr/>
          </p:nvSpPr>
          <p:spPr bwMode="auto">
            <a:xfrm>
              <a:off x="8790414" y="5669174"/>
              <a:ext cx="8684" cy="38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5" name="Oval 250"/>
            <p:cNvSpPr>
              <a:spLocks noChangeArrowheads="1"/>
            </p:cNvSpPr>
            <p:nvPr/>
          </p:nvSpPr>
          <p:spPr bwMode="auto">
            <a:xfrm>
              <a:off x="8841072" y="5788872"/>
              <a:ext cx="39080" cy="5365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46" name="Oval 251"/>
            <p:cNvSpPr>
              <a:spLocks noChangeArrowheads="1"/>
            </p:cNvSpPr>
            <p:nvPr/>
          </p:nvSpPr>
          <p:spPr bwMode="auto">
            <a:xfrm>
              <a:off x="8531332" y="5769610"/>
              <a:ext cx="41975" cy="605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47" name="Freeform 252"/>
            <p:cNvSpPr>
              <a:spLocks/>
            </p:cNvSpPr>
            <p:nvPr/>
          </p:nvSpPr>
          <p:spPr bwMode="auto">
            <a:xfrm>
              <a:off x="8804888" y="5779240"/>
              <a:ext cx="69474" cy="77047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0 h 60"/>
                <a:gd name="T4" fmla="*/ 2147483647 w 50"/>
                <a:gd name="T5" fmla="*/ 2147483647 h 60"/>
                <a:gd name="T6" fmla="*/ 0 w 50"/>
                <a:gd name="T7" fmla="*/ 2147483647 h 60"/>
                <a:gd name="T8" fmla="*/ 0 w 50"/>
                <a:gd name="T9" fmla="*/ 2147483647 h 60"/>
                <a:gd name="T10" fmla="*/ 2147483647 w 50"/>
                <a:gd name="T11" fmla="*/ 2147483647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60"/>
                <a:gd name="T29" fmla="*/ 50 w 5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60">
                  <a:moveTo>
                    <a:pt x="43" y="4"/>
                  </a:moveTo>
                  <a:lnTo>
                    <a:pt x="27" y="0"/>
                  </a:lnTo>
                  <a:lnTo>
                    <a:pt x="6" y="4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6" y="49"/>
                  </a:lnTo>
                  <a:lnTo>
                    <a:pt x="17" y="59"/>
                  </a:lnTo>
                  <a:lnTo>
                    <a:pt x="49" y="55"/>
                  </a:lnTo>
                  <a:lnTo>
                    <a:pt x="43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8" name="Freeform 253"/>
            <p:cNvSpPr>
              <a:spLocks/>
            </p:cNvSpPr>
            <p:nvPr/>
          </p:nvSpPr>
          <p:spPr bwMode="auto">
            <a:xfrm>
              <a:off x="8496595" y="5764107"/>
              <a:ext cx="68027" cy="79798"/>
            </a:xfrm>
            <a:custGeom>
              <a:avLst/>
              <a:gdLst>
                <a:gd name="T0" fmla="*/ 2147483647 w 49"/>
                <a:gd name="T1" fmla="*/ 2147483647 h 61"/>
                <a:gd name="T2" fmla="*/ 2147483647 w 49"/>
                <a:gd name="T3" fmla="*/ 0 h 61"/>
                <a:gd name="T4" fmla="*/ 2147483647 w 49"/>
                <a:gd name="T5" fmla="*/ 2147483647 h 61"/>
                <a:gd name="T6" fmla="*/ 0 w 49"/>
                <a:gd name="T7" fmla="*/ 2147483647 h 61"/>
                <a:gd name="T8" fmla="*/ 0 w 49"/>
                <a:gd name="T9" fmla="*/ 2147483647 h 61"/>
                <a:gd name="T10" fmla="*/ 2147483647 w 49"/>
                <a:gd name="T11" fmla="*/ 2147483647 h 61"/>
                <a:gd name="T12" fmla="*/ 2147483647 w 49"/>
                <a:gd name="T13" fmla="*/ 2147483647 h 61"/>
                <a:gd name="T14" fmla="*/ 2147483647 w 49"/>
                <a:gd name="T15" fmla="*/ 2147483647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61"/>
                <a:gd name="T26" fmla="*/ 49 w 49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61">
                  <a:moveTo>
                    <a:pt x="42" y="5"/>
                  </a:moveTo>
                  <a:lnTo>
                    <a:pt x="27" y="0"/>
                  </a:lnTo>
                  <a:lnTo>
                    <a:pt x="6" y="10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27" y="60"/>
                  </a:lnTo>
                  <a:lnTo>
                    <a:pt x="48" y="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9" name="Oval 254"/>
            <p:cNvSpPr>
              <a:spLocks noChangeArrowheads="1"/>
            </p:cNvSpPr>
            <p:nvPr/>
          </p:nvSpPr>
          <p:spPr bwMode="auto">
            <a:xfrm>
              <a:off x="8540017" y="5777865"/>
              <a:ext cx="24606" cy="467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50" name="Oval 255"/>
            <p:cNvSpPr>
              <a:spLocks noChangeArrowheads="1"/>
            </p:cNvSpPr>
            <p:nvPr/>
          </p:nvSpPr>
          <p:spPr bwMode="auto">
            <a:xfrm>
              <a:off x="8846862" y="5788872"/>
              <a:ext cx="26053" cy="4815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51" name="Freeform 256"/>
            <p:cNvSpPr>
              <a:spLocks/>
            </p:cNvSpPr>
            <p:nvPr/>
          </p:nvSpPr>
          <p:spPr bwMode="auto">
            <a:xfrm>
              <a:off x="8386594" y="5695315"/>
              <a:ext cx="464610" cy="45402"/>
            </a:xfrm>
            <a:custGeom>
              <a:avLst/>
              <a:gdLst>
                <a:gd name="T0" fmla="*/ 2147483647 w 335"/>
                <a:gd name="T1" fmla="*/ 2147483647 h 36"/>
                <a:gd name="T2" fmla="*/ 2147483647 w 335"/>
                <a:gd name="T3" fmla="*/ 2147483647 h 36"/>
                <a:gd name="T4" fmla="*/ 2147483647 w 335"/>
                <a:gd name="T5" fmla="*/ 2147483647 h 36"/>
                <a:gd name="T6" fmla="*/ 2147483647 w 335"/>
                <a:gd name="T7" fmla="*/ 2147483647 h 36"/>
                <a:gd name="T8" fmla="*/ 2147483647 w 335"/>
                <a:gd name="T9" fmla="*/ 2147483647 h 36"/>
                <a:gd name="T10" fmla="*/ 0 w 335"/>
                <a:gd name="T11" fmla="*/ 0 h 36"/>
                <a:gd name="T12" fmla="*/ 2147483647 w 335"/>
                <a:gd name="T13" fmla="*/ 0 h 36"/>
                <a:gd name="T14" fmla="*/ 2147483647 w 335"/>
                <a:gd name="T15" fmla="*/ 2147483647 h 36"/>
                <a:gd name="T16" fmla="*/ 2147483647 w 335"/>
                <a:gd name="T17" fmla="*/ 2147483647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"/>
                <a:gd name="T28" fmla="*/ 0 h 36"/>
                <a:gd name="T29" fmla="*/ 335 w 335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" h="36">
                  <a:moveTo>
                    <a:pt x="334" y="31"/>
                  </a:moveTo>
                  <a:lnTo>
                    <a:pt x="281" y="35"/>
                  </a:lnTo>
                  <a:lnTo>
                    <a:pt x="249" y="20"/>
                  </a:lnTo>
                  <a:lnTo>
                    <a:pt x="217" y="15"/>
                  </a:lnTo>
                  <a:lnTo>
                    <a:pt x="32" y="15"/>
                  </a:lnTo>
                  <a:lnTo>
                    <a:pt x="0" y="0"/>
                  </a:lnTo>
                  <a:lnTo>
                    <a:pt x="239" y="0"/>
                  </a:lnTo>
                  <a:lnTo>
                    <a:pt x="297" y="11"/>
                  </a:lnTo>
                  <a:lnTo>
                    <a:pt x="334" y="3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2" name="Line 89"/>
            <p:cNvSpPr>
              <a:spLocks noChangeShapeType="1"/>
            </p:cNvSpPr>
            <p:nvPr/>
          </p:nvSpPr>
          <p:spPr bwMode="auto">
            <a:xfrm>
              <a:off x="8541464" y="5984240"/>
              <a:ext cx="28948" cy="114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3" name="Freeform 258"/>
            <p:cNvSpPr>
              <a:spLocks/>
            </p:cNvSpPr>
            <p:nvPr/>
          </p:nvSpPr>
          <p:spPr bwMode="auto">
            <a:xfrm>
              <a:off x="8511069" y="5984240"/>
              <a:ext cx="31842" cy="148590"/>
            </a:xfrm>
            <a:custGeom>
              <a:avLst/>
              <a:gdLst>
                <a:gd name="T0" fmla="*/ 0 w 22"/>
                <a:gd name="T1" fmla="*/ 0 h 115"/>
                <a:gd name="T2" fmla="*/ 2147483647 w 22"/>
                <a:gd name="T3" fmla="*/ 2147483647 h 115"/>
                <a:gd name="T4" fmla="*/ 2147483647 w 22"/>
                <a:gd name="T5" fmla="*/ 2147483647 h 115"/>
                <a:gd name="T6" fmla="*/ 2147483647 w 22"/>
                <a:gd name="T7" fmla="*/ 2147483647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15"/>
                <a:gd name="T14" fmla="*/ 22 w 22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15">
                  <a:moveTo>
                    <a:pt x="0" y="0"/>
                  </a:moveTo>
                  <a:lnTo>
                    <a:pt x="11" y="40"/>
                  </a:lnTo>
                  <a:lnTo>
                    <a:pt x="21" y="94"/>
                  </a:lnTo>
                  <a:lnTo>
                    <a:pt x="21" y="1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4" name="Line 91"/>
            <p:cNvSpPr>
              <a:spLocks noChangeShapeType="1"/>
            </p:cNvSpPr>
            <p:nvPr/>
          </p:nvSpPr>
          <p:spPr bwMode="auto">
            <a:xfrm>
              <a:off x="8570412" y="6098434"/>
              <a:ext cx="7236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5" name="Freeform 260"/>
            <p:cNvSpPr>
              <a:spLocks/>
            </p:cNvSpPr>
            <p:nvPr/>
          </p:nvSpPr>
          <p:spPr bwMode="auto">
            <a:xfrm>
              <a:off x="8505279" y="5984240"/>
              <a:ext cx="23158" cy="141710"/>
            </a:xfrm>
            <a:custGeom>
              <a:avLst/>
              <a:gdLst>
                <a:gd name="T0" fmla="*/ 0 w 17"/>
                <a:gd name="T1" fmla="*/ 0 h 110"/>
                <a:gd name="T2" fmla="*/ 2147483647 w 17"/>
                <a:gd name="T3" fmla="*/ 2147483647 h 110"/>
                <a:gd name="T4" fmla="*/ 2147483647 w 17"/>
                <a:gd name="T5" fmla="*/ 2147483647 h 110"/>
                <a:gd name="T6" fmla="*/ 0 60000 65536"/>
                <a:gd name="T7" fmla="*/ 0 60000 65536"/>
                <a:gd name="T8" fmla="*/ 0 60000 65536"/>
                <a:gd name="T9" fmla="*/ 0 w 17"/>
                <a:gd name="T10" fmla="*/ 0 h 110"/>
                <a:gd name="T11" fmla="*/ 17 w 17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10">
                  <a:moveTo>
                    <a:pt x="0" y="0"/>
                  </a:moveTo>
                  <a:lnTo>
                    <a:pt x="5" y="99"/>
                  </a:lnTo>
                  <a:lnTo>
                    <a:pt x="16" y="10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6" name="Freeform 261"/>
            <p:cNvSpPr>
              <a:spLocks/>
            </p:cNvSpPr>
            <p:nvPr/>
          </p:nvSpPr>
          <p:spPr bwMode="auto">
            <a:xfrm>
              <a:off x="8790414" y="6003502"/>
              <a:ext cx="39079" cy="136207"/>
            </a:xfrm>
            <a:custGeom>
              <a:avLst/>
              <a:gdLst>
                <a:gd name="T0" fmla="*/ 0 w 28"/>
                <a:gd name="T1" fmla="*/ 0 h 105"/>
                <a:gd name="T2" fmla="*/ 2147483647 w 28"/>
                <a:gd name="T3" fmla="*/ 2147483647 h 105"/>
                <a:gd name="T4" fmla="*/ 2147483647 w 28"/>
                <a:gd name="T5" fmla="*/ 2147483647 h 105"/>
                <a:gd name="T6" fmla="*/ 2147483647 w 28"/>
                <a:gd name="T7" fmla="*/ 2147483647 h 105"/>
                <a:gd name="T8" fmla="*/ 2147483647 w 28"/>
                <a:gd name="T9" fmla="*/ 2147483647 h 105"/>
                <a:gd name="T10" fmla="*/ 2147483647 w 28"/>
                <a:gd name="T11" fmla="*/ 2147483647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05"/>
                <a:gd name="T20" fmla="*/ 28 w 28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05">
                  <a:moveTo>
                    <a:pt x="0" y="0"/>
                  </a:moveTo>
                  <a:lnTo>
                    <a:pt x="10" y="29"/>
                  </a:lnTo>
                  <a:lnTo>
                    <a:pt x="21" y="55"/>
                  </a:lnTo>
                  <a:lnTo>
                    <a:pt x="21" y="80"/>
                  </a:lnTo>
                  <a:lnTo>
                    <a:pt x="21" y="104"/>
                  </a:lnTo>
                  <a:lnTo>
                    <a:pt x="27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7" name="Freeform 262"/>
            <p:cNvSpPr>
              <a:spLocks/>
            </p:cNvSpPr>
            <p:nvPr/>
          </p:nvSpPr>
          <p:spPr bwMode="auto">
            <a:xfrm>
              <a:off x="8835283" y="5977360"/>
              <a:ext cx="44869" cy="136208"/>
            </a:xfrm>
            <a:custGeom>
              <a:avLst/>
              <a:gdLst>
                <a:gd name="T0" fmla="*/ 0 w 33"/>
                <a:gd name="T1" fmla="*/ 0 h 105"/>
                <a:gd name="T2" fmla="*/ 2147483647 w 33"/>
                <a:gd name="T3" fmla="*/ 2147483647 h 105"/>
                <a:gd name="T4" fmla="*/ 2147483647 w 33"/>
                <a:gd name="T5" fmla="*/ 2147483647 h 105"/>
                <a:gd name="T6" fmla="*/ 2147483647 w 33"/>
                <a:gd name="T7" fmla="*/ 2147483647 h 105"/>
                <a:gd name="T8" fmla="*/ 2147483647 w 33"/>
                <a:gd name="T9" fmla="*/ 214748364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5"/>
                <a:gd name="T17" fmla="*/ 33 w 33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5">
                  <a:moveTo>
                    <a:pt x="0" y="0"/>
                  </a:moveTo>
                  <a:lnTo>
                    <a:pt x="11" y="29"/>
                  </a:lnTo>
                  <a:lnTo>
                    <a:pt x="21" y="80"/>
                  </a:lnTo>
                  <a:lnTo>
                    <a:pt x="27" y="100"/>
                  </a:lnTo>
                  <a:lnTo>
                    <a:pt x="32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8" name="Freeform 263"/>
            <p:cNvSpPr>
              <a:spLocks/>
            </p:cNvSpPr>
            <p:nvPr/>
          </p:nvSpPr>
          <p:spPr bwMode="auto">
            <a:xfrm>
              <a:off x="8856994" y="5970482"/>
              <a:ext cx="30395" cy="136207"/>
            </a:xfrm>
            <a:custGeom>
              <a:avLst/>
              <a:gdLst>
                <a:gd name="T0" fmla="*/ 0 w 22"/>
                <a:gd name="T1" fmla="*/ 0 h 105"/>
                <a:gd name="T2" fmla="*/ 2147483647 w 22"/>
                <a:gd name="T3" fmla="*/ 2147483647 h 105"/>
                <a:gd name="T4" fmla="*/ 2147483647 w 22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22"/>
                <a:gd name="T10" fmla="*/ 0 h 105"/>
                <a:gd name="T11" fmla="*/ 22 w 22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05">
                  <a:moveTo>
                    <a:pt x="0" y="0"/>
                  </a:moveTo>
                  <a:lnTo>
                    <a:pt x="16" y="79"/>
                  </a:lnTo>
                  <a:lnTo>
                    <a:pt x="2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9" name="Freeform 264"/>
            <p:cNvSpPr>
              <a:spLocks/>
            </p:cNvSpPr>
            <p:nvPr/>
          </p:nvSpPr>
          <p:spPr bwMode="auto">
            <a:xfrm>
              <a:off x="8799099" y="5996622"/>
              <a:ext cx="66580" cy="123825"/>
            </a:xfrm>
            <a:custGeom>
              <a:avLst/>
              <a:gdLst>
                <a:gd name="T0" fmla="*/ 0 w 48"/>
                <a:gd name="T1" fmla="*/ 0 h 95"/>
                <a:gd name="T2" fmla="*/ 2147483647 w 48"/>
                <a:gd name="T3" fmla="*/ 2147483647 h 95"/>
                <a:gd name="T4" fmla="*/ 2147483647 w 48"/>
                <a:gd name="T5" fmla="*/ 2147483647 h 95"/>
                <a:gd name="T6" fmla="*/ 2147483647 w 48"/>
                <a:gd name="T7" fmla="*/ 2147483647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5"/>
                <a:gd name="T14" fmla="*/ 48 w 48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5">
                  <a:moveTo>
                    <a:pt x="0" y="0"/>
                  </a:moveTo>
                  <a:lnTo>
                    <a:pt x="26" y="74"/>
                  </a:lnTo>
                  <a:lnTo>
                    <a:pt x="37" y="79"/>
                  </a:lnTo>
                  <a:lnTo>
                    <a:pt x="47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0" name="Freeform 265"/>
            <p:cNvSpPr>
              <a:spLocks/>
            </p:cNvSpPr>
            <p:nvPr/>
          </p:nvSpPr>
          <p:spPr bwMode="auto">
            <a:xfrm>
              <a:off x="8422779" y="5707697"/>
              <a:ext cx="377766" cy="103188"/>
            </a:xfrm>
            <a:custGeom>
              <a:avLst/>
              <a:gdLst>
                <a:gd name="T0" fmla="*/ 2147483647 w 272"/>
                <a:gd name="T1" fmla="*/ 2147483647 h 80"/>
                <a:gd name="T2" fmla="*/ 2147483647 w 272"/>
                <a:gd name="T3" fmla="*/ 2147483647 h 80"/>
                <a:gd name="T4" fmla="*/ 2147483647 w 272"/>
                <a:gd name="T5" fmla="*/ 2147483647 h 80"/>
                <a:gd name="T6" fmla="*/ 2147483647 w 272"/>
                <a:gd name="T7" fmla="*/ 2147483647 h 80"/>
                <a:gd name="T8" fmla="*/ 2147483647 w 272"/>
                <a:gd name="T9" fmla="*/ 0 h 80"/>
                <a:gd name="T10" fmla="*/ 2147483647 w 272"/>
                <a:gd name="T11" fmla="*/ 2147483647 h 80"/>
                <a:gd name="T12" fmla="*/ 2147483647 w 272"/>
                <a:gd name="T13" fmla="*/ 2147483647 h 80"/>
                <a:gd name="T14" fmla="*/ 2147483647 w 272"/>
                <a:gd name="T15" fmla="*/ 2147483647 h 80"/>
                <a:gd name="T16" fmla="*/ 2147483647 w 272"/>
                <a:gd name="T17" fmla="*/ 2147483647 h 80"/>
                <a:gd name="T18" fmla="*/ 0 w 272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2"/>
                <a:gd name="T31" fmla="*/ 0 h 80"/>
                <a:gd name="T32" fmla="*/ 272 w 272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2" h="80">
                  <a:moveTo>
                    <a:pt x="271" y="49"/>
                  </a:moveTo>
                  <a:lnTo>
                    <a:pt x="265" y="30"/>
                  </a:lnTo>
                  <a:lnTo>
                    <a:pt x="255" y="15"/>
                  </a:lnTo>
                  <a:lnTo>
                    <a:pt x="239" y="4"/>
                  </a:lnTo>
                  <a:lnTo>
                    <a:pt x="170" y="0"/>
                  </a:lnTo>
                  <a:lnTo>
                    <a:pt x="117" y="4"/>
                  </a:lnTo>
                  <a:lnTo>
                    <a:pt x="96" y="20"/>
                  </a:lnTo>
                  <a:lnTo>
                    <a:pt x="84" y="30"/>
                  </a:lnTo>
                  <a:lnTo>
                    <a:pt x="32" y="64"/>
                  </a:lnTo>
                  <a:lnTo>
                    <a:pt x="0" y="7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1" name="Line 98"/>
            <p:cNvSpPr>
              <a:spLocks noChangeShapeType="1"/>
            </p:cNvSpPr>
            <p:nvPr/>
          </p:nvSpPr>
          <p:spPr bwMode="auto">
            <a:xfrm>
              <a:off x="8777387" y="5779240"/>
              <a:ext cx="5790" cy="756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2" name="Line 99"/>
            <p:cNvSpPr>
              <a:spLocks noChangeShapeType="1"/>
            </p:cNvSpPr>
            <p:nvPr/>
          </p:nvSpPr>
          <p:spPr bwMode="auto">
            <a:xfrm>
              <a:off x="8777387" y="5740717"/>
              <a:ext cx="5790" cy="1086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3" name="Freeform 268"/>
            <p:cNvSpPr>
              <a:spLocks/>
            </p:cNvSpPr>
            <p:nvPr/>
          </p:nvSpPr>
          <p:spPr bwMode="auto">
            <a:xfrm>
              <a:off x="8790414" y="5809509"/>
              <a:ext cx="60790" cy="53658"/>
            </a:xfrm>
            <a:custGeom>
              <a:avLst/>
              <a:gdLst>
                <a:gd name="T0" fmla="*/ 0 w 44"/>
                <a:gd name="T1" fmla="*/ 0 h 41"/>
                <a:gd name="T2" fmla="*/ 2147483647 w 44"/>
                <a:gd name="T3" fmla="*/ 2147483647 h 41"/>
                <a:gd name="T4" fmla="*/ 2147483647 w 44"/>
                <a:gd name="T5" fmla="*/ 2147483647 h 41"/>
                <a:gd name="T6" fmla="*/ 0 60000 65536"/>
                <a:gd name="T7" fmla="*/ 0 60000 65536"/>
                <a:gd name="T8" fmla="*/ 0 60000 65536"/>
                <a:gd name="T9" fmla="*/ 0 w 44"/>
                <a:gd name="T10" fmla="*/ 0 h 41"/>
                <a:gd name="T11" fmla="*/ 44 w 44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1">
                  <a:moveTo>
                    <a:pt x="0" y="0"/>
                  </a:moveTo>
                  <a:lnTo>
                    <a:pt x="6" y="40"/>
                  </a:lnTo>
                  <a:lnTo>
                    <a:pt x="43" y="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4" name="Line 101"/>
            <p:cNvSpPr>
              <a:spLocks noChangeShapeType="1"/>
            </p:cNvSpPr>
            <p:nvPr/>
          </p:nvSpPr>
          <p:spPr bwMode="auto">
            <a:xfrm>
              <a:off x="8505279" y="5714577"/>
              <a:ext cx="0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5" name="Line 102"/>
            <p:cNvSpPr>
              <a:spLocks noChangeShapeType="1"/>
            </p:cNvSpPr>
            <p:nvPr/>
          </p:nvSpPr>
          <p:spPr bwMode="auto">
            <a:xfrm flipH="1">
              <a:off x="8489359" y="5714577"/>
              <a:ext cx="7236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6" name="Freeform 271"/>
            <p:cNvSpPr>
              <a:spLocks/>
            </p:cNvSpPr>
            <p:nvPr/>
          </p:nvSpPr>
          <p:spPr bwMode="auto">
            <a:xfrm>
              <a:off x="8644228" y="5914072"/>
              <a:ext cx="104212" cy="110067"/>
            </a:xfrm>
            <a:custGeom>
              <a:avLst/>
              <a:gdLst>
                <a:gd name="T0" fmla="*/ 2147483647 w 75"/>
                <a:gd name="T1" fmla="*/ 0 h 85"/>
                <a:gd name="T2" fmla="*/ 2147483647 w 75"/>
                <a:gd name="T3" fmla="*/ 2147483647 h 85"/>
                <a:gd name="T4" fmla="*/ 2147483647 w 75"/>
                <a:gd name="T5" fmla="*/ 2147483647 h 85"/>
                <a:gd name="T6" fmla="*/ 2147483647 w 75"/>
                <a:gd name="T7" fmla="*/ 2147483647 h 85"/>
                <a:gd name="T8" fmla="*/ 2147483647 w 75"/>
                <a:gd name="T9" fmla="*/ 2147483647 h 85"/>
                <a:gd name="T10" fmla="*/ 2147483647 w 75"/>
                <a:gd name="T11" fmla="*/ 2147483647 h 85"/>
                <a:gd name="T12" fmla="*/ 0 w 75"/>
                <a:gd name="T13" fmla="*/ 2147483647 h 85"/>
                <a:gd name="T14" fmla="*/ 0 w 75"/>
                <a:gd name="T15" fmla="*/ 2147483647 h 85"/>
                <a:gd name="T16" fmla="*/ 2147483647 w 75"/>
                <a:gd name="T17" fmla="*/ 2147483647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"/>
                <a:gd name="T28" fmla="*/ 0 h 85"/>
                <a:gd name="T29" fmla="*/ 75 w 75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" h="85">
                  <a:moveTo>
                    <a:pt x="5" y="0"/>
                  </a:moveTo>
                  <a:lnTo>
                    <a:pt x="53" y="5"/>
                  </a:lnTo>
                  <a:lnTo>
                    <a:pt x="74" y="5"/>
                  </a:lnTo>
                  <a:lnTo>
                    <a:pt x="74" y="55"/>
                  </a:lnTo>
                  <a:lnTo>
                    <a:pt x="58" y="69"/>
                  </a:lnTo>
                  <a:lnTo>
                    <a:pt x="31" y="49"/>
                  </a:lnTo>
                  <a:lnTo>
                    <a:pt x="0" y="64"/>
                  </a:lnTo>
                  <a:lnTo>
                    <a:pt x="0" y="84"/>
                  </a:lnTo>
                  <a:lnTo>
                    <a:pt x="58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7" name="Line 104"/>
            <p:cNvSpPr>
              <a:spLocks noChangeShapeType="1"/>
            </p:cNvSpPr>
            <p:nvPr/>
          </p:nvSpPr>
          <p:spPr bwMode="auto">
            <a:xfrm>
              <a:off x="8687650" y="591957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" name="Freeform 273"/>
            <p:cNvSpPr>
              <a:spLocks/>
            </p:cNvSpPr>
            <p:nvPr/>
          </p:nvSpPr>
          <p:spPr bwMode="auto">
            <a:xfrm>
              <a:off x="8725282" y="5940213"/>
              <a:ext cx="75264" cy="70167"/>
            </a:xfrm>
            <a:custGeom>
              <a:avLst/>
              <a:gdLst>
                <a:gd name="T0" fmla="*/ 2147483647 w 54"/>
                <a:gd name="T1" fmla="*/ 0 h 55"/>
                <a:gd name="T2" fmla="*/ 2147483647 w 54"/>
                <a:gd name="T3" fmla="*/ 2147483647 h 55"/>
                <a:gd name="T4" fmla="*/ 2147483647 w 54"/>
                <a:gd name="T5" fmla="*/ 2147483647 h 55"/>
                <a:gd name="T6" fmla="*/ 2147483647 w 54"/>
                <a:gd name="T7" fmla="*/ 2147483647 h 55"/>
                <a:gd name="T8" fmla="*/ 0 w 54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5"/>
                <a:gd name="T17" fmla="*/ 54 w 54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5">
                  <a:moveTo>
                    <a:pt x="16" y="0"/>
                  </a:moveTo>
                  <a:lnTo>
                    <a:pt x="53" y="5"/>
                  </a:lnTo>
                  <a:lnTo>
                    <a:pt x="53" y="44"/>
                  </a:lnTo>
                  <a:lnTo>
                    <a:pt x="37" y="54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9" name="Freeform 274"/>
            <p:cNvSpPr>
              <a:spLocks/>
            </p:cNvSpPr>
            <p:nvPr/>
          </p:nvSpPr>
          <p:spPr bwMode="auto">
            <a:xfrm>
              <a:off x="8777387" y="5854912"/>
              <a:ext cx="102765" cy="52282"/>
            </a:xfrm>
            <a:custGeom>
              <a:avLst/>
              <a:gdLst>
                <a:gd name="T0" fmla="*/ 0 w 75"/>
                <a:gd name="T1" fmla="*/ 2147483647 h 40"/>
                <a:gd name="T2" fmla="*/ 0 w 75"/>
                <a:gd name="T3" fmla="*/ 2147483647 h 40"/>
                <a:gd name="T4" fmla="*/ 2147483647 w 75"/>
                <a:gd name="T5" fmla="*/ 2147483647 h 40"/>
                <a:gd name="T6" fmla="*/ 2147483647 w 75"/>
                <a:gd name="T7" fmla="*/ 2147483647 h 40"/>
                <a:gd name="T8" fmla="*/ 2147483647 w 75"/>
                <a:gd name="T9" fmla="*/ 2147483647 h 40"/>
                <a:gd name="T10" fmla="*/ 2147483647 w 75"/>
                <a:gd name="T11" fmla="*/ 2147483647 h 40"/>
                <a:gd name="T12" fmla="*/ 2147483647 w 75"/>
                <a:gd name="T13" fmla="*/ 2147483647 h 40"/>
                <a:gd name="T14" fmla="*/ 2147483647 w 75"/>
                <a:gd name="T15" fmla="*/ 2147483647 h 40"/>
                <a:gd name="T16" fmla="*/ 2147483647 w 75"/>
                <a:gd name="T17" fmla="*/ 2147483647 h 40"/>
                <a:gd name="T18" fmla="*/ 2147483647 w 75"/>
                <a:gd name="T19" fmla="*/ 2147483647 h 40"/>
                <a:gd name="T20" fmla="*/ 2147483647 w 75"/>
                <a:gd name="T21" fmla="*/ 0 h 40"/>
                <a:gd name="T22" fmla="*/ 0 w 7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5"/>
                <a:gd name="T37" fmla="*/ 0 h 40"/>
                <a:gd name="T38" fmla="*/ 75 w 7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5" h="40">
                  <a:moveTo>
                    <a:pt x="0" y="5"/>
                  </a:moveTo>
                  <a:lnTo>
                    <a:pt x="0" y="15"/>
                  </a:lnTo>
                  <a:lnTo>
                    <a:pt x="16" y="15"/>
                  </a:lnTo>
                  <a:lnTo>
                    <a:pt x="31" y="25"/>
                  </a:lnTo>
                  <a:lnTo>
                    <a:pt x="42" y="30"/>
                  </a:lnTo>
                  <a:lnTo>
                    <a:pt x="42" y="39"/>
                  </a:lnTo>
                  <a:lnTo>
                    <a:pt x="74" y="30"/>
                  </a:lnTo>
                  <a:lnTo>
                    <a:pt x="63" y="20"/>
                  </a:lnTo>
                  <a:lnTo>
                    <a:pt x="53" y="10"/>
                  </a:lnTo>
                  <a:lnTo>
                    <a:pt x="42" y="5"/>
                  </a:lnTo>
                  <a:lnTo>
                    <a:pt x="5" y="0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0" name="Line 107"/>
            <p:cNvSpPr>
              <a:spLocks noChangeShapeType="1"/>
            </p:cNvSpPr>
            <p:nvPr/>
          </p:nvSpPr>
          <p:spPr bwMode="auto">
            <a:xfrm>
              <a:off x="7534086" y="5303202"/>
              <a:ext cx="5790" cy="3150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1" name="Line 108"/>
            <p:cNvSpPr>
              <a:spLocks noChangeShapeType="1"/>
            </p:cNvSpPr>
            <p:nvPr/>
          </p:nvSpPr>
          <p:spPr bwMode="auto">
            <a:xfrm>
              <a:off x="7431322" y="5373370"/>
              <a:ext cx="0" cy="148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2" name="Line 109"/>
            <p:cNvSpPr>
              <a:spLocks noChangeShapeType="1"/>
            </p:cNvSpPr>
            <p:nvPr/>
          </p:nvSpPr>
          <p:spPr bwMode="auto">
            <a:xfrm>
              <a:off x="7217109" y="5515080"/>
              <a:ext cx="0" cy="908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3" name="Freeform 278"/>
            <p:cNvSpPr>
              <a:spLocks/>
            </p:cNvSpPr>
            <p:nvPr/>
          </p:nvSpPr>
          <p:spPr bwMode="auto">
            <a:xfrm>
              <a:off x="6871185" y="5560483"/>
              <a:ext cx="340134" cy="187113"/>
            </a:xfrm>
            <a:custGeom>
              <a:avLst/>
              <a:gdLst>
                <a:gd name="T0" fmla="*/ 2147483647 w 245"/>
                <a:gd name="T1" fmla="*/ 0 h 145"/>
                <a:gd name="T2" fmla="*/ 2147483647 w 245"/>
                <a:gd name="T3" fmla="*/ 2147483647 h 145"/>
                <a:gd name="T4" fmla="*/ 2147483647 w 245"/>
                <a:gd name="T5" fmla="*/ 2147483647 h 145"/>
                <a:gd name="T6" fmla="*/ 2147483647 w 245"/>
                <a:gd name="T7" fmla="*/ 2147483647 h 145"/>
                <a:gd name="T8" fmla="*/ 2147483647 w 245"/>
                <a:gd name="T9" fmla="*/ 2147483647 h 145"/>
                <a:gd name="T10" fmla="*/ 2147483647 w 245"/>
                <a:gd name="T11" fmla="*/ 2147483647 h 145"/>
                <a:gd name="T12" fmla="*/ 2147483647 w 245"/>
                <a:gd name="T13" fmla="*/ 2147483647 h 145"/>
                <a:gd name="T14" fmla="*/ 2147483647 w 245"/>
                <a:gd name="T15" fmla="*/ 2147483647 h 145"/>
                <a:gd name="T16" fmla="*/ 0 w 245"/>
                <a:gd name="T17" fmla="*/ 2147483647 h 145"/>
                <a:gd name="T18" fmla="*/ 0 w 245"/>
                <a:gd name="T19" fmla="*/ 2147483647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5"/>
                <a:gd name="T31" fmla="*/ 0 h 145"/>
                <a:gd name="T32" fmla="*/ 245 w 245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5" h="145">
                  <a:moveTo>
                    <a:pt x="244" y="0"/>
                  </a:moveTo>
                  <a:lnTo>
                    <a:pt x="54" y="84"/>
                  </a:lnTo>
                  <a:lnTo>
                    <a:pt x="48" y="89"/>
                  </a:lnTo>
                  <a:lnTo>
                    <a:pt x="27" y="144"/>
                  </a:lnTo>
                  <a:lnTo>
                    <a:pt x="11" y="100"/>
                  </a:lnTo>
                  <a:lnTo>
                    <a:pt x="27" y="95"/>
                  </a:lnTo>
                  <a:lnTo>
                    <a:pt x="32" y="84"/>
                  </a:lnTo>
                  <a:lnTo>
                    <a:pt x="27" y="84"/>
                  </a:lnTo>
                  <a:lnTo>
                    <a:pt x="0" y="69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4" name="Freeform 279"/>
            <p:cNvSpPr>
              <a:spLocks/>
            </p:cNvSpPr>
            <p:nvPr/>
          </p:nvSpPr>
          <p:spPr bwMode="auto">
            <a:xfrm>
              <a:off x="6746710" y="5649912"/>
              <a:ext cx="170791" cy="71543"/>
            </a:xfrm>
            <a:custGeom>
              <a:avLst/>
              <a:gdLst>
                <a:gd name="T0" fmla="*/ 0 w 123"/>
                <a:gd name="T1" fmla="*/ 2147483647 h 56"/>
                <a:gd name="T2" fmla="*/ 2147483647 w 123"/>
                <a:gd name="T3" fmla="*/ 0 h 56"/>
                <a:gd name="T4" fmla="*/ 2147483647 w 123"/>
                <a:gd name="T5" fmla="*/ 2147483647 h 56"/>
                <a:gd name="T6" fmla="*/ 2147483647 w 123"/>
                <a:gd name="T7" fmla="*/ 2147483647 h 56"/>
                <a:gd name="T8" fmla="*/ 0 w 123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6"/>
                <a:gd name="T17" fmla="*/ 123 w 123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6">
                  <a:moveTo>
                    <a:pt x="0" y="40"/>
                  </a:moveTo>
                  <a:lnTo>
                    <a:pt x="90" y="0"/>
                  </a:lnTo>
                  <a:lnTo>
                    <a:pt x="122" y="15"/>
                  </a:lnTo>
                  <a:lnTo>
                    <a:pt x="21" y="55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5" name="Line 112"/>
            <p:cNvSpPr>
              <a:spLocks noChangeShapeType="1"/>
            </p:cNvSpPr>
            <p:nvPr/>
          </p:nvSpPr>
          <p:spPr bwMode="auto">
            <a:xfrm flipV="1">
              <a:off x="6784342" y="5674677"/>
              <a:ext cx="124475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6" name="Line 113"/>
            <p:cNvSpPr>
              <a:spLocks noChangeShapeType="1"/>
            </p:cNvSpPr>
            <p:nvPr/>
          </p:nvSpPr>
          <p:spPr bwMode="auto">
            <a:xfrm flipV="1">
              <a:off x="6806052" y="5746220"/>
              <a:ext cx="10276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7" name="Line 114"/>
            <p:cNvSpPr>
              <a:spLocks noChangeShapeType="1"/>
            </p:cNvSpPr>
            <p:nvPr/>
          </p:nvSpPr>
          <p:spPr bwMode="auto">
            <a:xfrm>
              <a:off x="6871185" y="5695315"/>
              <a:ext cx="24605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" name="Line 115"/>
            <p:cNvSpPr>
              <a:spLocks noChangeShapeType="1"/>
            </p:cNvSpPr>
            <p:nvPr/>
          </p:nvSpPr>
          <p:spPr bwMode="auto">
            <a:xfrm>
              <a:off x="6858158" y="5700818"/>
              <a:ext cx="20263" cy="59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9" name="Line 116"/>
            <p:cNvSpPr>
              <a:spLocks noChangeShapeType="1"/>
            </p:cNvSpPr>
            <p:nvPr/>
          </p:nvSpPr>
          <p:spPr bwMode="auto">
            <a:xfrm>
              <a:off x="6843684" y="5707697"/>
              <a:ext cx="21711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0" name="Line 117"/>
            <p:cNvSpPr>
              <a:spLocks noChangeShapeType="1"/>
            </p:cNvSpPr>
            <p:nvPr/>
          </p:nvSpPr>
          <p:spPr bwMode="auto">
            <a:xfrm>
              <a:off x="6827763" y="5714577"/>
              <a:ext cx="21710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1" name="Line 118"/>
            <p:cNvSpPr>
              <a:spLocks noChangeShapeType="1"/>
            </p:cNvSpPr>
            <p:nvPr/>
          </p:nvSpPr>
          <p:spPr bwMode="auto">
            <a:xfrm>
              <a:off x="6813290" y="5720080"/>
              <a:ext cx="23158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2" name="Line 119"/>
            <p:cNvSpPr>
              <a:spLocks noChangeShapeType="1"/>
            </p:cNvSpPr>
            <p:nvPr/>
          </p:nvSpPr>
          <p:spPr bwMode="auto">
            <a:xfrm>
              <a:off x="6791578" y="5726959"/>
              <a:ext cx="28948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3" name="Line 120"/>
            <p:cNvSpPr>
              <a:spLocks noChangeShapeType="1"/>
            </p:cNvSpPr>
            <p:nvPr/>
          </p:nvSpPr>
          <p:spPr bwMode="auto">
            <a:xfrm flipV="1">
              <a:off x="6806052" y="5714577"/>
              <a:ext cx="89738" cy="316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4" name="Line 121"/>
            <p:cNvSpPr>
              <a:spLocks noChangeShapeType="1"/>
            </p:cNvSpPr>
            <p:nvPr/>
          </p:nvSpPr>
          <p:spPr bwMode="auto">
            <a:xfrm flipV="1">
              <a:off x="6806052" y="5720080"/>
              <a:ext cx="89738" cy="398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5" name="Line 122"/>
            <p:cNvSpPr>
              <a:spLocks noChangeShapeType="1"/>
            </p:cNvSpPr>
            <p:nvPr/>
          </p:nvSpPr>
          <p:spPr bwMode="auto">
            <a:xfrm flipV="1">
              <a:off x="6806052" y="5733838"/>
              <a:ext cx="95527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6" name="Line 123"/>
            <p:cNvSpPr>
              <a:spLocks noChangeShapeType="1"/>
            </p:cNvSpPr>
            <p:nvPr/>
          </p:nvSpPr>
          <p:spPr bwMode="auto">
            <a:xfrm flipV="1">
              <a:off x="6813290" y="5740717"/>
              <a:ext cx="88290" cy="316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7" name="Freeform 292"/>
            <p:cNvSpPr>
              <a:spLocks/>
            </p:cNvSpPr>
            <p:nvPr/>
          </p:nvSpPr>
          <p:spPr bwMode="auto">
            <a:xfrm>
              <a:off x="6946449" y="5623772"/>
              <a:ext cx="53553" cy="46778"/>
            </a:xfrm>
            <a:custGeom>
              <a:avLst/>
              <a:gdLst>
                <a:gd name="T0" fmla="*/ 0 w 38"/>
                <a:gd name="T1" fmla="*/ 2147483647 h 36"/>
                <a:gd name="T2" fmla="*/ 0 w 38"/>
                <a:gd name="T3" fmla="*/ 2147483647 h 36"/>
                <a:gd name="T4" fmla="*/ 2147483647 w 38"/>
                <a:gd name="T5" fmla="*/ 0 h 36"/>
                <a:gd name="T6" fmla="*/ 0 60000 65536"/>
                <a:gd name="T7" fmla="*/ 0 60000 65536"/>
                <a:gd name="T8" fmla="*/ 0 60000 65536"/>
                <a:gd name="T9" fmla="*/ 0 w 38"/>
                <a:gd name="T10" fmla="*/ 0 h 36"/>
                <a:gd name="T11" fmla="*/ 38 w 38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6">
                  <a:moveTo>
                    <a:pt x="0" y="35"/>
                  </a:moveTo>
                  <a:lnTo>
                    <a:pt x="0" y="15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8" name="Line 125"/>
            <p:cNvSpPr>
              <a:spLocks noChangeShapeType="1"/>
            </p:cNvSpPr>
            <p:nvPr/>
          </p:nvSpPr>
          <p:spPr bwMode="auto">
            <a:xfrm flipH="1">
              <a:off x="6930527" y="5681557"/>
              <a:ext cx="7237" cy="1994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" name="Line 126"/>
            <p:cNvSpPr>
              <a:spLocks noChangeShapeType="1"/>
            </p:cNvSpPr>
            <p:nvPr/>
          </p:nvSpPr>
          <p:spPr bwMode="auto">
            <a:xfrm>
              <a:off x="6960923" y="5663670"/>
              <a:ext cx="0" cy="89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" name="Line 127"/>
            <p:cNvSpPr>
              <a:spLocks noChangeShapeType="1"/>
            </p:cNvSpPr>
            <p:nvPr/>
          </p:nvSpPr>
          <p:spPr bwMode="auto">
            <a:xfrm>
              <a:off x="6998555" y="5649912"/>
              <a:ext cx="0" cy="509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" name="Line 128"/>
            <p:cNvSpPr>
              <a:spLocks noChangeShapeType="1"/>
            </p:cNvSpPr>
            <p:nvPr/>
          </p:nvSpPr>
          <p:spPr bwMode="auto">
            <a:xfrm>
              <a:off x="7018818" y="5637530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2" name="Line 129"/>
            <p:cNvSpPr>
              <a:spLocks noChangeShapeType="1"/>
            </p:cNvSpPr>
            <p:nvPr/>
          </p:nvSpPr>
          <p:spPr bwMode="auto">
            <a:xfrm>
              <a:off x="7034739" y="5630650"/>
              <a:ext cx="0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3" name="Line 130"/>
            <p:cNvSpPr>
              <a:spLocks noChangeShapeType="1"/>
            </p:cNvSpPr>
            <p:nvPr/>
          </p:nvSpPr>
          <p:spPr bwMode="auto">
            <a:xfrm>
              <a:off x="7055002" y="5623772"/>
              <a:ext cx="0" cy="50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4" name="Line 131"/>
            <p:cNvSpPr>
              <a:spLocks noChangeShapeType="1"/>
            </p:cNvSpPr>
            <p:nvPr/>
          </p:nvSpPr>
          <p:spPr bwMode="auto">
            <a:xfrm>
              <a:off x="7078160" y="5618268"/>
              <a:ext cx="0" cy="50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5" name="Line 132"/>
            <p:cNvSpPr>
              <a:spLocks noChangeShapeType="1"/>
            </p:cNvSpPr>
            <p:nvPr/>
          </p:nvSpPr>
          <p:spPr bwMode="auto">
            <a:xfrm>
              <a:off x="7101318" y="5605885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6" name="Line 133"/>
            <p:cNvSpPr>
              <a:spLocks noChangeShapeType="1"/>
            </p:cNvSpPr>
            <p:nvPr/>
          </p:nvSpPr>
          <p:spPr bwMode="auto">
            <a:xfrm>
              <a:off x="7121582" y="5597630"/>
              <a:ext cx="0" cy="66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7" name="Line 134"/>
            <p:cNvSpPr>
              <a:spLocks noChangeShapeType="1"/>
            </p:cNvSpPr>
            <p:nvPr/>
          </p:nvSpPr>
          <p:spPr bwMode="auto">
            <a:xfrm>
              <a:off x="7143293" y="5585248"/>
              <a:ext cx="0" cy="70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8" name="Line 135"/>
            <p:cNvSpPr>
              <a:spLocks noChangeShapeType="1"/>
            </p:cNvSpPr>
            <p:nvPr/>
          </p:nvSpPr>
          <p:spPr bwMode="auto">
            <a:xfrm>
              <a:off x="7172240" y="5572865"/>
              <a:ext cx="0" cy="70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" name="Freeform 304"/>
            <p:cNvSpPr>
              <a:spLocks/>
            </p:cNvSpPr>
            <p:nvPr/>
          </p:nvSpPr>
          <p:spPr bwMode="auto">
            <a:xfrm>
              <a:off x="6952238" y="5643033"/>
              <a:ext cx="221449" cy="193992"/>
            </a:xfrm>
            <a:custGeom>
              <a:avLst/>
              <a:gdLst>
                <a:gd name="T0" fmla="*/ 2147483647 w 160"/>
                <a:gd name="T1" fmla="*/ 0 h 150"/>
                <a:gd name="T2" fmla="*/ 2147483647 w 160"/>
                <a:gd name="T3" fmla="*/ 2147483647 h 150"/>
                <a:gd name="T4" fmla="*/ 0 w 160"/>
                <a:gd name="T5" fmla="*/ 2147483647 h 150"/>
                <a:gd name="T6" fmla="*/ 0 60000 65536"/>
                <a:gd name="T7" fmla="*/ 0 60000 65536"/>
                <a:gd name="T8" fmla="*/ 0 60000 65536"/>
                <a:gd name="T9" fmla="*/ 0 w 160"/>
                <a:gd name="T10" fmla="*/ 0 h 150"/>
                <a:gd name="T11" fmla="*/ 160 w 160"/>
                <a:gd name="T12" fmla="*/ 150 h 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50">
                  <a:moveTo>
                    <a:pt x="159" y="0"/>
                  </a:moveTo>
                  <a:lnTo>
                    <a:pt x="21" y="50"/>
                  </a:lnTo>
                  <a:lnTo>
                    <a:pt x="0" y="1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" name="Freeform 305"/>
            <p:cNvSpPr>
              <a:spLocks/>
            </p:cNvSpPr>
            <p:nvPr/>
          </p:nvSpPr>
          <p:spPr bwMode="auto">
            <a:xfrm>
              <a:off x="7555796" y="5592127"/>
              <a:ext cx="302503" cy="225637"/>
            </a:xfrm>
            <a:custGeom>
              <a:avLst/>
              <a:gdLst>
                <a:gd name="T0" fmla="*/ 0 w 218"/>
                <a:gd name="T1" fmla="*/ 2147483647 h 174"/>
                <a:gd name="T2" fmla="*/ 2147483647 w 218"/>
                <a:gd name="T3" fmla="*/ 0 h 174"/>
                <a:gd name="T4" fmla="*/ 2147483647 w 218"/>
                <a:gd name="T5" fmla="*/ 2147483647 h 174"/>
                <a:gd name="T6" fmla="*/ 0 w 218"/>
                <a:gd name="T7" fmla="*/ 2147483647 h 174"/>
                <a:gd name="T8" fmla="*/ 0 w 218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174"/>
                <a:gd name="T17" fmla="*/ 218 w 21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174">
                  <a:moveTo>
                    <a:pt x="0" y="54"/>
                  </a:moveTo>
                  <a:lnTo>
                    <a:pt x="212" y="0"/>
                  </a:lnTo>
                  <a:lnTo>
                    <a:pt x="217" y="138"/>
                  </a:lnTo>
                  <a:lnTo>
                    <a:pt x="0" y="173"/>
                  </a:lnTo>
                  <a:lnTo>
                    <a:pt x="0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" name="Line 138"/>
            <p:cNvSpPr>
              <a:spLocks noChangeShapeType="1"/>
            </p:cNvSpPr>
            <p:nvPr/>
          </p:nvSpPr>
          <p:spPr bwMode="auto">
            <a:xfrm>
              <a:off x="7673035" y="5630650"/>
              <a:ext cx="7236" cy="167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" name="Freeform 307"/>
            <p:cNvSpPr>
              <a:spLocks/>
            </p:cNvSpPr>
            <p:nvPr/>
          </p:nvSpPr>
          <p:spPr bwMode="auto">
            <a:xfrm>
              <a:off x="7445795" y="5689812"/>
              <a:ext cx="75264" cy="134832"/>
            </a:xfrm>
            <a:custGeom>
              <a:avLst/>
              <a:gdLst>
                <a:gd name="T0" fmla="*/ 2147483647 w 54"/>
                <a:gd name="T1" fmla="*/ 2147483647 h 104"/>
                <a:gd name="T2" fmla="*/ 2147483647 w 54"/>
                <a:gd name="T3" fmla="*/ 0 h 104"/>
                <a:gd name="T4" fmla="*/ 2147483647 w 54"/>
                <a:gd name="T5" fmla="*/ 2147483647 h 104"/>
                <a:gd name="T6" fmla="*/ 0 w 54"/>
                <a:gd name="T7" fmla="*/ 2147483647 h 104"/>
                <a:gd name="T8" fmla="*/ 2147483647 w 54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04"/>
                <a:gd name="T17" fmla="*/ 54 w 5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04">
                  <a:moveTo>
                    <a:pt x="6" y="15"/>
                  </a:moveTo>
                  <a:lnTo>
                    <a:pt x="53" y="0"/>
                  </a:lnTo>
                  <a:lnTo>
                    <a:pt x="53" y="93"/>
                  </a:lnTo>
                  <a:lnTo>
                    <a:pt x="0" y="103"/>
                  </a:lnTo>
                  <a:lnTo>
                    <a:pt x="6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3" name="Freeform 308"/>
            <p:cNvSpPr>
              <a:spLocks/>
            </p:cNvSpPr>
            <p:nvPr/>
          </p:nvSpPr>
          <p:spPr bwMode="auto">
            <a:xfrm>
              <a:off x="7209872" y="5695315"/>
              <a:ext cx="222897" cy="160972"/>
            </a:xfrm>
            <a:custGeom>
              <a:avLst/>
              <a:gdLst>
                <a:gd name="T0" fmla="*/ 0 w 160"/>
                <a:gd name="T1" fmla="*/ 2147483647 h 125"/>
                <a:gd name="T2" fmla="*/ 2147483647 w 160"/>
                <a:gd name="T3" fmla="*/ 0 h 125"/>
                <a:gd name="T4" fmla="*/ 2147483647 w 160"/>
                <a:gd name="T5" fmla="*/ 2147483647 h 125"/>
                <a:gd name="T6" fmla="*/ 0 w 160"/>
                <a:gd name="T7" fmla="*/ 2147483647 h 125"/>
                <a:gd name="T8" fmla="*/ 0 w 160"/>
                <a:gd name="T9" fmla="*/ 2147483647 h 1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25"/>
                <a:gd name="T17" fmla="*/ 160 w 160"/>
                <a:gd name="T18" fmla="*/ 125 h 1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25">
                  <a:moveTo>
                    <a:pt x="0" y="40"/>
                  </a:moveTo>
                  <a:lnTo>
                    <a:pt x="154" y="0"/>
                  </a:lnTo>
                  <a:lnTo>
                    <a:pt x="159" y="100"/>
                  </a:lnTo>
                  <a:lnTo>
                    <a:pt x="0" y="124"/>
                  </a:lnTo>
                  <a:lnTo>
                    <a:pt x="0" y="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4" name="Line 141"/>
            <p:cNvSpPr>
              <a:spLocks noChangeShapeType="1"/>
            </p:cNvSpPr>
            <p:nvPr/>
          </p:nvSpPr>
          <p:spPr bwMode="auto">
            <a:xfrm>
              <a:off x="7305400" y="5726959"/>
              <a:ext cx="0" cy="1155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" name="Freeform 310"/>
            <p:cNvSpPr>
              <a:spLocks/>
            </p:cNvSpPr>
            <p:nvPr/>
          </p:nvSpPr>
          <p:spPr bwMode="auto">
            <a:xfrm>
              <a:off x="6703289" y="5482060"/>
              <a:ext cx="853956" cy="528320"/>
            </a:xfrm>
            <a:custGeom>
              <a:avLst/>
              <a:gdLst>
                <a:gd name="T0" fmla="*/ 2147483647 w 615"/>
                <a:gd name="T1" fmla="*/ 0 h 408"/>
                <a:gd name="T2" fmla="*/ 2147483647 w 615"/>
                <a:gd name="T3" fmla="*/ 2147483647 h 408"/>
                <a:gd name="T4" fmla="*/ 2147483647 w 615"/>
                <a:gd name="T5" fmla="*/ 2147483647 h 408"/>
                <a:gd name="T6" fmla="*/ 2147483647 w 615"/>
                <a:gd name="T7" fmla="*/ 2147483647 h 408"/>
                <a:gd name="T8" fmla="*/ 2147483647 w 615"/>
                <a:gd name="T9" fmla="*/ 2147483647 h 408"/>
                <a:gd name="T10" fmla="*/ 0 w 615"/>
                <a:gd name="T11" fmla="*/ 2147483647 h 408"/>
                <a:gd name="T12" fmla="*/ 2147483647 w 615"/>
                <a:gd name="T13" fmla="*/ 2147483647 h 408"/>
                <a:gd name="T14" fmla="*/ 2147483647 w 615"/>
                <a:gd name="T15" fmla="*/ 2147483647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5"/>
                <a:gd name="T25" fmla="*/ 0 h 408"/>
                <a:gd name="T26" fmla="*/ 615 w 615"/>
                <a:gd name="T27" fmla="*/ 408 h 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5" h="408">
                  <a:moveTo>
                    <a:pt x="614" y="0"/>
                  </a:moveTo>
                  <a:lnTo>
                    <a:pt x="360" y="100"/>
                  </a:lnTo>
                  <a:lnTo>
                    <a:pt x="328" y="154"/>
                  </a:lnTo>
                  <a:lnTo>
                    <a:pt x="21" y="263"/>
                  </a:lnTo>
                  <a:lnTo>
                    <a:pt x="16" y="298"/>
                  </a:lnTo>
                  <a:lnTo>
                    <a:pt x="0" y="333"/>
                  </a:lnTo>
                  <a:lnTo>
                    <a:pt x="6" y="387"/>
                  </a:lnTo>
                  <a:lnTo>
                    <a:pt x="16" y="4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" name="Line 143"/>
            <p:cNvSpPr>
              <a:spLocks noChangeShapeType="1"/>
            </p:cNvSpPr>
            <p:nvPr/>
          </p:nvSpPr>
          <p:spPr bwMode="auto">
            <a:xfrm flipH="1">
              <a:off x="6739473" y="5823267"/>
              <a:ext cx="7237" cy="908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" name="Line 144"/>
            <p:cNvSpPr>
              <a:spLocks noChangeShapeType="1"/>
            </p:cNvSpPr>
            <p:nvPr/>
          </p:nvSpPr>
          <p:spPr bwMode="auto">
            <a:xfrm>
              <a:off x="6762631" y="5816388"/>
              <a:ext cx="7237" cy="1086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8" name="Line 145"/>
            <p:cNvSpPr>
              <a:spLocks noChangeShapeType="1"/>
            </p:cNvSpPr>
            <p:nvPr/>
          </p:nvSpPr>
          <p:spPr bwMode="auto">
            <a:xfrm>
              <a:off x="6827763" y="5798502"/>
              <a:ext cx="0" cy="1210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" name="Line 146"/>
            <p:cNvSpPr>
              <a:spLocks noChangeShapeType="1"/>
            </p:cNvSpPr>
            <p:nvPr/>
          </p:nvSpPr>
          <p:spPr bwMode="auto">
            <a:xfrm>
              <a:off x="6895790" y="5772362"/>
              <a:ext cx="0" cy="1334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" name="Line 147"/>
            <p:cNvSpPr>
              <a:spLocks noChangeShapeType="1"/>
            </p:cNvSpPr>
            <p:nvPr/>
          </p:nvSpPr>
          <p:spPr bwMode="auto">
            <a:xfrm>
              <a:off x="7078160" y="5714577"/>
              <a:ext cx="0" cy="1609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" name="Line 148"/>
            <p:cNvSpPr>
              <a:spLocks noChangeShapeType="1"/>
            </p:cNvSpPr>
            <p:nvPr/>
          </p:nvSpPr>
          <p:spPr bwMode="auto">
            <a:xfrm flipH="1">
              <a:off x="7209872" y="5605885"/>
              <a:ext cx="7236" cy="1788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" name="Line 149"/>
            <p:cNvSpPr>
              <a:spLocks noChangeShapeType="1"/>
            </p:cNvSpPr>
            <p:nvPr/>
          </p:nvSpPr>
          <p:spPr bwMode="auto">
            <a:xfrm flipH="1">
              <a:off x="7312636" y="5572865"/>
              <a:ext cx="7237" cy="147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3" name="Line 150"/>
            <p:cNvSpPr>
              <a:spLocks noChangeShapeType="1"/>
            </p:cNvSpPr>
            <p:nvPr/>
          </p:nvSpPr>
          <p:spPr bwMode="auto">
            <a:xfrm flipV="1">
              <a:off x="6798816" y="5830147"/>
              <a:ext cx="405267" cy="68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4" name="Line 151"/>
            <p:cNvSpPr>
              <a:spLocks noChangeShapeType="1"/>
            </p:cNvSpPr>
            <p:nvPr/>
          </p:nvSpPr>
          <p:spPr bwMode="auto">
            <a:xfrm flipV="1">
              <a:off x="6798816" y="5707697"/>
              <a:ext cx="88290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5" name="Line 152"/>
            <p:cNvSpPr>
              <a:spLocks noChangeShapeType="1"/>
            </p:cNvSpPr>
            <p:nvPr/>
          </p:nvSpPr>
          <p:spPr bwMode="auto">
            <a:xfrm flipV="1">
              <a:off x="6798816" y="5700818"/>
              <a:ext cx="79606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6" name="Freeform 321"/>
            <p:cNvSpPr>
              <a:spLocks/>
            </p:cNvSpPr>
            <p:nvPr/>
          </p:nvSpPr>
          <p:spPr bwMode="auto">
            <a:xfrm>
              <a:off x="6733683" y="5784744"/>
              <a:ext cx="1742649" cy="393488"/>
            </a:xfrm>
            <a:custGeom>
              <a:avLst/>
              <a:gdLst>
                <a:gd name="T0" fmla="*/ 0 w 1256"/>
                <a:gd name="T1" fmla="*/ 2147483647 h 304"/>
                <a:gd name="T2" fmla="*/ 2147483647 w 1256"/>
                <a:gd name="T3" fmla="*/ 0 h 304"/>
                <a:gd name="T4" fmla="*/ 2147483647 w 1256"/>
                <a:gd name="T5" fmla="*/ 2147483647 h 304"/>
                <a:gd name="T6" fmla="*/ 2147483647 w 1256"/>
                <a:gd name="T7" fmla="*/ 2147483647 h 304"/>
                <a:gd name="T8" fmla="*/ 2147483647 w 1256"/>
                <a:gd name="T9" fmla="*/ 2147483647 h 304"/>
                <a:gd name="T10" fmla="*/ 2147483647 w 1256"/>
                <a:gd name="T11" fmla="*/ 2147483647 h 304"/>
                <a:gd name="T12" fmla="*/ 2147483647 w 1256"/>
                <a:gd name="T13" fmla="*/ 2147483647 h 304"/>
                <a:gd name="T14" fmla="*/ 2147483647 w 1256"/>
                <a:gd name="T15" fmla="*/ 2147483647 h 304"/>
                <a:gd name="T16" fmla="*/ 2147483647 w 1256"/>
                <a:gd name="T17" fmla="*/ 2147483647 h 304"/>
                <a:gd name="T18" fmla="*/ 2147483647 w 1256"/>
                <a:gd name="T19" fmla="*/ 2147483647 h 304"/>
                <a:gd name="T20" fmla="*/ 2147483647 w 1256"/>
                <a:gd name="T21" fmla="*/ 2147483647 h 304"/>
                <a:gd name="T22" fmla="*/ 2147483647 w 1256"/>
                <a:gd name="T23" fmla="*/ 2147483647 h 304"/>
                <a:gd name="T24" fmla="*/ 2147483647 w 1256"/>
                <a:gd name="T25" fmla="*/ 2147483647 h 304"/>
                <a:gd name="T26" fmla="*/ 2147483647 w 1256"/>
                <a:gd name="T27" fmla="*/ 2147483647 h 304"/>
                <a:gd name="T28" fmla="*/ 2147483647 w 1256"/>
                <a:gd name="T29" fmla="*/ 2147483647 h 304"/>
                <a:gd name="T30" fmla="*/ 2147483647 w 1256"/>
                <a:gd name="T31" fmla="*/ 2147483647 h 304"/>
                <a:gd name="T32" fmla="*/ 2147483647 w 1256"/>
                <a:gd name="T33" fmla="*/ 2147483647 h 304"/>
                <a:gd name="T34" fmla="*/ 2147483647 w 1256"/>
                <a:gd name="T35" fmla="*/ 2147483647 h 3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56"/>
                <a:gd name="T55" fmla="*/ 0 h 304"/>
                <a:gd name="T56" fmla="*/ 1256 w 1256"/>
                <a:gd name="T57" fmla="*/ 304 h 3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56" h="304">
                  <a:moveTo>
                    <a:pt x="0" y="129"/>
                  </a:moveTo>
                  <a:lnTo>
                    <a:pt x="895" y="0"/>
                  </a:lnTo>
                  <a:lnTo>
                    <a:pt x="895" y="45"/>
                  </a:lnTo>
                  <a:lnTo>
                    <a:pt x="938" y="50"/>
                  </a:lnTo>
                  <a:lnTo>
                    <a:pt x="963" y="174"/>
                  </a:lnTo>
                  <a:lnTo>
                    <a:pt x="979" y="258"/>
                  </a:lnTo>
                  <a:lnTo>
                    <a:pt x="985" y="283"/>
                  </a:lnTo>
                  <a:lnTo>
                    <a:pt x="1016" y="278"/>
                  </a:lnTo>
                  <a:lnTo>
                    <a:pt x="1049" y="248"/>
                  </a:lnTo>
                  <a:lnTo>
                    <a:pt x="1107" y="243"/>
                  </a:lnTo>
                  <a:lnTo>
                    <a:pt x="1175" y="248"/>
                  </a:lnTo>
                  <a:lnTo>
                    <a:pt x="1191" y="263"/>
                  </a:lnTo>
                  <a:lnTo>
                    <a:pt x="1255" y="298"/>
                  </a:lnTo>
                  <a:lnTo>
                    <a:pt x="1239" y="303"/>
                  </a:lnTo>
                  <a:lnTo>
                    <a:pt x="1218" y="298"/>
                  </a:lnTo>
                  <a:lnTo>
                    <a:pt x="1197" y="293"/>
                  </a:lnTo>
                  <a:lnTo>
                    <a:pt x="1181" y="283"/>
                  </a:lnTo>
                  <a:lnTo>
                    <a:pt x="1149" y="27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7" name="Freeform 322"/>
            <p:cNvSpPr>
              <a:spLocks/>
            </p:cNvSpPr>
            <p:nvPr/>
          </p:nvSpPr>
          <p:spPr bwMode="auto">
            <a:xfrm>
              <a:off x="7754088" y="5206894"/>
              <a:ext cx="23158" cy="155470"/>
            </a:xfrm>
            <a:custGeom>
              <a:avLst/>
              <a:gdLst>
                <a:gd name="T0" fmla="*/ 0 w 17"/>
                <a:gd name="T1" fmla="*/ 0 h 121"/>
                <a:gd name="T2" fmla="*/ 0 w 17"/>
                <a:gd name="T3" fmla="*/ 2147483647 h 121"/>
                <a:gd name="T4" fmla="*/ 2147483647 w 17"/>
                <a:gd name="T5" fmla="*/ 2147483647 h 121"/>
                <a:gd name="T6" fmla="*/ 2147483647 w 17"/>
                <a:gd name="T7" fmla="*/ 2147483647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21"/>
                <a:gd name="T14" fmla="*/ 17 w 17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21">
                  <a:moveTo>
                    <a:pt x="0" y="0"/>
                  </a:moveTo>
                  <a:lnTo>
                    <a:pt x="0" y="30"/>
                  </a:lnTo>
                  <a:lnTo>
                    <a:pt x="8" y="35"/>
                  </a:lnTo>
                  <a:lnTo>
                    <a:pt x="16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8" name="Freeform 323"/>
            <p:cNvSpPr>
              <a:spLocks/>
            </p:cNvSpPr>
            <p:nvPr/>
          </p:nvSpPr>
          <p:spPr bwMode="auto">
            <a:xfrm>
              <a:off x="7571718" y="5303202"/>
              <a:ext cx="36184" cy="59161"/>
            </a:xfrm>
            <a:custGeom>
              <a:avLst/>
              <a:gdLst>
                <a:gd name="T0" fmla="*/ 0 w 27"/>
                <a:gd name="T1" fmla="*/ 0 h 46"/>
                <a:gd name="T2" fmla="*/ 0 w 27"/>
                <a:gd name="T3" fmla="*/ 2147483647 h 46"/>
                <a:gd name="T4" fmla="*/ 2147483647 w 27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27"/>
                <a:gd name="T10" fmla="*/ 0 h 46"/>
                <a:gd name="T11" fmla="*/ 27 w 2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46">
                  <a:moveTo>
                    <a:pt x="0" y="0"/>
                  </a:moveTo>
                  <a:lnTo>
                    <a:pt x="0" y="20"/>
                  </a:lnTo>
                  <a:lnTo>
                    <a:pt x="2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9" name="Line 156"/>
            <p:cNvSpPr>
              <a:spLocks noChangeShapeType="1"/>
            </p:cNvSpPr>
            <p:nvPr/>
          </p:nvSpPr>
          <p:spPr bwMode="auto">
            <a:xfrm flipV="1">
              <a:off x="7555796" y="5194512"/>
              <a:ext cx="227240" cy="1086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0" name="Freeform 325"/>
            <p:cNvSpPr>
              <a:spLocks/>
            </p:cNvSpPr>
            <p:nvPr/>
          </p:nvSpPr>
          <p:spPr bwMode="auto">
            <a:xfrm>
              <a:off x="7240267" y="5406390"/>
              <a:ext cx="176581" cy="148590"/>
            </a:xfrm>
            <a:custGeom>
              <a:avLst/>
              <a:gdLst>
                <a:gd name="T0" fmla="*/ 0 w 127"/>
                <a:gd name="T1" fmla="*/ 2147483647 h 114"/>
                <a:gd name="T2" fmla="*/ 2147483647 w 127"/>
                <a:gd name="T3" fmla="*/ 0 h 114"/>
                <a:gd name="T4" fmla="*/ 2147483647 w 127"/>
                <a:gd name="T5" fmla="*/ 2147483647 h 114"/>
                <a:gd name="T6" fmla="*/ 0 w 127"/>
                <a:gd name="T7" fmla="*/ 2147483647 h 114"/>
                <a:gd name="T8" fmla="*/ 0 w 127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14"/>
                <a:gd name="T17" fmla="*/ 127 w 127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14">
                  <a:moveTo>
                    <a:pt x="0" y="69"/>
                  </a:moveTo>
                  <a:lnTo>
                    <a:pt x="126" y="0"/>
                  </a:lnTo>
                  <a:lnTo>
                    <a:pt x="126" y="54"/>
                  </a:lnTo>
                  <a:lnTo>
                    <a:pt x="0" y="113"/>
                  </a:lnTo>
                  <a:lnTo>
                    <a:pt x="0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1" name="Freeform 326"/>
            <p:cNvSpPr>
              <a:spLocks/>
            </p:cNvSpPr>
            <p:nvPr/>
          </p:nvSpPr>
          <p:spPr bwMode="auto">
            <a:xfrm>
              <a:off x="7453033" y="5355484"/>
              <a:ext cx="68027" cy="136208"/>
            </a:xfrm>
            <a:custGeom>
              <a:avLst/>
              <a:gdLst>
                <a:gd name="T0" fmla="*/ 0 w 49"/>
                <a:gd name="T1" fmla="*/ 2147483647 h 105"/>
                <a:gd name="T2" fmla="*/ 2147483647 w 49"/>
                <a:gd name="T3" fmla="*/ 0 h 105"/>
                <a:gd name="T4" fmla="*/ 2147483647 w 49"/>
                <a:gd name="T5" fmla="*/ 2147483647 h 105"/>
                <a:gd name="T6" fmla="*/ 0 w 49"/>
                <a:gd name="T7" fmla="*/ 2147483647 h 105"/>
                <a:gd name="T8" fmla="*/ 0 w 49"/>
                <a:gd name="T9" fmla="*/ 214748364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5"/>
                <a:gd name="T17" fmla="*/ 49 w 49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5">
                  <a:moveTo>
                    <a:pt x="0" y="24"/>
                  </a:moveTo>
                  <a:lnTo>
                    <a:pt x="48" y="0"/>
                  </a:lnTo>
                  <a:lnTo>
                    <a:pt x="48" y="79"/>
                  </a:lnTo>
                  <a:lnTo>
                    <a:pt x="0" y="104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2" name="Line 159"/>
            <p:cNvSpPr>
              <a:spLocks noChangeShapeType="1"/>
            </p:cNvSpPr>
            <p:nvPr/>
          </p:nvSpPr>
          <p:spPr bwMode="auto">
            <a:xfrm>
              <a:off x="7505138" y="5366490"/>
              <a:ext cx="0" cy="976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3" name="Line 160"/>
            <p:cNvSpPr>
              <a:spLocks noChangeShapeType="1"/>
            </p:cNvSpPr>
            <p:nvPr/>
          </p:nvSpPr>
          <p:spPr bwMode="auto">
            <a:xfrm>
              <a:off x="7489217" y="5366490"/>
              <a:ext cx="8684" cy="104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4" name="Line 161"/>
            <p:cNvSpPr>
              <a:spLocks noChangeShapeType="1"/>
            </p:cNvSpPr>
            <p:nvPr/>
          </p:nvSpPr>
          <p:spPr bwMode="auto">
            <a:xfrm>
              <a:off x="7481980" y="5373370"/>
              <a:ext cx="0" cy="976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5" name="Line 162"/>
            <p:cNvSpPr>
              <a:spLocks noChangeShapeType="1"/>
            </p:cNvSpPr>
            <p:nvPr/>
          </p:nvSpPr>
          <p:spPr bwMode="auto">
            <a:xfrm>
              <a:off x="7468953" y="5381625"/>
              <a:ext cx="0" cy="100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6" name="Line 163"/>
            <p:cNvSpPr>
              <a:spLocks noChangeShapeType="1"/>
            </p:cNvSpPr>
            <p:nvPr/>
          </p:nvSpPr>
          <p:spPr bwMode="auto">
            <a:xfrm>
              <a:off x="7453033" y="5385752"/>
              <a:ext cx="0" cy="96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7" name="Line 164"/>
            <p:cNvSpPr>
              <a:spLocks noChangeShapeType="1"/>
            </p:cNvSpPr>
            <p:nvPr/>
          </p:nvSpPr>
          <p:spPr bwMode="auto">
            <a:xfrm>
              <a:off x="7400927" y="5418772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8" name="Line 165"/>
            <p:cNvSpPr>
              <a:spLocks noChangeShapeType="1"/>
            </p:cNvSpPr>
            <p:nvPr/>
          </p:nvSpPr>
          <p:spPr bwMode="auto">
            <a:xfrm>
              <a:off x="7395137" y="5425652"/>
              <a:ext cx="0" cy="64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" name="Line 166"/>
            <p:cNvSpPr>
              <a:spLocks noChangeShapeType="1"/>
            </p:cNvSpPr>
            <p:nvPr/>
          </p:nvSpPr>
          <p:spPr bwMode="auto">
            <a:xfrm>
              <a:off x="7371979" y="5431155"/>
              <a:ext cx="7236" cy="64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" name="Line 167"/>
            <p:cNvSpPr>
              <a:spLocks noChangeShapeType="1"/>
            </p:cNvSpPr>
            <p:nvPr/>
          </p:nvSpPr>
          <p:spPr bwMode="auto">
            <a:xfrm>
              <a:off x="7357505" y="5438034"/>
              <a:ext cx="7236" cy="646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1" name="Line 168"/>
            <p:cNvSpPr>
              <a:spLocks noChangeShapeType="1"/>
            </p:cNvSpPr>
            <p:nvPr/>
          </p:nvSpPr>
          <p:spPr bwMode="auto">
            <a:xfrm>
              <a:off x="7343032" y="5444913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2" name="Line 169"/>
            <p:cNvSpPr>
              <a:spLocks noChangeShapeType="1"/>
            </p:cNvSpPr>
            <p:nvPr/>
          </p:nvSpPr>
          <p:spPr bwMode="auto">
            <a:xfrm>
              <a:off x="7328558" y="5451792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3" name="Line 170"/>
            <p:cNvSpPr>
              <a:spLocks noChangeShapeType="1"/>
            </p:cNvSpPr>
            <p:nvPr/>
          </p:nvSpPr>
          <p:spPr bwMode="auto">
            <a:xfrm>
              <a:off x="7305400" y="546417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4" name="Line 171"/>
            <p:cNvSpPr>
              <a:spLocks noChangeShapeType="1"/>
            </p:cNvSpPr>
            <p:nvPr/>
          </p:nvSpPr>
          <p:spPr bwMode="auto">
            <a:xfrm>
              <a:off x="7283688" y="5471054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5" name="Line 172"/>
            <p:cNvSpPr>
              <a:spLocks noChangeShapeType="1"/>
            </p:cNvSpPr>
            <p:nvPr/>
          </p:nvSpPr>
          <p:spPr bwMode="auto">
            <a:xfrm>
              <a:off x="7261978" y="5482060"/>
              <a:ext cx="0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6" name="Line 173"/>
            <p:cNvSpPr>
              <a:spLocks noChangeShapeType="1"/>
            </p:cNvSpPr>
            <p:nvPr/>
          </p:nvSpPr>
          <p:spPr bwMode="auto">
            <a:xfrm>
              <a:off x="7246057" y="549031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7" name="Line 174"/>
            <p:cNvSpPr>
              <a:spLocks noChangeShapeType="1"/>
            </p:cNvSpPr>
            <p:nvPr/>
          </p:nvSpPr>
          <p:spPr bwMode="auto">
            <a:xfrm flipV="1">
              <a:off x="7240267" y="5431155"/>
              <a:ext cx="167896" cy="715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8" name="Line 175"/>
            <p:cNvSpPr>
              <a:spLocks noChangeShapeType="1"/>
            </p:cNvSpPr>
            <p:nvPr/>
          </p:nvSpPr>
          <p:spPr bwMode="auto">
            <a:xfrm flipV="1">
              <a:off x="7233031" y="5444913"/>
              <a:ext cx="175133" cy="70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9" name="Line 176"/>
            <p:cNvSpPr>
              <a:spLocks noChangeShapeType="1"/>
            </p:cNvSpPr>
            <p:nvPr/>
          </p:nvSpPr>
          <p:spPr bwMode="auto">
            <a:xfrm flipV="1">
              <a:off x="7240267" y="5455920"/>
              <a:ext cx="175134" cy="66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" name="Line 177"/>
            <p:cNvSpPr>
              <a:spLocks noChangeShapeType="1"/>
            </p:cNvSpPr>
            <p:nvPr/>
          </p:nvSpPr>
          <p:spPr bwMode="auto">
            <a:xfrm flipV="1">
              <a:off x="7240267" y="5471054"/>
              <a:ext cx="167896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1" name="Line 178"/>
            <p:cNvSpPr>
              <a:spLocks noChangeShapeType="1"/>
            </p:cNvSpPr>
            <p:nvPr/>
          </p:nvSpPr>
          <p:spPr bwMode="auto">
            <a:xfrm flipV="1">
              <a:off x="7453033" y="5366490"/>
              <a:ext cx="5789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2" name="Line 179"/>
            <p:cNvSpPr>
              <a:spLocks noChangeShapeType="1"/>
            </p:cNvSpPr>
            <p:nvPr/>
          </p:nvSpPr>
          <p:spPr bwMode="auto">
            <a:xfrm flipV="1">
              <a:off x="7453033" y="5381625"/>
              <a:ext cx="66580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3" name="Line 180"/>
            <p:cNvSpPr>
              <a:spLocks noChangeShapeType="1"/>
            </p:cNvSpPr>
            <p:nvPr/>
          </p:nvSpPr>
          <p:spPr bwMode="auto">
            <a:xfrm flipV="1">
              <a:off x="7453033" y="5392632"/>
              <a:ext cx="5789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4" name="Line 181"/>
            <p:cNvSpPr>
              <a:spLocks noChangeShapeType="1"/>
            </p:cNvSpPr>
            <p:nvPr/>
          </p:nvSpPr>
          <p:spPr bwMode="auto">
            <a:xfrm flipV="1">
              <a:off x="7453033" y="5411893"/>
              <a:ext cx="57895" cy="26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5" name="Line 182"/>
            <p:cNvSpPr>
              <a:spLocks noChangeShapeType="1"/>
            </p:cNvSpPr>
            <p:nvPr/>
          </p:nvSpPr>
          <p:spPr bwMode="auto">
            <a:xfrm flipV="1">
              <a:off x="7453033" y="5425652"/>
              <a:ext cx="66580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6" name="Line 183"/>
            <p:cNvSpPr>
              <a:spLocks noChangeShapeType="1"/>
            </p:cNvSpPr>
            <p:nvPr/>
          </p:nvSpPr>
          <p:spPr bwMode="auto">
            <a:xfrm flipV="1">
              <a:off x="7453033" y="5444913"/>
              <a:ext cx="66580" cy="26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7" name="Freeform 352"/>
            <p:cNvSpPr>
              <a:spLocks/>
            </p:cNvSpPr>
            <p:nvPr/>
          </p:nvSpPr>
          <p:spPr bwMode="auto">
            <a:xfrm>
              <a:off x="6908817" y="6022763"/>
              <a:ext cx="318424" cy="83925"/>
            </a:xfrm>
            <a:custGeom>
              <a:avLst/>
              <a:gdLst>
                <a:gd name="T0" fmla="*/ 0 w 229"/>
                <a:gd name="T1" fmla="*/ 2147483647 h 65"/>
                <a:gd name="T2" fmla="*/ 2147483647 w 229"/>
                <a:gd name="T3" fmla="*/ 0 h 65"/>
                <a:gd name="T4" fmla="*/ 2147483647 w 229"/>
                <a:gd name="T5" fmla="*/ 2147483647 h 65"/>
                <a:gd name="T6" fmla="*/ 2147483647 w 229"/>
                <a:gd name="T7" fmla="*/ 2147483647 h 65"/>
                <a:gd name="T8" fmla="*/ 2147483647 w 229"/>
                <a:gd name="T9" fmla="*/ 2147483647 h 65"/>
                <a:gd name="T10" fmla="*/ 2147483647 w 229"/>
                <a:gd name="T11" fmla="*/ 2147483647 h 65"/>
                <a:gd name="T12" fmla="*/ 2147483647 w 229"/>
                <a:gd name="T13" fmla="*/ 2147483647 h 65"/>
                <a:gd name="T14" fmla="*/ 2147483647 w 229"/>
                <a:gd name="T15" fmla="*/ 2147483647 h 65"/>
                <a:gd name="T16" fmla="*/ 2147483647 w 229"/>
                <a:gd name="T17" fmla="*/ 2147483647 h 65"/>
                <a:gd name="T18" fmla="*/ 2147483647 w 229"/>
                <a:gd name="T19" fmla="*/ 2147483647 h 65"/>
                <a:gd name="T20" fmla="*/ 0 w 229"/>
                <a:gd name="T21" fmla="*/ 2147483647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"/>
                <a:gd name="T34" fmla="*/ 0 h 65"/>
                <a:gd name="T35" fmla="*/ 229 w 22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" h="65">
                  <a:moveTo>
                    <a:pt x="0" y="5"/>
                  </a:moveTo>
                  <a:lnTo>
                    <a:pt x="191" y="0"/>
                  </a:lnTo>
                  <a:lnTo>
                    <a:pt x="228" y="59"/>
                  </a:lnTo>
                  <a:lnTo>
                    <a:pt x="201" y="59"/>
                  </a:lnTo>
                  <a:lnTo>
                    <a:pt x="170" y="64"/>
                  </a:lnTo>
                  <a:lnTo>
                    <a:pt x="138" y="54"/>
                  </a:lnTo>
                  <a:lnTo>
                    <a:pt x="111" y="64"/>
                  </a:lnTo>
                  <a:lnTo>
                    <a:pt x="80" y="49"/>
                  </a:lnTo>
                  <a:lnTo>
                    <a:pt x="53" y="64"/>
                  </a:lnTo>
                  <a:lnTo>
                    <a:pt x="32" y="49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8" name="Freeform 353"/>
            <p:cNvSpPr>
              <a:spLocks/>
            </p:cNvSpPr>
            <p:nvPr/>
          </p:nvSpPr>
          <p:spPr bwMode="auto">
            <a:xfrm>
              <a:off x="6901579" y="5931958"/>
              <a:ext cx="392241" cy="99060"/>
            </a:xfrm>
            <a:custGeom>
              <a:avLst/>
              <a:gdLst>
                <a:gd name="T0" fmla="*/ 0 w 283"/>
                <a:gd name="T1" fmla="*/ 2147483647 h 76"/>
                <a:gd name="T2" fmla="*/ 0 w 283"/>
                <a:gd name="T3" fmla="*/ 0 h 76"/>
                <a:gd name="T4" fmla="*/ 2147483647 w 283"/>
                <a:gd name="T5" fmla="*/ 0 h 76"/>
                <a:gd name="T6" fmla="*/ 2147483647 w 283"/>
                <a:gd name="T7" fmla="*/ 2147483647 h 76"/>
                <a:gd name="T8" fmla="*/ 2147483647 w 283"/>
                <a:gd name="T9" fmla="*/ 2147483647 h 76"/>
                <a:gd name="T10" fmla="*/ 2147483647 w 283"/>
                <a:gd name="T11" fmla="*/ 0 h 76"/>
                <a:gd name="T12" fmla="*/ 2147483647 w 283"/>
                <a:gd name="T13" fmla="*/ 0 h 76"/>
                <a:gd name="T14" fmla="*/ 2147483647 w 283"/>
                <a:gd name="T15" fmla="*/ 2147483647 h 76"/>
                <a:gd name="T16" fmla="*/ 2147483647 w 283"/>
                <a:gd name="T17" fmla="*/ 2147483647 h 76"/>
                <a:gd name="T18" fmla="*/ 2147483647 w 283"/>
                <a:gd name="T19" fmla="*/ 0 h 76"/>
                <a:gd name="T20" fmla="*/ 2147483647 w 283"/>
                <a:gd name="T21" fmla="*/ 0 h 76"/>
                <a:gd name="T22" fmla="*/ 2147483647 w 283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3"/>
                <a:gd name="T37" fmla="*/ 0 h 76"/>
                <a:gd name="T38" fmla="*/ 283 w 283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3" h="76">
                  <a:moveTo>
                    <a:pt x="0" y="75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1" y="60"/>
                  </a:lnTo>
                  <a:lnTo>
                    <a:pt x="191" y="60"/>
                  </a:lnTo>
                  <a:lnTo>
                    <a:pt x="197" y="0"/>
                  </a:lnTo>
                  <a:lnTo>
                    <a:pt x="255" y="0"/>
                  </a:lnTo>
                  <a:lnTo>
                    <a:pt x="255" y="50"/>
                  </a:lnTo>
                  <a:lnTo>
                    <a:pt x="261" y="55"/>
                  </a:lnTo>
                  <a:lnTo>
                    <a:pt x="265" y="0"/>
                  </a:lnTo>
                  <a:lnTo>
                    <a:pt x="282" y="0"/>
                  </a:lnTo>
                  <a:lnTo>
                    <a:pt x="282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9" name="Freeform 354"/>
            <p:cNvSpPr>
              <a:spLocks/>
            </p:cNvSpPr>
            <p:nvPr/>
          </p:nvSpPr>
          <p:spPr bwMode="auto">
            <a:xfrm>
              <a:off x="7172240" y="6022763"/>
              <a:ext cx="178028" cy="83925"/>
            </a:xfrm>
            <a:custGeom>
              <a:avLst/>
              <a:gdLst>
                <a:gd name="T0" fmla="*/ 0 w 128"/>
                <a:gd name="T1" fmla="*/ 0 h 65"/>
                <a:gd name="T2" fmla="*/ 2147483647 w 128"/>
                <a:gd name="T3" fmla="*/ 0 h 65"/>
                <a:gd name="T4" fmla="*/ 2147483647 w 128"/>
                <a:gd name="T5" fmla="*/ 2147483647 h 65"/>
                <a:gd name="T6" fmla="*/ 2147483647 w 128"/>
                <a:gd name="T7" fmla="*/ 2147483647 h 65"/>
                <a:gd name="T8" fmla="*/ 0 w 12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65"/>
                <a:gd name="T17" fmla="*/ 128 w 12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65">
                  <a:moveTo>
                    <a:pt x="0" y="0"/>
                  </a:moveTo>
                  <a:lnTo>
                    <a:pt x="90" y="0"/>
                  </a:lnTo>
                  <a:lnTo>
                    <a:pt x="127" y="64"/>
                  </a:lnTo>
                  <a:lnTo>
                    <a:pt x="37" y="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0" name="Freeform 355"/>
            <p:cNvSpPr>
              <a:spLocks/>
            </p:cNvSpPr>
            <p:nvPr/>
          </p:nvSpPr>
          <p:spPr bwMode="auto">
            <a:xfrm>
              <a:off x="7292373" y="5842529"/>
              <a:ext cx="315529" cy="271040"/>
            </a:xfrm>
            <a:custGeom>
              <a:avLst/>
              <a:gdLst>
                <a:gd name="T0" fmla="*/ 0 w 228"/>
                <a:gd name="T1" fmla="*/ 2147483647 h 209"/>
                <a:gd name="T2" fmla="*/ 2147483647 w 228"/>
                <a:gd name="T3" fmla="*/ 2147483647 h 209"/>
                <a:gd name="T4" fmla="*/ 2147483647 w 228"/>
                <a:gd name="T5" fmla="*/ 2147483647 h 209"/>
                <a:gd name="T6" fmla="*/ 2147483647 w 228"/>
                <a:gd name="T7" fmla="*/ 2147483647 h 209"/>
                <a:gd name="T8" fmla="*/ 2147483647 w 228"/>
                <a:gd name="T9" fmla="*/ 2147483647 h 209"/>
                <a:gd name="T10" fmla="*/ 2147483647 w 228"/>
                <a:gd name="T11" fmla="*/ 2147483647 h 209"/>
                <a:gd name="T12" fmla="*/ 2147483647 w 228"/>
                <a:gd name="T13" fmla="*/ 2147483647 h 209"/>
                <a:gd name="T14" fmla="*/ 2147483647 w 228"/>
                <a:gd name="T15" fmla="*/ 2147483647 h 209"/>
                <a:gd name="T16" fmla="*/ 2147483647 w 228"/>
                <a:gd name="T17" fmla="*/ 2147483647 h 209"/>
                <a:gd name="T18" fmla="*/ 2147483647 w 228"/>
                <a:gd name="T19" fmla="*/ 2147483647 h 209"/>
                <a:gd name="T20" fmla="*/ 2147483647 w 228"/>
                <a:gd name="T21" fmla="*/ 2147483647 h 209"/>
                <a:gd name="T22" fmla="*/ 2147483647 w 228"/>
                <a:gd name="T23" fmla="*/ 2147483647 h 209"/>
                <a:gd name="T24" fmla="*/ 2147483647 w 228"/>
                <a:gd name="T25" fmla="*/ 2147483647 h 209"/>
                <a:gd name="T26" fmla="*/ 2147483647 w 228"/>
                <a:gd name="T27" fmla="*/ 2147483647 h 209"/>
                <a:gd name="T28" fmla="*/ 2147483647 w 228"/>
                <a:gd name="T29" fmla="*/ 2147483647 h 209"/>
                <a:gd name="T30" fmla="*/ 2147483647 w 228"/>
                <a:gd name="T31" fmla="*/ 2147483647 h 209"/>
                <a:gd name="T32" fmla="*/ 2147483647 w 228"/>
                <a:gd name="T33" fmla="*/ 2147483647 h 209"/>
                <a:gd name="T34" fmla="*/ 2147483647 w 228"/>
                <a:gd name="T35" fmla="*/ 2147483647 h 209"/>
                <a:gd name="T36" fmla="*/ 2147483647 w 228"/>
                <a:gd name="T37" fmla="*/ 0 h 209"/>
                <a:gd name="T38" fmla="*/ 2147483647 w 228"/>
                <a:gd name="T39" fmla="*/ 2147483647 h 209"/>
                <a:gd name="T40" fmla="*/ 0 w 228"/>
                <a:gd name="T41" fmla="*/ 2147483647 h 209"/>
                <a:gd name="T42" fmla="*/ 0 w 228"/>
                <a:gd name="T43" fmla="*/ 2147483647 h 209"/>
                <a:gd name="T44" fmla="*/ 0 w 228"/>
                <a:gd name="T45" fmla="*/ 2147483647 h 2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8"/>
                <a:gd name="T70" fmla="*/ 0 h 209"/>
                <a:gd name="T71" fmla="*/ 228 w 228"/>
                <a:gd name="T72" fmla="*/ 209 h 2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8" h="209">
                  <a:moveTo>
                    <a:pt x="0" y="129"/>
                  </a:moveTo>
                  <a:lnTo>
                    <a:pt x="53" y="208"/>
                  </a:lnTo>
                  <a:lnTo>
                    <a:pt x="105" y="208"/>
                  </a:lnTo>
                  <a:lnTo>
                    <a:pt x="105" y="188"/>
                  </a:lnTo>
                  <a:lnTo>
                    <a:pt x="84" y="184"/>
                  </a:lnTo>
                  <a:lnTo>
                    <a:pt x="84" y="173"/>
                  </a:lnTo>
                  <a:lnTo>
                    <a:pt x="90" y="149"/>
                  </a:lnTo>
                  <a:lnTo>
                    <a:pt x="100" y="144"/>
                  </a:lnTo>
                  <a:lnTo>
                    <a:pt x="100" y="124"/>
                  </a:lnTo>
                  <a:lnTo>
                    <a:pt x="78" y="124"/>
                  </a:lnTo>
                  <a:lnTo>
                    <a:pt x="74" y="124"/>
                  </a:lnTo>
                  <a:lnTo>
                    <a:pt x="68" y="114"/>
                  </a:lnTo>
                  <a:lnTo>
                    <a:pt x="58" y="114"/>
                  </a:lnTo>
                  <a:lnTo>
                    <a:pt x="58" y="94"/>
                  </a:lnTo>
                  <a:lnTo>
                    <a:pt x="68" y="94"/>
                  </a:lnTo>
                  <a:lnTo>
                    <a:pt x="63" y="89"/>
                  </a:lnTo>
                  <a:lnTo>
                    <a:pt x="68" y="84"/>
                  </a:lnTo>
                  <a:lnTo>
                    <a:pt x="84" y="80"/>
                  </a:lnTo>
                  <a:lnTo>
                    <a:pt x="227" y="0"/>
                  </a:lnTo>
                  <a:lnTo>
                    <a:pt x="116" y="15"/>
                  </a:lnTo>
                  <a:lnTo>
                    <a:pt x="0" y="29"/>
                  </a:lnTo>
                  <a:lnTo>
                    <a:pt x="0" y="69"/>
                  </a:lnTo>
                  <a:lnTo>
                    <a:pt x="0" y="12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1" name="Freeform 356"/>
            <p:cNvSpPr>
              <a:spLocks/>
            </p:cNvSpPr>
            <p:nvPr/>
          </p:nvSpPr>
          <p:spPr bwMode="auto">
            <a:xfrm>
              <a:off x="7489217" y="6054407"/>
              <a:ext cx="75264" cy="85302"/>
            </a:xfrm>
            <a:custGeom>
              <a:avLst/>
              <a:gdLst>
                <a:gd name="T0" fmla="*/ 0 w 54"/>
                <a:gd name="T1" fmla="*/ 2147483647 h 65"/>
                <a:gd name="T2" fmla="*/ 0 w 54"/>
                <a:gd name="T3" fmla="*/ 2147483647 h 65"/>
                <a:gd name="T4" fmla="*/ 2147483647 w 54"/>
                <a:gd name="T5" fmla="*/ 2147483647 h 65"/>
                <a:gd name="T6" fmla="*/ 2147483647 w 54"/>
                <a:gd name="T7" fmla="*/ 2147483647 h 65"/>
                <a:gd name="T8" fmla="*/ 2147483647 w 54"/>
                <a:gd name="T9" fmla="*/ 2147483647 h 65"/>
                <a:gd name="T10" fmla="*/ 2147483647 w 54"/>
                <a:gd name="T11" fmla="*/ 2147483647 h 65"/>
                <a:gd name="T12" fmla="*/ 2147483647 w 54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65"/>
                <a:gd name="T23" fmla="*/ 54 w 54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65">
                  <a:moveTo>
                    <a:pt x="0" y="49"/>
                  </a:moveTo>
                  <a:lnTo>
                    <a:pt x="0" y="60"/>
                  </a:lnTo>
                  <a:lnTo>
                    <a:pt x="16" y="64"/>
                  </a:lnTo>
                  <a:lnTo>
                    <a:pt x="37" y="54"/>
                  </a:lnTo>
                  <a:lnTo>
                    <a:pt x="48" y="40"/>
                  </a:lnTo>
                  <a:lnTo>
                    <a:pt x="53" y="24"/>
                  </a:lnTo>
                  <a:lnTo>
                    <a:pt x="5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2" name="Freeform 357"/>
            <p:cNvSpPr>
              <a:spLocks/>
            </p:cNvSpPr>
            <p:nvPr/>
          </p:nvSpPr>
          <p:spPr bwMode="auto">
            <a:xfrm>
              <a:off x="6930527" y="5914072"/>
              <a:ext cx="237371" cy="71543"/>
            </a:xfrm>
            <a:custGeom>
              <a:avLst/>
              <a:gdLst>
                <a:gd name="T0" fmla="*/ 2147483647 w 171"/>
                <a:gd name="T1" fmla="*/ 2147483647 h 55"/>
                <a:gd name="T2" fmla="*/ 2147483647 w 171"/>
                <a:gd name="T3" fmla="*/ 2147483647 h 55"/>
                <a:gd name="T4" fmla="*/ 0 w 171"/>
                <a:gd name="T5" fmla="*/ 2147483647 h 55"/>
                <a:gd name="T6" fmla="*/ 2147483647 w 171"/>
                <a:gd name="T7" fmla="*/ 2147483647 h 55"/>
                <a:gd name="T8" fmla="*/ 2147483647 w 171"/>
                <a:gd name="T9" fmla="*/ 2147483647 h 55"/>
                <a:gd name="T10" fmla="*/ 2147483647 w 171"/>
                <a:gd name="T11" fmla="*/ 2147483647 h 55"/>
                <a:gd name="T12" fmla="*/ 2147483647 w 171"/>
                <a:gd name="T13" fmla="*/ 2147483647 h 55"/>
                <a:gd name="T14" fmla="*/ 2147483647 w 171"/>
                <a:gd name="T15" fmla="*/ 2147483647 h 55"/>
                <a:gd name="T16" fmla="*/ 2147483647 w 171"/>
                <a:gd name="T17" fmla="*/ 2147483647 h 55"/>
                <a:gd name="T18" fmla="*/ 2147483647 w 171"/>
                <a:gd name="T19" fmla="*/ 0 h 55"/>
                <a:gd name="T20" fmla="*/ 2147483647 w 171"/>
                <a:gd name="T21" fmla="*/ 2147483647 h 55"/>
                <a:gd name="T22" fmla="*/ 2147483647 w 171"/>
                <a:gd name="T23" fmla="*/ 2147483647 h 55"/>
                <a:gd name="T24" fmla="*/ 2147483647 w 171"/>
                <a:gd name="T25" fmla="*/ 2147483647 h 55"/>
                <a:gd name="T26" fmla="*/ 2147483647 w 171"/>
                <a:gd name="T27" fmla="*/ 2147483647 h 55"/>
                <a:gd name="T28" fmla="*/ 2147483647 w 171"/>
                <a:gd name="T29" fmla="*/ 2147483647 h 55"/>
                <a:gd name="T30" fmla="*/ 2147483647 w 171"/>
                <a:gd name="T31" fmla="*/ 2147483647 h 55"/>
                <a:gd name="T32" fmla="*/ 2147483647 w 171"/>
                <a:gd name="T33" fmla="*/ 2147483647 h 55"/>
                <a:gd name="T34" fmla="*/ 2147483647 w 171"/>
                <a:gd name="T35" fmla="*/ 2147483647 h 55"/>
                <a:gd name="T36" fmla="*/ 2147483647 w 171"/>
                <a:gd name="T37" fmla="*/ 2147483647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55"/>
                <a:gd name="T59" fmla="*/ 171 w 171"/>
                <a:gd name="T60" fmla="*/ 55 h 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55">
                  <a:moveTo>
                    <a:pt x="11" y="22"/>
                  </a:moveTo>
                  <a:lnTo>
                    <a:pt x="6" y="32"/>
                  </a:lnTo>
                  <a:lnTo>
                    <a:pt x="0" y="40"/>
                  </a:lnTo>
                  <a:lnTo>
                    <a:pt x="11" y="54"/>
                  </a:lnTo>
                  <a:lnTo>
                    <a:pt x="46" y="54"/>
                  </a:lnTo>
                  <a:lnTo>
                    <a:pt x="87" y="54"/>
                  </a:lnTo>
                  <a:lnTo>
                    <a:pt x="160" y="50"/>
                  </a:lnTo>
                  <a:lnTo>
                    <a:pt x="164" y="50"/>
                  </a:lnTo>
                  <a:lnTo>
                    <a:pt x="170" y="14"/>
                  </a:lnTo>
                  <a:lnTo>
                    <a:pt x="170" y="0"/>
                  </a:lnTo>
                  <a:lnTo>
                    <a:pt x="93" y="14"/>
                  </a:lnTo>
                  <a:lnTo>
                    <a:pt x="87" y="18"/>
                  </a:lnTo>
                  <a:lnTo>
                    <a:pt x="83" y="22"/>
                  </a:lnTo>
                  <a:lnTo>
                    <a:pt x="72" y="22"/>
                  </a:lnTo>
                  <a:lnTo>
                    <a:pt x="72" y="14"/>
                  </a:lnTo>
                  <a:lnTo>
                    <a:pt x="62" y="14"/>
                  </a:lnTo>
                  <a:lnTo>
                    <a:pt x="57" y="14"/>
                  </a:lnTo>
                  <a:lnTo>
                    <a:pt x="51" y="18"/>
                  </a:lnTo>
                  <a:lnTo>
                    <a:pt x="11" y="2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3" name="Freeform 358"/>
            <p:cNvSpPr>
              <a:spLocks/>
            </p:cNvSpPr>
            <p:nvPr/>
          </p:nvSpPr>
          <p:spPr bwMode="auto">
            <a:xfrm>
              <a:off x="6930527" y="5914072"/>
              <a:ext cx="243160" cy="77047"/>
            </a:xfrm>
            <a:custGeom>
              <a:avLst/>
              <a:gdLst>
                <a:gd name="T0" fmla="*/ 2147483647 w 176"/>
                <a:gd name="T1" fmla="*/ 2147483647 h 60"/>
                <a:gd name="T2" fmla="*/ 2147483647 w 176"/>
                <a:gd name="T3" fmla="*/ 2147483647 h 60"/>
                <a:gd name="T4" fmla="*/ 0 w 176"/>
                <a:gd name="T5" fmla="*/ 2147483647 h 60"/>
                <a:gd name="T6" fmla="*/ 2147483647 w 176"/>
                <a:gd name="T7" fmla="*/ 2147483647 h 60"/>
                <a:gd name="T8" fmla="*/ 2147483647 w 176"/>
                <a:gd name="T9" fmla="*/ 2147483647 h 60"/>
                <a:gd name="T10" fmla="*/ 2147483647 w 176"/>
                <a:gd name="T11" fmla="*/ 2147483647 h 60"/>
                <a:gd name="T12" fmla="*/ 2147483647 w 176"/>
                <a:gd name="T13" fmla="*/ 2147483647 h 60"/>
                <a:gd name="T14" fmla="*/ 2147483647 w 176"/>
                <a:gd name="T15" fmla="*/ 2147483647 h 60"/>
                <a:gd name="T16" fmla="*/ 2147483647 w 176"/>
                <a:gd name="T17" fmla="*/ 2147483647 h 60"/>
                <a:gd name="T18" fmla="*/ 2147483647 w 176"/>
                <a:gd name="T19" fmla="*/ 0 h 60"/>
                <a:gd name="T20" fmla="*/ 2147483647 w 176"/>
                <a:gd name="T21" fmla="*/ 2147483647 h 60"/>
                <a:gd name="T22" fmla="*/ 2147483647 w 176"/>
                <a:gd name="T23" fmla="*/ 2147483647 h 60"/>
                <a:gd name="T24" fmla="*/ 2147483647 w 176"/>
                <a:gd name="T25" fmla="*/ 2147483647 h 60"/>
                <a:gd name="T26" fmla="*/ 2147483647 w 176"/>
                <a:gd name="T27" fmla="*/ 2147483647 h 60"/>
                <a:gd name="T28" fmla="*/ 2147483647 w 176"/>
                <a:gd name="T29" fmla="*/ 2147483647 h 60"/>
                <a:gd name="T30" fmla="*/ 2147483647 w 176"/>
                <a:gd name="T31" fmla="*/ 2147483647 h 60"/>
                <a:gd name="T32" fmla="*/ 2147483647 w 176"/>
                <a:gd name="T33" fmla="*/ 2147483647 h 60"/>
                <a:gd name="T34" fmla="*/ 2147483647 w 176"/>
                <a:gd name="T35" fmla="*/ 2147483647 h 60"/>
                <a:gd name="T36" fmla="*/ 2147483647 w 176"/>
                <a:gd name="T37" fmla="*/ 2147483647 h 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0"/>
                <a:gd name="T59" fmla="*/ 176 w 176"/>
                <a:gd name="T60" fmla="*/ 60 h 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0">
                  <a:moveTo>
                    <a:pt x="11" y="25"/>
                  </a:moveTo>
                  <a:lnTo>
                    <a:pt x="6" y="34"/>
                  </a:lnTo>
                  <a:lnTo>
                    <a:pt x="0" y="44"/>
                  </a:lnTo>
                  <a:lnTo>
                    <a:pt x="11" y="59"/>
                  </a:lnTo>
                  <a:lnTo>
                    <a:pt x="48" y="59"/>
                  </a:lnTo>
                  <a:lnTo>
                    <a:pt x="90" y="59"/>
                  </a:lnTo>
                  <a:lnTo>
                    <a:pt x="165" y="54"/>
                  </a:lnTo>
                  <a:lnTo>
                    <a:pt x="169" y="54"/>
                  </a:lnTo>
                  <a:lnTo>
                    <a:pt x="175" y="15"/>
                  </a:lnTo>
                  <a:lnTo>
                    <a:pt x="175" y="0"/>
                  </a:lnTo>
                  <a:lnTo>
                    <a:pt x="95" y="15"/>
                  </a:lnTo>
                  <a:lnTo>
                    <a:pt x="90" y="20"/>
                  </a:lnTo>
                  <a:lnTo>
                    <a:pt x="85" y="25"/>
                  </a:lnTo>
                  <a:lnTo>
                    <a:pt x="74" y="25"/>
                  </a:lnTo>
                  <a:lnTo>
                    <a:pt x="74" y="15"/>
                  </a:lnTo>
                  <a:lnTo>
                    <a:pt x="64" y="15"/>
                  </a:lnTo>
                  <a:lnTo>
                    <a:pt x="58" y="15"/>
                  </a:lnTo>
                  <a:lnTo>
                    <a:pt x="53" y="20"/>
                  </a:lnTo>
                  <a:lnTo>
                    <a:pt x="11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4" name="Freeform 359"/>
            <p:cNvSpPr>
              <a:spLocks/>
            </p:cNvSpPr>
            <p:nvPr/>
          </p:nvSpPr>
          <p:spPr bwMode="auto">
            <a:xfrm>
              <a:off x="6937765" y="5945717"/>
              <a:ext cx="24605" cy="45402"/>
            </a:xfrm>
            <a:custGeom>
              <a:avLst/>
              <a:gdLst>
                <a:gd name="T0" fmla="*/ 2147483647 w 17"/>
                <a:gd name="T1" fmla="*/ 0 h 35"/>
                <a:gd name="T2" fmla="*/ 2147483647 w 17"/>
                <a:gd name="T3" fmla="*/ 2147483647 h 35"/>
                <a:gd name="T4" fmla="*/ 0 w 17"/>
                <a:gd name="T5" fmla="*/ 2147483647 h 35"/>
                <a:gd name="T6" fmla="*/ 2147483647 w 17"/>
                <a:gd name="T7" fmla="*/ 2147483647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5"/>
                <a:gd name="T14" fmla="*/ 17 w 17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5">
                  <a:moveTo>
                    <a:pt x="16" y="0"/>
                  </a:moveTo>
                  <a:lnTo>
                    <a:pt x="8" y="9"/>
                  </a:lnTo>
                  <a:lnTo>
                    <a:pt x="0" y="19"/>
                  </a:lnTo>
                  <a:lnTo>
                    <a:pt x="16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5" name="Freeform 360"/>
            <p:cNvSpPr>
              <a:spLocks/>
            </p:cNvSpPr>
            <p:nvPr/>
          </p:nvSpPr>
          <p:spPr bwMode="auto">
            <a:xfrm>
              <a:off x="6998555" y="5940213"/>
              <a:ext cx="23158" cy="50905"/>
            </a:xfrm>
            <a:custGeom>
              <a:avLst/>
              <a:gdLst>
                <a:gd name="T0" fmla="*/ 2147483647 w 17"/>
                <a:gd name="T1" fmla="*/ 0 h 40"/>
                <a:gd name="T2" fmla="*/ 0 w 17"/>
                <a:gd name="T3" fmla="*/ 2147483647 h 40"/>
                <a:gd name="T4" fmla="*/ 2147483647 w 17"/>
                <a:gd name="T5" fmla="*/ 2147483647 h 40"/>
                <a:gd name="T6" fmla="*/ 0 60000 65536"/>
                <a:gd name="T7" fmla="*/ 0 60000 65536"/>
                <a:gd name="T8" fmla="*/ 0 60000 65536"/>
                <a:gd name="T9" fmla="*/ 0 w 17"/>
                <a:gd name="T10" fmla="*/ 0 h 40"/>
                <a:gd name="T11" fmla="*/ 17 w 17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0">
                  <a:moveTo>
                    <a:pt x="16" y="0"/>
                  </a:moveTo>
                  <a:lnTo>
                    <a:pt x="0" y="14"/>
                  </a:lnTo>
                  <a:lnTo>
                    <a:pt x="16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6" name="Freeform 361"/>
            <p:cNvSpPr>
              <a:spLocks/>
            </p:cNvSpPr>
            <p:nvPr/>
          </p:nvSpPr>
          <p:spPr bwMode="auto">
            <a:xfrm>
              <a:off x="7004344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2147483647 w 17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17"/>
                <a:gd name="T10" fmla="*/ 0 h 46"/>
                <a:gd name="T11" fmla="*/ 17 w 1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6">
                  <a:moveTo>
                    <a:pt x="8" y="0"/>
                  </a:moveTo>
                  <a:lnTo>
                    <a:pt x="0" y="20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7" name="Freeform 362"/>
            <p:cNvSpPr>
              <a:spLocks/>
            </p:cNvSpPr>
            <p:nvPr/>
          </p:nvSpPr>
          <p:spPr bwMode="auto">
            <a:xfrm>
              <a:off x="7049213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0 w 17"/>
                <a:gd name="T5" fmla="*/ 2147483647 h 46"/>
                <a:gd name="T6" fmla="*/ 2147483647 w 17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46"/>
                <a:gd name="T14" fmla="*/ 17 w 1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46">
                  <a:moveTo>
                    <a:pt x="6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8" name="Freeform 363"/>
            <p:cNvSpPr>
              <a:spLocks/>
            </p:cNvSpPr>
            <p:nvPr/>
          </p:nvSpPr>
          <p:spPr bwMode="auto">
            <a:xfrm>
              <a:off x="7055002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0 w 17"/>
                <a:gd name="T5" fmla="*/ 2147483647 h 46"/>
                <a:gd name="T6" fmla="*/ 2147483647 w 17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46"/>
                <a:gd name="T14" fmla="*/ 17 w 1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46">
                  <a:moveTo>
                    <a:pt x="8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9" name="Freeform 364"/>
            <p:cNvSpPr>
              <a:spLocks/>
            </p:cNvSpPr>
            <p:nvPr/>
          </p:nvSpPr>
          <p:spPr bwMode="auto">
            <a:xfrm>
              <a:off x="7137503" y="5914072"/>
              <a:ext cx="23158" cy="71543"/>
            </a:xfrm>
            <a:custGeom>
              <a:avLst/>
              <a:gdLst>
                <a:gd name="T0" fmla="*/ 2147483647 w 17"/>
                <a:gd name="T1" fmla="*/ 0 h 55"/>
                <a:gd name="T2" fmla="*/ 0 w 17"/>
                <a:gd name="T3" fmla="*/ 2147483647 h 55"/>
                <a:gd name="T4" fmla="*/ 0 w 17"/>
                <a:gd name="T5" fmla="*/ 2147483647 h 55"/>
                <a:gd name="T6" fmla="*/ 2147483647 w 17"/>
                <a:gd name="T7" fmla="*/ 214748364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5"/>
                <a:gd name="T14" fmla="*/ 17 w 1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5">
                  <a:moveTo>
                    <a:pt x="11" y="0"/>
                  </a:moveTo>
                  <a:lnTo>
                    <a:pt x="0" y="20"/>
                  </a:lnTo>
                  <a:lnTo>
                    <a:pt x="0" y="34"/>
                  </a:lnTo>
                  <a:lnTo>
                    <a:pt x="16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0" name="Freeform 365"/>
            <p:cNvSpPr>
              <a:spLocks/>
            </p:cNvSpPr>
            <p:nvPr/>
          </p:nvSpPr>
          <p:spPr bwMode="auto">
            <a:xfrm>
              <a:off x="7143293" y="5914072"/>
              <a:ext cx="30395" cy="64665"/>
            </a:xfrm>
            <a:custGeom>
              <a:avLst/>
              <a:gdLst>
                <a:gd name="T0" fmla="*/ 2147483647 w 22"/>
                <a:gd name="T1" fmla="*/ 0 h 50"/>
                <a:gd name="T2" fmla="*/ 2147483647 w 22"/>
                <a:gd name="T3" fmla="*/ 2147483647 h 50"/>
                <a:gd name="T4" fmla="*/ 0 w 22"/>
                <a:gd name="T5" fmla="*/ 2147483647 h 50"/>
                <a:gd name="T6" fmla="*/ 2147483647 w 2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50"/>
                <a:gd name="T14" fmla="*/ 22 w 2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50">
                  <a:moveTo>
                    <a:pt x="21" y="0"/>
                  </a:moveTo>
                  <a:lnTo>
                    <a:pt x="5" y="9"/>
                  </a:lnTo>
                  <a:lnTo>
                    <a:pt x="0" y="29"/>
                  </a:lnTo>
                  <a:lnTo>
                    <a:pt x="16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1" name="Line 198"/>
            <p:cNvSpPr>
              <a:spLocks noChangeShapeType="1"/>
            </p:cNvSpPr>
            <p:nvPr/>
          </p:nvSpPr>
          <p:spPr bwMode="auto">
            <a:xfrm>
              <a:off x="7489217" y="6035145"/>
              <a:ext cx="8684" cy="770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2" name="Freeform 367"/>
            <p:cNvSpPr>
              <a:spLocks/>
            </p:cNvSpPr>
            <p:nvPr/>
          </p:nvSpPr>
          <p:spPr bwMode="auto">
            <a:xfrm>
              <a:off x="7408163" y="5945717"/>
              <a:ext cx="251845" cy="110067"/>
            </a:xfrm>
            <a:custGeom>
              <a:avLst/>
              <a:gdLst>
                <a:gd name="T0" fmla="*/ 2147483647 w 181"/>
                <a:gd name="T1" fmla="*/ 0 h 85"/>
                <a:gd name="T2" fmla="*/ 0 w 181"/>
                <a:gd name="T3" fmla="*/ 2147483647 h 85"/>
                <a:gd name="T4" fmla="*/ 2147483647 w 181"/>
                <a:gd name="T5" fmla="*/ 2147483647 h 85"/>
                <a:gd name="T6" fmla="*/ 2147483647 w 181"/>
                <a:gd name="T7" fmla="*/ 2147483647 h 85"/>
                <a:gd name="T8" fmla="*/ 2147483647 w 181"/>
                <a:gd name="T9" fmla="*/ 2147483647 h 85"/>
                <a:gd name="T10" fmla="*/ 2147483647 w 181"/>
                <a:gd name="T11" fmla="*/ 2147483647 h 85"/>
                <a:gd name="T12" fmla="*/ 2147483647 w 181"/>
                <a:gd name="T13" fmla="*/ 2147483647 h 85"/>
                <a:gd name="T14" fmla="*/ 2147483647 w 181"/>
                <a:gd name="T15" fmla="*/ 2147483647 h 85"/>
                <a:gd name="T16" fmla="*/ 2147483647 w 181"/>
                <a:gd name="T17" fmla="*/ 2147483647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1"/>
                <a:gd name="T28" fmla="*/ 0 h 85"/>
                <a:gd name="T29" fmla="*/ 181 w 181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1" h="85">
                  <a:moveTo>
                    <a:pt x="6" y="0"/>
                  </a:moveTo>
                  <a:lnTo>
                    <a:pt x="0" y="19"/>
                  </a:lnTo>
                  <a:lnTo>
                    <a:pt x="11" y="39"/>
                  </a:lnTo>
                  <a:lnTo>
                    <a:pt x="42" y="44"/>
                  </a:lnTo>
                  <a:lnTo>
                    <a:pt x="58" y="64"/>
                  </a:lnTo>
                  <a:lnTo>
                    <a:pt x="64" y="74"/>
                  </a:lnTo>
                  <a:lnTo>
                    <a:pt x="79" y="84"/>
                  </a:lnTo>
                  <a:lnTo>
                    <a:pt x="143" y="84"/>
                  </a:lnTo>
                  <a:lnTo>
                    <a:pt x="180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3" name="Freeform 368"/>
            <p:cNvSpPr>
              <a:spLocks/>
            </p:cNvSpPr>
            <p:nvPr/>
          </p:nvSpPr>
          <p:spPr bwMode="auto">
            <a:xfrm>
              <a:off x="7577508" y="6054407"/>
              <a:ext cx="1447" cy="59161"/>
            </a:xfrm>
            <a:custGeom>
              <a:avLst/>
              <a:gdLst>
                <a:gd name="T0" fmla="*/ 0 w 1"/>
                <a:gd name="T1" fmla="*/ 2147483647 h 45"/>
                <a:gd name="T2" fmla="*/ 0 w 1"/>
                <a:gd name="T3" fmla="*/ 2147483647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4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4" name="Oval 369"/>
            <p:cNvSpPr>
              <a:spLocks noChangeArrowheads="1"/>
            </p:cNvSpPr>
            <p:nvPr/>
          </p:nvSpPr>
          <p:spPr bwMode="auto">
            <a:xfrm>
              <a:off x="7442901" y="6028267"/>
              <a:ext cx="20263" cy="5228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65" name="Freeform 370"/>
            <p:cNvSpPr>
              <a:spLocks/>
            </p:cNvSpPr>
            <p:nvPr/>
          </p:nvSpPr>
          <p:spPr bwMode="auto">
            <a:xfrm>
              <a:off x="7415401" y="6035145"/>
              <a:ext cx="55001" cy="52282"/>
            </a:xfrm>
            <a:custGeom>
              <a:avLst/>
              <a:gdLst>
                <a:gd name="T0" fmla="*/ 0 w 39"/>
                <a:gd name="T1" fmla="*/ 0 h 40"/>
                <a:gd name="T2" fmla="*/ 2147483647 w 39"/>
                <a:gd name="T3" fmla="*/ 0 h 40"/>
                <a:gd name="T4" fmla="*/ 2147483647 w 39"/>
                <a:gd name="T5" fmla="*/ 2147483647 h 40"/>
                <a:gd name="T6" fmla="*/ 2147483647 w 39"/>
                <a:gd name="T7" fmla="*/ 2147483647 h 40"/>
                <a:gd name="T8" fmla="*/ 2147483647 w 39"/>
                <a:gd name="T9" fmla="*/ 2147483647 h 40"/>
                <a:gd name="T10" fmla="*/ 0 w 39"/>
                <a:gd name="T11" fmla="*/ 2147483647 h 40"/>
                <a:gd name="T12" fmla="*/ 0 w 39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0"/>
                <a:gd name="T23" fmla="*/ 39 w 3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0">
                  <a:moveTo>
                    <a:pt x="0" y="0"/>
                  </a:moveTo>
                  <a:lnTo>
                    <a:pt x="28" y="0"/>
                  </a:lnTo>
                  <a:lnTo>
                    <a:pt x="32" y="10"/>
                  </a:lnTo>
                  <a:lnTo>
                    <a:pt x="38" y="20"/>
                  </a:lnTo>
                  <a:lnTo>
                    <a:pt x="32" y="35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6" name="Oval 371"/>
            <p:cNvSpPr>
              <a:spLocks noChangeArrowheads="1"/>
            </p:cNvSpPr>
            <p:nvPr/>
          </p:nvSpPr>
          <p:spPr bwMode="auto">
            <a:xfrm>
              <a:off x="7413953" y="6040649"/>
              <a:ext cx="11579" cy="3439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67" name="Freeform 372"/>
            <p:cNvSpPr>
              <a:spLocks/>
            </p:cNvSpPr>
            <p:nvPr/>
          </p:nvSpPr>
          <p:spPr bwMode="auto">
            <a:xfrm>
              <a:off x="7497901" y="6054407"/>
              <a:ext cx="43421" cy="59161"/>
            </a:xfrm>
            <a:custGeom>
              <a:avLst/>
              <a:gdLst>
                <a:gd name="T0" fmla="*/ 0 w 32"/>
                <a:gd name="T1" fmla="*/ 2147483647 h 45"/>
                <a:gd name="T2" fmla="*/ 2147483647 w 32"/>
                <a:gd name="T3" fmla="*/ 2147483647 h 45"/>
                <a:gd name="T4" fmla="*/ 2147483647 w 32"/>
                <a:gd name="T5" fmla="*/ 2147483647 h 45"/>
                <a:gd name="T6" fmla="*/ 2147483647 w 32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45"/>
                <a:gd name="T14" fmla="*/ 32 w 32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45">
                  <a:moveTo>
                    <a:pt x="0" y="44"/>
                  </a:moveTo>
                  <a:lnTo>
                    <a:pt x="16" y="44"/>
                  </a:lnTo>
                  <a:lnTo>
                    <a:pt x="26" y="29"/>
                  </a:lnTo>
                  <a:lnTo>
                    <a:pt x="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8" name="Freeform 373"/>
            <p:cNvSpPr>
              <a:spLocks/>
            </p:cNvSpPr>
            <p:nvPr/>
          </p:nvSpPr>
          <p:spPr bwMode="auto">
            <a:xfrm>
              <a:off x="7386453" y="5919575"/>
              <a:ext cx="545663" cy="78423"/>
            </a:xfrm>
            <a:custGeom>
              <a:avLst/>
              <a:gdLst>
                <a:gd name="T0" fmla="*/ 2147483647 w 393"/>
                <a:gd name="T1" fmla="*/ 2147483647 h 60"/>
                <a:gd name="T2" fmla="*/ 2147483647 w 393"/>
                <a:gd name="T3" fmla="*/ 2147483647 h 60"/>
                <a:gd name="T4" fmla="*/ 2147483647 w 393"/>
                <a:gd name="T5" fmla="*/ 2147483647 h 60"/>
                <a:gd name="T6" fmla="*/ 2147483647 w 393"/>
                <a:gd name="T7" fmla="*/ 0 h 60"/>
                <a:gd name="T8" fmla="*/ 2147483647 w 393"/>
                <a:gd name="T9" fmla="*/ 0 h 60"/>
                <a:gd name="T10" fmla="*/ 2147483647 w 393"/>
                <a:gd name="T11" fmla="*/ 2147483647 h 60"/>
                <a:gd name="T12" fmla="*/ 2147483647 w 393"/>
                <a:gd name="T13" fmla="*/ 2147483647 h 60"/>
                <a:gd name="T14" fmla="*/ 2147483647 w 393"/>
                <a:gd name="T15" fmla="*/ 2147483647 h 60"/>
                <a:gd name="T16" fmla="*/ 2147483647 w 393"/>
                <a:gd name="T17" fmla="*/ 2147483647 h 60"/>
                <a:gd name="T18" fmla="*/ 2147483647 w 393"/>
                <a:gd name="T19" fmla="*/ 2147483647 h 60"/>
                <a:gd name="T20" fmla="*/ 2147483647 w 393"/>
                <a:gd name="T21" fmla="*/ 2147483647 h 60"/>
                <a:gd name="T22" fmla="*/ 2147483647 w 393"/>
                <a:gd name="T23" fmla="*/ 2147483647 h 60"/>
                <a:gd name="T24" fmla="*/ 2147483647 w 393"/>
                <a:gd name="T25" fmla="*/ 2147483647 h 60"/>
                <a:gd name="T26" fmla="*/ 0 w 393"/>
                <a:gd name="T27" fmla="*/ 2147483647 h 60"/>
                <a:gd name="T28" fmla="*/ 0 w 393"/>
                <a:gd name="T29" fmla="*/ 2147483647 h 60"/>
                <a:gd name="T30" fmla="*/ 2147483647 w 393"/>
                <a:gd name="T31" fmla="*/ 214748364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3"/>
                <a:gd name="T49" fmla="*/ 0 h 60"/>
                <a:gd name="T50" fmla="*/ 393 w 39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3" h="60">
                  <a:moveTo>
                    <a:pt x="392" y="10"/>
                  </a:moveTo>
                  <a:lnTo>
                    <a:pt x="360" y="39"/>
                  </a:lnTo>
                  <a:lnTo>
                    <a:pt x="292" y="39"/>
                  </a:lnTo>
                  <a:lnTo>
                    <a:pt x="249" y="0"/>
                  </a:lnTo>
                  <a:lnTo>
                    <a:pt x="201" y="0"/>
                  </a:lnTo>
                  <a:lnTo>
                    <a:pt x="159" y="49"/>
                  </a:lnTo>
                  <a:lnTo>
                    <a:pt x="106" y="55"/>
                  </a:lnTo>
                  <a:lnTo>
                    <a:pt x="95" y="30"/>
                  </a:lnTo>
                  <a:lnTo>
                    <a:pt x="95" y="15"/>
                  </a:lnTo>
                  <a:lnTo>
                    <a:pt x="69" y="15"/>
                  </a:lnTo>
                  <a:lnTo>
                    <a:pt x="32" y="10"/>
                  </a:lnTo>
                  <a:lnTo>
                    <a:pt x="21" y="24"/>
                  </a:lnTo>
                  <a:lnTo>
                    <a:pt x="6" y="24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6" y="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9" name="Oval 374"/>
            <p:cNvSpPr>
              <a:spLocks noChangeArrowheads="1"/>
            </p:cNvSpPr>
            <p:nvPr/>
          </p:nvSpPr>
          <p:spPr bwMode="auto">
            <a:xfrm>
              <a:off x="7657113" y="6014508"/>
              <a:ext cx="49211" cy="7979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0" name="Freeform 375"/>
            <p:cNvSpPr>
              <a:spLocks/>
            </p:cNvSpPr>
            <p:nvPr/>
          </p:nvSpPr>
          <p:spPr bwMode="auto">
            <a:xfrm>
              <a:off x="7651324" y="5951220"/>
              <a:ext cx="23158" cy="46778"/>
            </a:xfrm>
            <a:custGeom>
              <a:avLst/>
              <a:gdLst>
                <a:gd name="T0" fmla="*/ 0 w 17"/>
                <a:gd name="T1" fmla="*/ 0 h 36"/>
                <a:gd name="T2" fmla="*/ 2147483647 w 17"/>
                <a:gd name="T3" fmla="*/ 0 h 36"/>
                <a:gd name="T4" fmla="*/ 2147483647 w 17"/>
                <a:gd name="T5" fmla="*/ 2147483647 h 36"/>
                <a:gd name="T6" fmla="*/ 0 w 17"/>
                <a:gd name="T7" fmla="*/ 2147483647 h 36"/>
                <a:gd name="T8" fmla="*/ 0 w 1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0" y="0"/>
                  </a:moveTo>
                  <a:lnTo>
                    <a:pt x="16" y="0"/>
                  </a:lnTo>
                  <a:lnTo>
                    <a:pt x="16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1" name="Rectangle 376"/>
            <p:cNvSpPr>
              <a:spLocks noChangeArrowheads="1"/>
            </p:cNvSpPr>
            <p:nvPr/>
          </p:nvSpPr>
          <p:spPr bwMode="auto">
            <a:xfrm>
              <a:off x="7657113" y="5956723"/>
              <a:ext cx="17369" cy="412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2" name="Freeform 377"/>
            <p:cNvSpPr>
              <a:spLocks/>
            </p:cNvSpPr>
            <p:nvPr/>
          </p:nvSpPr>
          <p:spPr bwMode="auto">
            <a:xfrm>
              <a:off x="7658561" y="5931958"/>
              <a:ext cx="23158" cy="2201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3" name="Rectangle 378"/>
            <p:cNvSpPr>
              <a:spLocks noChangeArrowheads="1"/>
            </p:cNvSpPr>
            <p:nvPr/>
          </p:nvSpPr>
          <p:spPr bwMode="auto">
            <a:xfrm>
              <a:off x="7664351" y="5937462"/>
              <a:ext cx="10131" cy="82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4" name="Freeform 379"/>
            <p:cNvSpPr>
              <a:spLocks/>
            </p:cNvSpPr>
            <p:nvPr/>
          </p:nvSpPr>
          <p:spPr bwMode="auto">
            <a:xfrm>
              <a:off x="7717903" y="6009005"/>
              <a:ext cx="23158" cy="90805"/>
            </a:xfrm>
            <a:custGeom>
              <a:avLst/>
              <a:gdLst>
                <a:gd name="T0" fmla="*/ 0 w 17"/>
                <a:gd name="T1" fmla="*/ 0 h 70"/>
                <a:gd name="T2" fmla="*/ 2147483647 w 17"/>
                <a:gd name="T3" fmla="*/ 2147483647 h 70"/>
                <a:gd name="T4" fmla="*/ 2147483647 w 17"/>
                <a:gd name="T5" fmla="*/ 2147483647 h 70"/>
                <a:gd name="T6" fmla="*/ 2147483647 w 17"/>
                <a:gd name="T7" fmla="*/ 2147483647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70"/>
                <a:gd name="T14" fmla="*/ 17 w 17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70">
                  <a:moveTo>
                    <a:pt x="0" y="0"/>
                  </a:moveTo>
                  <a:lnTo>
                    <a:pt x="16" y="20"/>
                  </a:lnTo>
                  <a:lnTo>
                    <a:pt x="16" y="44"/>
                  </a:lnTo>
                  <a:lnTo>
                    <a:pt x="5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5" name="Oval 380"/>
            <p:cNvSpPr>
              <a:spLocks noChangeArrowheads="1"/>
            </p:cNvSpPr>
            <p:nvPr/>
          </p:nvSpPr>
          <p:spPr bwMode="auto">
            <a:xfrm>
              <a:off x="7988564" y="5904442"/>
              <a:ext cx="31842" cy="550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6" name="Freeform 381"/>
            <p:cNvSpPr>
              <a:spLocks/>
            </p:cNvSpPr>
            <p:nvPr/>
          </p:nvSpPr>
          <p:spPr bwMode="auto">
            <a:xfrm>
              <a:off x="7923432" y="5905817"/>
              <a:ext cx="23158" cy="66040"/>
            </a:xfrm>
            <a:custGeom>
              <a:avLst/>
              <a:gdLst>
                <a:gd name="T0" fmla="*/ 2147483647 w 17"/>
                <a:gd name="T1" fmla="*/ 0 h 51"/>
                <a:gd name="T2" fmla="*/ 2147483647 w 17"/>
                <a:gd name="T3" fmla="*/ 2147483647 h 51"/>
                <a:gd name="T4" fmla="*/ 0 w 17"/>
                <a:gd name="T5" fmla="*/ 2147483647 h 51"/>
                <a:gd name="T6" fmla="*/ 2147483647 w 17"/>
                <a:gd name="T7" fmla="*/ 2147483647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1"/>
                <a:gd name="T14" fmla="*/ 17 w 17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1">
                  <a:moveTo>
                    <a:pt x="16" y="0"/>
                  </a:moveTo>
                  <a:lnTo>
                    <a:pt x="5" y="15"/>
                  </a:lnTo>
                  <a:lnTo>
                    <a:pt x="0" y="31"/>
                  </a:lnTo>
                  <a:lnTo>
                    <a:pt x="10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7" name="Line 214"/>
            <p:cNvSpPr>
              <a:spLocks noChangeShapeType="1"/>
            </p:cNvSpPr>
            <p:nvPr/>
          </p:nvSpPr>
          <p:spPr bwMode="auto">
            <a:xfrm>
              <a:off x="7937905" y="5970482"/>
              <a:ext cx="680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8" name="Line 215"/>
            <p:cNvSpPr>
              <a:spLocks noChangeShapeType="1"/>
            </p:cNvSpPr>
            <p:nvPr/>
          </p:nvSpPr>
          <p:spPr bwMode="auto">
            <a:xfrm flipV="1">
              <a:off x="7945143" y="5898938"/>
              <a:ext cx="60790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9" name="Oval 384"/>
            <p:cNvSpPr>
              <a:spLocks noChangeArrowheads="1"/>
            </p:cNvSpPr>
            <p:nvPr/>
          </p:nvSpPr>
          <p:spPr bwMode="auto">
            <a:xfrm>
              <a:off x="8016064" y="5925079"/>
              <a:ext cx="4343" cy="1513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0" name="Freeform 385"/>
            <p:cNvSpPr>
              <a:spLocks/>
            </p:cNvSpPr>
            <p:nvPr/>
          </p:nvSpPr>
          <p:spPr bwMode="auto">
            <a:xfrm>
              <a:off x="8026196" y="5931958"/>
              <a:ext cx="23158" cy="2201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0 h 17"/>
                <a:gd name="T6" fmla="*/ 2147483647 w 17"/>
                <a:gd name="T7" fmla="*/ 2147483647 h 17"/>
                <a:gd name="T8" fmla="*/ 0 w 17"/>
                <a:gd name="T9" fmla="*/ 2147483647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0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1" name="Freeform 386"/>
            <p:cNvSpPr>
              <a:spLocks/>
            </p:cNvSpPr>
            <p:nvPr/>
          </p:nvSpPr>
          <p:spPr bwMode="auto">
            <a:xfrm>
              <a:off x="7754088" y="5970482"/>
              <a:ext cx="253292" cy="78422"/>
            </a:xfrm>
            <a:custGeom>
              <a:avLst/>
              <a:gdLst>
                <a:gd name="T0" fmla="*/ 2147483647 w 182"/>
                <a:gd name="T1" fmla="*/ 0 h 60"/>
                <a:gd name="T2" fmla="*/ 2147483647 w 182"/>
                <a:gd name="T3" fmla="*/ 2147483647 h 60"/>
                <a:gd name="T4" fmla="*/ 2147483647 w 182"/>
                <a:gd name="T5" fmla="*/ 2147483647 h 60"/>
                <a:gd name="T6" fmla="*/ 2147483647 w 182"/>
                <a:gd name="T7" fmla="*/ 2147483647 h 60"/>
                <a:gd name="T8" fmla="*/ 2147483647 w 182"/>
                <a:gd name="T9" fmla="*/ 2147483647 h 60"/>
                <a:gd name="T10" fmla="*/ 2147483647 w 182"/>
                <a:gd name="T11" fmla="*/ 2147483647 h 60"/>
                <a:gd name="T12" fmla="*/ 0 w 182"/>
                <a:gd name="T13" fmla="*/ 2147483647 h 60"/>
                <a:gd name="T14" fmla="*/ 0 w 182"/>
                <a:gd name="T15" fmla="*/ 2147483647 h 60"/>
                <a:gd name="T16" fmla="*/ 2147483647 w 182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2"/>
                <a:gd name="T28" fmla="*/ 0 h 60"/>
                <a:gd name="T29" fmla="*/ 182 w 182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2" h="60">
                  <a:moveTo>
                    <a:pt x="181" y="0"/>
                  </a:moveTo>
                  <a:lnTo>
                    <a:pt x="117" y="59"/>
                  </a:lnTo>
                  <a:lnTo>
                    <a:pt x="32" y="59"/>
                  </a:lnTo>
                  <a:lnTo>
                    <a:pt x="11" y="50"/>
                  </a:lnTo>
                  <a:lnTo>
                    <a:pt x="32" y="50"/>
                  </a:lnTo>
                  <a:lnTo>
                    <a:pt x="32" y="30"/>
                  </a:lnTo>
                  <a:lnTo>
                    <a:pt x="0" y="30"/>
                  </a:lnTo>
                  <a:lnTo>
                    <a:pt x="0" y="50"/>
                  </a:lnTo>
                  <a:lnTo>
                    <a:pt x="11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2" name="Freeform 387"/>
            <p:cNvSpPr>
              <a:spLocks/>
            </p:cNvSpPr>
            <p:nvPr/>
          </p:nvSpPr>
          <p:spPr bwMode="auto">
            <a:xfrm>
              <a:off x="7754088" y="5984240"/>
              <a:ext cx="75264" cy="57785"/>
            </a:xfrm>
            <a:custGeom>
              <a:avLst/>
              <a:gdLst>
                <a:gd name="T0" fmla="*/ 2147483647 w 54"/>
                <a:gd name="T1" fmla="*/ 2147483647 h 45"/>
                <a:gd name="T2" fmla="*/ 2147483647 w 54"/>
                <a:gd name="T3" fmla="*/ 2147483647 h 45"/>
                <a:gd name="T4" fmla="*/ 2147483647 w 54"/>
                <a:gd name="T5" fmla="*/ 0 h 45"/>
                <a:gd name="T6" fmla="*/ 2147483647 w 54"/>
                <a:gd name="T7" fmla="*/ 0 h 45"/>
                <a:gd name="T8" fmla="*/ 0 w 54"/>
                <a:gd name="T9" fmla="*/ 2147483647 h 45"/>
                <a:gd name="T10" fmla="*/ 2147483647 w 54"/>
                <a:gd name="T11" fmla="*/ 2147483647 h 45"/>
                <a:gd name="T12" fmla="*/ 2147483647 w 54"/>
                <a:gd name="T13" fmla="*/ 2147483647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45"/>
                <a:gd name="T23" fmla="*/ 54 w 54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45">
                  <a:moveTo>
                    <a:pt x="21" y="44"/>
                  </a:moveTo>
                  <a:lnTo>
                    <a:pt x="53" y="44"/>
                  </a:lnTo>
                  <a:lnTo>
                    <a:pt x="53" y="0"/>
                  </a:lnTo>
                  <a:lnTo>
                    <a:pt x="16" y="0"/>
                  </a:lnTo>
                  <a:lnTo>
                    <a:pt x="0" y="20"/>
                  </a:lnTo>
                  <a:lnTo>
                    <a:pt x="32" y="20"/>
                  </a:lnTo>
                  <a:lnTo>
                    <a:pt x="53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3" name="Oval 388"/>
            <p:cNvSpPr>
              <a:spLocks noChangeArrowheads="1"/>
            </p:cNvSpPr>
            <p:nvPr/>
          </p:nvSpPr>
          <p:spPr bwMode="auto">
            <a:xfrm flipH="1">
              <a:off x="7843826" y="6009005"/>
              <a:ext cx="4342" cy="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4" name="Oval 389"/>
            <p:cNvSpPr>
              <a:spLocks noChangeArrowheads="1"/>
            </p:cNvSpPr>
            <p:nvPr/>
          </p:nvSpPr>
          <p:spPr bwMode="auto">
            <a:xfrm flipH="1">
              <a:off x="7548560" y="6020012"/>
              <a:ext cx="5790" cy="412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5" name="Freeform 390"/>
            <p:cNvSpPr>
              <a:spLocks/>
            </p:cNvSpPr>
            <p:nvPr/>
          </p:nvSpPr>
          <p:spPr bwMode="auto">
            <a:xfrm>
              <a:off x="7916195" y="5951220"/>
              <a:ext cx="141843" cy="97684"/>
            </a:xfrm>
            <a:custGeom>
              <a:avLst/>
              <a:gdLst>
                <a:gd name="T0" fmla="*/ 0 w 102"/>
                <a:gd name="T1" fmla="*/ 2147483647 h 75"/>
                <a:gd name="T2" fmla="*/ 2147483647 w 102"/>
                <a:gd name="T3" fmla="*/ 2147483647 h 75"/>
                <a:gd name="T4" fmla="*/ 2147483647 w 102"/>
                <a:gd name="T5" fmla="*/ 0 h 75"/>
                <a:gd name="T6" fmla="*/ 2147483647 w 102"/>
                <a:gd name="T7" fmla="*/ 0 h 75"/>
                <a:gd name="T8" fmla="*/ 2147483647 w 102"/>
                <a:gd name="T9" fmla="*/ 2147483647 h 75"/>
                <a:gd name="T10" fmla="*/ 2147483647 w 102"/>
                <a:gd name="T11" fmla="*/ 2147483647 h 75"/>
                <a:gd name="T12" fmla="*/ 0 w 102"/>
                <a:gd name="T13" fmla="*/ 2147483647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75"/>
                <a:gd name="T23" fmla="*/ 102 w 102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75">
                  <a:moveTo>
                    <a:pt x="0" y="74"/>
                  </a:moveTo>
                  <a:lnTo>
                    <a:pt x="27" y="65"/>
                  </a:lnTo>
                  <a:lnTo>
                    <a:pt x="101" y="0"/>
                  </a:lnTo>
                  <a:lnTo>
                    <a:pt x="85" y="0"/>
                  </a:lnTo>
                  <a:lnTo>
                    <a:pt x="64" y="15"/>
                  </a:lnTo>
                  <a:lnTo>
                    <a:pt x="37" y="45"/>
                  </a:lnTo>
                  <a:lnTo>
                    <a:pt x="0" y="7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6" name="Freeform 391"/>
            <p:cNvSpPr>
              <a:spLocks/>
            </p:cNvSpPr>
            <p:nvPr/>
          </p:nvSpPr>
          <p:spPr bwMode="auto">
            <a:xfrm>
              <a:off x="7732377" y="6047528"/>
              <a:ext cx="104212" cy="104563"/>
            </a:xfrm>
            <a:custGeom>
              <a:avLst/>
              <a:gdLst>
                <a:gd name="T0" fmla="*/ 0 w 75"/>
                <a:gd name="T1" fmla="*/ 2147483647 h 81"/>
                <a:gd name="T2" fmla="*/ 2147483647 w 75"/>
                <a:gd name="T3" fmla="*/ 2147483647 h 81"/>
                <a:gd name="T4" fmla="*/ 2147483647 w 75"/>
                <a:gd name="T5" fmla="*/ 2147483647 h 81"/>
                <a:gd name="T6" fmla="*/ 2147483647 w 75"/>
                <a:gd name="T7" fmla="*/ 2147483647 h 81"/>
                <a:gd name="T8" fmla="*/ 2147483647 w 75"/>
                <a:gd name="T9" fmla="*/ 2147483647 h 81"/>
                <a:gd name="T10" fmla="*/ 2147483647 w 75"/>
                <a:gd name="T11" fmla="*/ 2147483647 h 81"/>
                <a:gd name="T12" fmla="*/ 2147483647 w 75"/>
                <a:gd name="T13" fmla="*/ 0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81"/>
                <a:gd name="T23" fmla="*/ 75 w 75"/>
                <a:gd name="T24" fmla="*/ 81 h 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81">
                  <a:moveTo>
                    <a:pt x="0" y="55"/>
                  </a:moveTo>
                  <a:lnTo>
                    <a:pt x="10" y="75"/>
                  </a:lnTo>
                  <a:lnTo>
                    <a:pt x="27" y="80"/>
                  </a:lnTo>
                  <a:lnTo>
                    <a:pt x="47" y="75"/>
                  </a:lnTo>
                  <a:lnTo>
                    <a:pt x="64" y="60"/>
                  </a:lnTo>
                  <a:lnTo>
                    <a:pt x="74" y="35"/>
                  </a:lnTo>
                  <a:lnTo>
                    <a:pt x="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7" name="Line 224"/>
            <p:cNvSpPr>
              <a:spLocks noChangeShapeType="1"/>
            </p:cNvSpPr>
            <p:nvPr/>
          </p:nvSpPr>
          <p:spPr bwMode="auto">
            <a:xfrm>
              <a:off x="7688956" y="6009005"/>
              <a:ext cx="289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8" name="Line 225"/>
            <p:cNvSpPr>
              <a:spLocks noChangeShapeType="1"/>
            </p:cNvSpPr>
            <p:nvPr/>
          </p:nvSpPr>
          <p:spPr bwMode="auto">
            <a:xfrm flipV="1">
              <a:off x="7688956" y="6098434"/>
              <a:ext cx="36185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9" name="Line 226"/>
            <p:cNvSpPr>
              <a:spLocks noChangeShapeType="1"/>
            </p:cNvSpPr>
            <p:nvPr/>
          </p:nvSpPr>
          <p:spPr bwMode="auto">
            <a:xfrm>
              <a:off x="7717903" y="6047528"/>
              <a:ext cx="2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0" name="Line 227"/>
            <p:cNvSpPr>
              <a:spLocks noChangeShapeType="1"/>
            </p:cNvSpPr>
            <p:nvPr/>
          </p:nvSpPr>
          <p:spPr bwMode="auto">
            <a:xfrm>
              <a:off x="7703429" y="6014508"/>
              <a:ext cx="2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" name="Line 228"/>
            <p:cNvSpPr>
              <a:spLocks noChangeShapeType="1"/>
            </p:cNvSpPr>
            <p:nvPr/>
          </p:nvSpPr>
          <p:spPr bwMode="auto">
            <a:xfrm>
              <a:off x="7710667" y="6080548"/>
              <a:ext cx="21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2" name="Freeform 397"/>
            <p:cNvSpPr>
              <a:spLocks/>
            </p:cNvSpPr>
            <p:nvPr/>
          </p:nvSpPr>
          <p:spPr bwMode="auto">
            <a:xfrm>
              <a:off x="7680271" y="5925079"/>
              <a:ext cx="31842" cy="34396"/>
            </a:xfrm>
            <a:custGeom>
              <a:avLst/>
              <a:gdLst>
                <a:gd name="T0" fmla="*/ 0 w 23"/>
                <a:gd name="T1" fmla="*/ 2147483647 h 26"/>
                <a:gd name="T2" fmla="*/ 2147483647 w 23"/>
                <a:gd name="T3" fmla="*/ 2147483647 h 26"/>
                <a:gd name="T4" fmla="*/ 2147483647 w 23"/>
                <a:gd name="T5" fmla="*/ 2147483647 h 26"/>
                <a:gd name="T6" fmla="*/ 2147483647 w 23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6"/>
                <a:gd name="T14" fmla="*/ 23 w 2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6">
                  <a:moveTo>
                    <a:pt x="0" y="20"/>
                  </a:moveTo>
                  <a:lnTo>
                    <a:pt x="11" y="25"/>
                  </a:lnTo>
                  <a:lnTo>
                    <a:pt x="22" y="25"/>
                  </a:lnTo>
                  <a:lnTo>
                    <a:pt x="2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3" name="Freeform 398"/>
            <p:cNvSpPr>
              <a:spLocks/>
            </p:cNvSpPr>
            <p:nvPr/>
          </p:nvSpPr>
          <p:spPr bwMode="auto">
            <a:xfrm>
              <a:off x="7694745" y="5925079"/>
              <a:ext cx="39080" cy="46778"/>
            </a:xfrm>
            <a:custGeom>
              <a:avLst/>
              <a:gdLst>
                <a:gd name="T0" fmla="*/ 0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6"/>
                <a:gd name="T14" fmla="*/ 28 w 2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6">
                  <a:moveTo>
                    <a:pt x="0" y="25"/>
                  </a:moveTo>
                  <a:lnTo>
                    <a:pt x="21" y="35"/>
                  </a:lnTo>
                  <a:lnTo>
                    <a:pt x="27" y="35"/>
                  </a:lnTo>
                  <a:lnTo>
                    <a:pt x="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4" name="Freeform 399"/>
            <p:cNvSpPr>
              <a:spLocks/>
            </p:cNvSpPr>
            <p:nvPr/>
          </p:nvSpPr>
          <p:spPr bwMode="auto">
            <a:xfrm>
              <a:off x="7680271" y="5958099"/>
              <a:ext cx="24606" cy="22013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0 w 17"/>
                <a:gd name="T5" fmla="*/ 2147483647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5" name="Freeform 400"/>
            <p:cNvSpPr>
              <a:spLocks/>
            </p:cNvSpPr>
            <p:nvPr/>
          </p:nvSpPr>
          <p:spPr bwMode="auto">
            <a:xfrm>
              <a:off x="7835142" y="6047528"/>
              <a:ext cx="44868" cy="46778"/>
            </a:xfrm>
            <a:custGeom>
              <a:avLst/>
              <a:gdLst>
                <a:gd name="T0" fmla="*/ 2147483647 w 33"/>
                <a:gd name="T1" fmla="*/ 0 h 36"/>
                <a:gd name="T2" fmla="*/ 2147483647 w 33"/>
                <a:gd name="T3" fmla="*/ 2147483647 h 36"/>
                <a:gd name="T4" fmla="*/ 2147483647 w 33"/>
                <a:gd name="T5" fmla="*/ 2147483647 h 36"/>
                <a:gd name="T6" fmla="*/ 2147483647 w 33"/>
                <a:gd name="T7" fmla="*/ 2147483647 h 36"/>
                <a:gd name="T8" fmla="*/ 2147483647 w 33"/>
                <a:gd name="T9" fmla="*/ 2147483647 h 36"/>
                <a:gd name="T10" fmla="*/ 2147483647 w 33"/>
                <a:gd name="T11" fmla="*/ 2147483647 h 36"/>
                <a:gd name="T12" fmla="*/ 0 w 33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"/>
                <a:gd name="T23" fmla="*/ 33 w 33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">
                  <a:moveTo>
                    <a:pt x="16" y="0"/>
                  </a:moveTo>
                  <a:lnTo>
                    <a:pt x="27" y="11"/>
                  </a:lnTo>
                  <a:lnTo>
                    <a:pt x="32" y="20"/>
                  </a:lnTo>
                  <a:lnTo>
                    <a:pt x="32" y="35"/>
                  </a:lnTo>
                  <a:lnTo>
                    <a:pt x="16" y="35"/>
                  </a:lnTo>
                  <a:lnTo>
                    <a:pt x="16" y="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6" name="Freeform 401"/>
            <p:cNvSpPr>
              <a:spLocks/>
            </p:cNvSpPr>
            <p:nvPr/>
          </p:nvSpPr>
          <p:spPr bwMode="auto">
            <a:xfrm>
              <a:off x="7856852" y="6040649"/>
              <a:ext cx="98422" cy="66040"/>
            </a:xfrm>
            <a:custGeom>
              <a:avLst/>
              <a:gdLst>
                <a:gd name="T0" fmla="*/ 2147483647 w 71"/>
                <a:gd name="T1" fmla="*/ 2147483647 h 51"/>
                <a:gd name="T2" fmla="*/ 2147483647 w 71"/>
                <a:gd name="T3" fmla="*/ 2147483647 h 51"/>
                <a:gd name="T4" fmla="*/ 2147483647 w 71"/>
                <a:gd name="T5" fmla="*/ 2147483647 h 51"/>
                <a:gd name="T6" fmla="*/ 2147483647 w 71"/>
                <a:gd name="T7" fmla="*/ 2147483647 h 51"/>
                <a:gd name="T8" fmla="*/ 2147483647 w 71"/>
                <a:gd name="T9" fmla="*/ 2147483647 h 51"/>
                <a:gd name="T10" fmla="*/ 2147483647 w 71"/>
                <a:gd name="T11" fmla="*/ 2147483647 h 51"/>
                <a:gd name="T12" fmla="*/ 2147483647 w 71"/>
                <a:gd name="T13" fmla="*/ 0 h 51"/>
                <a:gd name="T14" fmla="*/ 2147483647 w 71"/>
                <a:gd name="T15" fmla="*/ 2147483647 h 51"/>
                <a:gd name="T16" fmla="*/ 0 w 71"/>
                <a:gd name="T17" fmla="*/ 2147483647 h 51"/>
                <a:gd name="T18" fmla="*/ 2147483647 w 71"/>
                <a:gd name="T19" fmla="*/ 2147483647 h 51"/>
                <a:gd name="T20" fmla="*/ 2147483647 w 71"/>
                <a:gd name="T21" fmla="*/ 2147483647 h 51"/>
                <a:gd name="T22" fmla="*/ 2147483647 w 71"/>
                <a:gd name="T23" fmla="*/ 2147483647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"/>
                <a:gd name="T37" fmla="*/ 0 h 51"/>
                <a:gd name="T38" fmla="*/ 71 w 71"/>
                <a:gd name="T39" fmla="*/ 51 h 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" h="51">
                  <a:moveTo>
                    <a:pt x="16" y="40"/>
                  </a:moveTo>
                  <a:lnTo>
                    <a:pt x="16" y="50"/>
                  </a:lnTo>
                  <a:lnTo>
                    <a:pt x="21" y="40"/>
                  </a:lnTo>
                  <a:lnTo>
                    <a:pt x="37" y="20"/>
                  </a:lnTo>
                  <a:lnTo>
                    <a:pt x="53" y="20"/>
                  </a:lnTo>
                  <a:lnTo>
                    <a:pt x="70" y="5"/>
                  </a:lnTo>
                  <a:lnTo>
                    <a:pt x="64" y="0"/>
                  </a:lnTo>
                  <a:lnTo>
                    <a:pt x="43" y="5"/>
                  </a:lnTo>
                  <a:lnTo>
                    <a:pt x="0" y="5"/>
                  </a:lnTo>
                  <a:lnTo>
                    <a:pt x="11" y="10"/>
                  </a:lnTo>
                  <a:lnTo>
                    <a:pt x="16" y="25"/>
                  </a:lnTo>
                  <a:lnTo>
                    <a:pt x="16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7" name="Freeform 402"/>
            <p:cNvSpPr>
              <a:spLocks/>
            </p:cNvSpPr>
            <p:nvPr/>
          </p:nvSpPr>
          <p:spPr bwMode="auto">
            <a:xfrm>
              <a:off x="7878563" y="6098434"/>
              <a:ext cx="76711" cy="34396"/>
            </a:xfrm>
            <a:custGeom>
              <a:avLst/>
              <a:gdLst>
                <a:gd name="T0" fmla="*/ 2147483647 w 55"/>
                <a:gd name="T1" fmla="*/ 0 h 26"/>
                <a:gd name="T2" fmla="*/ 0 w 55"/>
                <a:gd name="T3" fmla="*/ 2147483647 h 26"/>
                <a:gd name="T4" fmla="*/ 2147483647 w 55"/>
                <a:gd name="T5" fmla="*/ 2147483647 h 26"/>
                <a:gd name="T6" fmla="*/ 2147483647 w 55"/>
                <a:gd name="T7" fmla="*/ 2147483647 h 26"/>
                <a:gd name="T8" fmla="*/ 2147483647 w 55"/>
                <a:gd name="T9" fmla="*/ 2147483647 h 26"/>
                <a:gd name="T10" fmla="*/ 2147483647 w 55"/>
                <a:gd name="T11" fmla="*/ 2147483647 h 26"/>
                <a:gd name="T12" fmla="*/ 2147483647 w 55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26"/>
                <a:gd name="T23" fmla="*/ 55 w 55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26">
                  <a:moveTo>
                    <a:pt x="11" y="0"/>
                  </a:moveTo>
                  <a:lnTo>
                    <a:pt x="0" y="15"/>
                  </a:lnTo>
                  <a:lnTo>
                    <a:pt x="27" y="25"/>
                  </a:lnTo>
                  <a:lnTo>
                    <a:pt x="48" y="25"/>
                  </a:lnTo>
                  <a:lnTo>
                    <a:pt x="48" y="15"/>
                  </a:lnTo>
                  <a:lnTo>
                    <a:pt x="54" y="5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8" name="Oval 403"/>
            <p:cNvSpPr>
              <a:spLocks noChangeArrowheads="1"/>
            </p:cNvSpPr>
            <p:nvPr/>
          </p:nvSpPr>
          <p:spPr bwMode="auto">
            <a:xfrm>
              <a:off x="7994354" y="6020012"/>
              <a:ext cx="40527" cy="742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99" name="Oval 404"/>
            <p:cNvSpPr>
              <a:spLocks noChangeArrowheads="1"/>
            </p:cNvSpPr>
            <p:nvPr/>
          </p:nvSpPr>
          <p:spPr bwMode="auto">
            <a:xfrm>
              <a:off x="8003038" y="6028267"/>
              <a:ext cx="31842" cy="59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0" name="Oval 405"/>
            <p:cNvSpPr>
              <a:spLocks noChangeArrowheads="1"/>
            </p:cNvSpPr>
            <p:nvPr/>
          </p:nvSpPr>
          <p:spPr bwMode="auto">
            <a:xfrm>
              <a:off x="7664351" y="6020012"/>
              <a:ext cx="33289" cy="605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1" name="Oval 406"/>
            <p:cNvSpPr>
              <a:spLocks noChangeArrowheads="1"/>
            </p:cNvSpPr>
            <p:nvPr/>
          </p:nvSpPr>
          <p:spPr bwMode="auto">
            <a:xfrm>
              <a:off x="7678824" y="6040649"/>
              <a:ext cx="2895" cy="206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2" name="Freeform 407"/>
            <p:cNvSpPr>
              <a:spLocks/>
            </p:cNvSpPr>
            <p:nvPr/>
          </p:nvSpPr>
          <p:spPr bwMode="auto">
            <a:xfrm>
              <a:off x="7658561" y="6003502"/>
              <a:ext cx="23158" cy="52282"/>
            </a:xfrm>
            <a:custGeom>
              <a:avLst/>
              <a:gdLst>
                <a:gd name="T0" fmla="*/ 0 w 17"/>
                <a:gd name="T1" fmla="*/ 0 h 41"/>
                <a:gd name="T2" fmla="*/ 2147483647 w 17"/>
                <a:gd name="T3" fmla="*/ 0 h 41"/>
                <a:gd name="T4" fmla="*/ 2147483647 w 17"/>
                <a:gd name="T5" fmla="*/ 2147483647 h 41"/>
                <a:gd name="T6" fmla="*/ 0 w 17"/>
                <a:gd name="T7" fmla="*/ 2147483647 h 41"/>
                <a:gd name="T8" fmla="*/ 0 w 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0" y="0"/>
                  </a:moveTo>
                  <a:lnTo>
                    <a:pt x="16" y="0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" name="Rectangle 408"/>
            <p:cNvSpPr>
              <a:spLocks noChangeArrowheads="1"/>
            </p:cNvSpPr>
            <p:nvPr/>
          </p:nvSpPr>
          <p:spPr bwMode="auto">
            <a:xfrm>
              <a:off x="7664351" y="6009005"/>
              <a:ext cx="10131" cy="4540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4" name="Oval 409"/>
            <p:cNvSpPr>
              <a:spLocks noChangeArrowheads="1"/>
            </p:cNvSpPr>
            <p:nvPr/>
          </p:nvSpPr>
          <p:spPr bwMode="auto">
            <a:xfrm>
              <a:off x="8010275" y="6046152"/>
              <a:ext cx="10132" cy="220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5" name="Freeform 410"/>
            <p:cNvSpPr>
              <a:spLocks/>
            </p:cNvSpPr>
            <p:nvPr/>
          </p:nvSpPr>
          <p:spPr bwMode="auto">
            <a:xfrm>
              <a:off x="7754088" y="6040649"/>
              <a:ext cx="30395" cy="66040"/>
            </a:xfrm>
            <a:custGeom>
              <a:avLst/>
              <a:gdLst>
                <a:gd name="T0" fmla="*/ 0 w 22"/>
                <a:gd name="T1" fmla="*/ 0 h 51"/>
                <a:gd name="T2" fmla="*/ 0 w 22"/>
                <a:gd name="T3" fmla="*/ 2147483647 h 51"/>
                <a:gd name="T4" fmla="*/ 2147483647 w 22"/>
                <a:gd name="T5" fmla="*/ 2147483647 h 51"/>
                <a:gd name="T6" fmla="*/ 2147483647 w 22"/>
                <a:gd name="T7" fmla="*/ 2147483647 h 51"/>
                <a:gd name="T8" fmla="*/ 2147483647 w 22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1"/>
                <a:gd name="T17" fmla="*/ 22 w 22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1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21" y="34"/>
                  </a:lnTo>
                  <a:lnTo>
                    <a:pt x="21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" name="Freeform 411"/>
            <p:cNvSpPr>
              <a:spLocks/>
            </p:cNvSpPr>
            <p:nvPr/>
          </p:nvSpPr>
          <p:spPr bwMode="auto">
            <a:xfrm>
              <a:off x="7754088" y="6066790"/>
              <a:ext cx="44868" cy="59160"/>
            </a:xfrm>
            <a:custGeom>
              <a:avLst/>
              <a:gdLst>
                <a:gd name="T0" fmla="*/ 0 w 32"/>
                <a:gd name="T1" fmla="*/ 2147483647 h 46"/>
                <a:gd name="T2" fmla="*/ 2147483647 w 32"/>
                <a:gd name="T3" fmla="*/ 2147483647 h 46"/>
                <a:gd name="T4" fmla="*/ 2147483647 w 32"/>
                <a:gd name="T5" fmla="*/ 2147483647 h 46"/>
                <a:gd name="T6" fmla="*/ 2147483647 w 32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46"/>
                <a:gd name="T14" fmla="*/ 32 w 32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46">
                  <a:moveTo>
                    <a:pt x="0" y="45"/>
                  </a:moveTo>
                  <a:lnTo>
                    <a:pt x="16" y="45"/>
                  </a:lnTo>
                  <a:lnTo>
                    <a:pt x="26" y="35"/>
                  </a:lnTo>
                  <a:lnTo>
                    <a:pt x="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" name="Freeform 412"/>
            <p:cNvSpPr>
              <a:spLocks/>
            </p:cNvSpPr>
            <p:nvPr/>
          </p:nvSpPr>
          <p:spPr bwMode="auto">
            <a:xfrm>
              <a:off x="7688956" y="5996622"/>
              <a:ext cx="66580" cy="39900"/>
            </a:xfrm>
            <a:custGeom>
              <a:avLst/>
              <a:gdLst>
                <a:gd name="T0" fmla="*/ 0 w 48"/>
                <a:gd name="T1" fmla="*/ 0 h 31"/>
                <a:gd name="T2" fmla="*/ 2147483647 w 48"/>
                <a:gd name="T3" fmla="*/ 0 h 31"/>
                <a:gd name="T4" fmla="*/ 2147483647 w 48"/>
                <a:gd name="T5" fmla="*/ 2147483647 h 31"/>
                <a:gd name="T6" fmla="*/ 0 60000 65536"/>
                <a:gd name="T7" fmla="*/ 0 60000 65536"/>
                <a:gd name="T8" fmla="*/ 0 60000 65536"/>
                <a:gd name="T9" fmla="*/ 0 w 48"/>
                <a:gd name="T10" fmla="*/ 0 h 31"/>
                <a:gd name="T11" fmla="*/ 48 w 48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1">
                  <a:moveTo>
                    <a:pt x="0" y="0"/>
                  </a:moveTo>
                  <a:lnTo>
                    <a:pt x="16" y="0"/>
                  </a:lnTo>
                  <a:lnTo>
                    <a:pt x="47" y="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" name="Freeform 413"/>
            <p:cNvSpPr>
              <a:spLocks/>
            </p:cNvSpPr>
            <p:nvPr/>
          </p:nvSpPr>
          <p:spPr bwMode="auto">
            <a:xfrm>
              <a:off x="7371979" y="5963602"/>
              <a:ext cx="24605" cy="23390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9" name="Rectangle 414"/>
            <p:cNvSpPr>
              <a:spLocks noChangeArrowheads="1"/>
            </p:cNvSpPr>
            <p:nvPr/>
          </p:nvSpPr>
          <p:spPr bwMode="auto">
            <a:xfrm>
              <a:off x="7377769" y="5969105"/>
              <a:ext cx="2895" cy="151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10" name="Freeform 415"/>
            <p:cNvSpPr>
              <a:spLocks/>
            </p:cNvSpPr>
            <p:nvPr/>
          </p:nvSpPr>
          <p:spPr bwMode="auto">
            <a:xfrm>
              <a:off x="7438559" y="6112192"/>
              <a:ext cx="60790" cy="22013"/>
            </a:xfrm>
            <a:custGeom>
              <a:avLst/>
              <a:gdLst>
                <a:gd name="T0" fmla="*/ 0 w 44"/>
                <a:gd name="T1" fmla="*/ 0 h 17"/>
                <a:gd name="T2" fmla="*/ 2147483647 w 44"/>
                <a:gd name="T3" fmla="*/ 0 h 17"/>
                <a:gd name="T4" fmla="*/ 2147483647 w 44"/>
                <a:gd name="T5" fmla="*/ 0 h 17"/>
                <a:gd name="T6" fmla="*/ 2147483647 w 44"/>
                <a:gd name="T7" fmla="*/ 0 h 17"/>
                <a:gd name="T8" fmla="*/ 2147483647 w 44"/>
                <a:gd name="T9" fmla="*/ 2147483647 h 17"/>
                <a:gd name="T10" fmla="*/ 0 w 44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17"/>
                <a:gd name="T20" fmla="*/ 44 w 4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17">
                  <a:moveTo>
                    <a:pt x="0" y="0"/>
                  </a:moveTo>
                  <a:lnTo>
                    <a:pt x="43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" name="Freeform 416"/>
            <p:cNvSpPr>
              <a:spLocks/>
            </p:cNvSpPr>
            <p:nvPr/>
          </p:nvSpPr>
          <p:spPr bwMode="auto">
            <a:xfrm>
              <a:off x="7577508" y="6003502"/>
              <a:ext cx="141843" cy="129328"/>
            </a:xfrm>
            <a:custGeom>
              <a:avLst/>
              <a:gdLst>
                <a:gd name="T0" fmla="*/ 0 w 102"/>
                <a:gd name="T1" fmla="*/ 2147483647 h 100"/>
                <a:gd name="T2" fmla="*/ 0 w 102"/>
                <a:gd name="T3" fmla="*/ 2147483647 h 100"/>
                <a:gd name="T4" fmla="*/ 2147483647 w 102"/>
                <a:gd name="T5" fmla="*/ 2147483647 h 100"/>
                <a:gd name="T6" fmla="*/ 2147483647 w 102"/>
                <a:gd name="T7" fmla="*/ 2147483647 h 100"/>
                <a:gd name="T8" fmla="*/ 2147483647 w 102"/>
                <a:gd name="T9" fmla="*/ 2147483647 h 100"/>
                <a:gd name="T10" fmla="*/ 2147483647 w 102"/>
                <a:gd name="T11" fmla="*/ 2147483647 h 100"/>
                <a:gd name="T12" fmla="*/ 2147483647 w 102"/>
                <a:gd name="T13" fmla="*/ 2147483647 h 100"/>
                <a:gd name="T14" fmla="*/ 2147483647 w 102"/>
                <a:gd name="T15" fmla="*/ 2147483647 h 100"/>
                <a:gd name="T16" fmla="*/ 2147483647 w 102"/>
                <a:gd name="T17" fmla="*/ 2147483647 h 100"/>
                <a:gd name="T18" fmla="*/ 2147483647 w 102"/>
                <a:gd name="T19" fmla="*/ 2147483647 h 100"/>
                <a:gd name="T20" fmla="*/ 2147483647 w 102"/>
                <a:gd name="T21" fmla="*/ 2147483647 h 100"/>
                <a:gd name="T22" fmla="*/ 2147483647 w 102"/>
                <a:gd name="T23" fmla="*/ 2147483647 h 100"/>
                <a:gd name="T24" fmla="*/ 2147483647 w 102"/>
                <a:gd name="T25" fmla="*/ 2147483647 h 100"/>
                <a:gd name="T26" fmla="*/ 2147483647 w 102"/>
                <a:gd name="T27" fmla="*/ 2147483647 h 100"/>
                <a:gd name="T28" fmla="*/ 2147483647 w 102"/>
                <a:gd name="T29" fmla="*/ 0 h 100"/>
                <a:gd name="T30" fmla="*/ 2147483647 w 102"/>
                <a:gd name="T31" fmla="*/ 0 h 100"/>
                <a:gd name="T32" fmla="*/ 2147483647 w 102"/>
                <a:gd name="T33" fmla="*/ 2147483647 h 100"/>
                <a:gd name="T34" fmla="*/ 0 w 102"/>
                <a:gd name="T35" fmla="*/ 2147483647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"/>
                <a:gd name="T55" fmla="*/ 0 h 100"/>
                <a:gd name="T56" fmla="*/ 102 w 102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" h="100">
                  <a:moveTo>
                    <a:pt x="0" y="40"/>
                  </a:moveTo>
                  <a:lnTo>
                    <a:pt x="0" y="74"/>
                  </a:lnTo>
                  <a:lnTo>
                    <a:pt x="6" y="89"/>
                  </a:lnTo>
                  <a:lnTo>
                    <a:pt x="26" y="94"/>
                  </a:lnTo>
                  <a:lnTo>
                    <a:pt x="43" y="94"/>
                  </a:lnTo>
                  <a:lnTo>
                    <a:pt x="53" y="94"/>
                  </a:lnTo>
                  <a:lnTo>
                    <a:pt x="69" y="99"/>
                  </a:lnTo>
                  <a:lnTo>
                    <a:pt x="95" y="79"/>
                  </a:lnTo>
                  <a:lnTo>
                    <a:pt x="101" y="74"/>
                  </a:lnTo>
                  <a:lnTo>
                    <a:pt x="84" y="74"/>
                  </a:lnTo>
                  <a:lnTo>
                    <a:pt x="74" y="79"/>
                  </a:lnTo>
                  <a:lnTo>
                    <a:pt x="53" y="59"/>
                  </a:lnTo>
                  <a:lnTo>
                    <a:pt x="53" y="40"/>
                  </a:lnTo>
                  <a:lnTo>
                    <a:pt x="53" y="2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21" y="4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2" name="Freeform 417"/>
            <p:cNvSpPr>
              <a:spLocks/>
            </p:cNvSpPr>
            <p:nvPr/>
          </p:nvSpPr>
          <p:spPr bwMode="auto">
            <a:xfrm>
              <a:off x="7408163" y="5842529"/>
              <a:ext cx="259082" cy="148590"/>
            </a:xfrm>
            <a:custGeom>
              <a:avLst/>
              <a:gdLst>
                <a:gd name="T0" fmla="*/ 2147483647 w 186"/>
                <a:gd name="T1" fmla="*/ 2147483647 h 115"/>
                <a:gd name="T2" fmla="*/ 2147483647 w 186"/>
                <a:gd name="T3" fmla="*/ 2147483647 h 115"/>
                <a:gd name="T4" fmla="*/ 2147483647 w 186"/>
                <a:gd name="T5" fmla="*/ 2147483647 h 115"/>
                <a:gd name="T6" fmla="*/ 2147483647 w 186"/>
                <a:gd name="T7" fmla="*/ 2147483647 h 115"/>
                <a:gd name="T8" fmla="*/ 2147483647 w 186"/>
                <a:gd name="T9" fmla="*/ 2147483647 h 115"/>
                <a:gd name="T10" fmla="*/ 2147483647 w 186"/>
                <a:gd name="T11" fmla="*/ 0 h 115"/>
                <a:gd name="T12" fmla="*/ 0 w 186"/>
                <a:gd name="T13" fmla="*/ 2147483647 h 115"/>
                <a:gd name="T14" fmla="*/ 2147483647 w 186"/>
                <a:gd name="T15" fmla="*/ 2147483647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6"/>
                <a:gd name="T25" fmla="*/ 0 h 115"/>
                <a:gd name="T26" fmla="*/ 186 w 186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6" h="115">
                  <a:moveTo>
                    <a:pt x="53" y="74"/>
                  </a:moveTo>
                  <a:lnTo>
                    <a:pt x="74" y="84"/>
                  </a:lnTo>
                  <a:lnTo>
                    <a:pt x="90" y="114"/>
                  </a:lnTo>
                  <a:lnTo>
                    <a:pt x="143" y="109"/>
                  </a:lnTo>
                  <a:lnTo>
                    <a:pt x="185" y="60"/>
                  </a:lnTo>
                  <a:lnTo>
                    <a:pt x="143" y="0"/>
                  </a:lnTo>
                  <a:lnTo>
                    <a:pt x="0" y="79"/>
                  </a:lnTo>
                  <a:lnTo>
                    <a:pt x="53" y="7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" name="Freeform 418"/>
            <p:cNvSpPr>
              <a:spLocks/>
            </p:cNvSpPr>
            <p:nvPr/>
          </p:nvSpPr>
          <p:spPr bwMode="auto">
            <a:xfrm>
              <a:off x="7600666" y="5784744"/>
              <a:ext cx="448689" cy="187113"/>
            </a:xfrm>
            <a:custGeom>
              <a:avLst/>
              <a:gdLst>
                <a:gd name="T0" fmla="*/ 0 w 324"/>
                <a:gd name="T1" fmla="*/ 2147483647 h 145"/>
                <a:gd name="T2" fmla="*/ 2147483647 w 324"/>
                <a:gd name="T3" fmla="*/ 0 h 145"/>
                <a:gd name="T4" fmla="*/ 2147483647 w 324"/>
                <a:gd name="T5" fmla="*/ 2147483647 h 145"/>
                <a:gd name="T6" fmla="*/ 2147483647 w 324"/>
                <a:gd name="T7" fmla="*/ 2147483647 h 145"/>
                <a:gd name="T8" fmla="*/ 2147483647 w 324"/>
                <a:gd name="T9" fmla="*/ 2147483647 h 145"/>
                <a:gd name="T10" fmla="*/ 2147483647 w 324"/>
                <a:gd name="T11" fmla="*/ 2147483647 h 145"/>
                <a:gd name="T12" fmla="*/ 2147483647 w 324"/>
                <a:gd name="T13" fmla="*/ 2147483647 h 145"/>
                <a:gd name="T14" fmla="*/ 2147483647 w 324"/>
                <a:gd name="T15" fmla="*/ 2147483647 h 145"/>
                <a:gd name="T16" fmla="*/ 2147483647 w 324"/>
                <a:gd name="T17" fmla="*/ 2147483647 h 145"/>
                <a:gd name="T18" fmla="*/ 2147483647 w 324"/>
                <a:gd name="T19" fmla="*/ 2147483647 h 145"/>
                <a:gd name="T20" fmla="*/ 2147483647 w 324"/>
                <a:gd name="T21" fmla="*/ 2147483647 h 145"/>
                <a:gd name="T22" fmla="*/ 2147483647 w 324"/>
                <a:gd name="T23" fmla="*/ 2147483647 h 145"/>
                <a:gd name="T24" fmla="*/ 2147483647 w 324"/>
                <a:gd name="T25" fmla="*/ 2147483647 h 145"/>
                <a:gd name="T26" fmla="*/ 2147483647 w 324"/>
                <a:gd name="T27" fmla="*/ 2147483647 h 145"/>
                <a:gd name="T28" fmla="*/ 2147483647 w 324"/>
                <a:gd name="T29" fmla="*/ 2147483647 h 145"/>
                <a:gd name="T30" fmla="*/ 2147483647 w 324"/>
                <a:gd name="T31" fmla="*/ 2147483647 h 145"/>
                <a:gd name="T32" fmla="*/ 0 w 324"/>
                <a:gd name="T33" fmla="*/ 2147483647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145"/>
                <a:gd name="T53" fmla="*/ 324 w 324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145">
                  <a:moveTo>
                    <a:pt x="0" y="45"/>
                  </a:moveTo>
                  <a:lnTo>
                    <a:pt x="270" y="0"/>
                  </a:lnTo>
                  <a:lnTo>
                    <a:pt x="270" y="50"/>
                  </a:lnTo>
                  <a:lnTo>
                    <a:pt x="313" y="50"/>
                  </a:lnTo>
                  <a:lnTo>
                    <a:pt x="323" y="109"/>
                  </a:lnTo>
                  <a:lnTo>
                    <a:pt x="317" y="115"/>
                  </a:lnTo>
                  <a:lnTo>
                    <a:pt x="313" y="115"/>
                  </a:lnTo>
                  <a:lnTo>
                    <a:pt x="313" y="105"/>
                  </a:lnTo>
                  <a:lnTo>
                    <a:pt x="292" y="89"/>
                  </a:lnTo>
                  <a:lnTo>
                    <a:pt x="249" y="95"/>
                  </a:lnTo>
                  <a:lnTo>
                    <a:pt x="238" y="100"/>
                  </a:lnTo>
                  <a:lnTo>
                    <a:pt x="233" y="115"/>
                  </a:lnTo>
                  <a:lnTo>
                    <a:pt x="206" y="144"/>
                  </a:lnTo>
                  <a:lnTo>
                    <a:pt x="138" y="144"/>
                  </a:lnTo>
                  <a:lnTo>
                    <a:pt x="95" y="105"/>
                  </a:lnTo>
                  <a:lnTo>
                    <a:pt x="47" y="105"/>
                  </a:lnTo>
                  <a:lnTo>
                    <a:pt x="0" y="4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" name="Line 251"/>
            <p:cNvSpPr>
              <a:spLocks noChangeShapeType="1"/>
            </p:cNvSpPr>
            <p:nvPr/>
          </p:nvSpPr>
          <p:spPr bwMode="auto">
            <a:xfrm>
              <a:off x="8018959" y="6014508"/>
              <a:ext cx="521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" name="Line 252"/>
            <p:cNvSpPr>
              <a:spLocks noChangeShapeType="1"/>
            </p:cNvSpPr>
            <p:nvPr/>
          </p:nvSpPr>
          <p:spPr bwMode="auto">
            <a:xfrm flipV="1">
              <a:off x="8026196" y="6098434"/>
              <a:ext cx="59342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" name="Freeform 421"/>
            <p:cNvSpPr>
              <a:spLocks/>
            </p:cNvSpPr>
            <p:nvPr/>
          </p:nvSpPr>
          <p:spPr bwMode="auto">
            <a:xfrm>
              <a:off x="8056591" y="6131454"/>
              <a:ext cx="118685" cy="39900"/>
            </a:xfrm>
            <a:custGeom>
              <a:avLst/>
              <a:gdLst>
                <a:gd name="T0" fmla="*/ 0 w 85"/>
                <a:gd name="T1" fmla="*/ 0 h 31"/>
                <a:gd name="T2" fmla="*/ 2147483647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2147483647 h 31"/>
                <a:gd name="T8" fmla="*/ 2147483647 w 85"/>
                <a:gd name="T9" fmla="*/ 2147483647 h 31"/>
                <a:gd name="T10" fmla="*/ 2147483647 w 85"/>
                <a:gd name="T11" fmla="*/ 2147483647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31"/>
                <a:gd name="T20" fmla="*/ 85 w 85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31">
                  <a:moveTo>
                    <a:pt x="0" y="0"/>
                  </a:moveTo>
                  <a:lnTo>
                    <a:pt x="10" y="15"/>
                  </a:lnTo>
                  <a:lnTo>
                    <a:pt x="21" y="25"/>
                  </a:lnTo>
                  <a:lnTo>
                    <a:pt x="42" y="30"/>
                  </a:lnTo>
                  <a:lnTo>
                    <a:pt x="74" y="19"/>
                  </a:lnTo>
                  <a:lnTo>
                    <a:pt x="84" y="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7" name="Line 254"/>
            <p:cNvSpPr>
              <a:spLocks noChangeShapeType="1"/>
            </p:cNvSpPr>
            <p:nvPr/>
          </p:nvSpPr>
          <p:spPr bwMode="auto">
            <a:xfrm>
              <a:off x="8018959" y="6131454"/>
              <a:ext cx="0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" name="Freeform 423"/>
            <p:cNvSpPr>
              <a:spLocks/>
            </p:cNvSpPr>
            <p:nvPr/>
          </p:nvSpPr>
          <p:spPr bwMode="auto">
            <a:xfrm>
              <a:off x="7953827" y="6040649"/>
              <a:ext cx="36184" cy="79798"/>
            </a:xfrm>
            <a:custGeom>
              <a:avLst/>
              <a:gdLst>
                <a:gd name="T0" fmla="*/ 0 w 26"/>
                <a:gd name="T1" fmla="*/ 0 h 61"/>
                <a:gd name="T2" fmla="*/ 2147483647 w 26"/>
                <a:gd name="T3" fmla="*/ 2147483647 h 61"/>
                <a:gd name="T4" fmla="*/ 2147483647 w 26"/>
                <a:gd name="T5" fmla="*/ 2147483647 h 61"/>
                <a:gd name="T6" fmla="*/ 2147483647 w 26"/>
                <a:gd name="T7" fmla="*/ 2147483647 h 61"/>
                <a:gd name="T8" fmla="*/ 2147483647 w 26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61"/>
                <a:gd name="T17" fmla="*/ 26 w 26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61">
                  <a:moveTo>
                    <a:pt x="0" y="0"/>
                  </a:moveTo>
                  <a:lnTo>
                    <a:pt x="15" y="16"/>
                  </a:lnTo>
                  <a:lnTo>
                    <a:pt x="15" y="45"/>
                  </a:lnTo>
                  <a:lnTo>
                    <a:pt x="21" y="60"/>
                  </a:lnTo>
                  <a:lnTo>
                    <a:pt x="25" y="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9" name="Line 256"/>
            <p:cNvSpPr>
              <a:spLocks noChangeShapeType="1"/>
            </p:cNvSpPr>
            <p:nvPr/>
          </p:nvSpPr>
          <p:spPr bwMode="auto">
            <a:xfrm flipV="1">
              <a:off x="8005933" y="6105313"/>
              <a:ext cx="0" cy="137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0" name="Line 257"/>
            <p:cNvSpPr>
              <a:spLocks noChangeShapeType="1"/>
            </p:cNvSpPr>
            <p:nvPr/>
          </p:nvSpPr>
          <p:spPr bwMode="auto">
            <a:xfrm flipH="1">
              <a:off x="7988564" y="6119072"/>
              <a:ext cx="173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1" name="Freeform 426"/>
            <p:cNvSpPr>
              <a:spLocks/>
            </p:cNvSpPr>
            <p:nvPr/>
          </p:nvSpPr>
          <p:spPr bwMode="auto">
            <a:xfrm>
              <a:off x="7974090" y="6014508"/>
              <a:ext cx="24605" cy="27517"/>
            </a:xfrm>
            <a:custGeom>
              <a:avLst/>
              <a:gdLst>
                <a:gd name="T0" fmla="*/ 0 w 17"/>
                <a:gd name="T1" fmla="*/ 0 h 21"/>
                <a:gd name="T2" fmla="*/ 0 w 17"/>
                <a:gd name="T3" fmla="*/ 2147483647 h 21"/>
                <a:gd name="T4" fmla="*/ 2147483647 w 17"/>
                <a:gd name="T5" fmla="*/ 2147483647 h 21"/>
                <a:gd name="T6" fmla="*/ 0 60000 65536"/>
                <a:gd name="T7" fmla="*/ 0 60000 65536"/>
                <a:gd name="T8" fmla="*/ 0 60000 65536"/>
                <a:gd name="T9" fmla="*/ 0 w 17"/>
                <a:gd name="T10" fmla="*/ 0 h 21"/>
                <a:gd name="T11" fmla="*/ 17 w 17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1">
                  <a:moveTo>
                    <a:pt x="0" y="0"/>
                  </a:moveTo>
                  <a:lnTo>
                    <a:pt x="0" y="20"/>
                  </a:lnTo>
                  <a:lnTo>
                    <a:pt x="1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2" name="Freeform 427"/>
            <p:cNvSpPr>
              <a:spLocks/>
            </p:cNvSpPr>
            <p:nvPr/>
          </p:nvSpPr>
          <p:spPr bwMode="auto">
            <a:xfrm>
              <a:off x="7974090" y="5951220"/>
              <a:ext cx="89738" cy="90805"/>
            </a:xfrm>
            <a:custGeom>
              <a:avLst/>
              <a:gdLst>
                <a:gd name="T0" fmla="*/ 0 w 64"/>
                <a:gd name="T1" fmla="*/ 2147483647 h 70"/>
                <a:gd name="T2" fmla="*/ 0 w 64"/>
                <a:gd name="T3" fmla="*/ 2147483647 h 70"/>
                <a:gd name="T4" fmla="*/ 2147483647 w 64"/>
                <a:gd name="T5" fmla="*/ 2147483647 h 70"/>
                <a:gd name="T6" fmla="*/ 2147483647 w 64"/>
                <a:gd name="T7" fmla="*/ 2147483647 h 70"/>
                <a:gd name="T8" fmla="*/ 2147483647 w 64"/>
                <a:gd name="T9" fmla="*/ 2147483647 h 70"/>
                <a:gd name="T10" fmla="*/ 2147483647 w 64"/>
                <a:gd name="T11" fmla="*/ 2147483647 h 70"/>
                <a:gd name="T12" fmla="*/ 2147483647 w 64"/>
                <a:gd name="T13" fmla="*/ 0 h 70"/>
                <a:gd name="T14" fmla="*/ 0 w 64"/>
                <a:gd name="T15" fmla="*/ 2147483647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70"/>
                <a:gd name="T26" fmla="*/ 64 w 64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70">
                  <a:moveTo>
                    <a:pt x="0" y="49"/>
                  </a:moveTo>
                  <a:lnTo>
                    <a:pt x="0" y="69"/>
                  </a:lnTo>
                  <a:lnTo>
                    <a:pt x="10" y="69"/>
                  </a:lnTo>
                  <a:lnTo>
                    <a:pt x="10" y="60"/>
                  </a:lnTo>
                  <a:lnTo>
                    <a:pt x="26" y="49"/>
                  </a:lnTo>
                  <a:lnTo>
                    <a:pt x="63" y="49"/>
                  </a:lnTo>
                  <a:lnTo>
                    <a:pt x="58" y="0"/>
                  </a:lnTo>
                  <a:lnTo>
                    <a:pt x="0" y="4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3" name="Freeform 428"/>
            <p:cNvSpPr>
              <a:spLocks/>
            </p:cNvSpPr>
            <p:nvPr/>
          </p:nvSpPr>
          <p:spPr bwMode="auto">
            <a:xfrm>
              <a:off x="7865536" y="6040649"/>
              <a:ext cx="206976" cy="85302"/>
            </a:xfrm>
            <a:custGeom>
              <a:avLst/>
              <a:gdLst>
                <a:gd name="T0" fmla="*/ 2147483647 w 149"/>
                <a:gd name="T1" fmla="*/ 0 h 66"/>
                <a:gd name="T2" fmla="*/ 2147483647 w 149"/>
                <a:gd name="T3" fmla="*/ 2147483647 h 66"/>
                <a:gd name="T4" fmla="*/ 2147483647 w 149"/>
                <a:gd name="T5" fmla="*/ 2147483647 h 66"/>
                <a:gd name="T6" fmla="*/ 2147483647 w 149"/>
                <a:gd name="T7" fmla="*/ 2147483647 h 66"/>
                <a:gd name="T8" fmla="*/ 2147483647 w 149"/>
                <a:gd name="T9" fmla="*/ 2147483647 h 66"/>
                <a:gd name="T10" fmla="*/ 2147483647 w 149"/>
                <a:gd name="T11" fmla="*/ 2147483647 h 66"/>
                <a:gd name="T12" fmla="*/ 2147483647 w 149"/>
                <a:gd name="T13" fmla="*/ 2147483647 h 66"/>
                <a:gd name="T14" fmla="*/ 2147483647 w 149"/>
                <a:gd name="T15" fmla="*/ 2147483647 h 66"/>
                <a:gd name="T16" fmla="*/ 2147483647 w 149"/>
                <a:gd name="T17" fmla="*/ 2147483647 h 66"/>
                <a:gd name="T18" fmla="*/ 2147483647 w 149"/>
                <a:gd name="T19" fmla="*/ 2147483647 h 66"/>
                <a:gd name="T20" fmla="*/ 2147483647 w 149"/>
                <a:gd name="T21" fmla="*/ 2147483647 h 66"/>
                <a:gd name="T22" fmla="*/ 2147483647 w 149"/>
                <a:gd name="T23" fmla="*/ 2147483647 h 66"/>
                <a:gd name="T24" fmla="*/ 0 w 149"/>
                <a:gd name="T25" fmla="*/ 2147483647 h 66"/>
                <a:gd name="T26" fmla="*/ 2147483647 w 149"/>
                <a:gd name="T27" fmla="*/ 2147483647 h 66"/>
                <a:gd name="T28" fmla="*/ 2147483647 w 149"/>
                <a:gd name="T29" fmla="*/ 2147483647 h 66"/>
                <a:gd name="T30" fmla="*/ 2147483647 w 149"/>
                <a:gd name="T31" fmla="*/ 0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9"/>
                <a:gd name="T49" fmla="*/ 0 h 66"/>
                <a:gd name="T50" fmla="*/ 149 w 149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9" h="66">
                  <a:moveTo>
                    <a:pt x="62" y="0"/>
                  </a:moveTo>
                  <a:lnTo>
                    <a:pt x="77" y="15"/>
                  </a:lnTo>
                  <a:lnTo>
                    <a:pt x="77" y="42"/>
                  </a:lnTo>
                  <a:lnTo>
                    <a:pt x="82" y="55"/>
                  </a:lnTo>
                  <a:lnTo>
                    <a:pt x="86" y="55"/>
                  </a:lnTo>
                  <a:lnTo>
                    <a:pt x="97" y="55"/>
                  </a:lnTo>
                  <a:lnTo>
                    <a:pt x="97" y="47"/>
                  </a:lnTo>
                  <a:lnTo>
                    <a:pt x="117" y="47"/>
                  </a:lnTo>
                  <a:lnTo>
                    <a:pt x="148" y="42"/>
                  </a:lnTo>
                  <a:lnTo>
                    <a:pt x="107" y="65"/>
                  </a:lnTo>
                  <a:lnTo>
                    <a:pt x="45" y="65"/>
                  </a:lnTo>
                  <a:lnTo>
                    <a:pt x="20" y="60"/>
                  </a:lnTo>
                  <a:lnTo>
                    <a:pt x="0" y="50"/>
                  </a:lnTo>
                  <a:lnTo>
                    <a:pt x="10" y="37"/>
                  </a:lnTo>
                  <a:lnTo>
                    <a:pt x="26" y="10"/>
                  </a:ln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4" name="Freeform 429"/>
            <p:cNvSpPr>
              <a:spLocks/>
            </p:cNvSpPr>
            <p:nvPr/>
          </p:nvSpPr>
          <p:spPr bwMode="auto">
            <a:xfrm>
              <a:off x="7865536" y="6040649"/>
              <a:ext cx="212766" cy="92181"/>
            </a:xfrm>
            <a:custGeom>
              <a:avLst/>
              <a:gdLst>
                <a:gd name="T0" fmla="*/ 2147483647 w 154"/>
                <a:gd name="T1" fmla="*/ 0 h 71"/>
                <a:gd name="T2" fmla="*/ 2147483647 w 154"/>
                <a:gd name="T3" fmla="*/ 2147483647 h 71"/>
                <a:gd name="T4" fmla="*/ 2147483647 w 154"/>
                <a:gd name="T5" fmla="*/ 2147483647 h 71"/>
                <a:gd name="T6" fmla="*/ 2147483647 w 154"/>
                <a:gd name="T7" fmla="*/ 2147483647 h 71"/>
                <a:gd name="T8" fmla="*/ 2147483647 w 154"/>
                <a:gd name="T9" fmla="*/ 2147483647 h 71"/>
                <a:gd name="T10" fmla="*/ 2147483647 w 154"/>
                <a:gd name="T11" fmla="*/ 2147483647 h 71"/>
                <a:gd name="T12" fmla="*/ 2147483647 w 154"/>
                <a:gd name="T13" fmla="*/ 2147483647 h 71"/>
                <a:gd name="T14" fmla="*/ 2147483647 w 154"/>
                <a:gd name="T15" fmla="*/ 2147483647 h 71"/>
                <a:gd name="T16" fmla="*/ 2147483647 w 154"/>
                <a:gd name="T17" fmla="*/ 2147483647 h 71"/>
                <a:gd name="T18" fmla="*/ 2147483647 w 154"/>
                <a:gd name="T19" fmla="*/ 2147483647 h 71"/>
                <a:gd name="T20" fmla="*/ 2147483647 w 154"/>
                <a:gd name="T21" fmla="*/ 2147483647 h 71"/>
                <a:gd name="T22" fmla="*/ 2147483647 w 154"/>
                <a:gd name="T23" fmla="*/ 2147483647 h 71"/>
                <a:gd name="T24" fmla="*/ 0 w 154"/>
                <a:gd name="T25" fmla="*/ 2147483647 h 71"/>
                <a:gd name="T26" fmla="*/ 2147483647 w 154"/>
                <a:gd name="T27" fmla="*/ 2147483647 h 71"/>
                <a:gd name="T28" fmla="*/ 2147483647 w 154"/>
                <a:gd name="T29" fmla="*/ 2147483647 h 71"/>
                <a:gd name="T30" fmla="*/ 2147483647 w 154"/>
                <a:gd name="T31" fmla="*/ 0 h 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71"/>
                <a:gd name="T50" fmla="*/ 154 w 154"/>
                <a:gd name="T51" fmla="*/ 71 h 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71">
                  <a:moveTo>
                    <a:pt x="64" y="0"/>
                  </a:moveTo>
                  <a:lnTo>
                    <a:pt x="79" y="16"/>
                  </a:lnTo>
                  <a:lnTo>
                    <a:pt x="79" y="45"/>
                  </a:lnTo>
                  <a:lnTo>
                    <a:pt x="85" y="60"/>
                  </a:lnTo>
                  <a:lnTo>
                    <a:pt x="89" y="60"/>
                  </a:lnTo>
                  <a:lnTo>
                    <a:pt x="100" y="60"/>
                  </a:lnTo>
                  <a:lnTo>
                    <a:pt x="100" y="50"/>
                  </a:lnTo>
                  <a:lnTo>
                    <a:pt x="122" y="50"/>
                  </a:lnTo>
                  <a:lnTo>
                    <a:pt x="153" y="45"/>
                  </a:lnTo>
                  <a:lnTo>
                    <a:pt x="111" y="70"/>
                  </a:lnTo>
                  <a:lnTo>
                    <a:pt x="47" y="70"/>
                  </a:lnTo>
                  <a:lnTo>
                    <a:pt x="21" y="65"/>
                  </a:lnTo>
                  <a:lnTo>
                    <a:pt x="0" y="54"/>
                  </a:lnTo>
                  <a:lnTo>
                    <a:pt x="10" y="40"/>
                  </a:lnTo>
                  <a:lnTo>
                    <a:pt x="27" y="10"/>
                  </a:lnTo>
                  <a:lnTo>
                    <a:pt x="6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5" name="Freeform 430"/>
            <p:cNvSpPr>
              <a:spLocks/>
            </p:cNvSpPr>
            <p:nvPr/>
          </p:nvSpPr>
          <p:spPr bwMode="auto">
            <a:xfrm>
              <a:off x="6733683" y="5931958"/>
              <a:ext cx="235924" cy="174730"/>
            </a:xfrm>
            <a:custGeom>
              <a:avLst/>
              <a:gdLst>
                <a:gd name="T0" fmla="*/ 0 w 170"/>
                <a:gd name="T1" fmla="*/ 2147483647 h 135"/>
                <a:gd name="T2" fmla="*/ 2147483647 w 170"/>
                <a:gd name="T3" fmla="*/ 0 h 135"/>
                <a:gd name="T4" fmla="*/ 2147483647 w 170"/>
                <a:gd name="T5" fmla="*/ 2147483647 h 135"/>
                <a:gd name="T6" fmla="*/ 2147483647 w 170"/>
                <a:gd name="T7" fmla="*/ 2147483647 h 135"/>
                <a:gd name="T8" fmla="*/ 2147483647 w 170"/>
                <a:gd name="T9" fmla="*/ 2147483647 h 135"/>
                <a:gd name="T10" fmla="*/ 2147483647 w 170"/>
                <a:gd name="T11" fmla="*/ 2147483647 h 135"/>
                <a:gd name="T12" fmla="*/ 2147483647 w 170"/>
                <a:gd name="T13" fmla="*/ 2147483647 h 135"/>
                <a:gd name="T14" fmla="*/ 2147483647 w 170"/>
                <a:gd name="T15" fmla="*/ 2147483647 h 135"/>
                <a:gd name="T16" fmla="*/ 2147483647 w 170"/>
                <a:gd name="T17" fmla="*/ 2147483647 h 135"/>
                <a:gd name="T18" fmla="*/ 2147483647 w 170"/>
                <a:gd name="T19" fmla="*/ 2147483647 h 135"/>
                <a:gd name="T20" fmla="*/ 2147483647 w 170"/>
                <a:gd name="T21" fmla="*/ 2147483647 h 135"/>
                <a:gd name="T22" fmla="*/ 2147483647 w 170"/>
                <a:gd name="T23" fmla="*/ 2147483647 h 135"/>
                <a:gd name="T24" fmla="*/ 2147483647 w 170"/>
                <a:gd name="T25" fmla="*/ 2147483647 h 135"/>
                <a:gd name="T26" fmla="*/ 2147483647 w 170"/>
                <a:gd name="T27" fmla="*/ 2147483647 h 135"/>
                <a:gd name="T28" fmla="*/ 2147483647 w 170"/>
                <a:gd name="T29" fmla="*/ 2147483647 h 135"/>
                <a:gd name="T30" fmla="*/ 2147483647 w 170"/>
                <a:gd name="T31" fmla="*/ 2147483647 h 135"/>
                <a:gd name="T32" fmla="*/ 2147483647 w 170"/>
                <a:gd name="T33" fmla="*/ 2147483647 h 135"/>
                <a:gd name="T34" fmla="*/ 2147483647 w 170"/>
                <a:gd name="T35" fmla="*/ 2147483647 h 135"/>
                <a:gd name="T36" fmla="*/ 2147483647 w 170"/>
                <a:gd name="T37" fmla="*/ 2147483647 h 135"/>
                <a:gd name="T38" fmla="*/ 2147483647 w 170"/>
                <a:gd name="T39" fmla="*/ 2147483647 h 135"/>
                <a:gd name="T40" fmla="*/ 2147483647 w 170"/>
                <a:gd name="T41" fmla="*/ 2147483647 h 135"/>
                <a:gd name="T42" fmla="*/ 2147483647 w 170"/>
                <a:gd name="T43" fmla="*/ 2147483647 h 135"/>
                <a:gd name="T44" fmla="*/ 0 w 170"/>
                <a:gd name="T45" fmla="*/ 2147483647 h 135"/>
                <a:gd name="T46" fmla="*/ 0 w 170"/>
                <a:gd name="T47" fmla="*/ 2147483647 h 1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"/>
                <a:gd name="T73" fmla="*/ 0 h 135"/>
                <a:gd name="T74" fmla="*/ 170 w 170"/>
                <a:gd name="T75" fmla="*/ 135 h 1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" h="135">
                  <a:moveTo>
                    <a:pt x="0" y="14"/>
                  </a:moveTo>
                  <a:lnTo>
                    <a:pt x="117" y="0"/>
                  </a:lnTo>
                  <a:lnTo>
                    <a:pt x="117" y="72"/>
                  </a:lnTo>
                  <a:lnTo>
                    <a:pt x="153" y="115"/>
                  </a:lnTo>
                  <a:lnTo>
                    <a:pt x="169" y="120"/>
                  </a:lnTo>
                  <a:lnTo>
                    <a:pt x="153" y="130"/>
                  </a:lnTo>
                  <a:lnTo>
                    <a:pt x="143" y="134"/>
                  </a:lnTo>
                  <a:lnTo>
                    <a:pt x="127" y="130"/>
                  </a:lnTo>
                  <a:lnTo>
                    <a:pt x="127" y="120"/>
                  </a:lnTo>
                  <a:lnTo>
                    <a:pt x="123" y="120"/>
                  </a:lnTo>
                  <a:lnTo>
                    <a:pt x="113" y="124"/>
                  </a:lnTo>
                  <a:lnTo>
                    <a:pt x="102" y="130"/>
                  </a:lnTo>
                  <a:lnTo>
                    <a:pt x="92" y="124"/>
                  </a:lnTo>
                  <a:lnTo>
                    <a:pt x="87" y="120"/>
                  </a:lnTo>
                  <a:lnTo>
                    <a:pt x="71" y="111"/>
                  </a:lnTo>
                  <a:lnTo>
                    <a:pt x="66" y="120"/>
                  </a:lnTo>
                  <a:lnTo>
                    <a:pt x="61" y="124"/>
                  </a:lnTo>
                  <a:lnTo>
                    <a:pt x="51" y="130"/>
                  </a:lnTo>
                  <a:lnTo>
                    <a:pt x="41" y="124"/>
                  </a:lnTo>
                  <a:lnTo>
                    <a:pt x="36" y="115"/>
                  </a:lnTo>
                  <a:lnTo>
                    <a:pt x="30" y="111"/>
                  </a:lnTo>
                  <a:lnTo>
                    <a:pt x="30" y="101"/>
                  </a:lnTo>
                  <a:lnTo>
                    <a:pt x="0" y="91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6" name="Freeform 431"/>
            <p:cNvSpPr>
              <a:spLocks/>
            </p:cNvSpPr>
            <p:nvPr/>
          </p:nvSpPr>
          <p:spPr bwMode="auto">
            <a:xfrm>
              <a:off x="6733683" y="5931958"/>
              <a:ext cx="243160" cy="181610"/>
            </a:xfrm>
            <a:custGeom>
              <a:avLst/>
              <a:gdLst>
                <a:gd name="T0" fmla="*/ 0 w 176"/>
                <a:gd name="T1" fmla="*/ 2147483647 h 140"/>
                <a:gd name="T2" fmla="*/ 2147483647 w 176"/>
                <a:gd name="T3" fmla="*/ 0 h 140"/>
                <a:gd name="T4" fmla="*/ 2147483647 w 176"/>
                <a:gd name="T5" fmla="*/ 2147483647 h 140"/>
                <a:gd name="T6" fmla="*/ 2147483647 w 176"/>
                <a:gd name="T7" fmla="*/ 2147483647 h 140"/>
                <a:gd name="T8" fmla="*/ 2147483647 w 176"/>
                <a:gd name="T9" fmla="*/ 2147483647 h 140"/>
                <a:gd name="T10" fmla="*/ 2147483647 w 176"/>
                <a:gd name="T11" fmla="*/ 2147483647 h 140"/>
                <a:gd name="T12" fmla="*/ 2147483647 w 176"/>
                <a:gd name="T13" fmla="*/ 2147483647 h 140"/>
                <a:gd name="T14" fmla="*/ 2147483647 w 176"/>
                <a:gd name="T15" fmla="*/ 2147483647 h 140"/>
                <a:gd name="T16" fmla="*/ 2147483647 w 176"/>
                <a:gd name="T17" fmla="*/ 2147483647 h 140"/>
                <a:gd name="T18" fmla="*/ 2147483647 w 176"/>
                <a:gd name="T19" fmla="*/ 2147483647 h 140"/>
                <a:gd name="T20" fmla="*/ 2147483647 w 176"/>
                <a:gd name="T21" fmla="*/ 2147483647 h 140"/>
                <a:gd name="T22" fmla="*/ 2147483647 w 176"/>
                <a:gd name="T23" fmla="*/ 2147483647 h 140"/>
                <a:gd name="T24" fmla="*/ 2147483647 w 176"/>
                <a:gd name="T25" fmla="*/ 2147483647 h 140"/>
                <a:gd name="T26" fmla="*/ 2147483647 w 176"/>
                <a:gd name="T27" fmla="*/ 2147483647 h 140"/>
                <a:gd name="T28" fmla="*/ 2147483647 w 176"/>
                <a:gd name="T29" fmla="*/ 2147483647 h 140"/>
                <a:gd name="T30" fmla="*/ 2147483647 w 176"/>
                <a:gd name="T31" fmla="*/ 2147483647 h 140"/>
                <a:gd name="T32" fmla="*/ 2147483647 w 176"/>
                <a:gd name="T33" fmla="*/ 2147483647 h 140"/>
                <a:gd name="T34" fmla="*/ 2147483647 w 176"/>
                <a:gd name="T35" fmla="*/ 2147483647 h 140"/>
                <a:gd name="T36" fmla="*/ 2147483647 w 176"/>
                <a:gd name="T37" fmla="*/ 2147483647 h 140"/>
                <a:gd name="T38" fmla="*/ 2147483647 w 176"/>
                <a:gd name="T39" fmla="*/ 2147483647 h 140"/>
                <a:gd name="T40" fmla="*/ 2147483647 w 176"/>
                <a:gd name="T41" fmla="*/ 2147483647 h 140"/>
                <a:gd name="T42" fmla="*/ 2147483647 w 176"/>
                <a:gd name="T43" fmla="*/ 2147483647 h 140"/>
                <a:gd name="T44" fmla="*/ 0 w 176"/>
                <a:gd name="T45" fmla="*/ 2147483647 h 140"/>
                <a:gd name="T46" fmla="*/ 0 w 176"/>
                <a:gd name="T47" fmla="*/ 2147483647 h 1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6"/>
                <a:gd name="T73" fmla="*/ 0 h 140"/>
                <a:gd name="T74" fmla="*/ 176 w 176"/>
                <a:gd name="T75" fmla="*/ 140 h 1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6" h="140">
                  <a:moveTo>
                    <a:pt x="0" y="15"/>
                  </a:moveTo>
                  <a:lnTo>
                    <a:pt x="121" y="0"/>
                  </a:lnTo>
                  <a:lnTo>
                    <a:pt x="121" y="75"/>
                  </a:lnTo>
                  <a:lnTo>
                    <a:pt x="158" y="119"/>
                  </a:lnTo>
                  <a:lnTo>
                    <a:pt x="175" y="124"/>
                  </a:lnTo>
                  <a:lnTo>
                    <a:pt x="158" y="135"/>
                  </a:lnTo>
                  <a:lnTo>
                    <a:pt x="148" y="139"/>
                  </a:lnTo>
                  <a:lnTo>
                    <a:pt x="132" y="135"/>
                  </a:lnTo>
                  <a:lnTo>
                    <a:pt x="132" y="124"/>
                  </a:lnTo>
                  <a:lnTo>
                    <a:pt x="127" y="124"/>
                  </a:lnTo>
                  <a:lnTo>
                    <a:pt x="117" y="129"/>
                  </a:lnTo>
                  <a:lnTo>
                    <a:pt x="106" y="135"/>
                  </a:lnTo>
                  <a:lnTo>
                    <a:pt x="95" y="129"/>
                  </a:lnTo>
                  <a:lnTo>
                    <a:pt x="90" y="124"/>
                  </a:lnTo>
                  <a:lnTo>
                    <a:pt x="74" y="115"/>
                  </a:lnTo>
                  <a:lnTo>
                    <a:pt x="69" y="124"/>
                  </a:lnTo>
                  <a:lnTo>
                    <a:pt x="63" y="129"/>
                  </a:lnTo>
                  <a:lnTo>
                    <a:pt x="53" y="135"/>
                  </a:lnTo>
                  <a:lnTo>
                    <a:pt x="42" y="129"/>
                  </a:lnTo>
                  <a:lnTo>
                    <a:pt x="37" y="119"/>
                  </a:lnTo>
                  <a:lnTo>
                    <a:pt x="31" y="115"/>
                  </a:lnTo>
                  <a:lnTo>
                    <a:pt x="31" y="104"/>
                  </a:lnTo>
                  <a:lnTo>
                    <a:pt x="0" y="95"/>
                  </a:ln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7" name="Line 264"/>
            <p:cNvSpPr>
              <a:spLocks noChangeShapeType="1"/>
            </p:cNvSpPr>
            <p:nvPr/>
          </p:nvSpPr>
          <p:spPr bwMode="auto">
            <a:xfrm flipV="1">
              <a:off x="8224487" y="5695315"/>
              <a:ext cx="0" cy="83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8" name="Freeform 433"/>
            <p:cNvSpPr>
              <a:spLocks/>
            </p:cNvSpPr>
            <p:nvPr/>
          </p:nvSpPr>
          <p:spPr bwMode="auto">
            <a:xfrm>
              <a:off x="8159355" y="6098434"/>
              <a:ext cx="316976" cy="92181"/>
            </a:xfrm>
            <a:custGeom>
              <a:avLst/>
              <a:gdLst>
                <a:gd name="T0" fmla="*/ 0 w 228"/>
                <a:gd name="T1" fmla="*/ 2147483647 h 71"/>
                <a:gd name="T2" fmla="*/ 2147483647 w 228"/>
                <a:gd name="T3" fmla="*/ 2147483647 h 71"/>
                <a:gd name="T4" fmla="*/ 2147483647 w 228"/>
                <a:gd name="T5" fmla="*/ 2147483647 h 71"/>
                <a:gd name="T6" fmla="*/ 2147483647 w 228"/>
                <a:gd name="T7" fmla="*/ 2147483647 h 71"/>
                <a:gd name="T8" fmla="*/ 2147483647 w 228"/>
                <a:gd name="T9" fmla="*/ 0 h 71"/>
                <a:gd name="T10" fmla="*/ 2147483647 w 228"/>
                <a:gd name="T11" fmla="*/ 0 h 71"/>
                <a:gd name="T12" fmla="*/ 2147483647 w 228"/>
                <a:gd name="T13" fmla="*/ 2147483647 h 71"/>
                <a:gd name="T14" fmla="*/ 2147483647 w 228"/>
                <a:gd name="T15" fmla="*/ 2147483647 h 71"/>
                <a:gd name="T16" fmla="*/ 2147483647 w 228"/>
                <a:gd name="T17" fmla="*/ 2147483647 h 71"/>
                <a:gd name="T18" fmla="*/ 2147483647 w 228"/>
                <a:gd name="T19" fmla="*/ 2147483647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71"/>
                <a:gd name="T32" fmla="*/ 228 w 228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71">
                  <a:moveTo>
                    <a:pt x="0" y="70"/>
                  </a:moveTo>
                  <a:lnTo>
                    <a:pt x="21" y="55"/>
                  </a:lnTo>
                  <a:lnTo>
                    <a:pt x="37" y="35"/>
                  </a:lnTo>
                  <a:lnTo>
                    <a:pt x="37" y="5"/>
                  </a:lnTo>
                  <a:lnTo>
                    <a:pt x="64" y="0"/>
                  </a:lnTo>
                  <a:lnTo>
                    <a:pt x="90" y="0"/>
                  </a:lnTo>
                  <a:lnTo>
                    <a:pt x="116" y="5"/>
                  </a:lnTo>
                  <a:lnTo>
                    <a:pt x="148" y="5"/>
                  </a:lnTo>
                  <a:lnTo>
                    <a:pt x="163" y="20"/>
                  </a:lnTo>
                  <a:lnTo>
                    <a:pt x="227" y="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9" name="Freeform 434"/>
            <p:cNvSpPr>
              <a:spLocks/>
            </p:cNvSpPr>
            <p:nvPr/>
          </p:nvSpPr>
          <p:spPr bwMode="auto">
            <a:xfrm>
              <a:off x="8195540" y="6143837"/>
              <a:ext cx="228686" cy="46778"/>
            </a:xfrm>
            <a:custGeom>
              <a:avLst/>
              <a:gdLst>
                <a:gd name="T0" fmla="*/ 2147483647 w 165"/>
                <a:gd name="T1" fmla="*/ 2147483647 h 36"/>
                <a:gd name="T2" fmla="*/ 2147483647 w 165"/>
                <a:gd name="T3" fmla="*/ 2147483647 h 36"/>
                <a:gd name="T4" fmla="*/ 2147483647 w 165"/>
                <a:gd name="T5" fmla="*/ 2147483647 h 36"/>
                <a:gd name="T6" fmla="*/ 2147483647 w 165"/>
                <a:gd name="T7" fmla="*/ 2147483647 h 36"/>
                <a:gd name="T8" fmla="*/ 2147483647 w 165"/>
                <a:gd name="T9" fmla="*/ 0 h 36"/>
                <a:gd name="T10" fmla="*/ 2147483647 w 165"/>
                <a:gd name="T11" fmla="*/ 2147483647 h 36"/>
                <a:gd name="T12" fmla="*/ 2147483647 w 165"/>
                <a:gd name="T13" fmla="*/ 2147483647 h 36"/>
                <a:gd name="T14" fmla="*/ 0 w 165"/>
                <a:gd name="T15" fmla="*/ 2147483647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36"/>
                <a:gd name="T26" fmla="*/ 165 w 16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36">
                  <a:moveTo>
                    <a:pt x="164" y="25"/>
                  </a:moveTo>
                  <a:lnTo>
                    <a:pt x="143" y="20"/>
                  </a:lnTo>
                  <a:lnTo>
                    <a:pt x="127" y="20"/>
                  </a:lnTo>
                  <a:lnTo>
                    <a:pt x="127" y="5"/>
                  </a:lnTo>
                  <a:lnTo>
                    <a:pt x="85" y="0"/>
                  </a:lnTo>
                  <a:lnTo>
                    <a:pt x="58" y="5"/>
                  </a:lnTo>
                  <a:lnTo>
                    <a:pt x="27" y="35"/>
                  </a:lnTo>
                  <a:lnTo>
                    <a:pt x="0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0" name="Freeform 435"/>
            <p:cNvSpPr>
              <a:spLocks/>
            </p:cNvSpPr>
            <p:nvPr/>
          </p:nvSpPr>
          <p:spPr bwMode="auto">
            <a:xfrm>
              <a:off x="8159355" y="6092930"/>
              <a:ext cx="316976" cy="110067"/>
            </a:xfrm>
            <a:custGeom>
              <a:avLst/>
              <a:gdLst>
                <a:gd name="T0" fmla="*/ 2147483647 w 228"/>
                <a:gd name="T1" fmla="*/ 2147483647 h 85"/>
                <a:gd name="T2" fmla="*/ 2147483647 w 228"/>
                <a:gd name="T3" fmla="*/ 0 h 85"/>
                <a:gd name="T4" fmla="*/ 2147483647 w 228"/>
                <a:gd name="T5" fmla="*/ 2147483647 h 85"/>
                <a:gd name="T6" fmla="*/ 2147483647 w 228"/>
                <a:gd name="T7" fmla="*/ 2147483647 h 85"/>
                <a:gd name="T8" fmla="*/ 2147483647 w 228"/>
                <a:gd name="T9" fmla="*/ 2147483647 h 85"/>
                <a:gd name="T10" fmla="*/ 2147483647 w 228"/>
                <a:gd name="T11" fmla="*/ 2147483647 h 85"/>
                <a:gd name="T12" fmla="*/ 2147483647 w 228"/>
                <a:gd name="T13" fmla="*/ 2147483647 h 85"/>
                <a:gd name="T14" fmla="*/ 2147483647 w 228"/>
                <a:gd name="T15" fmla="*/ 2147483647 h 85"/>
                <a:gd name="T16" fmla="*/ 2147483647 w 228"/>
                <a:gd name="T17" fmla="*/ 2147483647 h 85"/>
                <a:gd name="T18" fmla="*/ 2147483647 w 228"/>
                <a:gd name="T19" fmla="*/ 2147483647 h 85"/>
                <a:gd name="T20" fmla="*/ 2147483647 w 228"/>
                <a:gd name="T21" fmla="*/ 2147483647 h 85"/>
                <a:gd name="T22" fmla="*/ 2147483647 w 228"/>
                <a:gd name="T23" fmla="*/ 2147483647 h 85"/>
                <a:gd name="T24" fmla="*/ 2147483647 w 228"/>
                <a:gd name="T25" fmla="*/ 2147483647 h 85"/>
                <a:gd name="T26" fmla="*/ 2147483647 w 228"/>
                <a:gd name="T27" fmla="*/ 2147483647 h 85"/>
                <a:gd name="T28" fmla="*/ 2147483647 w 228"/>
                <a:gd name="T29" fmla="*/ 2147483647 h 85"/>
                <a:gd name="T30" fmla="*/ 0 w 228"/>
                <a:gd name="T31" fmla="*/ 2147483647 h 85"/>
                <a:gd name="T32" fmla="*/ 2147483647 w 228"/>
                <a:gd name="T33" fmla="*/ 2147483647 h 85"/>
                <a:gd name="T34" fmla="*/ 2147483647 w 228"/>
                <a:gd name="T35" fmla="*/ 2147483647 h 85"/>
                <a:gd name="T36" fmla="*/ 2147483647 w 228"/>
                <a:gd name="T37" fmla="*/ 2147483647 h 85"/>
                <a:gd name="T38" fmla="*/ 2147483647 w 228"/>
                <a:gd name="T39" fmla="*/ 2147483647 h 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8"/>
                <a:gd name="T61" fmla="*/ 0 h 85"/>
                <a:gd name="T62" fmla="*/ 228 w 228"/>
                <a:gd name="T63" fmla="*/ 85 h 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8" h="85">
                  <a:moveTo>
                    <a:pt x="42" y="1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126" y="10"/>
                  </a:lnTo>
                  <a:lnTo>
                    <a:pt x="163" y="25"/>
                  </a:lnTo>
                  <a:lnTo>
                    <a:pt x="185" y="40"/>
                  </a:lnTo>
                  <a:lnTo>
                    <a:pt x="211" y="49"/>
                  </a:lnTo>
                  <a:lnTo>
                    <a:pt x="227" y="60"/>
                  </a:lnTo>
                  <a:lnTo>
                    <a:pt x="211" y="65"/>
                  </a:lnTo>
                  <a:lnTo>
                    <a:pt x="179" y="55"/>
                  </a:lnTo>
                  <a:lnTo>
                    <a:pt x="163" y="55"/>
                  </a:lnTo>
                  <a:lnTo>
                    <a:pt x="148" y="40"/>
                  </a:lnTo>
                  <a:lnTo>
                    <a:pt x="111" y="40"/>
                  </a:lnTo>
                  <a:lnTo>
                    <a:pt x="95" y="45"/>
                  </a:lnTo>
                  <a:lnTo>
                    <a:pt x="68" y="69"/>
                  </a:lnTo>
                  <a:lnTo>
                    <a:pt x="0" y="84"/>
                  </a:lnTo>
                  <a:lnTo>
                    <a:pt x="6" y="74"/>
                  </a:lnTo>
                  <a:lnTo>
                    <a:pt x="26" y="60"/>
                  </a:lnTo>
                  <a:lnTo>
                    <a:pt x="37" y="45"/>
                  </a:lnTo>
                  <a:lnTo>
                    <a:pt x="42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1" name="Line 268"/>
            <p:cNvSpPr>
              <a:spLocks noChangeShapeType="1"/>
            </p:cNvSpPr>
            <p:nvPr/>
          </p:nvSpPr>
          <p:spPr bwMode="auto">
            <a:xfrm>
              <a:off x="6614998" y="6105313"/>
              <a:ext cx="2146469" cy="143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2" name="Line 271"/>
            <p:cNvSpPr>
              <a:spLocks noChangeShapeType="1"/>
            </p:cNvSpPr>
            <p:nvPr/>
          </p:nvSpPr>
          <p:spPr bwMode="auto">
            <a:xfrm>
              <a:off x="7555796" y="6131454"/>
              <a:ext cx="169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3" name="Line 272"/>
            <p:cNvSpPr>
              <a:spLocks noChangeShapeType="1"/>
            </p:cNvSpPr>
            <p:nvPr/>
          </p:nvSpPr>
          <p:spPr bwMode="auto">
            <a:xfrm>
              <a:off x="7849616" y="6131454"/>
              <a:ext cx="169343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4" name="Line 273"/>
            <p:cNvSpPr>
              <a:spLocks noChangeShapeType="1"/>
            </p:cNvSpPr>
            <p:nvPr/>
          </p:nvSpPr>
          <p:spPr bwMode="auto">
            <a:xfrm>
              <a:off x="8276593" y="6150715"/>
              <a:ext cx="661454" cy="38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5" name="Oval 440"/>
            <p:cNvSpPr>
              <a:spLocks noChangeArrowheads="1"/>
            </p:cNvSpPr>
            <p:nvPr/>
          </p:nvSpPr>
          <p:spPr bwMode="auto">
            <a:xfrm flipH="1">
              <a:off x="7416848" y="6046152"/>
              <a:ext cx="4343" cy="151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36" name="Line 275"/>
            <p:cNvSpPr>
              <a:spLocks noChangeShapeType="1"/>
            </p:cNvSpPr>
            <p:nvPr/>
          </p:nvSpPr>
          <p:spPr bwMode="auto">
            <a:xfrm flipV="1">
              <a:off x="7438559" y="6054407"/>
              <a:ext cx="21710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7" name="Line 276"/>
            <p:cNvSpPr>
              <a:spLocks noChangeShapeType="1"/>
            </p:cNvSpPr>
            <p:nvPr/>
          </p:nvSpPr>
          <p:spPr bwMode="auto">
            <a:xfrm>
              <a:off x="7438559" y="6073669"/>
              <a:ext cx="21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8" name="Line 277"/>
            <p:cNvSpPr>
              <a:spLocks noChangeShapeType="1"/>
            </p:cNvSpPr>
            <p:nvPr/>
          </p:nvSpPr>
          <p:spPr bwMode="auto">
            <a:xfrm>
              <a:off x="7431322" y="6040649"/>
              <a:ext cx="289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9" name="Line 278"/>
            <p:cNvSpPr>
              <a:spLocks noChangeShapeType="1"/>
            </p:cNvSpPr>
            <p:nvPr/>
          </p:nvSpPr>
          <p:spPr bwMode="auto">
            <a:xfrm flipH="1">
              <a:off x="7710667" y="6105313"/>
              <a:ext cx="434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0" name="Freeform 445"/>
            <p:cNvSpPr>
              <a:spLocks/>
            </p:cNvSpPr>
            <p:nvPr/>
          </p:nvSpPr>
          <p:spPr bwMode="auto">
            <a:xfrm>
              <a:off x="5908675" y="6022763"/>
              <a:ext cx="707771" cy="83925"/>
            </a:xfrm>
            <a:custGeom>
              <a:avLst/>
              <a:gdLst>
                <a:gd name="T0" fmla="*/ 2147483647 w 510"/>
                <a:gd name="T1" fmla="*/ 2147483647 h 65"/>
                <a:gd name="T2" fmla="*/ 0 w 510"/>
                <a:gd name="T3" fmla="*/ 2147483647 h 65"/>
                <a:gd name="T4" fmla="*/ 0 w 510"/>
                <a:gd name="T5" fmla="*/ 2147483647 h 65"/>
                <a:gd name="T6" fmla="*/ 2147483647 w 510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0"/>
                <a:gd name="T13" fmla="*/ 0 h 65"/>
                <a:gd name="T14" fmla="*/ 510 w 510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0" h="65">
                  <a:moveTo>
                    <a:pt x="509" y="64"/>
                  </a:moveTo>
                  <a:lnTo>
                    <a:pt x="0" y="34"/>
                  </a:lnTo>
                  <a:lnTo>
                    <a:pt x="0" y="30"/>
                  </a:lnTo>
                  <a:lnTo>
                    <a:pt x="5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1" name="Line 280"/>
            <p:cNvSpPr>
              <a:spLocks noChangeShapeType="1"/>
            </p:cNvSpPr>
            <p:nvPr/>
          </p:nvSpPr>
          <p:spPr bwMode="auto">
            <a:xfrm flipH="1">
              <a:off x="5908675" y="6009005"/>
              <a:ext cx="778692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2" name="Freeform 447"/>
            <p:cNvSpPr>
              <a:spLocks/>
            </p:cNvSpPr>
            <p:nvPr/>
          </p:nvSpPr>
          <p:spPr bwMode="auto">
            <a:xfrm>
              <a:off x="6667103" y="5689812"/>
              <a:ext cx="68027" cy="320569"/>
            </a:xfrm>
            <a:custGeom>
              <a:avLst/>
              <a:gdLst>
                <a:gd name="T0" fmla="*/ 0 w 49"/>
                <a:gd name="T1" fmla="*/ 2147483647 h 248"/>
                <a:gd name="T2" fmla="*/ 0 w 49"/>
                <a:gd name="T3" fmla="*/ 2147483647 h 248"/>
                <a:gd name="T4" fmla="*/ 2147483647 w 49"/>
                <a:gd name="T5" fmla="*/ 2147483647 h 248"/>
                <a:gd name="T6" fmla="*/ 2147483647 w 49"/>
                <a:gd name="T7" fmla="*/ 2147483647 h 248"/>
                <a:gd name="T8" fmla="*/ 2147483647 w 49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48"/>
                <a:gd name="T17" fmla="*/ 49 w 49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48">
                  <a:moveTo>
                    <a:pt x="0" y="247"/>
                  </a:moveTo>
                  <a:lnTo>
                    <a:pt x="0" y="49"/>
                  </a:lnTo>
                  <a:lnTo>
                    <a:pt x="6" y="29"/>
                  </a:lnTo>
                  <a:lnTo>
                    <a:pt x="21" y="1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3" name="Freeform 448"/>
            <p:cNvSpPr>
              <a:spLocks/>
            </p:cNvSpPr>
            <p:nvPr/>
          </p:nvSpPr>
          <p:spPr bwMode="auto">
            <a:xfrm>
              <a:off x="6269074" y="6009005"/>
              <a:ext cx="450136" cy="27517"/>
            </a:xfrm>
            <a:custGeom>
              <a:avLst/>
              <a:gdLst>
                <a:gd name="T0" fmla="*/ 2147483647 w 324"/>
                <a:gd name="T1" fmla="*/ 0 h 21"/>
                <a:gd name="T2" fmla="*/ 2147483647 w 324"/>
                <a:gd name="T3" fmla="*/ 0 h 21"/>
                <a:gd name="T4" fmla="*/ 0 w 324"/>
                <a:gd name="T5" fmla="*/ 2147483647 h 21"/>
                <a:gd name="T6" fmla="*/ 0 60000 65536"/>
                <a:gd name="T7" fmla="*/ 0 60000 65536"/>
                <a:gd name="T8" fmla="*/ 0 60000 65536"/>
                <a:gd name="T9" fmla="*/ 0 w 324"/>
                <a:gd name="T10" fmla="*/ 0 h 21"/>
                <a:gd name="T11" fmla="*/ 324 w 32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" h="21">
                  <a:moveTo>
                    <a:pt x="286" y="0"/>
                  </a:moveTo>
                  <a:lnTo>
                    <a:pt x="323" y="0"/>
                  </a:lnTo>
                  <a:lnTo>
                    <a:pt x="0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4" name="Freeform 449"/>
            <p:cNvSpPr>
              <a:spLocks/>
            </p:cNvSpPr>
            <p:nvPr/>
          </p:nvSpPr>
          <p:spPr bwMode="auto">
            <a:xfrm>
              <a:off x="6335653" y="5700818"/>
              <a:ext cx="361846" cy="335703"/>
            </a:xfrm>
            <a:custGeom>
              <a:avLst/>
              <a:gdLst>
                <a:gd name="T0" fmla="*/ 0 w 260"/>
                <a:gd name="T1" fmla="*/ 2147483647 h 259"/>
                <a:gd name="T2" fmla="*/ 0 w 260"/>
                <a:gd name="T3" fmla="*/ 2147483647 h 259"/>
                <a:gd name="T4" fmla="*/ 2147483647 w 260"/>
                <a:gd name="T5" fmla="*/ 2147483647 h 259"/>
                <a:gd name="T6" fmla="*/ 2147483647 w 260"/>
                <a:gd name="T7" fmla="*/ 2147483647 h 259"/>
                <a:gd name="T8" fmla="*/ 2147483647 w 260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59"/>
                <a:gd name="T17" fmla="*/ 260 w 260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59">
                  <a:moveTo>
                    <a:pt x="0" y="258"/>
                  </a:moveTo>
                  <a:lnTo>
                    <a:pt x="0" y="149"/>
                  </a:lnTo>
                  <a:lnTo>
                    <a:pt x="10" y="119"/>
                  </a:lnTo>
                  <a:lnTo>
                    <a:pt x="137" y="55"/>
                  </a:lnTo>
                  <a:lnTo>
                    <a:pt x="25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5" name="Freeform 450"/>
            <p:cNvSpPr>
              <a:spLocks/>
            </p:cNvSpPr>
            <p:nvPr/>
          </p:nvSpPr>
          <p:spPr bwMode="auto">
            <a:xfrm>
              <a:off x="6299468" y="5875549"/>
              <a:ext cx="30395" cy="155470"/>
            </a:xfrm>
            <a:custGeom>
              <a:avLst/>
              <a:gdLst>
                <a:gd name="T0" fmla="*/ 0 w 22"/>
                <a:gd name="T1" fmla="*/ 2147483647 h 120"/>
                <a:gd name="T2" fmla="*/ 0 w 22"/>
                <a:gd name="T3" fmla="*/ 2147483647 h 120"/>
                <a:gd name="T4" fmla="*/ 2147483647 w 22"/>
                <a:gd name="T5" fmla="*/ 2147483647 h 120"/>
                <a:gd name="T6" fmla="*/ 2147483647 w 22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20"/>
                <a:gd name="T14" fmla="*/ 22 w 22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20">
                  <a:moveTo>
                    <a:pt x="0" y="119"/>
                  </a:moveTo>
                  <a:lnTo>
                    <a:pt x="0" y="24"/>
                  </a:lnTo>
                  <a:lnTo>
                    <a:pt x="5" y="4"/>
                  </a:lnTo>
                  <a:lnTo>
                    <a:pt x="2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6" name="Freeform 451"/>
            <p:cNvSpPr>
              <a:spLocks/>
            </p:cNvSpPr>
            <p:nvPr/>
          </p:nvSpPr>
          <p:spPr bwMode="auto">
            <a:xfrm>
              <a:off x="6122888" y="5881052"/>
              <a:ext cx="183818" cy="167852"/>
            </a:xfrm>
            <a:custGeom>
              <a:avLst/>
              <a:gdLst>
                <a:gd name="T0" fmla="*/ 0 w 133"/>
                <a:gd name="T1" fmla="*/ 2147483647 h 129"/>
                <a:gd name="T2" fmla="*/ 0 w 133"/>
                <a:gd name="T3" fmla="*/ 2147483647 h 129"/>
                <a:gd name="T4" fmla="*/ 2147483647 w 133"/>
                <a:gd name="T5" fmla="*/ 2147483647 h 129"/>
                <a:gd name="T6" fmla="*/ 2147483647 w 13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"/>
                <a:gd name="T13" fmla="*/ 0 h 129"/>
                <a:gd name="T14" fmla="*/ 133 w 13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" h="129">
                  <a:moveTo>
                    <a:pt x="0" y="128"/>
                  </a:moveTo>
                  <a:lnTo>
                    <a:pt x="0" y="79"/>
                  </a:lnTo>
                  <a:lnTo>
                    <a:pt x="5" y="64"/>
                  </a:lnTo>
                  <a:lnTo>
                    <a:pt x="13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7" name="Freeform 452"/>
            <p:cNvSpPr>
              <a:spLocks/>
            </p:cNvSpPr>
            <p:nvPr/>
          </p:nvSpPr>
          <p:spPr bwMode="auto">
            <a:xfrm>
              <a:off x="5991176" y="5963602"/>
              <a:ext cx="140396" cy="92181"/>
            </a:xfrm>
            <a:custGeom>
              <a:avLst/>
              <a:gdLst>
                <a:gd name="T0" fmla="*/ 0 w 101"/>
                <a:gd name="T1" fmla="*/ 2147483647 h 71"/>
                <a:gd name="T2" fmla="*/ 0 w 101"/>
                <a:gd name="T3" fmla="*/ 2147483647 h 71"/>
                <a:gd name="T4" fmla="*/ 2147483647 w 101"/>
                <a:gd name="T5" fmla="*/ 0 h 71"/>
                <a:gd name="T6" fmla="*/ 0 60000 65536"/>
                <a:gd name="T7" fmla="*/ 0 60000 65536"/>
                <a:gd name="T8" fmla="*/ 0 60000 65536"/>
                <a:gd name="T9" fmla="*/ 0 w 101"/>
                <a:gd name="T10" fmla="*/ 0 h 71"/>
                <a:gd name="T11" fmla="*/ 101 w 101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1">
                  <a:moveTo>
                    <a:pt x="0" y="70"/>
                  </a:moveTo>
                  <a:lnTo>
                    <a:pt x="0" y="45"/>
                  </a:lnTo>
                  <a:lnTo>
                    <a:pt x="1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8" name="Oval 453"/>
            <p:cNvSpPr>
              <a:spLocks noChangeArrowheads="1"/>
            </p:cNvSpPr>
            <p:nvPr/>
          </p:nvSpPr>
          <p:spPr bwMode="auto">
            <a:xfrm>
              <a:off x="6599077" y="6020012"/>
              <a:ext cx="24605" cy="6741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49" name="Oval 454"/>
            <p:cNvSpPr>
              <a:spLocks noChangeArrowheads="1"/>
            </p:cNvSpPr>
            <p:nvPr/>
          </p:nvSpPr>
          <p:spPr bwMode="auto">
            <a:xfrm>
              <a:off x="6532497" y="6028267"/>
              <a:ext cx="26053" cy="5916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0" name="Oval 455"/>
            <p:cNvSpPr>
              <a:spLocks noChangeArrowheads="1"/>
            </p:cNvSpPr>
            <p:nvPr/>
          </p:nvSpPr>
          <p:spPr bwMode="auto">
            <a:xfrm>
              <a:off x="6406575" y="6040649"/>
              <a:ext cx="18816" cy="39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1" name="Oval 456"/>
            <p:cNvSpPr>
              <a:spLocks noChangeArrowheads="1"/>
            </p:cNvSpPr>
            <p:nvPr/>
          </p:nvSpPr>
          <p:spPr bwMode="auto">
            <a:xfrm>
              <a:off x="6364601" y="6046152"/>
              <a:ext cx="8684" cy="343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2" name="Oval 457"/>
            <p:cNvSpPr>
              <a:spLocks noChangeArrowheads="1"/>
            </p:cNvSpPr>
            <p:nvPr/>
          </p:nvSpPr>
          <p:spPr bwMode="auto">
            <a:xfrm>
              <a:off x="6274863" y="6046152"/>
              <a:ext cx="2895" cy="2889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3" name="Oval 458"/>
            <p:cNvSpPr>
              <a:spLocks noChangeArrowheads="1"/>
            </p:cNvSpPr>
            <p:nvPr/>
          </p:nvSpPr>
          <p:spPr bwMode="auto">
            <a:xfrm>
              <a:off x="6238678" y="6053032"/>
              <a:ext cx="2895" cy="151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4" name="Oval 459"/>
            <p:cNvSpPr>
              <a:spLocks noChangeArrowheads="1"/>
            </p:cNvSpPr>
            <p:nvPr/>
          </p:nvSpPr>
          <p:spPr bwMode="auto">
            <a:xfrm flipH="1">
              <a:off x="6153283" y="6053032"/>
              <a:ext cx="4342" cy="151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5" name="Oval 460"/>
            <p:cNvSpPr>
              <a:spLocks noChangeArrowheads="1"/>
            </p:cNvSpPr>
            <p:nvPr/>
          </p:nvSpPr>
          <p:spPr bwMode="auto">
            <a:xfrm flipH="1">
              <a:off x="6131572" y="6053032"/>
              <a:ext cx="2895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6" name="Oval 461"/>
            <p:cNvSpPr>
              <a:spLocks noChangeArrowheads="1"/>
            </p:cNvSpPr>
            <p:nvPr/>
          </p:nvSpPr>
          <p:spPr bwMode="auto">
            <a:xfrm flipH="1">
              <a:off x="6093940" y="6059910"/>
              <a:ext cx="5790" cy="13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7" name="Oval 462"/>
            <p:cNvSpPr>
              <a:spLocks noChangeArrowheads="1"/>
            </p:cNvSpPr>
            <p:nvPr/>
          </p:nvSpPr>
          <p:spPr bwMode="auto">
            <a:xfrm flipH="1">
              <a:off x="6072230" y="6059910"/>
              <a:ext cx="4342" cy="13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8" name="Oval 463"/>
            <p:cNvSpPr>
              <a:spLocks noChangeArrowheads="1"/>
            </p:cNvSpPr>
            <p:nvPr/>
          </p:nvSpPr>
          <p:spPr bwMode="auto">
            <a:xfrm>
              <a:off x="6001307" y="6065414"/>
              <a:ext cx="10132" cy="8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9" name="Oval 464"/>
            <p:cNvSpPr>
              <a:spLocks noChangeArrowheads="1"/>
            </p:cNvSpPr>
            <p:nvPr/>
          </p:nvSpPr>
          <p:spPr bwMode="auto">
            <a:xfrm>
              <a:off x="6017229" y="6065414"/>
              <a:ext cx="10131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0" name="Oval 465"/>
            <p:cNvSpPr>
              <a:spLocks noChangeArrowheads="1"/>
            </p:cNvSpPr>
            <p:nvPr/>
          </p:nvSpPr>
          <p:spPr bwMode="auto">
            <a:xfrm>
              <a:off x="6186572" y="6053032"/>
              <a:ext cx="4343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1" name="Freeform 466"/>
            <p:cNvSpPr>
              <a:spLocks/>
            </p:cNvSpPr>
            <p:nvPr/>
          </p:nvSpPr>
          <p:spPr bwMode="auto">
            <a:xfrm>
              <a:off x="6622235" y="6009005"/>
              <a:ext cx="96974" cy="66040"/>
            </a:xfrm>
            <a:custGeom>
              <a:avLst/>
              <a:gdLst>
                <a:gd name="T0" fmla="*/ 0 w 70"/>
                <a:gd name="T1" fmla="*/ 2147483647 h 50"/>
                <a:gd name="T2" fmla="*/ 2147483647 w 70"/>
                <a:gd name="T3" fmla="*/ 0 h 50"/>
                <a:gd name="T4" fmla="*/ 2147483647 w 70"/>
                <a:gd name="T5" fmla="*/ 2147483647 h 50"/>
                <a:gd name="T6" fmla="*/ 2147483647 w 70"/>
                <a:gd name="T7" fmla="*/ 2147483647 h 50"/>
                <a:gd name="T8" fmla="*/ 2147483647 w 70"/>
                <a:gd name="T9" fmla="*/ 2147483647 h 50"/>
                <a:gd name="T10" fmla="*/ 0 w 70"/>
                <a:gd name="T11" fmla="*/ 2147483647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50"/>
                <a:gd name="T20" fmla="*/ 70 w 7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50">
                  <a:moveTo>
                    <a:pt x="0" y="4"/>
                  </a:moveTo>
                  <a:lnTo>
                    <a:pt x="69" y="0"/>
                  </a:lnTo>
                  <a:lnTo>
                    <a:pt x="64" y="40"/>
                  </a:lnTo>
                  <a:lnTo>
                    <a:pt x="59" y="49"/>
                  </a:lnTo>
                  <a:lnTo>
                    <a:pt x="10" y="49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" name="Freeform 467"/>
            <p:cNvSpPr>
              <a:spLocks/>
            </p:cNvSpPr>
            <p:nvPr/>
          </p:nvSpPr>
          <p:spPr bwMode="auto">
            <a:xfrm>
              <a:off x="6011440" y="6009005"/>
              <a:ext cx="605006" cy="72919"/>
            </a:xfrm>
            <a:custGeom>
              <a:avLst/>
              <a:gdLst>
                <a:gd name="T0" fmla="*/ 0 w 436"/>
                <a:gd name="T1" fmla="*/ 2147483647 h 56"/>
                <a:gd name="T2" fmla="*/ 2147483647 w 436"/>
                <a:gd name="T3" fmla="*/ 2147483647 h 56"/>
                <a:gd name="T4" fmla="*/ 2147483647 w 436"/>
                <a:gd name="T5" fmla="*/ 2147483647 h 56"/>
                <a:gd name="T6" fmla="*/ 2147483647 w 436"/>
                <a:gd name="T7" fmla="*/ 2147483647 h 56"/>
                <a:gd name="T8" fmla="*/ 2147483647 w 436"/>
                <a:gd name="T9" fmla="*/ 2147483647 h 56"/>
                <a:gd name="T10" fmla="*/ 2147483647 w 436"/>
                <a:gd name="T11" fmla="*/ 2147483647 h 56"/>
                <a:gd name="T12" fmla="*/ 2147483647 w 436"/>
                <a:gd name="T13" fmla="*/ 2147483647 h 56"/>
                <a:gd name="T14" fmla="*/ 2147483647 w 436"/>
                <a:gd name="T15" fmla="*/ 2147483647 h 56"/>
                <a:gd name="T16" fmla="*/ 2147483647 w 436"/>
                <a:gd name="T17" fmla="*/ 2147483647 h 56"/>
                <a:gd name="T18" fmla="*/ 2147483647 w 436"/>
                <a:gd name="T19" fmla="*/ 2147483647 h 56"/>
                <a:gd name="T20" fmla="*/ 2147483647 w 436"/>
                <a:gd name="T21" fmla="*/ 2147483647 h 56"/>
                <a:gd name="T22" fmla="*/ 2147483647 w 436"/>
                <a:gd name="T23" fmla="*/ 2147483647 h 56"/>
                <a:gd name="T24" fmla="*/ 2147483647 w 436"/>
                <a:gd name="T25" fmla="*/ 2147483647 h 56"/>
                <a:gd name="T26" fmla="*/ 2147483647 w 436"/>
                <a:gd name="T27" fmla="*/ 2147483647 h 56"/>
                <a:gd name="T28" fmla="*/ 2147483647 w 436"/>
                <a:gd name="T29" fmla="*/ 2147483647 h 56"/>
                <a:gd name="T30" fmla="*/ 2147483647 w 436"/>
                <a:gd name="T31" fmla="*/ 2147483647 h 56"/>
                <a:gd name="T32" fmla="*/ 2147483647 w 436"/>
                <a:gd name="T33" fmla="*/ 2147483647 h 56"/>
                <a:gd name="T34" fmla="*/ 2147483647 w 436"/>
                <a:gd name="T35" fmla="*/ 2147483647 h 56"/>
                <a:gd name="T36" fmla="*/ 2147483647 w 436"/>
                <a:gd name="T37" fmla="*/ 2147483647 h 56"/>
                <a:gd name="T38" fmla="*/ 2147483647 w 436"/>
                <a:gd name="T39" fmla="*/ 2147483647 h 56"/>
                <a:gd name="T40" fmla="*/ 2147483647 w 436"/>
                <a:gd name="T41" fmla="*/ 2147483647 h 56"/>
                <a:gd name="T42" fmla="*/ 2147483647 w 436"/>
                <a:gd name="T43" fmla="*/ 0 h 56"/>
                <a:gd name="T44" fmla="*/ 0 w 436"/>
                <a:gd name="T45" fmla="*/ 2147483647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36"/>
                <a:gd name="T70" fmla="*/ 0 h 56"/>
                <a:gd name="T71" fmla="*/ 436 w 436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36" h="56">
                  <a:moveTo>
                    <a:pt x="0" y="40"/>
                  </a:moveTo>
                  <a:lnTo>
                    <a:pt x="43" y="35"/>
                  </a:lnTo>
                  <a:lnTo>
                    <a:pt x="69" y="45"/>
                  </a:lnTo>
                  <a:lnTo>
                    <a:pt x="96" y="40"/>
                  </a:lnTo>
                  <a:lnTo>
                    <a:pt x="106" y="45"/>
                  </a:lnTo>
                  <a:lnTo>
                    <a:pt x="127" y="40"/>
                  </a:lnTo>
                  <a:lnTo>
                    <a:pt x="143" y="40"/>
                  </a:lnTo>
                  <a:lnTo>
                    <a:pt x="154" y="40"/>
                  </a:lnTo>
                  <a:lnTo>
                    <a:pt x="175" y="45"/>
                  </a:lnTo>
                  <a:lnTo>
                    <a:pt x="180" y="40"/>
                  </a:lnTo>
                  <a:lnTo>
                    <a:pt x="201" y="40"/>
                  </a:lnTo>
                  <a:lnTo>
                    <a:pt x="212" y="45"/>
                  </a:lnTo>
                  <a:lnTo>
                    <a:pt x="234" y="35"/>
                  </a:lnTo>
                  <a:lnTo>
                    <a:pt x="244" y="35"/>
                  </a:lnTo>
                  <a:lnTo>
                    <a:pt x="271" y="40"/>
                  </a:lnTo>
                  <a:lnTo>
                    <a:pt x="308" y="40"/>
                  </a:lnTo>
                  <a:lnTo>
                    <a:pt x="345" y="35"/>
                  </a:lnTo>
                  <a:lnTo>
                    <a:pt x="355" y="30"/>
                  </a:lnTo>
                  <a:lnTo>
                    <a:pt x="361" y="35"/>
                  </a:lnTo>
                  <a:lnTo>
                    <a:pt x="398" y="40"/>
                  </a:lnTo>
                  <a:lnTo>
                    <a:pt x="429" y="55"/>
                  </a:lnTo>
                  <a:lnTo>
                    <a:pt x="435" y="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" name="Freeform 468"/>
            <p:cNvSpPr>
              <a:spLocks/>
            </p:cNvSpPr>
            <p:nvPr/>
          </p:nvSpPr>
          <p:spPr bwMode="auto">
            <a:xfrm>
              <a:off x="6658419" y="5695315"/>
              <a:ext cx="111449" cy="309562"/>
            </a:xfrm>
            <a:custGeom>
              <a:avLst/>
              <a:gdLst>
                <a:gd name="T0" fmla="*/ 2147483647 w 81"/>
                <a:gd name="T1" fmla="*/ 0 h 239"/>
                <a:gd name="T2" fmla="*/ 2147483647 w 81"/>
                <a:gd name="T3" fmla="*/ 2147483647 h 239"/>
                <a:gd name="T4" fmla="*/ 2147483647 w 81"/>
                <a:gd name="T5" fmla="*/ 2147483647 h 239"/>
                <a:gd name="T6" fmla="*/ 2147483647 w 81"/>
                <a:gd name="T7" fmla="*/ 2147483647 h 239"/>
                <a:gd name="T8" fmla="*/ 2147483647 w 81"/>
                <a:gd name="T9" fmla="*/ 2147483647 h 239"/>
                <a:gd name="T10" fmla="*/ 2147483647 w 81"/>
                <a:gd name="T11" fmla="*/ 2147483647 h 239"/>
                <a:gd name="T12" fmla="*/ 2147483647 w 81"/>
                <a:gd name="T13" fmla="*/ 2147483647 h 239"/>
                <a:gd name="T14" fmla="*/ 2147483647 w 81"/>
                <a:gd name="T15" fmla="*/ 2147483647 h 239"/>
                <a:gd name="T16" fmla="*/ 2147483647 w 81"/>
                <a:gd name="T17" fmla="*/ 2147483647 h 239"/>
                <a:gd name="T18" fmla="*/ 2147483647 w 81"/>
                <a:gd name="T19" fmla="*/ 2147483647 h 239"/>
                <a:gd name="T20" fmla="*/ 2147483647 w 81"/>
                <a:gd name="T21" fmla="*/ 2147483647 h 239"/>
                <a:gd name="T22" fmla="*/ 2147483647 w 81"/>
                <a:gd name="T23" fmla="*/ 2147483647 h 239"/>
                <a:gd name="T24" fmla="*/ 2147483647 w 81"/>
                <a:gd name="T25" fmla="*/ 2147483647 h 239"/>
                <a:gd name="T26" fmla="*/ 2147483647 w 81"/>
                <a:gd name="T27" fmla="*/ 2147483647 h 239"/>
                <a:gd name="T28" fmla="*/ 2147483647 w 81"/>
                <a:gd name="T29" fmla="*/ 2147483647 h 239"/>
                <a:gd name="T30" fmla="*/ 0 w 81"/>
                <a:gd name="T31" fmla="*/ 2147483647 h 239"/>
                <a:gd name="T32" fmla="*/ 2147483647 w 81"/>
                <a:gd name="T33" fmla="*/ 2147483647 h 239"/>
                <a:gd name="T34" fmla="*/ 2147483647 w 81"/>
                <a:gd name="T35" fmla="*/ 2147483647 h 239"/>
                <a:gd name="T36" fmla="*/ 2147483647 w 81"/>
                <a:gd name="T37" fmla="*/ 2147483647 h 239"/>
                <a:gd name="T38" fmla="*/ 2147483647 w 81"/>
                <a:gd name="T39" fmla="*/ 0 h 2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239"/>
                <a:gd name="T62" fmla="*/ 81 w 81"/>
                <a:gd name="T63" fmla="*/ 239 h 2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239">
                  <a:moveTo>
                    <a:pt x="43" y="0"/>
                  </a:moveTo>
                  <a:lnTo>
                    <a:pt x="43" y="15"/>
                  </a:lnTo>
                  <a:lnTo>
                    <a:pt x="59" y="25"/>
                  </a:lnTo>
                  <a:lnTo>
                    <a:pt x="59" y="40"/>
                  </a:lnTo>
                  <a:lnTo>
                    <a:pt x="70" y="45"/>
                  </a:lnTo>
                  <a:lnTo>
                    <a:pt x="75" y="40"/>
                  </a:lnTo>
                  <a:lnTo>
                    <a:pt x="80" y="50"/>
                  </a:lnTo>
                  <a:lnTo>
                    <a:pt x="80" y="80"/>
                  </a:lnTo>
                  <a:lnTo>
                    <a:pt x="43" y="89"/>
                  </a:lnTo>
                  <a:lnTo>
                    <a:pt x="38" y="124"/>
                  </a:lnTo>
                  <a:lnTo>
                    <a:pt x="27" y="139"/>
                  </a:lnTo>
                  <a:lnTo>
                    <a:pt x="17" y="164"/>
                  </a:lnTo>
                  <a:lnTo>
                    <a:pt x="21" y="223"/>
                  </a:lnTo>
                  <a:lnTo>
                    <a:pt x="27" y="233"/>
                  </a:lnTo>
                  <a:lnTo>
                    <a:pt x="17" y="238"/>
                  </a:lnTo>
                  <a:lnTo>
                    <a:pt x="0" y="238"/>
                  </a:lnTo>
                  <a:lnTo>
                    <a:pt x="6" y="45"/>
                  </a:lnTo>
                  <a:lnTo>
                    <a:pt x="6" y="25"/>
                  </a:lnTo>
                  <a:lnTo>
                    <a:pt x="27" y="5"/>
                  </a:lnTo>
                  <a:lnTo>
                    <a:pt x="4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" name="Line 303"/>
            <p:cNvSpPr>
              <a:spLocks noChangeShapeType="1"/>
            </p:cNvSpPr>
            <p:nvPr/>
          </p:nvSpPr>
          <p:spPr bwMode="auto">
            <a:xfrm>
              <a:off x="6063545" y="6003502"/>
              <a:ext cx="0" cy="550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5" name="Line 304"/>
            <p:cNvSpPr>
              <a:spLocks noChangeShapeType="1"/>
            </p:cNvSpPr>
            <p:nvPr/>
          </p:nvSpPr>
          <p:spPr bwMode="auto">
            <a:xfrm flipH="1">
              <a:off x="5996966" y="6029642"/>
              <a:ext cx="72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6" name="Oval 471"/>
            <p:cNvSpPr>
              <a:spLocks noChangeArrowheads="1"/>
            </p:cNvSpPr>
            <p:nvPr/>
          </p:nvSpPr>
          <p:spPr bwMode="auto">
            <a:xfrm>
              <a:off x="6467365" y="6028267"/>
              <a:ext cx="17369" cy="3989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7" name="Oval 472"/>
            <p:cNvSpPr>
              <a:spLocks noChangeArrowheads="1"/>
            </p:cNvSpPr>
            <p:nvPr/>
          </p:nvSpPr>
          <p:spPr bwMode="auto">
            <a:xfrm>
              <a:off x="6716315" y="6014508"/>
              <a:ext cx="33290" cy="660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8" name="Line 311"/>
            <p:cNvSpPr>
              <a:spLocks noChangeShapeType="1"/>
            </p:cNvSpPr>
            <p:nvPr/>
          </p:nvSpPr>
          <p:spPr bwMode="auto">
            <a:xfrm flipH="1">
              <a:off x="6312495" y="5755852"/>
              <a:ext cx="344477" cy="143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9" name="Line 312"/>
            <p:cNvSpPr>
              <a:spLocks noChangeShapeType="1"/>
            </p:cNvSpPr>
            <p:nvPr/>
          </p:nvSpPr>
          <p:spPr bwMode="auto">
            <a:xfrm flipV="1">
              <a:off x="6331311" y="5984240"/>
              <a:ext cx="309740" cy="28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0" name="Line 313"/>
            <p:cNvSpPr>
              <a:spLocks noChangeShapeType="1"/>
            </p:cNvSpPr>
            <p:nvPr/>
          </p:nvSpPr>
          <p:spPr bwMode="auto">
            <a:xfrm flipH="1">
              <a:off x="5939070" y="5907193"/>
              <a:ext cx="367635" cy="1540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1" name="Line 314"/>
            <p:cNvSpPr>
              <a:spLocks noChangeShapeType="1"/>
            </p:cNvSpPr>
            <p:nvPr/>
          </p:nvSpPr>
          <p:spPr bwMode="auto">
            <a:xfrm flipH="1">
              <a:off x="5924597" y="6010380"/>
              <a:ext cx="373425" cy="564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2" name="Line 315"/>
            <p:cNvSpPr>
              <a:spLocks noChangeShapeType="1"/>
            </p:cNvSpPr>
            <p:nvPr/>
          </p:nvSpPr>
          <p:spPr bwMode="auto">
            <a:xfrm>
              <a:off x="7151977" y="5689812"/>
              <a:ext cx="0" cy="171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3" name="Line 316"/>
            <p:cNvSpPr>
              <a:spLocks noChangeShapeType="1"/>
            </p:cNvSpPr>
            <p:nvPr/>
          </p:nvSpPr>
          <p:spPr bwMode="auto">
            <a:xfrm>
              <a:off x="7011581" y="5733838"/>
              <a:ext cx="0" cy="1540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4" name="Line 317"/>
            <p:cNvSpPr>
              <a:spLocks noChangeShapeType="1"/>
            </p:cNvSpPr>
            <p:nvPr/>
          </p:nvSpPr>
          <p:spPr bwMode="auto">
            <a:xfrm>
              <a:off x="6946449" y="5753100"/>
              <a:ext cx="0" cy="14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5" name="Freeform 480"/>
            <p:cNvSpPr>
              <a:spLocks/>
            </p:cNvSpPr>
            <p:nvPr/>
          </p:nvSpPr>
          <p:spPr bwMode="auto">
            <a:xfrm>
              <a:off x="7739614" y="5105082"/>
              <a:ext cx="515268" cy="96308"/>
            </a:xfrm>
            <a:custGeom>
              <a:avLst/>
              <a:gdLst>
                <a:gd name="T0" fmla="*/ 2147483647 w 371"/>
                <a:gd name="T1" fmla="*/ 2147483647 h 74"/>
                <a:gd name="T2" fmla="*/ 0 w 371"/>
                <a:gd name="T3" fmla="*/ 2147483647 h 74"/>
                <a:gd name="T4" fmla="*/ 2147483647 w 371"/>
                <a:gd name="T5" fmla="*/ 0 h 74"/>
                <a:gd name="T6" fmla="*/ 2147483647 w 371"/>
                <a:gd name="T7" fmla="*/ 2147483647 h 74"/>
                <a:gd name="T8" fmla="*/ 2147483647 w 371"/>
                <a:gd name="T9" fmla="*/ 2147483647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1"/>
                <a:gd name="T16" fmla="*/ 0 h 74"/>
                <a:gd name="T17" fmla="*/ 371 w 37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1" h="74">
                  <a:moveTo>
                    <a:pt x="5" y="73"/>
                  </a:moveTo>
                  <a:lnTo>
                    <a:pt x="0" y="58"/>
                  </a:lnTo>
                  <a:lnTo>
                    <a:pt x="121" y="0"/>
                  </a:lnTo>
                  <a:lnTo>
                    <a:pt x="370" y="39"/>
                  </a:lnTo>
                  <a:lnTo>
                    <a:pt x="37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6" name="Line 319"/>
            <p:cNvSpPr>
              <a:spLocks noChangeShapeType="1"/>
            </p:cNvSpPr>
            <p:nvPr/>
          </p:nvSpPr>
          <p:spPr bwMode="auto">
            <a:xfrm>
              <a:off x="7907511" y="5105082"/>
              <a:ext cx="0" cy="37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7" name="Freeform 482"/>
            <p:cNvSpPr>
              <a:spLocks/>
            </p:cNvSpPr>
            <p:nvPr/>
          </p:nvSpPr>
          <p:spPr bwMode="auto">
            <a:xfrm>
              <a:off x="7754088" y="5072062"/>
              <a:ext cx="471847" cy="97685"/>
            </a:xfrm>
            <a:custGeom>
              <a:avLst/>
              <a:gdLst>
                <a:gd name="T0" fmla="*/ 0 w 340"/>
                <a:gd name="T1" fmla="*/ 2147483647 h 75"/>
                <a:gd name="T2" fmla="*/ 2147483647 w 340"/>
                <a:gd name="T3" fmla="*/ 2147483647 h 75"/>
                <a:gd name="T4" fmla="*/ 2147483647 w 340"/>
                <a:gd name="T5" fmla="*/ 2147483647 h 75"/>
                <a:gd name="T6" fmla="*/ 2147483647 w 340"/>
                <a:gd name="T7" fmla="*/ 2147483647 h 75"/>
                <a:gd name="T8" fmla="*/ 2147483647 w 340"/>
                <a:gd name="T9" fmla="*/ 0 h 75"/>
                <a:gd name="T10" fmla="*/ 2147483647 w 340"/>
                <a:gd name="T11" fmla="*/ 0 h 75"/>
                <a:gd name="T12" fmla="*/ 2147483647 w 340"/>
                <a:gd name="T13" fmla="*/ 2147483647 h 75"/>
                <a:gd name="T14" fmla="*/ 2147483647 w 340"/>
                <a:gd name="T15" fmla="*/ 2147483647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0"/>
                <a:gd name="T25" fmla="*/ 0 h 75"/>
                <a:gd name="T26" fmla="*/ 340 w 340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0" h="75">
                  <a:moveTo>
                    <a:pt x="0" y="74"/>
                  </a:moveTo>
                  <a:lnTo>
                    <a:pt x="27" y="54"/>
                  </a:lnTo>
                  <a:lnTo>
                    <a:pt x="53" y="34"/>
                  </a:lnTo>
                  <a:lnTo>
                    <a:pt x="95" y="15"/>
                  </a:lnTo>
                  <a:lnTo>
                    <a:pt x="144" y="0"/>
                  </a:lnTo>
                  <a:lnTo>
                    <a:pt x="202" y="0"/>
                  </a:lnTo>
                  <a:lnTo>
                    <a:pt x="265" y="20"/>
                  </a:lnTo>
                  <a:lnTo>
                    <a:pt x="339" y="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8" name="Line 321"/>
            <p:cNvSpPr>
              <a:spLocks noChangeShapeType="1"/>
            </p:cNvSpPr>
            <p:nvPr/>
          </p:nvSpPr>
          <p:spPr bwMode="auto">
            <a:xfrm>
              <a:off x="6445654" y="5845280"/>
              <a:ext cx="0" cy="160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9" name="Line 322"/>
            <p:cNvSpPr>
              <a:spLocks noChangeShapeType="1"/>
            </p:cNvSpPr>
            <p:nvPr/>
          </p:nvSpPr>
          <p:spPr bwMode="auto">
            <a:xfrm>
              <a:off x="6529603" y="5808133"/>
              <a:ext cx="0" cy="176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0" name="Line 323"/>
            <p:cNvSpPr>
              <a:spLocks noChangeShapeType="1"/>
            </p:cNvSpPr>
            <p:nvPr/>
          </p:nvSpPr>
          <p:spPr bwMode="auto">
            <a:xfrm>
              <a:off x="6185126" y="5952595"/>
              <a:ext cx="0" cy="71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1" name="Line 324"/>
            <p:cNvSpPr>
              <a:spLocks noChangeShapeType="1"/>
            </p:cNvSpPr>
            <p:nvPr/>
          </p:nvSpPr>
          <p:spPr bwMode="auto">
            <a:xfrm flipH="1">
              <a:off x="6235783" y="5934710"/>
              <a:ext cx="4343" cy="85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2" name="Line 325"/>
            <p:cNvSpPr>
              <a:spLocks noChangeShapeType="1"/>
            </p:cNvSpPr>
            <p:nvPr/>
          </p:nvSpPr>
          <p:spPr bwMode="auto">
            <a:xfrm>
              <a:off x="6066440" y="6006253"/>
              <a:ext cx="0" cy="41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213" name="Picture 28" descr="C:\Documents and Settings\p0009489\My Documents\Work\Working Group\graphics\hi rail truck PTC overview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285750" y="5394325"/>
            <a:ext cx="1557338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Picture 29" descr="C:\Documents and Settings\p0022677\Local Settings\Temporary Internet Files\Content.IE5\1WH9FWQ4\MC900027517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31988" y="5318125"/>
            <a:ext cx="654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" name="Rectangle 316"/>
          <p:cNvSpPr>
            <a:spLocks noChangeArrowheads="1"/>
          </p:cNvSpPr>
          <p:nvPr/>
        </p:nvSpPr>
        <p:spPr bwMode="auto">
          <a:xfrm rot="4526006">
            <a:off x="7199427" y="3777307"/>
            <a:ext cx="1027462" cy="39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RF Link</a:t>
            </a:r>
            <a:endParaRPr lang="en-US" b="1" spc="50" dirty="0">
              <a:ln w="11430"/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318" name="Rectangle 317"/>
          <p:cNvSpPr>
            <a:spLocks noChangeArrowheads="1"/>
          </p:cNvSpPr>
          <p:nvPr/>
        </p:nvSpPr>
        <p:spPr bwMode="auto">
          <a:xfrm>
            <a:off x="5638800" y="5334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defRPr/>
            </a:pPr>
            <a:r>
              <a:rPr lang="en-US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RF Link</a:t>
            </a:r>
            <a:endParaRPr lang="en-US" b="1" spc="50" dirty="0">
              <a:ln w="11430"/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319" name="Rectangular Callout 318"/>
          <p:cNvSpPr/>
          <p:nvPr/>
        </p:nvSpPr>
        <p:spPr>
          <a:xfrm>
            <a:off x="2971800" y="3352800"/>
            <a:ext cx="1524000" cy="1321416"/>
          </a:xfrm>
          <a:prstGeom prst="wedgeRectCallout">
            <a:avLst>
              <a:gd name="adj1" fmla="val -66409"/>
              <a:gd name="adj2" fmla="val -335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pic>
        <p:nvPicPr>
          <p:cNvPr id="8218" name="Picture 34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3639166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9" name="Rectangle 35"/>
          <p:cNvSpPr>
            <a:spLocks noChangeArrowheads="1"/>
          </p:cNvSpPr>
          <p:nvPr/>
        </p:nvSpPr>
        <p:spPr bwMode="auto">
          <a:xfrm>
            <a:off x="3200400" y="3429000"/>
            <a:ext cx="1214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2400" b="1" dirty="0" smtClean="0">
                <a:latin typeface="Gill Sans MT" pitchFamily="34" charset="0"/>
              </a:rPr>
              <a:t>ROCS</a:t>
            </a:r>
            <a:endParaRPr lang="en-US" sz="2400" b="1" dirty="0">
              <a:latin typeface="Gill Sans MT" pitchFamily="34" charset="0"/>
            </a:endParaRPr>
          </a:p>
        </p:txBody>
      </p:sp>
      <p:sp>
        <p:nvSpPr>
          <p:cNvPr id="323" name="Rectangular Callout 322"/>
          <p:cNvSpPr/>
          <p:nvPr/>
        </p:nvSpPr>
        <p:spPr>
          <a:xfrm>
            <a:off x="228600" y="3378816"/>
            <a:ext cx="1981200" cy="1371600"/>
          </a:xfrm>
          <a:prstGeom prst="wedgeRectCallout">
            <a:avLst>
              <a:gd name="adj1" fmla="val 27103"/>
              <a:gd name="adj2" fmla="val -61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304800" y="3455016"/>
            <a:ext cx="1752600" cy="1143000"/>
            <a:chOff x="381000" y="3751263"/>
            <a:chExt cx="3546475" cy="2130425"/>
          </a:xfrm>
        </p:grpSpPr>
        <p:sp>
          <p:nvSpPr>
            <p:cNvPr id="8239" name="Freeform 44"/>
            <p:cNvSpPr>
              <a:spLocks/>
            </p:cNvSpPr>
            <p:nvPr/>
          </p:nvSpPr>
          <p:spPr bwMode="auto">
            <a:xfrm>
              <a:off x="2403475" y="4265613"/>
              <a:ext cx="290513" cy="306387"/>
            </a:xfrm>
            <a:custGeom>
              <a:avLst/>
              <a:gdLst>
                <a:gd name="T0" fmla="*/ 0 w 191"/>
                <a:gd name="T1" fmla="*/ 2147483647 h 205"/>
                <a:gd name="T2" fmla="*/ 2147483647 w 191"/>
                <a:gd name="T3" fmla="*/ 2147483647 h 205"/>
                <a:gd name="T4" fmla="*/ 2147483647 w 191"/>
                <a:gd name="T5" fmla="*/ 2147483647 h 205"/>
                <a:gd name="T6" fmla="*/ 2147483647 w 191"/>
                <a:gd name="T7" fmla="*/ 0 h 205"/>
                <a:gd name="T8" fmla="*/ 2147483647 w 191"/>
                <a:gd name="T9" fmla="*/ 2147483647 h 205"/>
                <a:gd name="T10" fmla="*/ 2147483647 w 191"/>
                <a:gd name="T11" fmla="*/ 2147483647 h 205"/>
                <a:gd name="T12" fmla="*/ 2147483647 w 191"/>
                <a:gd name="T13" fmla="*/ 2147483647 h 205"/>
                <a:gd name="T14" fmla="*/ 2147483647 w 191"/>
                <a:gd name="T15" fmla="*/ 2147483647 h 205"/>
                <a:gd name="T16" fmla="*/ 2147483647 w 191"/>
                <a:gd name="T17" fmla="*/ 2147483647 h 205"/>
                <a:gd name="T18" fmla="*/ 2147483647 w 191"/>
                <a:gd name="T19" fmla="*/ 2147483647 h 205"/>
                <a:gd name="T20" fmla="*/ 2147483647 w 191"/>
                <a:gd name="T21" fmla="*/ 2147483647 h 205"/>
                <a:gd name="T22" fmla="*/ 2147483647 w 191"/>
                <a:gd name="T23" fmla="*/ 2147483647 h 205"/>
                <a:gd name="T24" fmla="*/ 2147483647 w 191"/>
                <a:gd name="T25" fmla="*/ 2147483647 h 205"/>
                <a:gd name="T26" fmla="*/ 2147483647 w 191"/>
                <a:gd name="T27" fmla="*/ 2147483647 h 205"/>
                <a:gd name="T28" fmla="*/ 2147483647 w 191"/>
                <a:gd name="T29" fmla="*/ 2147483647 h 205"/>
                <a:gd name="T30" fmla="*/ 2147483647 w 191"/>
                <a:gd name="T31" fmla="*/ 2147483647 h 205"/>
                <a:gd name="T32" fmla="*/ 2147483647 w 191"/>
                <a:gd name="T33" fmla="*/ 2147483647 h 205"/>
                <a:gd name="T34" fmla="*/ 2147483647 w 191"/>
                <a:gd name="T35" fmla="*/ 2147483647 h 205"/>
                <a:gd name="T36" fmla="*/ 2147483647 w 191"/>
                <a:gd name="T37" fmla="*/ 2147483647 h 205"/>
                <a:gd name="T38" fmla="*/ 2147483647 w 191"/>
                <a:gd name="T39" fmla="*/ 2147483647 h 205"/>
                <a:gd name="T40" fmla="*/ 0 w 191"/>
                <a:gd name="T41" fmla="*/ 2147483647 h 20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205"/>
                <a:gd name="T65" fmla="*/ 191 w 191"/>
                <a:gd name="T66" fmla="*/ 205 h 20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205">
                  <a:moveTo>
                    <a:pt x="0" y="72"/>
                  </a:moveTo>
                  <a:lnTo>
                    <a:pt x="6" y="33"/>
                  </a:lnTo>
                  <a:lnTo>
                    <a:pt x="30" y="11"/>
                  </a:lnTo>
                  <a:lnTo>
                    <a:pt x="66" y="0"/>
                  </a:lnTo>
                  <a:lnTo>
                    <a:pt x="108" y="5"/>
                  </a:lnTo>
                  <a:lnTo>
                    <a:pt x="148" y="16"/>
                  </a:lnTo>
                  <a:lnTo>
                    <a:pt x="172" y="39"/>
                  </a:lnTo>
                  <a:lnTo>
                    <a:pt x="190" y="67"/>
                  </a:lnTo>
                  <a:lnTo>
                    <a:pt x="190" y="99"/>
                  </a:lnTo>
                  <a:lnTo>
                    <a:pt x="184" y="138"/>
                  </a:lnTo>
                  <a:lnTo>
                    <a:pt x="167" y="182"/>
                  </a:lnTo>
                  <a:lnTo>
                    <a:pt x="119" y="199"/>
                  </a:lnTo>
                  <a:lnTo>
                    <a:pt x="71" y="204"/>
                  </a:lnTo>
                  <a:lnTo>
                    <a:pt x="54" y="194"/>
                  </a:lnTo>
                  <a:lnTo>
                    <a:pt x="42" y="171"/>
                  </a:lnTo>
                  <a:lnTo>
                    <a:pt x="36" y="149"/>
                  </a:lnTo>
                  <a:lnTo>
                    <a:pt x="36" y="99"/>
                  </a:lnTo>
                  <a:lnTo>
                    <a:pt x="30" y="88"/>
                  </a:lnTo>
                  <a:lnTo>
                    <a:pt x="24" y="83"/>
                  </a:lnTo>
                  <a:lnTo>
                    <a:pt x="6" y="83"/>
                  </a:lnTo>
                  <a:lnTo>
                    <a:pt x="0" y="7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Freeform 45"/>
            <p:cNvSpPr>
              <a:spLocks/>
            </p:cNvSpPr>
            <p:nvPr/>
          </p:nvSpPr>
          <p:spPr bwMode="auto">
            <a:xfrm>
              <a:off x="381000" y="4119563"/>
              <a:ext cx="2574925" cy="1752600"/>
            </a:xfrm>
            <a:custGeom>
              <a:avLst/>
              <a:gdLst>
                <a:gd name="T0" fmla="*/ 0 w 1692"/>
                <a:gd name="T1" fmla="*/ 2147483647 h 1172"/>
                <a:gd name="T2" fmla="*/ 2147483647 w 1692"/>
                <a:gd name="T3" fmla="*/ 2147483647 h 1172"/>
                <a:gd name="T4" fmla="*/ 2147483647 w 1692"/>
                <a:gd name="T5" fmla="*/ 0 h 1172"/>
                <a:gd name="T6" fmla="*/ 2147483647 w 1692"/>
                <a:gd name="T7" fmla="*/ 2147483647 h 1172"/>
                <a:gd name="T8" fmla="*/ 2147483647 w 1692"/>
                <a:gd name="T9" fmla="*/ 2147483647 h 1172"/>
                <a:gd name="T10" fmla="*/ 2147483647 w 1692"/>
                <a:gd name="T11" fmla="*/ 2147483647 h 1172"/>
                <a:gd name="T12" fmla="*/ 2147483647 w 1692"/>
                <a:gd name="T13" fmla="*/ 2147483647 h 1172"/>
                <a:gd name="T14" fmla="*/ 2147483647 w 1692"/>
                <a:gd name="T15" fmla="*/ 2147483647 h 1172"/>
                <a:gd name="T16" fmla="*/ 2147483647 w 1692"/>
                <a:gd name="T17" fmla="*/ 2147483647 h 1172"/>
                <a:gd name="T18" fmla="*/ 2147483647 w 1692"/>
                <a:gd name="T19" fmla="*/ 2147483647 h 1172"/>
                <a:gd name="T20" fmla="*/ 2147483647 w 1692"/>
                <a:gd name="T21" fmla="*/ 2147483647 h 1172"/>
                <a:gd name="T22" fmla="*/ 2147483647 w 1692"/>
                <a:gd name="T23" fmla="*/ 2147483647 h 1172"/>
                <a:gd name="T24" fmla="*/ 2147483647 w 1692"/>
                <a:gd name="T25" fmla="*/ 2147483647 h 1172"/>
                <a:gd name="T26" fmla="*/ 2147483647 w 1692"/>
                <a:gd name="T27" fmla="*/ 2147483647 h 1172"/>
                <a:gd name="T28" fmla="*/ 2147483647 w 1692"/>
                <a:gd name="T29" fmla="*/ 2147483647 h 1172"/>
                <a:gd name="T30" fmla="*/ 2147483647 w 1692"/>
                <a:gd name="T31" fmla="*/ 2147483647 h 1172"/>
                <a:gd name="T32" fmla="*/ 2147483647 w 1692"/>
                <a:gd name="T33" fmla="*/ 2147483647 h 1172"/>
                <a:gd name="T34" fmla="*/ 2147483647 w 1692"/>
                <a:gd name="T35" fmla="*/ 2147483647 h 1172"/>
                <a:gd name="T36" fmla="*/ 2147483647 w 1692"/>
                <a:gd name="T37" fmla="*/ 2147483647 h 1172"/>
                <a:gd name="T38" fmla="*/ 2147483647 w 1692"/>
                <a:gd name="T39" fmla="*/ 2147483647 h 1172"/>
                <a:gd name="T40" fmla="*/ 2147483647 w 1692"/>
                <a:gd name="T41" fmla="*/ 2147483647 h 1172"/>
                <a:gd name="T42" fmla="*/ 2147483647 w 1692"/>
                <a:gd name="T43" fmla="*/ 2147483647 h 1172"/>
                <a:gd name="T44" fmla="*/ 2147483647 w 1692"/>
                <a:gd name="T45" fmla="*/ 2147483647 h 1172"/>
                <a:gd name="T46" fmla="*/ 2147483647 w 1692"/>
                <a:gd name="T47" fmla="*/ 2147483647 h 1172"/>
                <a:gd name="T48" fmla="*/ 0 w 1692"/>
                <a:gd name="T49" fmla="*/ 2147483647 h 1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92"/>
                <a:gd name="T76" fmla="*/ 0 h 1172"/>
                <a:gd name="T77" fmla="*/ 1692 w 1692"/>
                <a:gd name="T78" fmla="*/ 1172 h 1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92" h="1172">
                  <a:moveTo>
                    <a:pt x="0" y="615"/>
                  </a:moveTo>
                  <a:lnTo>
                    <a:pt x="641" y="90"/>
                  </a:lnTo>
                  <a:lnTo>
                    <a:pt x="1345" y="0"/>
                  </a:lnTo>
                  <a:lnTo>
                    <a:pt x="1691" y="109"/>
                  </a:lnTo>
                  <a:lnTo>
                    <a:pt x="1569" y="231"/>
                  </a:lnTo>
                  <a:lnTo>
                    <a:pt x="1569" y="378"/>
                  </a:lnTo>
                  <a:lnTo>
                    <a:pt x="1294" y="295"/>
                  </a:lnTo>
                  <a:lnTo>
                    <a:pt x="1294" y="243"/>
                  </a:lnTo>
                  <a:lnTo>
                    <a:pt x="1255" y="199"/>
                  </a:lnTo>
                  <a:lnTo>
                    <a:pt x="1223" y="199"/>
                  </a:lnTo>
                  <a:lnTo>
                    <a:pt x="1166" y="96"/>
                  </a:lnTo>
                  <a:lnTo>
                    <a:pt x="897" y="135"/>
                  </a:lnTo>
                  <a:lnTo>
                    <a:pt x="884" y="371"/>
                  </a:lnTo>
                  <a:lnTo>
                    <a:pt x="686" y="410"/>
                  </a:lnTo>
                  <a:lnTo>
                    <a:pt x="525" y="531"/>
                  </a:lnTo>
                  <a:lnTo>
                    <a:pt x="429" y="506"/>
                  </a:lnTo>
                  <a:lnTo>
                    <a:pt x="321" y="615"/>
                  </a:lnTo>
                  <a:lnTo>
                    <a:pt x="321" y="717"/>
                  </a:lnTo>
                  <a:lnTo>
                    <a:pt x="269" y="762"/>
                  </a:lnTo>
                  <a:lnTo>
                    <a:pt x="276" y="986"/>
                  </a:lnTo>
                  <a:lnTo>
                    <a:pt x="654" y="1145"/>
                  </a:lnTo>
                  <a:lnTo>
                    <a:pt x="628" y="1171"/>
                  </a:lnTo>
                  <a:lnTo>
                    <a:pt x="257" y="1005"/>
                  </a:lnTo>
                  <a:lnTo>
                    <a:pt x="237" y="749"/>
                  </a:lnTo>
                  <a:lnTo>
                    <a:pt x="0" y="6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Freeform 46"/>
            <p:cNvSpPr>
              <a:spLocks/>
            </p:cNvSpPr>
            <p:nvPr/>
          </p:nvSpPr>
          <p:spPr bwMode="auto">
            <a:xfrm>
              <a:off x="444500" y="5003800"/>
              <a:ext cx="841375" cy="877888"/>
            </a:xfrm>
            <a:custGeom>
              <a:avLst/>
              <a:gdLst>
                <a:gd name="T0" fmla="*/ 2147483647 w 553"/>
                <a:gd name="T1" fmla="*/ 2147483647 h 587"/>
                <a:gd name="T2" fmla="*/ 2147483647 w 553"/>
                <a:gd name="T3" fmla="*/ 2147483647 h 587"/>
                <a:gd name="T4" fmla="*/ 0 w 553"/>
                <a:gd name="T5" fmla="*/ 0 h 587"/>
                <a:gd name="T6" fmla="*/ 0 60000 65536"/>
                <a:gd name="T7" fmla="*/ 0 60000 65536"/>
                <a:gd name="T8" fmla="*/ 0 60000 65536"/>
                <a:gd name="T9" fmla="*/ 0 w 553"/>
                <a:gd name="T10" fmla="*/ 0 h 587"/>
                <a:gd name="T11" fmla="*/ 553 w 553"/>
                <a:gd name="T12" fmla="*/ 587 h 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3" h="587">
                  <a:moveTo>
                    <a:pt x="552" y="586"/>
                  </a:moveTo>
                  <a:lnTo>
                    <a:pt x="65" y="43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05"/>
            <p:cNvSpPr>
              <a:spLocks noChangeShapeType="1"/>
            </p:cNvSpPr>
            <p:nvPr/>
          </p:nvSpPr>
          <p:spPr bwMode="auto">
            <a:xfrm flipH="1">
              <a:off x="3919538" y="4060825"/>
              <a:ext cx="7937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306"/>
            <p:cNvSpPr>
              <a:spLocks noChangeShapeType="1"/>
            </p:cNvSpPr>
            <p:nvPr/>
          </p:nvSpPr>
          <p:spPr bwMode="auto">
            <a:xfrm flipH="1">
              <a:off x="3902075" y="4068763"/>
              <a:ext cx="9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307"/>
            <p:cNvSpPr>
              <a:spLocks noChangeShapeType="1"/>
            </p:cNvSpPr>
            <p:nvPr/>
          </p:nvSpPr>
          <p:spPr bwMode="auto">
            <a:xfrm flipH="1">
              <a:off x="3879850" y="4076700"/>
              <a:ext cx="7938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Freeform 50"/>
            <p:cNvSpPr>
              <a:spLocks/>
            </p:cNvSpPr>
            <p:nvPr/>
          </p:nvSpPr>
          <p:spPr bwMode="auto">
            <a:xfrm>
              <a:off x="2403475" y="4381500"/>
              <a:ext cx="109538" cy="190500"/>
            </a:xfrm>
            <a:custGeom>
              <a:avLst/>
              <a:gdLst>
                <a:gd name="T0" fmla="*/ 0 w 72"/>
                <a:gd name="T1" fmla="*/ 0 h 128"/>
                <a:gd name="T2" fmla="*/ 2147483647 w 72"/>
                <a:gd name="T3" fmla="*/ 2147483647 h 128"/>
                <a:gd name="T4" fmla="*/ 2147483647 w 72"/>
                <a:gd name="T5" fmla="*/ 2147483647 h 128"/>
                <a:gd name="T6" fmla="*/ 2147483647 w 72"/>
                <a:gd name="T7" fmla="*/ 2147483647 h 128"/>
                <a:gd name="T8" fmla="*/ 2147483647 w 72"/>
                <a:gd name="T9" fmla="*/ 2147483647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28"/>
                <a:gd name="T17" fmla="*/ 72 w 72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28">
                  <a:moveTo>
                    <a:pt x="0" y="0"/>
                  </a:moveTo>
                  <a:lnTo>
                    <a:pt x="6" y="50"/>
                  </a:lnTo>
                  <a:lnTo>
                    <a:pt x="12" y="89"/>
                  </a:lnTo>
                  <a:lnTo>
                    <a:pt x="30" y="111"/>
                  </a:lnTo>
                  <a:lnTo>
                    <a:pt x="71" y="1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51"/>
            <p:cNvSpPr>
              <a:spLocks/>
            </p:cNvSpPr>
            <p:nvPr/>
          </p:nvSpPr>
          <p:spPr bwMode="auto">
            <a:xfrm>
              <a:off x="2278063" y="4564063"/>
              <a:ext cx="198437" cy="206375"/>
            </a:xfrm>
            <a:custGeom>
              <a:avLst/>
              <a:gdLst>
                <a:gd name="T0" fmla="*/ 2147483647 w 130"/>
                <a:gd name="T1" fmla="*/ 0 h 139"/>
                <a:gd name="T2" fmla="*/ 2147483647 w 130"/>
                <a:gd name="T3" fmla="*/ 2147483647 h 139"/>
                <a:gd name="T4" fmla="*/ 2147483647 w 130"/>
                <a:gd name="T5" fmla="*/ 2147483647 h 139"/>
                <a:gd name="T6" fmla="*/ 2147483647 w 130"/>
                <a:gd name="T7" fmla="*/ 2147483647 h 139"/>
                <a:gd name="T8" fmla="*/ 2147483647 w 130"/>
                <a:gd name="T9" fmla="*/ 2147483647 h 139"/>
                <a:gd name="T10" fmla="*/ 2147483647 w 130"/>
                <a:gd name="T11" fmla="*/ 2147483647 h 139"/>
                <a:gd name="T12" fmla="*/ 2147483647 w 130"/>
                <a:gd name="T13" fmla="*/ 2147483647 h 139"/>
                <a:gd name="T14" fmla="*/ 2147483647 w 130"/>
                <a:gd name="T15" fmla="*/ 2147483647 h 139"/>
                <a:gd name="T16" fmla="*/ 2147483647 w 130"/>
                <a:gd name="T17" fmla="*/ 2147483647 h 139"/>
                <a:gd name="T18" fmla="*/ 0 w 130"/>
                <a:gd name="T19" fmla="*/ 2147483647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139"/>
                <a:gd name="T32" fmla="*/ 130 w 130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139">
                  <a:moveTo>
                    <a:pt x="129" y="0"/>
                  </a:moveTo>
                  <a:lnTo>
                    <a:pt x="129" y="16"/>
                  </a:lnTo>
                  <a:lnTo>
                    <a:pt x="129" y="28"/>
                  </a:lnTo>
                  <a:lnTo>
                    <a:pt x="118" y="33"/>
                  </a:lnTo>
                  <a:lnTo>
                    <a:pt x="65" y="50"/>
                  </a:lnTo>
                  <a:lnTo>
                    <a:pt x="35" y="60"/>
                  </a:lnTo>
                  <a:lnTo>
                    <a:pt x="23" y="72"/>
                  </a:lnTo>
                  <a:lnTo>
                    <a:pt x="18" y="83"/>
                  </a:lnTo>
                  <a:lnTo>
                    <a:pt x="6" y="122"/>
                  </a:lnTo>
                  <a:lnTo>
                    <a:pt x="0" y="13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52"/>
            <p:cNvSpPr>
              <a:spLocks/>
            </p:cNvSpPr>
            <p:nvPr/>
          </p:nvSpPr>
          <p:spPr bwMode="auto">
            <a:xfrm>
              <a:off x="2160588" y="4597400"/>
              <a:ext cx="244475" cy="300038"/>
            </a:xfrm>
            <a:custGeom>
              <a:avLst/>
              <a:gdLst>
                <a:gd name="T0" fmla="*/ 2147483647 w 161"/>
                <a:gd name="T1" fmla="*/ 2147483647 h 200"/>
                <a:gd name="T2" fmla="*/ 2147483647 w 161"/>
                <a:gd name="T3" fmla="*/ 2147483647 h 200"/>
                <a:gd name="T4" fmla="*/ 2147483647 w 161"/>
                <a:gd name="T5" fmla="*/ 0 h 200"/>
                <a:gd name="T6" fmla="*/ 2147483647 w 161"/>
                <a:gd name="T7" fmla="*/ 2147483647 h 200"/>
                <a:gd name="T8" fmla="*/ 0 w 161"/>
                <a:gd name="T9" fmla="*/ 2147483647 h 200"/>
                <a:gd name="T10" fmla="*/ 0 w 161"/>
                <a:gd name="T11" fmla="*/ 2147483647 h 200"/>
                <a:gd name="T12" fmla="*/ 2147483647 w 161"/>
                <a:gd name="T13" fmla="*/ 2147483647 h 200"/>
                <a:gd name="T14" fmla="*/ 2147483647 w 161"/>
                <a:gd name="T15" fmla="*/ 2147483647 h 200"/>
                <a:gd name="T16" fmla="*/ 2147483647 w 161"/>
                <a:gd name="T17" fmla="*/ 2147483647 h 200"/>
                <a:gd name="T18" fmla="*/ 2147483647 w 161"/>
                <a:gd name="T19" fmla="*/ 2147483647 h 200"/>
                <a:gd name="T20" fmla="*/ 2147483647 w 161"/>
                <a:gd name="T21" fmla="*/ 2147483647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200"/>
                <a:gd name="T35" fmla="*/ 161 w 161"/>
                <a:gd name="T36" fmla="*/ 200 h 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200">
                  <a:moveTo>
                    <a:pt x="89" y="72"/>
                  </a:moveTo>
                  <a:lnTo>
                    <a:pt x="78" y="33"/>
                  </a:lnTo>
                  <a:lnTo>
                    <a:pt x="42" y="0"/>
                  </a:lnTo>
                  <a:lnTo>
                    <a:pt x="12" y="22"/>
                  </a:lnTo>
                  <a:lnTo>
                    <a:pt x="0" y="38"/>
                  </a:lnTo>
                  <a:lnTo>
                    <a:pt x="0" y="55"/>
                  </a:lnTo>
                  <a:lnTo>
                    <a:pt x="24" y="121"/>
                  </a:lnTo>
                  <a:lnTo>
                    <a:pt x="59" y="188"/>
                  </a:lnTo>
                  <a:lnTo>
                    <a:pt x="83" y="199"/>
                  </a:lnTo>
                  <a:lnTo>
                    <a:pt x="107" y="183"/>
                  </a:lnTo>
                  <a:lnTo>
                    <a:pt x="160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53"/>
            <p:cNvSpPr>
              <a:spLocks/>
            </p:cNvSpPr>
            <p:nvPr/>
          </p:nvSpPr>
          <p:spPr bwMode="auto">
            <a:xfrm>
              <a:off x="2357438" y="4645025"/>
              <a:ext cx="74612" cy="69850"/>
            </a:xfrm>
            <a:custGeom>
              <a:avLst/>
              <a:gdLst>
                <a:gd name="T0" fmla="*/ 0 w 49"/>
                <a:gd name="T1" fmla="*/ 0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49"/>
                <a:gd name="T10" fmla="*/ 0 h 46"/>
                <a:gd name="T11" fmla="*/ 49 w 49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6">
                  <a:moveTo>
                    <a:pt x="0" y="0"/>
                  </a:moveTo>
                  <a:lnTo>
                    <a:pt x="24" y="11"/>
                  </a:lnTo>
                  <a:lnTo>
                    <a:pt x="48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Freeform 54"/>
            <p:cNvSpPr>
              <a:spLocks/>
            </p:cNvSpPr>
            <p:nvPr/>
          </p:nvSpPr>
          <p:spPr bwMode="auto">
            <a:xfrm>
              <a:off x="2430463" y="4654550"/>
              <a:ext cx="319087" cy="60325"/>
            </a:xfrm>
            <a:custGeom>
              <a:avLst/>
              <a:gdLst>
                <a:gd name="T0" fmla="*/ 0 w 209"/>
                <a:gd name="T1" fmla="*/ 2147483647 h 40"/>
                <a:gd name="T2" fmla="*/ 2147483647 w 209"/>
                <a:gd name="T3" fmla="*/ 2147483647 h 40"/>
                <a:gd name="T4" fmla="*/ 2147483647 w 209"/>
                <a:gd name="T5" fmla="*/ 2147483647 h 40"/>
                <a:gd name="T6" fmla="*/ 2147483647 w 209"/>
                <a:gd name="T7" fmla="*/ 2147483647 h 40"/>
                <a:gd name="T8" fmla="*/ 2147483647 w 209"/>
                <a:gd name="T9" fmla="*/ 2147483647 h 40"/>
                <a:gd name="T10" fmla="*/ 2147483647 w 209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9"/>
                <a:gd name="T19" fmla="*/ 0 h 40"/>
                <a:gd name="T20" fmla="*/ 209 w 209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9" h="40">
                  <a:moveTo>
                    <a:pt x="0" y="39"/>
                  </a:moveTo>
                  <a:lnTo>
                    <a:pt x="36" y="34"/>
                  </a:lnTo>
                  <a:lnTo>
                    <a:pt x="90" y="17"/>
                  </a:lnTo>
                  <a:lnTo>
                    <a:pt x="160" y="11"/>
                  </a:lnTo>
                  <a:lnTo>
                    <a:pt x="196" y="11"/>
                  </a:lnTo>
                  <a:lnTo>
                    <a:pt x="20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Freeform 55"/>
            <p:cNvSpPr>
              <a:spLocks/>
            </p:cNvSpPr>
            <p:nvPr/>
          </p:nvSpPr>
          <p:spPr bwMode="auto">
            <a:xfrm>
              <a:off x="2774950" y="4679950"/>
              <a:ext cx="25400" cy="42863"/>
            </a:xfrm>
            <a:custGeom>
              <a:avLst/>
              <a:gdLst>
                <a:gd name="T0" fmla="*/ 2147483647 w 17"/>
                <a:gd name="T1" fmla="*/ 0 h 29"/>
                <a:gd name="T2" fmla="*/ 0 w 17"/>
                <a:gd name="T3" fmla="*/ 2147483647 h 29"/>
                <a:gd name="T4" fmla="*/ 0 w 17"/>
                <a:gd name="T5" fmla="*/ 2147483647 h 29"/>
                <a:gd name="T6" fmla="*/ 2147483647 w 17"/>
                <a:gd name="T7" fmla="*/ 2147483647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9"/>
                <a:gd name="T14" fmla="*/ 17 w 17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9">
                  <a:moveTo>
                    <a:pt x="6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16" y="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56"/>
            <p:cNvSpPr>
              <a:spLocks/>
            </p:cNvSpPr>
            <p:nvPr/>
          </p:nvSpPr>
          <p:spPr bwMode="auto">
            <a:xfrm>
              <a:off x="2457450" y="4605338"/>
              <a:ext cx="515938" cy="323850"/>
            </a:xfrm>
            <a:custGeom>
              <a:avLst/>
              <a:gdLst>
                <a:gd name="T0" fmla="*/ 0 w 339"/>
                <a:gd name="T1" fmla="*/ 2147483647 h 217"/>
                <a:gd name="T2" fmla="*/ 2147483647 w 339"/>
                <a:gd name="T3" fmla="*/ 0 h 217"/>
                <a:gd name="T4" fmla="*/ 2147483647 w 339"/>
                <a:gd name="T5" fmla="*/ 0 h 217"/>
                <a:gd name="T6" fmla="*/ 2147483647 w 339"/>
                <a:gd name="T7" fmla="*/ 2147483647 h 217"/>
                <a:gd name="T8" fmla="*/ 2147483647 w 339"/>
                <a:gd name="T9" fmla="*/ 2147483647 h 217"/>
                <a:gd name="T10" fmla="*/ 2147483647 w 339"/>
                <a:gd name="T11" fmla="*/ 2147483647 h 217"/>
                <a:gd name="T12" fmla="*/ 2147483647 w 339"/>
                <a:gd name="T13" fmla="*/ 2147483647 h 217"/>
                <a:gd name="T14" fmla="*/ 2147483647 w 339"/>
                <a:gd name="T15" fmla="*/ 2147483647 h 217"/>
                <a:gd name="T16" fmla="*/ 2147483647 w 339"/>
                <a:gd name="T17" fmla="*/ 2147483647 h 217"/>
                <a:gd name="T18" fmla="*/ 2147483647 w 339"/>
                <a:gd name="T19" fmla="*/ 2147483647 h 217"/>
                <a:gd name="T20" fmla="*/ 2147483647 w 339"/>
                <a:gd name="T21" fmla="*/ 2147483647 h 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9"/>
                <a:gd name="T34" fmla="*/ 0 h 217"/>
                <a:gd name="T35" fmla="*/ 339 w 339"/>
                <a:gd name="T36" fmla="*/ 217 h 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9" h="217">
                  <a:moveTo>
                    <a:pt x="0" y="5"/>
                  </a:moveTo>
                  <a:lnTo>
                    <a:pt x="101" y="0"/>
                  </a:lnTo>
                  <a:lnTo>
                    <a:pt x="213" y="0"/>
                  </a:lnTo>
                  <a:lnTo>
                    <a:pt x="260" y="22"/>
                  </a:lnTo>
                  <a:lnTo>
                    <a:pt x="279" y="33"/>
                  </a:lnTo>
                  <a:lnTo>
                    <a:pt x="296" y="55"/>
                  </a:lnTo>
                  <a:lnTo>
                    <a:pt x="326" y="133"/>
                  </a:lnTo>
                  <a:lnTo>
                    <a:pt x="338" y="188"/>
                  </a:lnTo>
                  <a:lnTo>
                    <a:pt x="314" y="210"/>
                  </a:lnTo>
                  <a:lnTo>
                    <a:pt x="296" y="216"/>
                  </a:lnTo>
                  <a:lnTo>
                    <a:pt x="272" y="20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57"/>
            <p:cNvSpPr>
              <a:spLocks/>
            </p:cNvSpPr>
            <p:nvPr/>
          </p:nvSpPr>
          <p:spPr bwMode="auto">
            <a:xfrm>
              <a:off x="2106613" y="4487863"/>
              <a:ext cx="119062" cy="142875"/>
            </a:xfrm>
            <a:custGeom>
              <a:avLst/>
              <a:gdLst>
                <a:gd name="T0" fmla="*/ 2147483647 w 78"/>
                <a:gd name="T1" fmla="*/ 2147483647 h 95"/>
                <a:gd name="T2" fmla="*/ 2147483647 w 78"/>
                <a:gd name="T3" fmla="*/ 2147483647 h 95"/>
                <a:gd name="T4" fmla="*/ 2147483647 w 78"/>
                <a:gd name="T5" fmla="*/ 2147483647 h 95"/>
                <a:gd name="T6" fmla="*/ 2147483647 w 78"/>
                <a:gd name="T7" fmla="*/ 2147483647 h 95"/>
                <a:gd name="T8" fmla="*/ 2147483647 w 78"/>
                <a:gd name="T9" fmla="*/ 0 h 95"/>
                <a:gd name="T10" fmla="*/ 2147483647 w 78"/>
                <a:gd name="T11" fmla="*/ 2147483647 h 95"/>
                <a:gd name="T12" fmla="*/ 0 w 78"/>
                <a:gd name="T13" fmla="*/ 2147483647 h 95"/>
                <a:gd name="T14" fmla="*/ 2147483647 w 78"/>
                <a:gd name="T15" fmla="*/ 2147483647 h 95"/>
                <a:gd name="T16" fmla="*/ 2147483647 w 78"/>
                <a:gd name="T17" fmla="*/ 2147483647 h 95"/>
                <a:gd name="T18" fmla="*/ 2147483647 w 78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95"/>
                <a:gd name="T32" fmla="*/ 78 w 78"/>
                <a:gd name="T33" fmla="*/ 95 h 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95">
                  <a:moveTo>
                    <a:pt x="71" y="78"/>
                  </a:moveTo>
                  <a:lnTo>
                    <a:pt x="77" y="61"/>
                  </a:lnTo>
                  <a:lnTo>
                    <a:pt x="71" y="39"/>
                  </a:lnTo>
                  <a:lnTo>
                    <a:pt x="42" y="11"/>
                  </a:lnTo>
                  <a:lnTo>
                    <a:pt x="12" y="0"/>
                  </a:lnTo>
                  <a:lnTo>
                    <a:pt x="6" y="11"/>
                  </a:lnTo>
                  <a:lnTo>
                    <a:pt x="0" y="39"/>
                  </a:lnTo>
                  <a:lnTo>
                    <a:pt x="6" y="72"/>
                  </a:lnTo>
                  <a:lnTo>
                    <a:pt x="18" y="89"/>
                  </a:lnTo>
                  <a:lnTo>
                    <a:pt x="47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58"/>
            <p:cNvSpPr>
              <a:spLocks/>
            </p:cNvSpPr>
            <p:nvPr/>
          </p:nvSpPr>
          <p:spPr bwMode="auto">
            <a:xfrm>
              <a:off x="2403475" y="4752975"/>
              <a:ext cx="481013" cy="392113"/>
            </a:xfrm>
            <a:custGeom>
              <a:avLst/>
              <a:gdLst>
                <a:gd name="T0" fmla="*/ 2147483647 w 316"/>
                <a:gd name="T1" fmla="*/ 2147483647 h 262"/>
                <a:gd name="T2" fmla="*/ 2147483647 w 316"/>
                <a:gd name="T3" fmla="*/ 2147483647 h 262"/>
                <a:gd name="T4" fmla="*/ 2147483647 w 316"/>
                <a:gd name="T5" fmla="*/ 2147483647 h 262"/>
                <a:gd name="T6" fmla="*/ 2147483647 w 316"/>
                <a:gd name="T7" fmla="*/ 2147483647 h 262"/>
                <a:gd name="T8" fmla="*/ 2147483647 w 316"/>
                <a:gd name="T9" fmla="*/ 2147483647 h 262"/>
                <a:gd name="T10" fmla="*/ 2147483647 w 316"/>
                <a:gd name="T11" fmla="*/ 2147483647 h 262"/>
                <a:gd name="T12" fmla="*/ 2147483647 w 316"/>
                <a:gd name="T13" fmla="*/ 2147483647 h 262"/>
                <a:gd name="T14" fmla="*/ 2147483647 w 316"/>
                <a:gd name="T15" fmla="*/ 0 h 262"/>
                <a:gd name="T16" fmla="*/ 2147483647 w 316"/>
                <a:gd name="T17" fmla="*/ 0 h 262"/>
                <a:gd name="T18" fmla="*/ 2147483647 w 316"/>
                <a:gd name="T19" fmla="*/ 2147483647 h 262"/>
                <a:gd name="T20" fmla="*/ 0 w 316"/>
                <a:gd name="T21" fmla="*/ 2147483647 h 262"/>
                <a:gd name="T22" fmla="*/ 2147483647 w 316"/>
                <a:gd name="T23" fmla="*/ 2147483647 h 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6"/>
                <a:gd name="T37" fmla="*/ 0 h 262"/>
                <a:gd name="T38" fmla="*/ 316 w 316"/>
                <a:gd name="T39" fmla="*/ 262 h 2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6" h="262">
                  <a:moveTo>
                    <a:pt x="12" y="261"/>
                  </a:moveTo>
                  <a:lnTo>
                    <a:pt x="167" y="255"/>
                  </a:lnTo>
                  <a:lnTo>
                    <a:pt x="309" y="238"/>
                  </a:lnTo>
                  <a:lnTo>
                    <a:pt x="315" y="199"/>
                  </a:lnTo>
                  <a:lnTo>
                    <a:pt x="315" y="122"/>
                  </a:lnTo>
                  <a:lnTo>
                    <a:pt x="309" y="50"/>
                  </a:lnTo>
                  <a:lnTo>
                    <a:pt x="291" y="11"/>
                  </a:lnTo>
                  <a:lnTo>
                    <a:pt x="220" y="0"/>
                  </a:lnTo>
                  <a:lnTo>
                    <a:pt x="131" y="0"/>
                  </a:lnTo>
                  <a:lnTo>
                    <a:pt x="12" y="11"/>
                  </a:lnTo>
                  <a:lnTo>
                    <a:pt x="0" y="134"/>
                  </a:lnTo>
                  <a:lnTo>
                    <a:pt x="12" y="26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345"/>
            <p:cNvSpPr>
              <a:spLocks noChangeShapeType="1"/>
            </p:cNvSpPr>
            <p:nvPr/>
          </p:nvSpPr>
          <p:spPr bwMode="auto">
            <a:xfrm flipV="1">
              <a:off x="2474913" y="4803775"/>
              <a:ext cx="379412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Freeform 60"/>
            <p:cNvSpPr>
              <a:spLocks/>
            </p:cNvSpPr>
            <p:nvPr/>
          </p:nvSpPr>
          <p:spPr bwMode="auto">
            <a:xfrm>
              <a:off x="2420938" y="4770438"/>
              <a:ext cx="55562" cy="374650"/>
            </a:xfrm>
            <a:custGeom>
              <a:avLst/>
              <a:gdLst>
                <a:gd name="T0" fmla="*/ 0 w 36"/>
                <a:gd name="T1" fmla="*/ 0 h 251"/>
                <a:gd name="T2" fmla="*/ 2147483647 w 36"/>
                <a:gd name="T3" fmla="*/ 2147483647 h 251"/>
                <a:gd name="T4" fmla="*/ 2147483647 w 36"/>
                <a:gd name="T5" fmla="*/ 2147483647 h 251"/>
                <a:gd name="T6" fmla="*/ 0 60000 65536"/>
                <a:gd name="T7" fmla="*/ 0 60000 65536"/>
                <a:gd name="T8" fmla="*/ 0 60000 65536"/>
                <a:gd name="T9" fmla="*/ 0 w 36"/>
                <a:gd name="T10" fmla="*/ 0 h 251"/>
                <a:gd name="T11" fmla="*/ 36 w 36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251">
                  <a:moveTo>
                    <a:pt x="0" y="0"/>
                  </a:moveTo>
                  <a:lnTo>
                    <a:pt x="35" y="28"/>
                  </a:lnTo>
                  <a:lnTo>
                    <a:pt x="29" y="25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Freeform 61"/>
            <p:cNvSpPr>
              <a:spLocks/>
            </p:cNvSpPr>
            <p:nvPr/>
          </p:nvSpPr>
          <p:spPr bwMode="auto">
            <a:xfrm>
              <a:off x="2357438" y="4827588"/>
              <a:ext cx="47625" cy="250825"/>
            </a:xfrm>
            <a:custGeom>
              <a:avLst/>
              <a:gdLst>
                <a:gd name="T0" fmla="*/ 2147483647 w 31"/>
                <a:gd name="T1" fmla="*/ 2147483647 h 168"/>
                <a:gd name="T2" fmla="*/ 2147483647 w 31"/>
                <a:gd name="T3" fmla="*/ 2147483647 h 168"/>
                <a:gd name="T4" fmla="*/ 0 w 31"/>
                <a:gd name="T5" fmla="*/ 2147483647 h 168"/>
                <a:gd name="T6" fmla="*/ 0 w 31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68"/>
                <a:gd name="T14" fmla="*/ 31 w 31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68">
                  <a:moveTo>
                    <a:pt x="30" y="167"/>
                  </a:moveTo>
                  <a:lnTo>
                    <a:pt x="12" y="100"/>
                  </a:lnTo>
                  <a:lnTo>
                    <a:pt x="0" y="5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Freeform 62"/>
            <p:cNvSpPr>
              <a:spLocks/>
            </p:cNvSpPr>
            <p:nvPr/>
          </p:nvSpPr>
          <p:spPr bwMode="auto">
            <a:xfrm>
              <a:off x="2224088" y="4935538"/>
              <a:ext cx="614362" cy="523875"/>
            </a:xfrm>
            <a:custGeom>
              <a:avLst/>
              <a:gdLst>
                <a:gd name="T0" fmla="*/ 2147483647 w 404"/>
                <a:gd name="T1" fmla="*/ 2147483647 h 350"/>
                <a:gd name="T2" fmla="*/ 2147483647 w 404"/>
                <a:gd name="T3" fmla="*/ 2147483647 h 350"/>
                <a:gd name="T4" fmla="*/ 2147483647 w 404"/>
                <a:gd name="T5" fmla="*/ 2147483647 h 350"/>
                <a:gd name="T6" fmla="*/ 2147483647 w 404"/>
                <a:gd name="T7" fmla="*/ 2147483647 h 350"/>
                <a:gd name="T8" fmla="*/ 2147483647 w 404"/>
                <a:gd name="T9" fmla="*/ 2147483647 h 350"/>
                <a:gd name="T10" fmla="*/ 2147483647 w 404"/>
                <a:gd name="T11" fmla="*/ 2147483647 h 350"/>
                <a:gd name="T12" fmla="*/ 2147483647 w 404"/>
                <a:gd name="T13" fmla="*/ 2147483647 h 350"/>
                <a:gd name="T14" fmla="*/ 2147483647 w 404"/>
                <a:gd name="T15" fmla="*/ 2147483647 h 350"/>
                <a:gd name="T16" fmla="*/ 2147483647 w 404"/>
                <a:gd name="T17" fmla="*/ 2147483647 h 350"/>
                <a:gd name="T18" fmla="*/ 2147483647 w 404"/>
                <a:gd name="T19" fmla="*/ 2147483647 h 350"/>
                <a:gd name="T20" fmla="*/ 2147483647 w 404"/>
                <a:gd name="T21" fmla="*/ 2147483647 h 350"/>
                <a:gd name="T22" fmla="*/ 2147483647 w 404"/>
                <a:gd name="T23" fmla="*/ 2147483647 h 350"/>
                <a:gd name="T24" fmla="*/ 2147483647 w 404"/>
                <a:gd name="T25" fmla="*/ 0 h 350"/>
                <a:gd name="T26" fmla="*/ 2147483647 w 404"/>
                <a:gd name="T27" fmla="*/ 2147483647 h 350"/>
                <a:gd name="T28" fmla="*/ 0 w 404"/>
                <a:gd name="T29" fmla="*/ 2147483647 h 350"/>
                <a:gd name="T30" fmla="*/ 2147483647 w 404"/>
                <a:gd name="T31" fmla="*/ 2147483647 h 350"/>
                <a:gd name="T32" fmla="*/ 2147483647 w 404"/>
                <a:gd name="T33" fmla="*/ 2147483647 h 350"/>
                <a:gd name="T34" fmla="*/ 2147483647 w 404"/>
                <a:gd name="T35" fmla="*/ 2147483647 h 350"/>
                <a:gd name="T36" fmla="*/ 2147483647 w 404"/>
                <a:gd name="T37" fmla="*/ 2147483647 h 350"/>
                <a:gd name="T38" fmla="*/ 2147483647 w 404"/>
                <a:gd name="T39" fmla="*/ 2147483647 h 350"/>
                <a:gd name="T40" fmla="*/ 2147483647 w 404"/>
                <a:gd name="T41" fmla="*/ 2147483647 h 350"/>
                <a:gd name="T42" fmla="*/ 2147483647 w 404"/>
                <a:gd name="T43" fmla="*/ 2147483647 h 350"/>
                <a:gd name="T44" fmla="*/ 2147483647 w 404"/>
                <a:gd name="T45" fmla="*/ 2147483647 h 350"/>
                <a:gd name="T46" fmla="*/ 2147483647 w 404"/>
                <a:gd name="T47" fmla="*/ 2147483647 h 350"/>
                <a:gd name="T48" fmla="*/ 2147483647 w 404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4"/>
                <a:gd name="T76" fmla="*/ 0 h 350"/>
                <a:gd name="T77" fmla="*/ 404 w 404"/>
                <a:gd name="T78" fmla="*/ 350 h 3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4" h="350">
                  <a:moveTo>
                    <a:pt x="83" y="194"/>
                  </a:moveTo>
                  <a:lnTo>
                    <a:pt x="83" y="132"/>
                  </a:lnTo>
                  <a:lnTo>
                    <a:pt x="136" y="194"/>
                  </a:lnTo>
                  <a:lnTo>
                    <a:pt x="261" y="188"/>
                  </a:lnTo>
                  <a:lnTo>
                    <a:pt x="397" y="171"/>
                  </a:lnTo>
                  <a:lnTo>
                    <a:pt x="403" y="160"/>
                  </a:lnTo>
                  <a:lnTo>
                    <a:pt x="403" y="144"/>
                  </a:lnTo>
                  <a:lnTo>
                    <a:pt x="397" y="127"/>
                  </a:lnTo>
                  <a:lnTo>
                    <a:pt x="249" y="144"/>
                  </a:lnTo>
                  <a:lnTo>
                    <a:pt x="130" y="139"/>
                  </a:lnTo>
                  <a:lnTo>
                    <a:pt x="142" y="100"/>
                  </a:lnTo>
                  <a:lnTo>
                    <a:pt x="77" y="5"/>
                  </a:lnTo>
                  <a:lnTo>
                    <a:pt x="42" y="0"/>
                  </a:lnTo>
                  <a:lnTo>
                    <a:pt x="12" y="11"/>
                  </a:lnTo>
                  <a:lnTo>
                    <a:pt x="0" y="28"/>
                  </a:lnTo>
                  <a:lnTo>
                    <a:pt x="24" y="160"/>
                  </a:lnTo>
                  <a:lnTo>
                    <a:pt x="30" y="233"/>
                  </a:lnTo>
                  <a:lnTo>
                    <a:pt x="30" y="271"/>
                  </a:lnTo>
                  <a:lnTo>
                    <a:pt x="36" y="294"/>
                  </a:lnTo>
                  <a:lnTo>
                    <a:pt x="59" y="316"/>
                  </a:lnTo>
                  <a:lnTo>
                    <a:pt x="89" y="344"/>
                  </a:lnTo>
                  <a:lnTo>
                    <a:pt x="106" y="349"/>
                  </a:lnTo>
                  <a:lnTo>
                    <a:pt x="125" y="299"/>
                  </a:lnTo>
                  <a:lnTo>
                    <a:pt x="125" y="261"/>
                  </a:lnTo>
                  <a:lnTo>
                    <a:pt x="83" y="19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Freeform 63"/>
            <p:cNvSpPr>
              <a:spLocks/>
            </p:cNvSpPr>
            <p:nvPr/>
          </p:nvSpPr>
          <p:spPr bwMode="auto">
            <a:xfrm>
              <a:off x="2611438" y="5059363"/>
              <a:ext cx="101600" cy="209550"/>
            </a:xfrm>
            <a:custGeom>
              <a:avLst/>
              <a:gdLst>
                <a:gd name="T0" fmla="*/ 2147483647 w 66"/>
                <a:gd name="T1" fmla="*/ 2147483647 h 140"/>
                <a:gd name="T2" fmla="*/ 2147483647 w 66"/>
                <a:gd name="T3" fmla="*/ 0 h 140"/>
                <a:gd name="T4" fmla="*/ 2147483647 w 66"/>
                <a:gd name="T5" fmla="*/ 2147483647 h 140"/>
                <a:gd name="T6" fmla="*/ 0 w 66"/>
                <a:gd name="T7" fmla="*/ 2147483647 h 140"/>
                <a:gd name="T8" fmla="*/ 2147483647 w 66"/>
                <a:gd name="T9" fmla="*/ 214748364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140"/>
                <a:gd name="T17" fmla="*/ 66 w 66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140">
                  <a:moveTo>
                    <a:pt x="6" y="5"/>
                  </a:moveTo>
                  <a:lnTo>
                    <a:pt x="65" y="0"/>
                  </a:lnTo>
                  <a:lnTo>
                    <a:pt x="65" y="139"/>
                  </a:lnTo>
                  <a:lnTo>
                    <a:pt x="0" y="139"/>
                  </a:lnTo>
                  <a:lnTo>
                    <a:pt x="6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Freeform 64"/>
            <p:cNvSpPr>
              <a:spLocks/>
            </p:cNvSpPr>
            <p:nvPr/>
          </p:nvSpPr>
          <p:spPr bwMode="auto">
            <a:xfrm>
              <a:off x="2178050" y="5365750"/>
              <a:ext cx="219075" cy="184150"/>
            </a:xfrm>
            <a:custGeom>
              <a:avLst/>
              <a:gdLst>
                <a:gd name="T0" fmla="*/ 2147483647 w 144"/>
                <a:gd name="T1" fmla="*/ 2147483647 h 123"/>
                <a:gd name="T2" fmla="*/ 2147483647 w 144"/>
                <a:gd name="T3" fmla="*/ 2147483647 h 123"/>
                <a:gd name="T4" fmla="*/ 2147483647 w 144"/>
                <a:gd name="T5" fmla="*/ 2147483647 h 123"/>
                <a:gd name="T6" fmla="*/ 2147483647 w 144"/>
                <a:gd name="T7" fmla="*/ 2147483647 h 123"/>
                <a:gd name="T8" fmla="*/ 2147483647 w 144"/>
                <a:gd name="T9" fmla="*/ 2147483647 h 123"/>
                <a:gd name="T10" fmla="*/ 2147483647 w 144"/>
                <a:gd name="T11" fmla="*/ 2147483647 h 123"/>
                <a:gd name="T12" fmla="*/ 2147483647 w 144"/>
                <a:gd name="T13" fmla="*/ 2147483647 h 123"/>
                <a:gd name="T14" fmla="*/ 2147483647 w 144"/>
                <a:gd name="T15" fmla="*/ 2147483647 h 123"/>
                <a:gd name="T16" fmla="*/ 2147483647 w 144"/>
                <a:gd name="T17" fmla="*/ 2147483647 h 123"/>
                <a:gd name="T18" fmla="*/ 0 w 144"/>
                <a:gd name="T19" fmla="*/ 2147483647 h 123"/>
                <a:gd name="T20" fmla="*/ 0 w 144"/>
                <a:gd name="T21" fmla="*/ 2147483647 h 123"/>
                <a:gd name="T22" fmla="*/ 2147483647 w 144"/>
                <a:gd name="T23" fmla="*/ 2147483647 h 123"/>
                <a:gd name="T24" fmla="*/ 2147483647 w 144"/>
                <a:gd name="T25" fmla="*/ 0 h 123"/>
                <a:gd name="T26" fmla="*/ 2147483647 w 144"/>
                <a:gd name="T27" fmla="*/ 2147483647 h 123"/>
                <a:gd name="T28" fmla="*/ 2147483647 w 144"/>
                <a:gd name="T29" fmla="*/ 2147483647 h 123"/>
                <a:gd name="T30" fmla="*/ 2147483647 w 144"/>
                <a:gd name="T31" fmla="*/ 2147483647 h 1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123"/>
                <a:gd name="T50" fmla="*/ 144 w 144"/>
                <a:gd name="T51" fmla="*/ 123 h 12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123">
                  <a:moveTo>
                    <a:pt x="137" y="61"/>
                  </a:moveTo>
                  <a:lnTo>
                    <a:pt x="143" y="89"/>
                  </a:lnTo>
                  <a:lnTo>
                    <a:pt x="143" y="105"/>
                  </a:lnTo>
                  <a:lnTo>
                    <a:pt x="131" y="117"/>
                  </a:lnTo>
                  <a:lnTo>
                    <a:pt x="89" y="122"/>
                  </a:lnTo>
                  <a:lnTo>
                    <a:pt x="72" y="105"/>
                  </a:lnTo>
                  <a:lnTo>
                    <a:pt x="47" y="84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0" y="50"/>
                  </a:lnTo>
                  <a:lnTo>
                    <a:pt x="0" y="17"/>
                  </a:lnTo>
                  <a:lnTo>
                    <a:pt x="18" y="5"/>
                  </a:lnTo>
                  <a:lnTo>
                    <a:pt x="47" y="0"/>
                  </a:lnTo>
                  <a:lnTo>
                    <a:pt x="77" y="10"/>
                  </a:lnTo>
                  <a:lnTo>
                    <a:pt x="113" y="33"/>
                  </a:lnTo>
                  <a:lnTo>
                    <a:pt x="137" y="6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Freeform 65"/>
            <p:cNvSpPr>
              <a:spLocks/>
            </p:cNvSpPr>
            <p:nvPr/>
          </p:nvSpPr>
          <p:spPr bwMode="auto">
            <a:xfrm>
              <a:off x="2557463" y="5284788"/>
              <a:ext cx="307975" cy="265112"/>
            </a:xfrm>
            <a:custGeom>
              <a:avLst/>
              <a:gdLst>
                <a:gd name="T0" fmla="*/ 2147483647 w 203"/>
                <a:gd name="T1" fmla="*/ 2147483647 h 178"/>
                <a:gd name="T2" fmla="*/ 0 w 203"/>
                <a:gd name="T3" fmla="*/ 2147483647 h 178"/>
                <a:gd name="T4" fmla="*/ 0 w 203"/>
                <a:gd name="T5" fmla="*/ 2147483647 h 178"/>
                <a:gd name="T6" fmla="*/ 2147483647 w 203"/>
                <a:gd name="T7" fmla="*/ 2147483647 h 178"/>
                <a:gd name="T8" fmla="*/ 2147483647 w 203"/>
                <a:gd name="T9" fmla="*/ 2147483647 h 178"/>
                <a:gd name="T10" fmla="*/ 2147483647 w 203"/>
                <a:gd name="T11" fmla="*/ 2147483647 h 178"/>
                <a:gd name="T12" fmla="*/ 2147483647 w 203"/>
                <a:gd name="T13" fmla="*/ 2147483647 h 178"/>
                <a:gd name="T14" fmla="*/ 2147483647 w 203"/>
                <a:gd name="T15" fmla="*/ 2147483647 h 178"/>
                <a:gd name="T16" fmla="*/ 2147483647 w 203"/>
                <a:gd name="T17" fmla="*/ 2147483647 h 178"/>
                <a:gd name="T18" fmla="*/ 2147483647 w 203"/>
                <a:gd name="T19" fmla="*/ 2147483647 h 178"/>
                <a:gd name="T20" fmla="*/ 2147483647 w 203"/>
                <a:gd name="T21" fmla="*/ 2147483647 h 178"/>
                <a:gd name="T22" fmla="*/ 2147483647 w 203"/>
                <a:gd name="T23" fmla="*/ 2147483647 h 178"/>
                <a:gd name="T24" fmla="*/ 2147483647 w 203"/>
                <a:gd name="T25" fmla="*/ 2147483647 h 178"/>
                <a:gd name="T26" fmla="*/ 2147483647 w 203"/>
                <a:gd name="T27" fmla="*/ 2147483647 h 178"/>
                <a:gd name="T28" fmla="*/ 2147483647 w 203"/>
                <a:gd name="T29" fmla="*/ 2147483647 h 178"/>
                <a:gd name="T30" fmla="*/ 2147483647 w 203"/>
                <a:gd name="T31" fmla="*/ 2147483647 h 178"/>
                <a:gd name="T32" fmla="*/ 2147483647 w 203"/>
                <a:gd name="T33" fmla="*/ 2147483647 h 178"/>
                <a:gd name="T34" fmla="*/ 2147483647 w 203"/>
                <a:gd name="T35" fmla="*/ 0 h 178"/>
                <a:gd name="T36" fmla="*/ 2147483647 w 203"/>
                <a:gd name="T37" fmla="*/ 0 h 178"/>
                <a:gd name="T38" fmla="*/ 2147483647 w 203"/>
                <a:gd name="T39" fmla="*/ 2147483647 h 178"/>
                <a:gd name="T40" fmla="*/ 2147483647 w 203"/>
                <a:gd name="T41" fmla="*/ 2147483647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3"/>
                <a:gd name="T64" fmla="*/ 0 h 178"/>
                <a:gd name="T65" fmla="*/ 203 w 203"/>
                <a:gd name="T66" fmla="*/ 178 h 1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3" h="178">
                  <a:moveTo>
                    <a:pt x="18" y="22"/>
                  </a:moveTo>
                  <a:lnTo>
                    <a:pt x="0" y="56"/>
                  </a:lnTo>
                  <a:lnTo>
                    <a:pt x="0" y="83"/>
                  </a:lnTo>
                  <a:lnTo>
                    <a:pt x="18" y="105"/>
                  </a:lnTo>
                  <a:lnTo>
                    <a:pt x="24" y="139"/>
                  </a:lnTo>
                  <a:lnTo>
                    <a:pt x="24" y="166"/>
                  </a:lnTo>
                  <a:lnTo>
                    <a:pt x="54" y="177"/>
                  </a:lnTo>
                  <a:lnTo>
                    <a:pt x="71" y="177"/>
                  </a:lnTo>
                  <a:lnTo>
                    <a:pt x="83" y="166"/>
                  </a:lnTo>
                  <a:lnTo>
                    <a:pt x="95" y="139"/>
                  </a:lnTo>
                  <a:lnTo>
                    <a:pt x="89" y="128"/>
                  </a:lnTo>
                  <a:lnTo>
                    <a:pt x="136" y="111"/>
                  </a:lnTo>
                  <a:lnTo>
                    <a:pt x="155" y="83"/>
                  </a:lnTo>
                  <a:lnTo>
                    <a:pt x="160" y="61"/>
                  </a:lnTo>
                  <a:lnTo>
                    <a:pt x="136" y="44"/>
                  </a:lnTo>
                  <a:lnTo>
                    <a:pt x="131" y="33"/>
                  </a:lnTo>
                  <a:lnTo>
                    <a:pt x="143" y="16"/>
                  </a:lnTo>
                  <a:lnTo>
                    <a:pt x="166" y="0"/>
                  </a:lnTo>
                  <a:lnTo>
                    <a:pt x="184" y="0"/>
                  </a:lnTo>
                  <a:lnTo>
                    <a:pt x="202" y="5"/>
                  </a:lnTo>
                  <a:lnTo>
                    <a:pt x="18" y="2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Freeform 66"/>
            <p:cNvSpPr>
              <a:spLocks/>
            </p:cNvSpPr>
            <p:nvPr/>
          </p:nvSpPr>
          <p:spPr bwMode="auto">
            <a:xfrm>
              <a:off x="2486025" y="5434013"/>
              <a:ext cx="109538" cy="74612"/>
            </a:xfrm>
            <a:custGeom>
              <a:avLst/>
              <a:gdLst>
                <a:gd name="T0" fmla="*/ 2147483647 w 72"/>
                <a:gd name="T1" fmla="*/ 2147483647 h 50"/>
                <a:gd name="T2" fmla="*/ 2147483647 w 72"/>
                <a:gd name="T3" fmla="*/ 0 h 50"/>
                <a:gd name="T4" fmla="*/ 0 w 72"/>
                <a:gd name="T5" fmla="*/ 2147483647 h 50"/>
                <a:gd name="T6" fmla="*/ 2147483647 w 7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50"/>
                <a:gd name="T14" fmla="*/ 72 w 7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50">
                  <a:moveTo>
                    <a:pt x="71" y="28"/>
                  </a:moveTo>
                  <a:lnTo>
                    <a:pt x="18" y="0"/>
                  </a:lnTo>
                  <a:lnTo>
                    <a:pt x="0" y="5"/>
                  </a:lnTo>
                  <a:lnTo>
                    <a:pt x="71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Freeform 67"/>
            <p:cNvSpPr>
              <a:spLocks/>
            </p:cNvSpPr>
            <p:nvPr/>
          </p:nvSpPr>
          <p:spPr bwMode="auto">
            <a:xfrm>
              <a:off x="2368550" y="5514975"/>
              <a:ext cx="244475" cy="92075"/>
            </a:xfrm>
            <a:custGeom>
              <a:avLst/>
              <a:gdLst>
                <a:gd name="T0" fmla="*/ 2147483647 w 161"/>
                <a:gd name="T1" fmla="*/ 0 h 61"/>
                <a:gd name="T2" fmla="*/ 0 w 161"/>
                <a:gd name="T3" fmla="*/ 2147483647 h 61"/>
                <a:gd name="T4" fmla="*/ 2147483647 w 161"/>
                <a:gd name="T5" fmla="*/ 2147483647 h 61"/>
                <a:gd name="T6" fmla="*/ 2147483647 w 161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61"/>
                <a:gd name="T14" fmla="*/ 161 w 161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61">
                  <a:moveTo>
                    <a:pt x="142" y="0"/>
                  </a:moveTo>
                  <a:lnTo>
                    <a:pt x="0" y="49"/>
                  </a:lnTo>
                  <a:lnTo>
                    <a:pt x="18" y="60"/>
                  </a:lnTo>
                  <a:lnTo>
                    <a:pt x="16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Freeform 68"/>
            <p:cNvSpPr>
              <a:spLocks/>
            </p:cNvSpPr>
            <p:nvPr/>
          </p:nvSpPr>
          <p:spPr bwMode="auto">
            <a:xfrm>
              <a:off x="2584450" y="5548313"/>
              <a:ext cx="74613" cy="149225"/>
            </a:xfrm>
            <a:custGeom>
              <a:avLst/>
              <a:gdLst>
                <a:gd name="T0" fmla="*/ 2147483647 w 49"/>
                <a:gd name="T1" fmla="*/ 0 h 100"/>
                <a:gd name="T2" fmla="*/ 0 w 49"/>
                <a:gd name="T3" fmla="*/ 2147483647 h 100"/>
                <a:gd name="T4" fmla="*/ 2147483647 w 49"/>
                <a:gd name="T5" fmla="*/ 2147483647 h 100"/>
                <a:gd name="T6" fmla="*/ 2147483647 w 49"/>
                <a:gd name="T7" fmla="*/ 2147483647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100"/>
                <a:gd name="T14" fmla="*/ 49 w 49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100">
                  <a:moveTo>
                    <a:pt x="18" y="0"/>
                  </a:moveTo>
                  <a:lnTo>
                    <a:pt x="0" y="94"/>
                  </a:lnTo>
                  <a:lnTo>
                    <a:pt x="30" y="99"/>
                  </a:lnTo>
                  <a:lnTo>
                    <a:pt x="48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Freeform 69"/>
            <p:cNvSpPr>
              <a:spLocks/>
            </p:cNvSpPr>
            <p:nvPr/>
          </p:nvSpPr>
          <p:spPr bwMode="auto">
            <a:xfrm>
              <a:off x="2657475" y="5449888"/>
              <a:ext cx="242888" cy="192087"/>
            </a:xfrm>
            <a:custGeom>
              <a:avLst/>
              <a:gdLst>
                <a:gd name="T0" fmla="*/ 0 w 160"/>
                <a:gd name="T1" fmla="*/ 2147483647 h 128"/>
                <a:gd name="T2" fmla="*/ 2147483647 w 160"/>
                <a:gd name="T3" fmla="*/ 2147483647 h 128"/>
                <a:gd name="T4" fmla="*/ 2147483647 w 160"/>
                <a:gd name="T5" fmla="*/ 2147483647 h 128"/>
                <a:gd name="T6" fmla="*/ 2147483647 w 160"/>
                <a:gd name="T7" fmla="*/ 2147483647 h 128"/>
                <a:gd name="T8" fmla="*/ 2147483647 w 160"/>
                <a:gd name="T9" fmla="*/ 2147483647 h 128"/>
                <a:gd name="T10" fmla="*/ 2147483647 w 160"/>
                <a:gd name="T11" fmla="*/ 0 h 128"/>
                <a:gd name="T12" fmla="*/ 2147483647 w 160"/>
                <a:gd name="T13" fmla="*/ 2147483647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0"/>
                <a:gd name="T22" fmla="*/ 0 h 128"/>
                <a:gd name="T23" fmla="*/ 160 w 160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0" h="128">
                  <a:moveTo>
                    <a:pt x="0" y="72"/>
                  </a:moveTo>
                  <a:lnTo>
                    <a:pt x="136" y="127"/>
                  </a:lnTo>
                  <a:lnTo>
                    <a:pt x="159" y="116"/>
                  </a:lnTo>
                  <a:lnTo>
                    <a:pt x="18" y="49"/>
                  </a:lnTo>
                  <a:lnTo>
                    <a:pt x="129" y="16"/>
                  </a:lnTo>
                  <a:lnTo>
                    <a:pt x="112" y="0"/>
                  </a:lnTo>
                  <a:lnTo>
                    <a:pt x="18" y="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Freeform 70"/>
            <p:cNvSpPr>
              <a:spLocks/>
            </p:cNvSpPr>
            <p:nvPr/>
          </p:nvSpPr>
          <p:spPr bwMode="auto">
            <a:xfrm>
              <a:off x="2486025" y="5440363"/>
              <a:ext cx="73025" cy="84137"/>
            </a:xfrm>
            <a:custGeom>
              <a:avLst/>
              <a:gdLst>
                <a:gd name="T0" fmla="*/ 0 w 48"/>
                <a:gd name="T1" fmla="*/ 0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0 60000 65536"/>
                <a:gd name="T7" fmla="*/ 0 60000 65536"/>
                <a:gd name="T8" fmla="*/ 0 60000 65536"/>
                <a:gd name="T9" fmla="*/ 0 w 48"/>
                <a:gd name="T10" fmla="*/ 0 h 56"/>
                <a:gd name="T11" fmla="*/ 48 w 48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6">
                  <a:moveTo>
                    <a:pt x="0" y="0"/>
                  </a:moveTo>
                  <a:lnTo>
                    <a:pt x="6" y="22"/>
                  </a:lnTo>
                  <a:lnTo>
                    <a:pt x="47" y="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Freeform 71"/>
            <p:cNvSpPr>
              <a:spLocks/>
            </p:cNvSpPr>
            <p:nvPr/>
          </p:nvSpPr>
          <p:spPr bwMode="auto">
            <a:xfrm>
              <a:off x="2368550" y="5589588"/>
              <a:ext cx="227013" cy="58737"/>
            </a:xfrm>
            <a:custGeom>
              <a:avLst/>
              <a:gdLst>
                <a:gd name="T0" fmla="*/ 0 w 149"/>
                <a:gd name="T1" fmla="*/ 0 h 40"/>
                <a:gd name="T2" fmla="*/ 0 w 149"/>
                <a:gd name="T3" fmla="*/ 2147483647 h 40"/>
                <a:gd name="T4" fmla="*/ 2147483647 w 149"/>
                <a:gd name="T5" fmla="*/ 2147483647 h 40"/>
                <a:gd name="T6" fmla="*/ 2147483647 w 149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40"/>
                <a:gd name="T14" fmla="*/ 149 w 149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40">
                  <a:moveTo>
                    <a:pt x="0" y="0"/>
                  </a:moveTo>
                  <a:lnTo>
                    <a:pt x="0" y="23"/>
                  </a:lnTo>
                  <a:lnTo>
                    <a:pt x="11" y="39"/>
                  </a:lnTo>
                  <a:lnTo>
                    <a:pt x="148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358"/>
            <p:cNvSpPr>
              <a:spLocks noChangeShapeType="1"/>
            </p:cNvSpPr>
            <p:nvPr/>
          </p:nvSpPr>
          <p:spPr bwMode="auto">
            <a:xfrm flipH="1">
              <a:off x="2384425" y="5605463"/>
              <a:ext cx="11113" cy="41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Freeform 73"/>
            <p:cNvSpPr>
              <a:spLocks/>
            </p:cNvSpPr>
            <p:nvPr/>
          </p:nvSpPr>
          <p:spPr bwMode="auto">
            <a:xfrm>
              <a:off x="2584450" y="5689600"/>
              <a:ext cx="46038" cy="42863"/>
            </a:xfrm>
            <a:custGeom>
              <a:avLst/>
              <a:gdLst>
                <a:gd name="T0" fmla="*/ 0 w 30"/>
                <a:gd name="T1" fmla="*/ 0 h 29"/>
                <a:gd name="T2" fmla="*/ 2147483647 w 30"/>
                <a:gd name="T3" fmla="*/ 2147483647 h 29"/>
                <a:gd name="T4" fmla="*/ 2147483647 w 30"/>
                <a:gd name="T5" fmla="*/ 2147483647 h 29"/>
                <a:gd name="T6" fmla="*/ 2147483647 w 30"/>
                <a:gd name="T7" fmla="*/ 2147483647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9"/>
                <a:gd name="T14" fmla="*/ 30 w 30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9">
                  <a:moveTo>
                    <a:pt x="0" y="0"/>
                  </a:moveTo>
                  <a:lnTo>
                    <a:pt x="6" y="23"/>
                  </a:lnTo>
                  <a:lnTo>
                    <a:pt x="24" y="28"/>
                  </a:lnTo>
                  <a:lnTo>
                    <a:pt x="29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Freeform 74"/>
            <p:cNvSpPr>
              <a:spLocks/>
            </p:cNvSpPr>
            <p:nvPr/>
          </p:nvSpPr>
          <p:spPr bwMode="auto">
            <a:xfrm>
              <a:off x="2667000" y="5562600"/>
              <a:ext cx="46038" cy="174625"/>
            </a:xfrm>
            <a:custGeom>
              <a:avLst/>
              <a:gdLst>
                <a:gd name="T0" fmla="*/ 0 w 30"/>
                <a:gd name="T1" fmla="*/ 2147483647 h 117"/>
                <a:gd name="T2" fmla="*/ 2147483647 w 30"/>
                <a:gd name="T3" fmla="*/ 2147483647 h 117"/>
                <a:gd name="T4" fmla="*/ 2147483647 w 30"/>
                <a:gd name="T5" fmla="*/ 0 h 117"/>
                <a:gd name="T6" fmla="*/ 0 60000 65536"/>
                <a:gd name="T7" fmla="*/ 0 60000 65536"/>
                <a:gd name="T8" fmla="*/ 0 60000 65536"/>
                <a:gd name="T9" fmla="*/ 0 w 30"/>
                <a:gd name="T10" fmla="*/ 0 h 117"/>
                <a:gd name="T11" fmla="*/ 30 w 3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117">
                  <a:moveTo>
                    <a:pt x="0" y="116"/>
                  </a:moveTo>
                  <a:lnTo>
                    <a:pt x="29" y="22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Freeform 75"/>
            <p:cNvSpPr>
              <a:spLocks/>
            </p:cNvSpPr>
            <p:nvPr/>
          </p:nvSpPr>
          <p:spPr bwMode="auto">
            <a:xfrm>
              <a:off x="2665413" y="5589588"/>
              <a:ext cx="200025" cy="76200"/>
            </a:xfrm>
            <a:custGeom>
              <a:avLst/>
              <a:gdLst>
                <a:gd name="T0" fmla="*/ 0 w 132"/>
                <a:gd name="T1" fmla="*/ 0 h 51"/>
                <a:gd name="T2" fmla="*/ 2147483647 w 132"/>
                <a:gd name="T3" fmla="*/ 2147483647 h 51"/>
                <a:gd name="T4" fmla="*/ 2147483647 w 132"/>
                <a:gd name="T5" fmla="*/ 2147483647 h 51"/>
                <a:gd name="T6" fmla="*/ 0 60000 65536"/>
                <a:gd name="T7" fmla="*/ 0 60000 65536"/>
                <a:gd name="T8" fmla="*/ 0 60000 65536"/>
                <a:gd name="T9" fmla="*/ 0 w 132"/>
                <a:gd name="T10" fmla="*/ 0 h 51"/>
                <a:gd name="T11" fmla="*/ 132 w 132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51">
                  <a:moveTo>
                    <a:pt x="0" y="0"/>
                  </a:moveTo>
                  <a:lnTo>
                    <a:pt x="124" y="50"/>
                  </a:lnTo>
                  <a:lnTo>
                    <a:pt x="131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Freeform 76"/>
            <p:cNvSpPr>
              <a:spLocks/>
            </p:cNvSpPr>
            <p:nvPr/>
          </p:nvSpPr>
          <p:spPr bwMode="auto">
            <a:xfrm>
              <a:off x="2854325" y="5622925"/>
              <a:ext cx="46038" cy="42863"/>
            </a:xfrm>
            <a:custGeom>
              <a:avLst/>
              <a:gdLst>
                <a:gd name="T0" fmla="*/ 0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0 h 28"/>
                <a:gd name="T6" fmla="*/ 0 60000 65536"/>
                <a:gd name="T7" fmla="*/ 0 60000 65536"/>
                <a:gd name="T8" fmla="*/ 0 60000 65536"/>
                <a:gd name="T9" fmla="*/ 0 w 31"/>
                <a:gd name="T10" fmla="*/ 0 h 28"/>
                <a:gd name="T11" fmla="*/ 31 w 31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28">
                  <a:moveTo>
                    <a:pt x="0" y="27"/>
                  </a:moveTo>
                  <a:lnTo>
                    <a:pt x="30" y="16"/>
                  </a:lnTo>
                  <a:lnTo>
                    <a:pt x="3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77"/>
            <p:cNvSpPr>
              <a:spLocks/>
            </p:cNvSpPr>
            <p:nvPr/>
          </p:nvSpPr>
          <p:spPr bwMode="auto">
            <a:xfrm>
              <a:off x="2728913" y="5473700"/>
              <a:ext cx="127000" cy="68263"/>
            </a:xfrm>
            <a:custGeom>
              <a:avLst/>
              <a:gdLst>
                <a:gd name="T0" fmla="*/ 2147483647 w 83"/>
                <a:gd name="T1" fmla="*/ 0 h 45"/>
                <a:gd name="T2" fmla="*/ 2147483647 w 83"/>
                <a:gd name="T3" fmla="*/ 2147483647 h 45"/>
                <a:gd name="T4" fmla="*/ 0 w 83"/>
                <a:gd name="T5" fmla="*/ 2147483647 h 45"/>
                <a:gd name="T6" fmla="*/ 0 60000 65536"/>
                <a:gd name="T7" fmla="*/ 0 60000 65536"/>
                <a:gd name="T8" fmla="*/ 0 60000 65536"/>
                <a:gd name="T9" fmla="*/ 0 w 83"/>
                <a:gd name="T10" fmla="*/ 0 h 45"/>
                <a:gd name="T11" fmla="*/ 83 w 8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45">
                  <a:moveTo>
                    <a:pt x="82" y="0"/>
                  </a:moveTo>
                  <a:lnTo>
                    <a:pt x="76" y="16"/>
                  </a:lnTo>
                  <a:lnTo>
                    <a:pt x="0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78"/>
            <p:cNvSpPr>
              <a:spLocks/>
            </p:cNvSpPr>
            <p:nvPr/>
          </p:nvSpPr>
          <p:spPr bwMode="auto">
            <a:xfrm>
              <a:off x="2368550" y="5630863"/>
              <a:ext cx="63500" cy="34925"/>
            </a:xfrm>
            <a:custGeom>
              <a:avLst/>
              <a:gdLst>
                <a:gd name="T0" fmla="*/ 0 w 42"/>
                <a:gd name="T1" fmla="*/ 0 h 23"/>
                <a:gd name="T2" fmla="*/ 2147483647 w 42"/>
                <a:gd name="T3" fmla="*/ 2147483647 h 23"/>
                <a:gd name="T4" fmla="*/ 2147483647 w 42"/>
                <a:gd name="T5" fmla="*/ 2147483647 h 23"/>
                <a:gd name="T6" fmla="*/ 2147483647 w 42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23"/>
                <a:gd name="T14" fmla="*/ 42 w 42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23">
                  <a:moveTo>
                    <a:pt x="0" y="0"/>
                  </a:moveTo>
                  <a:lnTo>
                    <a:pt x="11" y="16"/>
                  </a:lnTo>
                  <a:lnTo>
                    <a:pt x="23" y="22"/>
                  </a:lnTo>
                  <a:lnTo>
                    <a:pt x="4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79"/>
            <p:cNvSpPr>
              <a:spLocks/>
            </p:cNvSpPr>
            <p:nvPr/>
          </p:nvSpPr>
          <p:spPr bwMode="auto">
            <a:xfrm>
              <a:off x="2584450" y="5721350"/>
              <a:ext cx="38100" cy="34925"/>
            </a:xfrm>
            <a:custGeom>
              <a:avLst/>
              <a:gdLst>
                <a:gd name="T0" fmla="*/ 2147483647 w 25"/>
                <a:gd name="T1" fmla="*/ 0 h 23"/>
                <a:gd name="T2" fmla="*/ 0 w 25"/>
                <a:gd name="T3" fmla="*/ 2147483647 h 23"/>
                <a:gd name="T4" fmla="*/ 2147483647 w 25"/>
                <a:gd name="T5" fmla="*/ 2147483647 h 23"/>
                <a:gd name="T6" fmla="*/ 2147483647 w 25"/>
                <a:gd name="T7" fmla="*/ 2147483647 h 23"/>
                <a:gd name="T8" fmla="*/ 2147483647 w 25"/>
                <a:gd name="T9" fmla="*/ 2147483647 h 23"/>
                <a:gd name="T10" fmla="*/ 2147483647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6" y="0"/>
                  </a:moveTo>
                  <a:lnTo>
                    <a:pt x="0" y="11"/>
                  </a:lnTo>
                  <a:lnTo>
                    <a:pt x="6" y="22"/>
                  </a:lnTo>
                  <a:lnTo>
                    <a:pt x="18" y="17"/>
                  </a:lnTo>
                  <a:lnTo>
                    <a:pt x="24" y="5"/>
                  </a:lnTo>
                  <a:lnTo>
                    <a:pt x="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80"/>
            <p:cNvSpPr>
              <a:spLocks/>
            </p:cNvSpPr>
            <p:nvPr/>
          </p:nvSpPr>
          <p:spPr bwMode="auto">
            <a:xfrm>
              <a:off x="2819400" y="5654675"/>
              <a:ext cx="65088" cy="28575"/>
            </a:xfrm>
            <a:custGeom>
              <a:avLst/>
              <a:gdLst>
                <a:gd name="T0" fmla="*/ 0 w 43"/>
                <a:gd name="T1" fmla="*/ 0 h 19"/>
                <a:gd name="T2" fmla="*/ 2147483647 w 43"/>
                <a:gd name="T3" fmla="*/ 2147483647 h 19"/>
                <a:gd name="T4" fmla="*/ 2147483647 w 43"/>
                <a:gd name="T5" fmla="*/ 2147483647 h 19"/>
                <a:gd name="T6" fmla="*/ 2147483647 w 43"/>
                <a:gd name="T7" fmla="*/ 2147483647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19"/>
                <a:gd name="T14" fmla="*/ 43 w 4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19">
                  <a:moveTo>
                    <a:pt x="0" y="0"/>
                  </a:moveTo>
                  <a:lnTo>
                    <a:pt x="12" y="18"/>
                  </a:lnTo>
                  <a:lnTo>
                    <a:pt x="30" y="18"/>
                  </a:lnTo>
                  <a:lnTo>
                    <a:pt x="42" y="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81"/>
            <p:cNvSpPr>
              <a:spLocks/>
            </p:cNvSpPr>
            <p:nvPr/>
          </p:nvSpPr>
          <p:spPr bwMode="auto">
            <a:xfrm>
              <a:off x="2782888" y="5499100"/>
              <a:ext cx="65087" cy="42863"/>
            </a:xfrm>
            <a:custGeom>
              <a:avLst/>
              <a:gdLst>
                <a:gd name="T0" fmla="*/ 2147483647 w 43"/>
                <a:gd name="T1" fmla="*/ 0 h 28"/>
                <a:gd name="T2" fmla="*/ 2147483647 w 43"/>
                <a:gd name="T3" fmla="*/ 2147483647 h 28"/>
                <a:gd name="T4" fmla="*/ 2147483647 w 43"/>
                <a:gd name="T5" fmla="*/ 2147483647 h 28"/>
                <a:gd name="T6" fmla="*/ 0 w 43"/>
                <a:gd name="T7" fmla="*/ 214748364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28"/>
                <a:gd name="T14" fmla="*/ 43 w 43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28">
                  <a:moveTo>
                    <a:pt x="42" y="0"/>
                  </a:moveTo>
                  <a:lnTo>
                    <a:pt x="36" y="21"/>
                  </a:lnTo>
                  <a:lnTo>
                    <a:pt x="18" y="27"/>
                  </a:lnTo>
                  <a:lnTo>
                    <a:pt x="0" y="1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82"/>
            <p:cNvSpPr>
              <a:spLocks/>
            </p:cNvSpPr>
            <p:nvPr/>
          </p:nvSpPr>
          <p:spPr bwMode="auto">
            <a:xfrm>
              <a:off x="2503488" y="5489575"/>
              <a:ext cx="36512" cy="34925"/>
            </a:xfrm>
            <a:custGeom>
              <a:avLst/>
              <a:gdLst>
                <a:gd name="T0" fmla="*/ 0 w 24"/>
                <a:gd name="T1" fmla="*/ 0 h 23"/>
                <a:gd name="T2" fmla="*/ 0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lnTo>
                    <a:pt x="0" y="17"/>
                  </a:lnTo>
                  <a:lnTo>
                    <a:pt x="11" y="22"/>
                  </a:lnTo>
                  <a:lnTo>
                    <a:pt x="23" y="1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83"/>
            <p:cNvSpPr>
              <a:spLocks/>
            </p:cNvSpPr>
            <p:nvPr/>
          </p:nvSpPr>
          <p:spPr bwMode="auto">
            <a:xfrm>
              <a:off x="2357438" y="5143500"/>
              <a:ext cx="534987" cy="192088"/>
            </a:xfrm>
            <a:custGeom>
              <a:avLst/>
              <a:gdLst>
                <a:gd name="T0" fmla="*/ 0 w 351"/>
                <a:gd name="T1" fmla="*/ 0 h 128"/>
                <a:gd name="T2" fmla="*/ 2147483647 w 351"/>
                <a:gd name="T3" fmla="*/ 2147483647 h 128"/>
                <a:gd name="T4" fmla="*/ 2147483647 w 351"/>
                <a:gd name="T5" fmla="*/ 2147483647 h 128"/>
                <a:gd name="T6" fmla="*/ 2147483647 w 351"/>
                <a:gd name="T7" fmla="*/ 2147483647 h 128"/>
                <a:gd name="T8" fmla="*/ 2147483647 w 351"/>
                <a:gd name="T9" fmla="*/ 2147483647 h 128"/>
                <a:gd name="T10" fmla="*/ 2147483647 w 351"/>
                <a:gd name="T11" fmla="*/ 2147483647 h 128"/>
                <a:gd name="T12" fmla="*/ 2147483647 w 351"/>
                <a:gd name="T13" fmla="*/ 2147483647 h 128"/>
                <a:gd name="T14" fmla="*/ 0 w 351"/>
                <a:gd name="T15" fmla="*/ 2147483647 h 128"/>
                <a:gd name="T16" fmla="*/ 0 w 351"/>
                <a:gd name="T17" fmla="*/ 0 h 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1"/>
                <a:gd name="T28" fmla="*/ 0 h 128"/>
                <a:gd name="T29" fmla="*/ 351 w 351"/>
                <a:gd name="T30" fmla="*/ 128 h 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1" h="128">
                  <a:moveTo>
                    <a:pt x="0" y="0"/>
                  </a:moveTo>
                  <a:lnTo>
                    <a:pt x="18" y="33"/>
                  </a:lnTo>
                  <a:lnTo>
                    <a:pt x="54" y="60"/>
                  </a:lnTo>
                  <a:lnTo>
                    <a:pt x="190" y="55"/>
                  </a:lnTo>
                  <a:lnTo>
                    <a:pt x="344" y="44"/>
                  </a:lnTo>
                  <a:lnTo>
                    <a:pt x="350" y="105"/>
                  </a:lnTo>
                  <a:lnTo>
                    <a:pt x="54" y="127"/>
                  </a:ln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Freeform 84"/>
            <p:cNvSpPr>
              <a:spLocks/>
            </p:cNvSpPr>
            <p:nvPr/>
          </p:nvSpPr>
          <p:spPr bwMode="auto">
            <a:xfrm>
              <a:off x="2043113" y="3868738"/>
              <a:ext cx="533400" cy="125412"/>
            </a:xfrm>
            <a:custGeom>
              <a:avLst/>
              <a:gdLst>
                <a:gd name="T0" fmla="*/ 2147483647 w 351"/>
                <a:gd name="T1" fmla="*/ 2147483647 h 84"/>
                <a:gd name="T2" fmla="*/ 2147483647 w 351"/>
                <a:gd name="T3" fmla="*/ 2147483647 h 84"/>
                <a:gd name="T4" fmla="*/ 0 w 351"/>
                <a:gd name="T5" fmla="*/ 2147483647 h 84"/>
                <a:gd name="T6" fmla="*/ 2147483647 w 351"/>
                <a:gd name="T7" fmla="*/ 0 h 84"/>
                <a:gd name="T8" fmla="*/ 2147483647 w 351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84"/>
                <a:gd name="T17" fmla="*/ 351 w 35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84">
                  <a:moveTo>
                    <a:pt x="350" y="38"/>
                  </a:moveTo>
                  <a:lnTo>
                    <a:pt x="18" y="83"/>
                  </a:lnTo>
                  <a:lnTo>
                    <a:pt x="0" y="38"/>
                  </a:lnTo>
                  <a:lnTo>
                    <a:pt x="314" y="0"/>
                  </a:lnTo>
                  <a:lnTo>
                    <a:pt x="350" y="3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371"/>
            <p:cNvSpPr>
              <a:spLocks noChangeShapeType="1"/>
            </p:cNvSpPr>
            <p:nvPr/>
          </p:nvSpPr>
          <p:spPr bwMode="auto">
            <a:xfrm flipH="1" flipV="1">
              <a:off x="2014538" y="3946525"/>
              <a:ext cx="55562" cy="138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Freeform 86"/>
            <p:cNvSpPr>
              <a:spLocks/>
            </p:cNvSpPr>
            <p:nvPr/>
          </p:nvSpPr>
          <p:spPr bwMode="auto">
            <a:xfrm>
              <a:off x="2043113" y="3924300"/>
              <a:ext cx="28575" cy="407988"/>
            </a:xfrm>
            <a:custGeom>
              <a:avLst/>
              <a:gdLst>
                <a:gd name="T0" fmla="*/ 0 w 19"/>
                <a:gd name="T1" fmla="*/ 0 h 273"/>
                <a:gd name="T2" fmla="*/ 0 w 19"/>
                <a:gd name="T3" fmla="*/ 2147483647 h 273"/>
                <a:gd name="T4" fmla="*/ 2147483647 w 19"/>
                <a:gd name="T5" fmla="*/ 2147483647 h 273"/>
                <a:gd name="T6" fmla="*/ 2147483647 w 19"/>
                <a:gd name="T7" fmla="*/ 2147483647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273"/>
                <a:gd name="T14" fmla="*/ 19 w 19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273">
                  <a:moveTo>
                    <a:pt x="0" y="0"/>
                  </a:moveTo>
                  <a:lnTo>
                    <a:pt x="0" y="222"/>
                  </a:lnTo>
                  <a:lnTo>
                    <a:pt x="18" y="272"/>
                  </a:lnTo>
                  <a:lnTo>
                    <a:pt x="18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373"/>
            <p:cNvSpPr>
              <a:spLocks noChangeShapeType="1"/>
            </p:cNvSpPr>
            <p:nvPr/>
          </p:nvSpPr>
          <p:spPr bwMode="auto">
            <a:xfrm>
              <a:off x="1997075" y="4251325"/>
              <a:ext cx="46038" cy="92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Freeform 88"/>
            <p:cNvSpPr>
              <a:spLocks/>
            </p:cNvSpPr>
            <p:nvPr/>
          </p:nvSpPr>
          <p:spPr bwMode="auto">
            <a:xfrm>
              <a:off x="2114550" y="3975100"/>
              <a:ext cx="398463" cy="307975"/>
            </a:xfrm>
            <a:custGeom>
              <a:avLst/>
              <a:gdLst>
                <a:gd name="T0" fmla="*/ 0 w 262"/>
                <a:gd name="T1" fmla="*/ 2147483647 h 206"/>
                <a:gd name="T2" fmla="*/ 2147483647 w 262"/>
                <a:gd name="T3" fmla="*/ 0 h 206"/>
                <a:gd name="T4" fmla="*/ 2147483647 w 262"/>
                <a:gd name="T5" fmla="*/ 2147483647 h 206"/>
                <a:gd name="T6" fmla="*/ 0 w 262"/>
                <a:gd name="T7" fmla="*/ 2147483647 h 206"/>
                <a:gd name="T8" fmla="*/ 0 w 262"/>
                <a:gd name="T9" fmla="*/ 2147483647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06"/>
                <a:gd name="T17" fmla="*/ 262 w 262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06">
                  <a:moveTo>
                    <a:pt x="0" y="39"/>
                  </a:moveTo>
                  <a:lnTo>
                    <a:pt x="261" y="0"/>
                  </a:lnTo>
                  <a:lnTo>
                    <a:pt x="261" y="171"/>
                  </a:lnTo>
                  <a:lnTo>
                    <a:pt x="0" y="205"/>
                  </a:lnTo>
                  <a:lnTo>
                    <a:pt x="0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Freeform 89"/>
            <p:cNvSpPr>
              <a:spLocks/>
            </p:cNvSpPr>
            <p:nvPr/>
          </p:nvSpPr>
          <p:spPr bwMode="auto">
            <a:xfrm>
              <a:off x="2640013" y="4546600"/>
              <a:ext cx="26987" cy="60325"/>
            </a:xfrm>
            <a:custGeom>
              <a:avLst/>
              <a:gdLst>
                <a:gd name="T0" fmla="*/ 0 w 18"/>
                <a:gd name="T1" fmla="*/ 0 h 40"/>
                <a:gd name="T2" fmla="*/ 2147483647 w 18"/>
                <a:gd name="T3" fmla="*/ 2147483647 h 40"/>
                <a:gd name="T4" fmla="*/ 2147483647 w 18"/>
                <a:gd name="T5" fmla="*/ 2147483647 h 40"/>
                <a:gd name="T6" fmla="*/ 0 60000 65536"/>
                <a:gd name="T7" fmla="*/ 0 60000 65536"/>
                <a:gd name="T8" fmla="*/ 0 60000 65536"/>
                <a:gd name="T9" fmla="*/ 0 w 18"/>
                <a:gd name="T10" fmla="*/ 0 h 40"/>
                <a:gd name="T11" fmla="*/ 18 w 18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40">
                  <a:moveTo>
                    <a:pt x="0" y="0"/>
                  </a:moveTo>
                  <a:lnTo>
                    <a:pt x="5" y="23"/>
                  </a:lnTo>
                  <a:lnTo>
                    <a:pt x="17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90"/>
            <p:cNvSpPr>
              <a:spLocks/>
            </p:cNvSpPr>
            <p:nvPr/>
          </p:nvSpPr>
          <p:spPr bwMode="auto">
            <a:xfrm>
              <a:off x="2125663" y="4332288"/>
              <a:ext cx="290512" cy="42862"/>
            </a:xfrm>
            <a:custGeom>
              <a:avLst/>
              <a:gdLst>
                <a:gd name="T0" fmla="*/ 0 w 191"/>
                <a:gd name="T1" fmla="*/ 0 h 29"/>
                <a:gd name="T2" fmla="*/ 2147483647 w 191"/>
                <a:gd name="T3" fmla="*/ 2147483647 h 29"/>
                <a:gd name="T4" fmla="*/ 2147483647 w 191"/>
                <a:gd name="T5" fmla="*/ 0 h 29"/>
                <a:gd name="T6" fmla="*/ 0 60000 65536"/>
                <a:gd name="T7" fmla="*/ 0 60000 65536"/>
                <a:gd name="T8" fmla="*/ 0 60000 65536"/>
                <a:gd name="T9" fmla="*/ 0 w 191"/>
                <a:gd name="T10" fmla="*/ 0 h 29"/>
                <a:gd name="T11" fmla="*/ 191 w 19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29">
                  <a:moveTo>
                    <a:pt x="0" y="0"/>
                  </a:moveTo>
                  <a:lnTo>
                    <a:pt x="6" y="28"/>
                  </a:lnTo>
                  <a:lnTo>
                    <a:pt x="19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378"/>
            <p:cNvSpPr>
              <a:spLocks noChangeShapeType="1"/>
            </p:cNvSpPr>
            <p:nvPr/>
          </p:nvSpPr>
          <p:spPr bwMode="auto">
            <a:xfrm flipV="1">
              <a:off x="2070100" y="4332288"/>
              <a:ext cx="344488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7" name="Line 379"/>
            <p:cNvSpPr>
              <a:spLocks noChangeShapeType="1"/>
            </p:cNvSpPr>
            <p:nvPr/>
          </p:nvSpPr>
          <p:spPr bwMode="auto">
            <a:xfrm>
              <a:off x="2070100" y="4389438"/>
              <a:ext cx="44450" cy="123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Line 380"/>
            <p:cNvSpPr>
              <a:spLocks noChangeShapeType="1"/>
            </p:cNvSpPr>
            <p:nvPr/>
          </p:nvSpPr>
          <p:spPr bwMode="auto">
            <a:xfrm flipV="1">
              <a:off x="2224088" y="4530725"/>
              <a:ext cx="196850" cy="333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9" name="Freeform 94"/>
            <p:cNvSpPr>
              <a:spLocks/>
            </p:cNvSpPr>
            <p:nvPr/>
          </p:nvSpPr>
          <p:spPr bwMode="auto">
            <a:xfrm>
              <a:off x="2584450" y="4289425"/>
              <a:ext cx="209550" cy="174625"/>
            </a:xfrm>
            <a:custGeom>
              <a:avLst/>
              <a:gdLst>
                <a:gd name="T0" fmla="*/ 0 w 138"/>
                <a:gd name="T1" fmla="*/ 2147483647 h 117"/>
                <a:gd name="T2" fmla="*/ 2147483647 w 138"/>
                <a:gd name="T3" fmla="*/ 0 h 117"/>
                <a:gd name="T4" fmla="*/ 2147483647 w 138"/>
                <a:gd name="T5" fmla="*/ 2147483647 h 117"/>
                <a:gd name="T6" fmla="*/ 2147483647 w 138"/>
                <a:gd name="T7" fmla="*/ 2147483647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17"/>
                <a:gd name="T14" fmla="*/ 138 w 13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17">
                  <a:moveTo>
                    <a:pt x="0" y="11"/>
                  </a:moveTo>
                  <a:lnTo>
                    <a:pt x="95" y="0"/>
                  </a:lnTo>
                  <a:lnTo>
                    <a:pt x="137" y="105"/>
                  </a:lnTo>
                  <a:lnTo>
                    <a:pt x="48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Freeform 95"/>
            <p:cNvSpPr>
              <a:spLocks/>
            </p:cNvSpPr>
            <p:nvPr/>
          </p:nvSpPr>
          <p:spPr bwMode="auto">
            <a:xfrm>
              <a:off x="2114550" y="4365625"/>
              <a:ext cx="301625" cy="174625"/>
            </a:xfrm>
            <a:custGeom>
              <a:avLst/>
              <a:gdLst>
                <a:gd name="T0" fmla="*/ 0 w 198"/>
                <a:gd name="T1" fmla="*/ 2147483647 h 117"/>
                <a:gd name="T2" fmla="*/ 2147483647 w 198"/>
                <a:gd name="T3" fmla="*/ 0 h 117"/>
                <a:gd name="T4" fmla="*/ 2147483647 w 198"/>
                <a:gd name="T5" fmla="*/ 2147483647 h 117"/>
                <a:gd name="T6" fmla="*/ 2147483647 w 198"/>
                <a:gd name="T7" fmla="*/ 2147483647 h 117"/>
                <a:gd name="T8" fmla="*/ 2147483647 w 198"/>
                <a:gd name="T9" fmla="*/ 2147483647 h 117"/>
                <a:gd name="T10" fmla="*/ 2147483647 w 198"/>
                <a:gd name="T11" fmla="*/ 2147483647 h 117"/>
                <a:gd name="T12" fmla="*/ 2147483647 w 198"/>
                <a:gd name="T13" fmla="*/ 2147483647 h 117"/>
                <a:gd name="T14" fmla="*/ 0 w 198"/>
                <a:gd name="T15" fmla="*/ 2147483647 h 1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"/>
                <a:gd name="T25" fmla="*/ 0 h 117"/>
                <a:gd name="T26" fmla="*/ 198 w 198"/>
                <a:gd name="T27" fmla="*/ 117 h 1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" h="117">
                  <a:moveTo>
                    <a:pt x="0" y="28"/>
                  </a:moveTo>
                  <a:lnTo>
                    <a:pt x="190" y="0"/>
                  </a:lnTo>
                  <a:lnTo>
                    <a:pt x="197" y="88"/>
                  </a:lnTo>
                  <a:lnTo>
                    <a:pt x="131" y="105"/>
                  </a:lnTo>
                  <a:lnTo>
                    <a:pt x="66" y="116"/>
                  </a:lnTo>
                  <a:lnTo>
                    <a:pt x="48" y="100"/>
                  </a:lnTo>
                  <a:lnTo>
                    <a:pt x="7" y="72"/>
                  </a:lnTo>
                  <a:lnTo>
                    <a:pt x="0" y="2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Freeform 96"/>
            <p:cNvSpPr>
              <a:spLocks/>
            </p:cNvSpPr>
            <p:nvPr/>
          </p:nvSpPr>
          <p:spPr bwMode="auto">
            <a:xfrm>
              <a:off x="2006600" y="4556125"/>
              <a:ext cx="109538" cy="50800"/>
            </a:xfrm>
            <a:custGeom>
              <a:avLst/>
              <a:gdLst>
                <a:gd name="T0" fmla="*/ 2147483647 w 72"/>
                <a:gd name="T1" fmla="*/ 2147483647 h 34"/>
                <a:gd name="T2" fmla="*/ 2147483647 w 72"/>
                <a:gd name="T3" fmla="*/ 2147483647 h 34"/>
                <a:gd name="T4" fmla="*/ 2147483647 w 72"/>
                <a:gd name="T5" fmla="*/ 0 h 34"/>
                <a:gd name="T6" fmla="*/ 0 w 72"/>
                <a:gd name="T7" fmla="*/ 2147483647 h 34"/>
                <a:gd name="T8" fmla="*/ 2147483647 w 72"/>
                <a:gd name="T9" fmla="*/ 214748364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4"/>
                <a:gd name="T17" fmla="*/ 72 w 7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4">
                  <a:moveTo>
                    <a:pt x="18" y="33"/>
                  </a:moveTo>
                  <a:lnTo>
                    <a:pt x="71" y="28"/>
                  </a:lnTo>
                  <a:lnTo>
                    <a:pt x="65" y="0"/>
                  </a:lnTo>
                  <a:lnTo>
                    <a:pt x="0" y="5"/>
                  </a:lnTo>
                  <a:lnTo>
                    <a:pt x="18" y="3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Freeform 97"/>
            <p:cNvSpPr>
              <a:spLocks/>
            </p:cNvSpPr>
            <p:nvPr/>
          </p:nvSpPr>
          <p:spPr bwMode="auto">
            <a:xfrm>
              <a:off x="2224088" y="4530725"/>
              <a:ext cx="252412" cy="68263"/>
            </a:xfrm>
            <a:custGeom>
              <a:avLst/>
              <a:gdLst>
                <a:gd name="T0" fmla="*/ 0 w 166"/>
                <a:gd name="T1" fmla="*/ 2147483647 h 46"/>
                <a:gd name="T2" fmla="*/ 2147483647 w 166"/>
                <a:gd name="T3" fmla="*/ 0 h 46"/>
                <a:gd name="T4" fmla="*/ 2147483647 w 166"/>
                <a:gd name="T5" fmla="*/ 2147483647 h 46"/>
                <a:gd name="T6" fmla="*/ 0 w 166"/>
                <a:gd name="T7" fmla="*/ 2147483647 h 46"/>
                <a:gd name="T8" fmla="*/ 0 w 166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46"/>
                <a:gd name="T17" fmla="*/ 166 w 16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46">
                  <a:moveTo>
                    <a:pt x="0" y="23"/>
                  </a:moveTo>
                  <a:lnTo>
                    <a:pt x="130" y="0"/>
                  </a:lnTo>
                  <a:lnTo>
                    <a:pt x="165" y="23"/>
                  </a:lnTo>
                  <a:lnTo>
                    <a:pt x="0" y="45"/>
                  </a:lnTo>
                  <a:lnTo>
                    <a:pt x="0" y="2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Freeform 98"/>
            <p:cNvSpPr>
              <a:spLocks/>
            </p:cNvSpPr>
            <p:nvPr/>
          </p:nvSpPr>
          <p:spPr bwMode="auto">
            <a:xfrm>
              <a:off x="2657475" y="4481513"/>
              <a:ext cx="227013" cy="158750"/>
            </a:xfrm>
            <a:custGeom>
              <a:avLst/>
              <a:gdLst>
                <a:gd name="T0" fmla="*/ 2147483647 w 149"/>
                <a:gd name="T1" fmla="*/ 2147483647 h 106"/>
                <a:gd name="T2" fmla="*/ 2147483647 w 149"/>
                <a:gd name="T3" fmla="*/ 0 h 106"/>
                <a:gd name="T4" fmla="*/ 2147483647 w 149"/>
                <a:gd name="T5" fmla="*/ 2147483647 h 106"/>
                <a:gd name="T6" fmla="*/ 2147483647 w 149"/>
                <a:gd name="T7" fmla="*/ 2147483647 h 106"/>
                <a:gd name="T8" fmla="*/ 2147483647 w 149"/>
                <a:gd name="T9" fmla="*/ 2147483647 h 106"/>
                <a:gd name="T10" fmla="*/ 0 w 149"/>
                <a:gd name="T11" fmla="*/ 2147483647 h 106"/>
                <a:gd name="T12" fmla="*/ 2147483647 w 149"/>
                <a:gd name="T13" fmla="*/ 2147483647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9"/>
                <a:gd name="T22" fmla="*/ 0 h 106"/>
                <a:gd name="T23" fmla="*/ 149 w 149"/>
                <a:gd name="T24" fmla="*/ 106 h 1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9" h="106">
                  <a:moveTo>
                    <a:pt x="18" y="5"/>
                  </a:moveTo>
                  <a:lnTo>
                    <a:pt x="89" y="0"/>
                  </a:lnTo>
                  <a:lnTo>
                    <a:pt x="142" y="71"/>
                  </a:lnTo>
                  <a:lnTo>
                    <a:pt x="148" y="105"/>
                  </a:lnTo>
                  <a:lnTo>
                    <a:pt x="89" y="28"/>
                  </a:lnTo>
                  <a:lnTo>
                    <a:pt x="0" y="39"/>
                  </a:lnTo>
                  <a:lnTo>
                    <a:pt x="18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4" name="Freeform 99"/>
            <p:cNvSpPr>
              <a:spLocks/>
            </p:cNvSpPr>
            <p:nvPr/>
          </p:nvSpPr>
          <p:spPr bwMode="auto">
            <a:xfrm>
              <a:off x="1673225" y="4564063"/>
              <a:ext cx="398463" cy="530225"/>
            </a:xfrm>
            <a:custGeom>
              <a:avLst/>
              <a:gdLst>
                <a:gd name="T0" fmla="*/ 2147483647 w 262"/>
                <a:gd name="T1" fmla="*/ 0 h 355"/>
                <a:gd name="T2" fmla="*/ 2147483647 w 262"/>
                <a:gd name="T3" fmla="*/ 2147483647 h 355"/>
                <a:gd name="T4" fmla="*/ 0 w 262"/>
                <a:gd name="T5" fmla="*/ 2147483647 h 355"/>
                <a:gd name="T6" fmla="*/ 0 60000 65536"/>
                <a:gd name="T7" fmla="*/ 0 60000 65536"/>
                <a:gd name="T8" fmla="*/ 0 60000 65536"/>
                <a:gd name="T9" fmla="*/ 0 w 262"/>
                <a:gd name="T10" fmla="*/ 0 h 355"/>
                <a:gd name="T11" fmla="*/ 262 w 262"/>
                <a:gd name="T12" fmla="*/ 355 h 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355">
                  <a:moveTo>
                    <a:pt x="219" y="0"/>
                  </a:moveTo>
                  <a:lnTo>
                    <a:pt x="261" y="106"/>
                  </a:lnTo>
                  <a:lnTo>
                    <a:pt x="0" y="35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" name="Freeform 100"/>
            <p:cNvSpPr>
              <a:spLocks/>
            </p:cNvSpPr>
            <p:nvPr/>
          </p:nvSpPr>
          <p:spPr bwMode="auto">
            <a:xfrm>
              <a:off x="1636713" y="5092700"/>
              <a:ext cx="84137" cy="606425"/>
            </a:xfrm>
            <a:custGeom>
              <a:avLst/>
              <a:gdLst>
                <a:gd name="T0" fmla="*/ 2147483647 w 55"/>
                <a:gd name="T1" fmla="*/ 0 h 406"/>
                <a:gd name="T2" fmla="*/ 2147483647 w 55"/>
                <a:gd name="T3" fmla="*/ 2147483647 h 406"/>
                <a:gd name="T4" fmla="*/ 2147483647 w 55"/>
                <a:gd name="T5" fmla="*/ 2147483647 h 406"/>
                <a:gd name="T6" fmla="*/ 0 w 55"/>
                <a:gd name="T7" fmla="*/ 2147483647 h 406"/>
                <a:gd name="T8" fmla="*/ 2147483647 w 55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6"/>
                <a:gd name="T17" fmla="*/ 55 w 55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6">
                  <a:moveTo>
                    <a:pt x="22" y="0"/>
                  </a:moveTo>
                  <a:lnTo>
                    <a:pt x="54" y="389"/>
                  </a:lnTo>
                  <a:lnTo>
                    <a:pt x="27" y="405"/>
                  </a:lnTo>
                  <a:lnTo>
                    <a:pt x="0" y="2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Freeform 101"/>
            <p:cNvSpPr>
              <a:spLocks/>
            </p:cNvSpPr>
            <p:nvPr/>
          </p:nvSpPr>
          <p:spPr bwMode="auto">
            <a:xfrm>
              <a:off x="1636713" y="5092700"/>
              <a:ext cx="92075" cy="614363"/>
            </a:xfrm>
            <a:custGeom>
              <a:avLst/>
              <a:gdLst>
                <a:gd name="T0" fmla="*/ 2147483647 w 61"/>
                <a:gd name="T1" fmla="*/ 0 h 411"/>
                <a:gd name="T2" fmla="*/ 2147483647 w 61"/>
                <a:gd name="T3" fmla="*/ 2147483647 h 411"/>
                <a:gd name="T4" fmla="*/ 2147483647 w 61"/>
                <a:gd name="T5" fmla="*/ 2147483647 h 411"/>
                <a:gd name="T6" fmla="*/ 0 w 61"/>
                <a:gd name="T7" fmla="*/ 2147483647 h 411"/>
                <a:gd name="T8" fmla="*/ 2147483647 w 61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411"/>
                <a:gd name="T17" fmla="*/ 61 w 61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411">
                  <a:moveTo>
                    <a:pt x="24" y="0"/>
                  </a:moveTo>
                  <a:lnTo>
                    <a:pt x="60" y="394"/>
                  </a:lnTo>
                  <a:lnTo>
                    <a:pt x="30" y="410"/>
                  </a:lnTo>
                  <a:lnTo>
                    <a:pt x="0" y="22"/>
                  </a:lnTo>
                  <a:lnTo>
                    <a:pt x="24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Line 389"/>
            <p:cNvSpPr>
              <a:spLocks noChangeShapeType="1"/>
            </p:cNvSpPr>
            <p:nvPr/>
          </p:nvSpPr>
          <p:spPr bwMode="auto">
            <a:xfrm>
              <a:off x="1114425" y="4911725"/>
              <a:ext cx="53975" cy="577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" name="Freeform 103"/>
            <p:cNvSpPr>
              <a:spLocks/>
            </p:cNvSpPr>
            <p:nvPr/>
          </p:nvSpPr>
          <p:spPr bwMode="auto">
            <a:xfrm>
              <a:off x="1690688" y="4811713"/>
              <a:ext cx="454025" cy="365125"/>
            </a:xfrm>
            <a:custGeom>
              <a:avLst/>
              <a:gdLst>
                <a:gd name="T0" fmla="*/ 0 w 298"/>
                <a:gd name="T1" fmla="*/ 2147483647 h 244"/>
                <a:gd name="T2" fmla="*/ 2147483647 w 298"/>
                <a:gd name="T3" fmla="*/ 2147483647 h 244"/>
                <a:gd name="T4" fmla="*/ 2147483647 w 298"/>
                <a:gd name="T5" fmla="*/ 2147483647 h 244"/>
                <a:gd name="T6" fmla="*/ 2147483647 w 298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8"/>
                <a:gd name="T13" fmla="*/ 0 h 244"/>
                <a:gd name="T14" fmla="*/ 298 w 298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8" h="244">
                  <a:moveTo>
                    <a:pt x="0" y="210"/>
                  </a:moveTo>
                  <a:lnTo>
                    <a:pt x="89" y="243"/>
                  </a:lnTo>
                  <a:lnTo>
                    <a:pt x="297" y="44"/>
                  </a:lnTo>
                  <a:lnTo>
                    <a:pt x="1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104"/>
            <p:cNvSpPr>
              <a:spLocks/>
            </p:cNvSpPr>
            <p:nvPr/>
          </p:nvSpPr>
          <p:spPr bwMode="auto">
            <a:xfrm>
              <a:off x="1690688" y="4876800"/>
              <a:ext cx="454025" cy="382588"/>
            </a:xfrm>
            <a:custGeom>
              <a:avLst/>
              <a:gdLst>
                <a:gd name="T0" fmla="*/ 2147483647 w 298"/>
                <a:gd name="T1" fmla="*/ 0 h 256"/>
                <a:gd name="T2" fmla="*/ 2147483647 w 298"/>
                <a:gd name="T3" fmla="*/ 2147483647 h 256"/>
                <a:gd name="T4" fmla="*/ 2147483647 w 298"/>
                <a:gd name="T5" fmla="*/ 2147483647 h 256"/>
                <a:gd name="T6" fmla="*/ 0 w 298"/>
                <a:gd name="T7" fmla="*/ 2147483647 h 256"/>
                <a:gd name="T8" fmla="*/ 0 w 298"/>
                <a:gd name="T9" fmla="*/ 2147483647 h 256"/>
                <a:gd name="T10" fmla="*/ 2147483647 w 298"/>
                <a:gd name="T11" fmla="*/ 2147483647 h 256"/>
                <a:gd name="T12" fmla="*/ 2147483647 w 298"/>
                <a:gd name="T13" fmla="*/ 2147483647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8"/>
                <a:gd name="T22" fmla="*/ 0 h 256"/>
                <a:gd name="T23" fmla="*/ 298 w 29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8" h="256">
                  <a:moveTo>
                    <a:pt x="297" y="0"/>
                  </a:moveTo>
                  <a:lnTo>
                    <a:pt x="297" y="39"/>
                  </a:lnTo>
                  <a:lnTo>
                    <a:pt x="95" y="239"/>
                  </a:lnTo>
                  <a:lnTo>
                    <a:pt x="0" y="206"/>
                  </a:lnTo>
                  <a:lnTo>
                    <a:pt x="0" y="227"/>
                  </a:lnTo>
                  <a:lnTo>
                    <a:pt x="83" y="255"/>
                  </a:lnTo>
                  <a:lnTo>
                    <a:pt x="95" y="23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Line 392"/>
            <p:cNvSpPr>
              <a:spLocks noChangeShapeType="1"/>
            </p:cNvSpPr>
            <p:nvPr/>
          </p:nvSpPr>
          <p:spPr bwMode="auto">
            <a:xfrm>
              <a:off x="1825625" y="5175250"/>
              <a:ext cx="9525" cy="57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Freeform 106"/>
            <p:cNvSpPr>
              <a:spLocks/>
            </p:cNvSpPr>
            <p:nvPr/>
          </p:nvSpPr>
          <p:spPr bwMode="auto">
            <a:xfrm>
              <a:off x="1709738" y="4837113"/>
              <a:ext cx="388937" cy="307975"/>
            </a:xfrm>
            <a:custGeom>
              <a:avLst/>
              <a:gdLst>
                <a:gd name="T0" fmla="*/ 0 w 256"/>
                <a:gd name="T1" fmla="*/ 2147483647 h 206"/>
                <a:gd name="T2" fmla="*/ 2147483647 w 256"/>
                <a:gd name="T3" fmla="*/ 2147483647 h 206"/>
                <a:gd name="T4" fmla="*/ 2147483647 w 256"/>
                <a:gd name="T5" fmla="*/ 2147483647 h 206"/>
                <a:gd name="T6" fmla="*/ 2147483647 w 256"/>
                <a:gd name="T7" fmla="*/ 0 h 206"/>
                <a:gd name="T8" fmla="*/ 0 w 256"/>
                <a:gd name="T9" fmla="*/ 2147483647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6"/>
                <a:gd name="T17" fmla="*/ 256 w 256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6">
                  <a:moveTo>
                    <a:pt x="0" y="178"/>
                  </a:moveTo>
                  <a:lnTo>
                    <a:pt x="69" y="205"/>
                  </a:lnTo>
                  <a:lnTo>
                    <a:pt x="255" y="33"/>
                  </a:lnTo>
                  <a:lnTo>
                    <a:pt x="186" y="0"/>
                  </a:lnTo>
                  <a:lnTo>
                    <a:pt x="0" y="17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Freeform 107"/>
            <p:cNvSpPr>
              <a:spLocks/>
            </p:cNvSpPr>
            <p:nvPr/>
          </p:nvSpPr>
          <p:spPr bwMode="auto">
            <a:xfrm>
              <a:off x="1709738" y="4837113"/>
              <a:ext cx="398462" cy="315912"/>
            </a:xfrm>
            <a:custGeom>
              <a:avLst/>
              <a:gdLst>
                <a:gd name="T0" fmla="*/ 0 w 262"/>
                <a:gd name="T1" fmla="*/ 2147483647 h 211"/>
                <a:gd name="T2" fmla="*/ 2147483647 w 262"/>
                <a:gd name="T3" fmla="*/ 2147483647 h 211"/>
                <a:gd name="T4" fmla="*/ 2147483647 w 262"/>
                <a:gd name="T5" fmla="*/ 2147483647 h 211"/>
                <a:gd name="T6" fmla="*/ 2147483647 w 262"/>
                <a:gd name="T7" fmla="*/ 0 h 211"/>
                <a:gd name="T8" fmla="*/ 0 w 262"/>
                <a:gd name="T9" fmla="*/ 2147483647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11"/>
                <a:gd name="T17" fmla="*/ 262 w 262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11">
                  <a:moveTo>
                    <a:pt x="0" y="182"/>
                  </a:moveTo>
                  <a:lnTo>
                    <a:pt x="71" y="210"/>
                  </a:lnTo>
                  <a:lnTo>
                    <a:pt x="261" y="34"/>
                  </a:lnTo>
                  <a:lnTo>
                    <a:pt x="190" y="0"/>
                  </a:lnTo>
                  <a:lnTo>
                    <a:pt x="0" y="18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Line 395"/>
            <p:cNvSpPr>
              <a:spLocks noChangeShapeType="1"/>
            </p:cNvSpPr>
            <p:nvPr/>
          </p:nvSpPr>
          <p:spPr bwMode="auto">
            <a:xfrm flipV="1">
              <a:off x="1735138" y="4852988"/>
              <a:ext cx="271462" cy="25558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Line 396"/>
            <p:cNvSpPr>
              <a:spLocks noChangeShapeType="1"/>
            </p:cNvSpPr>
            <p:nvPr/>
          </p:nvSpPr>
          <p:spPr bwMode="auto">
            <a:xfrm flipV="1">
              <a:off x="1754188" y="4860925"/>
              <a:ext cx="269875" cy="2571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Line 397"/>
            <p:cNvSpPr>
              <a:spLocks noChangeShapeType="1"/>
            </p:cNvSpPr>
            <p:nvPr/>
          </p:nvSpPr>
          <p:spPr bwMode="auto">
            <a:xfrm flipV="1">
              <a:off x="1781175" y="4876800"/>
              <a:ext cx="261938" cy="2492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Line 398"/>
            <p:cNvSpPr>
              <a:spLocks noChangeShapeType="1"/>
            </p:cNvSpPr>
            <p:nvPr/>
          </p:nvSpPr>
          <p:spPr bwMode="auto">
            <a:xfrm>
              <a:off x="914400" y="4038600"/>
              <a:ext cx="947738" cy="2286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Line 399"/>
            <p:cNvSpPr>
              <a:spLocks noChangeShapeType="1"/>
            </p:cNvSpPr>
            <p:nvPr/>
          </p:nvSpPr>
          <p:spPr bwMode="auto">
            <a:xfrm>
              <a:off x="1746250" y="5102225"/>
              <a:ext cx="71438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400"/>
            <p:cNvSpPr>
              <a:spLocks noChangeShapeType="1"/>
            </p:cNvSpPr>
            <p:nvPr/>
          </p:nvSpPr>
          <p:spPr bwMode="auto">
            <a:xfrm>
              <a:off x="1989138" y="4870450"/>
              <a:ext cx="71437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401"/>
            <p:cNvSpPr>
              <a:spLocks noChangeShapeType="1"/>
            </p:cNvSpPr>
            <p:nvPr/>
          </p:nvSpPr>
          <p:spPr bwMode="auto">
            <a:xfrm>
              <a:off x="1870075" y="4994275"/>
              <a:ext cx="55563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Line 402"/>
            <p:cNvSpPr>
              <a:spLocks noChangeShapeType="1"/>
            </p:cNvSpPr>
            <p:nvPr/>
          </p:nvSpPr>
          <p:spPr bwMode="auto">
            <a:xfrm>
              <a:off x="1925638" y="4935538"/>
              <a:ext cx="63500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Line 403"/>
            <p:cNvSpPr>
              <a:spLocks noChangeShapeType="1"/>
            </p:cNvSpPr>
            <p:nvPr/>
          </p:nvSpPr>
          <p:spPr bwMode="auto">
            <a:xfrm>
              <a:off x="1960563" y="4902200"/>
              <a:ext cx="63500" cy="333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2" name="Line 404"/>
            <p:cNvSpPr>
              <a:spLocks noChangeShapeType="1"/>
            </p:cNvSpPr>
            <p:nvPr/>
          </p:nvSpPr>
          <p:spPr bwMode="auto">
            <a:xfrm>
              <a:off x="1808163" y="5051425"/>
              <a:ext cx="61912" cy="2698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3" name="Line 405"/>
            <p:cNvSpPr>
              <a:spLocks noChangeShapeType="1"/>
            </p:cNvSpPr>
            <p:nvPr/>
          </p:nvSpPr>
          <p:spPr bwMode="auto">
            <a:xfrm>
              <a:off x="1771650" y="5078413"/>
              <a:ext cx="63500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" name="Line 406"/>
            <p:cNvSpPr>
              <a:spLocks noChangeShapeType="1"/>
            </p:cNvSpPr>
            <p:nvPr/>
          </p:nvSpPr>
          <p:spPr bwMode="auto">
            <a:xfrm>
              <a:off x="1835150" y="5019675"/>
              <a:ext cx="65088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" name="Line 407"/>
            <p:cNvSpPr>
              <a:spLocks noChangeShapeType="1"/>
            </p:cNvSpPr>
            <p:nvPr/>
          </p:nvSpPr>
          <p:spPr bwMode="auto">
            <a:xfrm>
              <a:off x="1900238" y="4968875"/>
              <a:ext cx="52387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6" name="Line 408"/>
            <p:cNvSpPr>
              <a:spLocks noChangeShapeType="1"/>
            </p:cNvSpPr>
            <p:nvPr/>
          </p:nvSpPr>
          <p:spPr bwMode="auto">
            <a:xfrm>
              <a:off x="1978025" y="4886325"/>
              <a:ext cx="36513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7" name="Line 409"/>
            <p:cNvSpPr>
              <a:spLocks noChangeShapeType="1"/>
            </p:cNvSpPr>
            <p:nvPr/>
          </p:nvSpPr>
          <p:spPr bwMode="auto">
            <a:xfrm>
              <a:off x="1943100" y="4927600"/>
              <a:ext cx="34925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8" name="Line 410"/>
            <p:cNvSpPr>
              <a:spLocks noChangeShapeType="1"/>
            </p:cNvSpPr>
            <p:nvPr/>
          </p:nvSpPr>
          <p:spPr bwMode="auto">
            <a:xfrm>
              <a:off x="1916113" y="4953000"/>
              <a:ext cx="26987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9" name="Line 411"/>
            <p:cNvSpPr>
              <a:spLocks noChangeShapeType="1"/>
            </p:cNvSpPr>
            <p:nvPr/>
          </p:nvSpPr>
          <p:spPr bwMode="auto">
            <a:xfrm>
              <a:off x="1881188" y="4976813"/>
              <a:ext cx="61912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0" name="Line 412"/>
            <p:cNvSpPr>
              <a:spLocks noChangeShapeType="1"/>
            </p:cNvSpPr>
            <p:nvPr/>
          </p:nvSpPr>
          <p:spPr bwMode="auto">
            <a:xfrm>
              <a:off x="1844675" y="5010150"/>
              <a:ext cx="61913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1" name="Line 413"/>
            <p:cNvSpPr>
              <a:spLocks noChangeShapeType="1"/>
            </p:cNvSpPr>
            <p:nvPr/>
          </p:nvSpPr>
          <p:spPr bwMode="auto">
            <a:xfrm>
              <a:off x="1817688" y="5035550"/>
              <a:ext cx="63500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2" name="Line 414"/>
            <p:cNvSpPr>
              <a:spLocks noChangeShapeType="1"/>
            </p:cNvSpPr>
            <p:nvPr/>
          </p:nvSpPr>
          <p:spPr bwMode="auto">
            <a:xfrm>
              <a:off x="1790700" y="5068888"/>
              <a:ext cx="63500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3" name="Line 415"/>
            <p:cNvSpPr>
              <a:spLocks noChangeShapeType="1"/>
            </p:cNvSpPr>
            <p:nvPr/>
          </p:nvSpPr>
          <p:spPr bwMode="auto">
            <a:xfrm>
              <a:off x="1763713" y="5092700"/>
              <a:ext cx="61912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4" name="Line 416"/>
            <p:cNvSpPr>
              <a:spLocks noChangeShapeType="1"/>
            </p:cNvSpPr>
            <p:nvPr/>
          </p:nvSpPr>
          <p:spPr bwMode="auto">
            <a:xfrm>
              <a:off x="2006600" y="4852988"/>
              <a:ext cx="63500" cy="3333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" name="Line 417"/>
            <p:cNvSpPr>
              <a:spLocks noChangeShapeType="1"/>
            </p:cNvSpPr>
            <p:nvPr/>
          </p:nvSpPr>
          <p:spPr bwMode="auto">
            <a:xfrm flipV="1">
              <a:off x="2125663" y="4381500"/>
              <a:ext cx="277812" cy="412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" name="Line 418"/>
            <p:cNvSpPr>
              <a:spLocks noChangeShapeType="1"/>
            </p:cNvSpPr>
            <p:nvPr/>
          </p:nvSpPr>
          <p:spPr bwMode="auto">
            <a:xfrm flipV="1">
              <a:off x="2132013" y="4406900"/>
              <a:ext cx="271462" cy="492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7" name="Line 419"/>
            <p:cNvSpPr>
              <a:spLocks noChangeShapeType="1"/>
            </p:cNvSpPr>
            <p:nvPr/>
          </p:nvSpPr>
          <p:spPr bwMode="auto">
            <a:xfrm flipV="1">
              <a:off x="2151063" y="4438650"/>
              <a:ext cx="263525" cy="4286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8" name="Line 420"/>
            <p:cNvSpPr>
              <a:spLocks noChangeShapeType="1"/>
            </p:cNvSpPr>
            <p:nvPr/>
          </p:nvSpPr>
          <p:spPr bwMode="auto">
            <a:xfrm flipV="1">
              <a:off x="2168525" y="4462463"/>
              <a:ext cx="234950" cy="428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421"/>
            <p:cNvSpPr>
              <a:spLocks noChangeShapeType="1"/>
            </p:cNvSpPr>
            <p:nvPr/>
          </p:nvSpPr>
          <p:spPr bwMode="auto">
            <a:xfrm flipV="1">
              <a:off x="2197100" y="4497388"/>
              <a:ext cx="217488" cy="3333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0" name="Line 422"/>
            <p:cNvSpPr>
              <a:spLocks noChangeShapeType="1"/>
            </p:cNvSpPr>
            <p:nvPr/>
          </p:nvSpPr>
          <p:spPr bwMode="auto">
            <a:xfrm>
              <a:off x="2151063" y="4422775"/>
              <a:ext cx="17462" cy="825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1" name="Line 423"/>
            <p:cNvSpPr>
              <a:spLocks noChangeShapeType="1"/>
            </p:cNvSpPr>
            <p:nvPr/>
          </p:nvSpPr>
          <p:spPr bwMode="auto">
            <a:xfrm>
              <a:off x="2178050" y="4422775"/>
              <a:ext cx="19050" cy="1079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2" name="Line 424"/>
            <p:cNvSpPr>
              <a:spLocks noChangeShapeType="1"/>
            </p:cNvSpPr>
            <p:nvPr/>
          </p:nvSpPr>
          <p:spPr bwMode="auto">
            <a:xfrm>
              <a:off x="2214563" y="4414838"/>
              <a:ext cx="19050" cy="1063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3" name="Line 425"/>
            <p:cNvSpPr>
              <a:spLocks noChangeShapeType="1"/>
            </p:cNvSpPr>
            <p:nvPr/>
          </p:nvSpPr>
          <p:spPr bwMode="auto">
            <a:xfrm>
              <a:off x="2249488" y="4414838"/>
              <a:ext cx="28575" cy="1063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4" name="Line 426"/>
            <p:cNvSpPr>
              <a:spLocks noChangeShapeType="1"/>
            </p:cNvSpPr>
            <p:nvPr/>
          </p:nvSpPr>
          <p:spPr bwMode="auto">
            <a:xfrm>
              <a:off x="2268538" y="4406900"/>
              <a:ext cx="26987" cy="10636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" name="Line 427"/>
            <p:cNvSpPr>
              <a:spLocks noChangeShapeType="1"/>
            </p:cNvSpPr>
            <p:nvPr/>
          </p:nvSpPr>
          <p:spPr bwMode="auto">
            <a:xfrm>
              <a:off x="2295525" y="4397375"/>
              <a:ext cx="17463" cy="587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6" name="Line 428"/>
            <p:cNvSpPr>
              <a:spLocks noChangeShapeType="1"/>
            </p:cNvSpPr>
            <p:nvPr/>
          </p:nvSpPr>
          <p:spPr bwMode="auto">
            <a:xfrm>
              <a:off x="2332038" y="4397375"/>
              <a:ext cx="46037" cy="1000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7" name="Line 429"/>
            <p:cNvSpPr>
              <a:spLocks noChangeShapeType="1"/>
            </p:cNvSpPr>
            <p:nvPr/>
          </p:nvSpPr>
          <p:spPr bwMode="auto">
            <a:xfrm>
              <a:off x="2322513" y="4481513"/>
              <a:ext cx="17462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8" name="Line 430"/>
            <p:cNvSpPr>
              <a:spLocks noChangeShapeType="1"/>
            </p:cNvSpPr>
            <p:nvPr/>
          </p:nvSpPr>
          <p:spPr bwMode="auto">
            <a:xfrm>
              <a:off x="2368550" y="4389438"/>
              <a:ext cx="34925" cy="730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9" name="Freeform 144"/>
            <p:cNvSpPr>
              <a:spLocks/>
            </p:cNvSpPr>
            <p:nvPr/>
          </p:nvSpPr>
          <p:spPr bwMode="auto">
            <a:xfrm>
              <a:off x="1355725" y="4265613"/>
              <a:ext cx="319088" cy="241300"/>
            </a:xfrm>
            <a:custGeom>
              <a:avLst/>
              <a:gdLst>
                <a:gd name="T0" fmla="*/ 0 w 209"/>
                <a:gd name="T1" fmla="*/ 0 h 161"/>
                <a:gd name="T2" fmla="*/ 2147483647 w 209"/>
                <a:gd name="T3" fmla="*/ 2147483647 h 161"/>
                <a:gd name="T4" fmla="*/ 2147483647 w 209"/>
                <a:gd name="T5" fmla="*/ 2147483647 h 161"/>
                <a:gd name="T6" fmla="*/ 2147483647 w 209"/>
                <a:gd name="T7" fmla="*/ 2147483647 h 161"/>
                <a:gd name="T8" fmla="*/ 2147483647 w 209"/>
                <a:gd name="T9" fmla="*/ 2147483647 h 161"/>
                <a:gd name="T10" fmla="*/ 2147483647 w 209"/>
                <a:gd name="T11" fmla="*/ 2147483647 h 161"/>
                <a:gd name="T12" fmla="*/ 2147483647 w 209"/>
                <a:gd name="T13" fmla="*/ 2147483647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9"/>
                <a:gd name="T22" fmla="*/ 0 h 161"/>
                <a:gd name="T23" fmla="*/ 209 w 209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9" h="161">
                  <a:moveTo>
                    <a:pt x="0" y="0"/>
                  </a:moveTo>
                  <a:lnTo>
                    <a:pt x="137" y="44"/>
                  </a:lnTo>
                  <a:lnTo>
                    <a:pt x="166" y="28"/>
                  </a:lnTo>
                  <a:lnTo>
                    <a:pt x="208" y="39"/>
                  </a:lnTo>
                  <a:lnTo>
                    <a:pt x="66" y="160"/>
                  </a:lnTo>
                  <a:lnTo>
                    <a:pt x="24" y="144"/>
                  </a:lnTo>
                  <a:lnTo>
                    <a:pt x="137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0" name="Line 432"/>
            <p:cNvSpPr>
              <a:spLocks noChangeShapeType="1"/>
            </p:cNvSpPr>
            <p:nvPr/>
          </p:nvSpPr>
          <p:spPr bwMode="auto">
            <a:xfrm>
              <a:off x="1204913" y="4406900"/>
              <a:ext cx="187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1" name="Freeform 146"/>
            <p:cNvSpPr>
              <a:spLocks/>
            </p:cNvSpPr>
            <p:nvPr/>
          </p:nvSpPr>
          <p:spPr bwMode="auto">
            <a:xfrm>
              <a:off x="1204913" y="4406900"/>
              <a:ext cx="271462" cy="339725"/>
            </a:xfrm>
            <a:custGeom>
              <a:avLst/>
              <a:gdLst>
                <a:gd name="T0" fmla="*/ 0 w 179"/>
                <a:gd name="T1" fmla="*/ 0 h 228"/>
                <a:gd name="T2" fmla="*/ 2147483647 w 179"/>
                <a:gd name="T3" fmla="*/ 2147483647 h 228"/>
                <a:gd name="T4" fmla="*/ 2147483647 w 179"/>
                <a:gd name="T5" fmla="*/ 2147483647 h 228"/>
                <a:gd name="T6" fmla="*/ 2147483647 w 179"/>
                <a:gd name="T7" fmla="*/ 2147483647 h 228"/>
                <a:gd name="T8" fmla="*/ 2147483647 w 179"/>
                <a:gd name="T9" fmla="*/ 2147483647 h 228"/>
                <a:gd name="T10" fmla="*/ 2147483647 w 179"/>
                <a:gd name="T11" fmla="*/ 2147483647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9"/>
                <a:gd name="T19" fmla="*/ 0 h 228"/>
                <a:gd name="T20" fmla="*/ 179 w 179"/>
                <a:gd name="T21" fmla="*/ 228 h 2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9" h="228">
                  <a:moveTo>
                    <a:pt x="0" y="0"/>
                  </a:moveTo>
                  <a:lnTo>
                    <a:pt x="6" y="138"/>
                  </a:lnTo>
                  <a:lnTo>
                    <a:pt x="130" y="177"/>
                  </a:lnTo>
                  <a:lnTo>
                    <a:pt x="130" y="211"/>
                  </a:lnTo>
                  <a:lnTo>
                    <a:pt x="178" y="227"/>
                  </a:lnTo>
                  <a:lnTo>
                    <a:pt x="166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2" name="Line 434"/>
            <p:cNvSpPr>
              <a:spLocks noChangeShapeType="1"/>
            </p:cNvSpPr>
            <p:nvPr/>
          </p:nvSpPr>
          <p:spPr bwMode="auto">
            <a:xfrm flipH="1" flipV="1">
              <a:off x="1392238" y="4481513"/>
              <a:ext cx="9525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3" name="Freeform 148"/>
            <p:cNvSpPr>
              <a:spLocks/>
            </p:cNvSpPr>
            <p:nvPr/>
          </p:nvSpPr>
          <p:spPr bwMode="auto">
            <a:xfrm>
              <a:off x="1474788" y="4324350"/>
              <a:ext cx="209550" cy="422275"/>
            </a:xfrm>
            <a:custGeom>
              <a:avLst/>
              <a:gdLst>
                <a:gd name="T0" fmla="*/ 0 w 137"/>
                <a:gd name="T1" fmla="*/ 2147483647 h 283"/>
                <a:gd name="T2" fmla="*/ 2147483647 w 137"/>
                <a:gd name="T3" fmla="*/ 2147483647 h 283"/>
                <a:gd name="T4" fmla="*/ 2147483647 w 137"/>
                <a:gd name="T5" fmla="*/ 0 h 283"/>
                <a:gd name="T6" fmla="*/ 0 60000 65536"/>
                <a:gd name="T7" fmla="*/ 0 60000 65536"/>
                <a:gd name="T8" fmla="*/ 0 60000 65536"/>
                <a:gd name="T9" fmla="*/ 0 w 137"/>
                <a:gd name="T10" fmla="*/ 0 h 283"/>
                <a:gd name="T11" fmla="*/ 137 w 137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283">
                  <a:moveTo>
                    <a:pt x="0" y="282"/>
                  </a:moveTo>
                  <a:lnTo>
                    <a:pt x="136" y="155"/>
                  </a:lnTo>
                  <a:lnTo>
                    <a:pt x="13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4" name="Freeform 149"/>
            <p:cNvSpPr>
              <a:spLocks/>
            </p:cNvSpPr>
            <p:nvPr/>
          </p:nvSpPr>
          <p:spPr bwMode="auto">
            <a:xfrm>
              <a:off x="1239838" y="4621213"/>
              <a:ext cx="163512" cy="101600"/>
            </a:xfrm>
            <a:custGeom>
              <a:avLst/>
              <a:gdLst>
                <a:gd name="T0" fmla="*/ 0 w 108"/>
                <a:gd name="T1" fmla="*/ 0 h 68"/>
                <a:gd name="T2" fmla="*/ 2147483647 w 108"/>
                <a:gd name="T3" fmla="*/ 2147483647 h 68"/>
                <a:gd name="T4" fmla="*/ 2147483647 w 108"/>
                <a:gd name="T5" fmla="*/ 2147483647 h 68"/>
                <a:gd name="T6" fmla="*/ 0 60000 65536"/>
                <a:gd name="T7" fmla="*/ 0 60000 65536"/>
                <a:gd name="T8" fmla="*/ 0 60000 65536"/>
                <a:gd name="T9" fmla="*/ 0 w 108"/>
                <a:gd name="T10" fmla="*/ 0 h 68"/>
                <a:gd name="T11" fmla="*/ 108 w 108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68">
                  <a:moveTo>
                    <a:pt x="0" y="0"/>
                  </a:moveTo>
                  <a:lnTo>
                    <a:pt x="7" y="28"/>
                  </a:lnTo>
                  <a:lnTo>
                    <a:pt x="107" y="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5" name="Freeform 150"/>
            <p:cNvSpPr>
              <a:spLocks/>
            </p:cNvSpPr>
            <p:nvPr/>
          </p:nvSpPr>
          <p:spPr bwMode="auto">
            <a:xfrm>
              <a:off x="1122363" y="4521200"/>
              <a:ext cx="642937" cy="284163"/>
            </a:xfrm>
            <a:custGeom>
              <a:avLst/>
              <a:gdLst>
                <a:gd name="T0" fmla="*/ 2147483647 w 423"/>
                <a:gd name="T1" fmla="*/ 2147483647 h 190"/>
                <a:gd name="T2" fmla="*/ 0 w 423"/>
                <a:gd name="T3" fmla="*/ 2147483647 h 190"/>
                <a:gd name="T4" fmla="*/ 2147483647 w 423"/>
                <a:gd name="T5" fmla="*/ 2147483647 h 190"/>
                <a:gd name="T6" fmla="*/ 2147483647 w 423"/>
                <a:gd name="T7" fmla="*/ 2147483647 h 190"/>
                <a:gd name="T8" fmla="*/ 2147483647 w 423"/>
                <a:gd name="T9" fmla="*/ 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190"/>
                <a:gd name="T17" fmla="*/ 423 w 423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190">
                  <a:moveTo>
                    <a:pt x="47" y="44"/>
                  </a:moveTo>
                  <a:lnTo>
                    <a:pt x="0" y="95"/>
                  </a:lnTo>
                  <a:lnTo>
                    <a:pt x="243" y="189"/>
                  </a:lnTo>
                  <a:lnTo>
                    <a:pt x="422" y="23"/>
                  </a:lnTo>
                  <a:lnTo>
                    <a:pt x="36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6" name="Freeform 151"/>
            <p:cNvSpPr>
              <a:spLocks/>
            </p:cNvSpPr>
            <p:nvPr/>
          </p:nvSpPr>
          <p:spPr bwMode="auto">
            <a:xfrm>
              <a:off x="1139825" y="4556125"/>
              <a:ext cx="625475" cy="341313"/>
            </a:xfrm>
            <a:custGeom>
              <a:avLst/>
              <a:gdLst>
                <a:gd name="T0" fmla="*/ 2147483647 w 411"/>
                <a:gd name="T1" fmla="*/ 0 h 228"/>
                <a:gd name="T2" fmla="*/ 2147483647 w 411"/>
                <a:gd name="T3" fmla="*/ 2147483647 h 228"/>
                <a:gd name="T4" fmla="*/ 2147483647 w 411"/>
                <a:gd name="T5" fmla="*/ 2147483647 h 228"/>
                <a:gd name="T6" fmla="*/ 0 w 411"/>
                <a:gd name="T7" fmla="*/ 2147483647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228"/>
                <a:gd name="T14" fmla="*/ 411 w 411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228">
                  <a:moveTo>
                    <a:pt x="410" y="0"/>
                  </a:moveTo>
                  <a:lnTo>
                    <a:pt x="410" y="77"/>
                  </a:lnTo>
                  <a:lnTo>
                    <a:pt x="231" y="227"/>
                  </a:lnTo>
                  <a:lnTo>
                    <a:pt x="0" y="1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7" name="Line 439"/>
            <p:cNvSpPr>
              <a:spLocks noChangeShapeType="1"/>
            </p:cNvSpPr>
            <p:nvPr/>
          </p:nvSpPr>
          <p:spPr bwMode="auto">
            <a:xfrm>
              <a:off x="1492250" y="4803775"/>
              <a:ext cx="0" cy="92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8" name="Freeform 153"/>
            <p:cNvSpPr>
              <a:spLocks/>
            </p:cNvSpPr>
            <p:nvPr/>
          </p:nvSpPr>
          <p:spPr bwMode="auto">
            <a:xfrm>
              <a:off x="2792413" y="3910013"/>
              <a:ext cx="173037" cy="573087"/>
            </a:xfrm>
            <a:custGeom>
              <a:avLst/>
              <a:gdLst>
                <a:gd name="T0" fmla="*/ 2147483647 w 113"/>
                <a:gd name="T1" fmla="*/ 0 h 383"/>
                <a:gd name="T2" fmla="*/ 2147483647 w 113"/>
                <a:gd name="T3" fmla="*/ 2147483647 h 383"/>
                <a:gd name="T4" fmla="*/ 0 w 113"/>
                <a:gd name="T5" fmla="*/ 2147483647 h 383"/>
                <a:gd name="T6" fmla="*/ 0 60000 65536"/>
                <a:gd name="T7" fmla="*/ 0 60000 65536"/>
                <a:gd name="T8" fmla="*/ 0 60000 65536"/>
                <a:gd name="T9" fmla="*/ 0 w 113"/>
                <a:gd name="T10" fmla="*/ 0 h 383"/>
                <a:gd name="T11" fmla="*/ 113 w 113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383">
                  <a:moveTo>
                    <a:pt x="112" y="0"/>
                  </a:moveTo>
                  <a:lnTo>
                    <a:pt x="112" y="255"/>
                  </a:lnTo>
                  <a:lnTo>
                    <a:pt x="0" y="38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9" name="Line 441"/>
            <p:cNvSpPr>
              <a:spLocks noChangeShapeType="1"/>
            </p:cNvSpPr>
            <p:nvPr/>
          </p:nvSpPr>
          <p:spPr bwMode="auto">
            <a:xfrm>
              <a:off x="2963863" y="4289425"/>
              <a:ext cx="658812" cy="198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0" name="Freeform 155"/>
            <p:cNvSpPr>
              <a:spLocks/>
            </p:cNvSpPr>
            <p:nvPr/>
          </p:nvSpPr>
          <p:spPr bwMode="auto">
            <a:xfrm>
              <a:off x="3306763" y="4117975"/>
              <a:ext cx="344487" cy="1274763"/>
            </a:xfrm>
            <a:custGeom>
              <a:avLst/>
              <a:gdLst>
                <a:gd name="T0" fmla="*/ 2147483647 w 226"/>
                <a:gd name="T1" fmla="*/ 0 h 853"/>
                <a:gd name="T2" fmla="*/ 2147483647 w 226"/>
                <a:gd name="T3" fmla="*/ 2147483647 h 853"/>
                <a:gd name="T4" fmla="*/ 0 w 226"/>
                <a:gd name="T5" fmla="*/ 2147483647 h 853"/>
                <a:gd name="T6" fmla="*/ 2147483647 w 226"/>
                <a:gd name="T7" fmla="*/ 2147483647 h 853"/>
                <a:gd name="T8" fmla="*/ 2147483647 w 226"/>
                <a:gd name="T9" fmla="*/ 2147483647 h 8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853"/>
                <a:gd name="T17" fmla="*/ 226 w 226"/>
                <a:gd name="T18" fmla="*/ 853 h 8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853">
                  <a:moveTo>
                    <a:pt x="225" y="0"/>
                  </a:moveTo>
                  <a:lnTo>
                    <a:pt x="190" y="586"/>
                  </a:lnTo>
                  <a:lnTo>
                    <a:pt x="0" y="852"/>
                  </a:lnTo>
                  <a:lnTo>
                    <a:pt x="23" y="448"/>
                  </a:lnTo>
                  <a:lnTo>
                    <a:pt x="207" y="24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1" name="Freeform 156"/>
            <p:cNvSpPr>
              <a:spLocks/>
            </p:cNvSpPr>
            <p:nvPr/>
          </p:nvSpPr>
          <p:spPr bwMode="auto">
            <a:xfrm>
              <a:off x="2871788" y="4587875"/>
              <a:ext cx="463550" cy="217488"/>
            </a:xfrm>
            <a:custGeom>
              <a:avLst/>
              <a:gdLst>
                <a:gd name="T0" fmla="*/ 0 w 304"/>
                <a:gd name="T1" fmla="*/ 0 h 146"/>
                <a:gd name="T2" fmla="*/ 2147483647 w 304"/>
                <a:gd name="T3" fmla="*/ 2147483647 h 146"/>
                <a:gd name="T4" fmla="*/ 2147483647 w 304"/>
                <a:gd name="T5" fmla="*/ 2147483647 h 146"/>
                <a:gd name="T6" fmla="*/ 2147483647 w 304"/>
                <a:gd name="T7" fmla="*/ 2147483647 h 146"/>
                <a:gd name="T8" fmla="*/ 0 w 304"/>
                <a:gd name="T9" fmla="*/ 0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46"/>
                <a:gd name="T17" fmla="*/ 304 w 304"/>
                <a:gd name="T18" fmla="*/ 146 h 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46">
                  <a:moveTo>
                    <a:pt x="0" y="0"/>
                  </a:moveTo>
                  <a:lnTo>
                    <a:pt x="303" y="113"/>
                  </a:lnTo>
                  <a:lnTo>
                    <a:pt x="303" y="145"/>
                  </a:lnTo>
                  <a:lnTo>
                    <a:pt x="6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2" name="Freeform 157"/>
            <p:cNvSpPr>
              <a:spLocks/>
            </p:cNvSpPr>
            <p:nvPr/>
          </p:nvSpPr>
          <p:spPr bwMode="auto">
            <a:xfrm>
              <a:off x="2871788" y="4587875"/>
              <a:ext cx="471487" cy="225425"/>
            </a:xfrm>
            <a:custGeom>
              <a:avLst/>
              <a:gdLst>
                <a:gd name="T0" fmla="*/ 0 w 310"/>
                <a:gd name="T1" fmla="*/ 0 h 151"/>
                <a:gd name="T2" fmla="*/ 2147483647 w 310"/>
                <a:gd name="T3" fmla="*/ 2147483647 h 151"/>
                <a:gd name="T4" fmla="*/ 2147483647 w 310"/>
                <a:gd name="T5" fmla="*/ 2147483647 h 151"/>
                <a:gd name="T6" fmla="*/ 2147483647 w 310"/>
                <a:gd name="T7" fmla="*/ 2147483647 h 151"/>
                <a:gd name="T8" fmla="*/ 0 w 310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151"/>
                <a:gd name="T17" fmla="*/ 310 w 310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151">
                  <a:moveTo>
                    <a:pt x="0" y="0"/>
                  </a:moveTo>
                  <a:lnTo>
                    <a:pt x="309" y="117"/>
                  </a:lnTo>
                  <a:lnTo>
                    <a:pt x="309" y="150"/>
                  </a:lnTo>
                  <a:lnTo>
                    <a:pt x="6" y="34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3" name="Freeform 158"/>
            <p:cNvSpPr>
              <a:spLocks/>
            </p:cNvSpPr>
            <p:nvPr/>
          </p:nvSpPr>
          <p:spPr bwMode="auto">
            <a:xfrm>
              <a:off x="2928938" y="4397375"/>
              <a:ext cx="361950" cy="242888"/>
            </a:xfrm>
            <a:custGeom>
              <a:avLst/>
              <a:gdLst>
                <a:gd name="T0" fmla="*/ 0 w 238"/>
                <a:gd name="T1" fmla="*/ 2147483647 h 162"/>
                <a:gd name="T2" fmla="*/ 2147483647 w 238"/>
                <a:gd name="T3" fmla="*/ 0 h 162"/>
                <a:gd name="T4" fmla="*/ 2147483647 w 238"/>
                <a:gd name="T5" fmla="*/ 2147483647 h 162"/>
                <a:gd name="T6" fmla="*/ 2147483647 w 238"/>
                <a:gd name="T7" fmla="*/ 2147483647 h 162"/>
                <a:gd name="T8" fmla="*/ 0 w 238"/>
                <a:gd name="T9" fmla="*/ 2147483647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62"/>
                <a:gd name="T17" fmla="*/ 238 w 238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62">
                  <a:moveTo>
                    <a:pt x="0" y="96"/>
                  </a:moveTo>
                  <a:lnTo>
                    <a:pt x="69" y="0"/>
                  </a:lnTo>
                  <a:lnTo>
                    <a:pt x="237" y="54"/>
                  </a:lnTo>
                  <a:lnTo>
                    <a:pt x="162" y="161"/>
                  </a:lnTo>
                  <a:lnTo>
                    <a:pt x="0" y="9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4" name="Freeform 159"/>
            <p:cNvSpPr>
              <a:spLocks/>
            </p:cNvSpPr>
            <p:nvPr/>
          </p:nvSpPr>
          <p:spPr bwMode="auto">
            <a:xfrm>
              <a:off x="2928938" y="4397375"/>
              <a:ext cx="369887" cy="249238"/>
            </a:xfrm>
            <a:custGeom>
              <a:avLst/>
              <a:gdLst>
                <a:gd name="T0" fmla="*/ 0 w 243"/>
                <a:gd name="T1" fmla="*/ 2147483647 h 167"/>
                <a:gd name="T2" fmla="*/ 2147483647 w 243"/>
                <a:gd name="T3" fmla="*/ 0 h 167"/>
                <a:gd name="T4" fmla="*/ 2147483647 w 243"/>
                <a:gd name="T5" fmla="*/ 2147483647 h 167"/>
                <a:gd name="T6" fmla="*/ 2147483647 w 243"/>
                <a:gd name="T7" fmla="*/ 2147483647 h 167"/>
                <a:gd name="T8" fmla="*/ 0 w 243"/>
                <a:gd name="T9" fmla="*/ 2147483647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167"/>
                <a:gd name="T17" fmla="*/ 243 w 243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167">
                  <a:moveTo>
                    <a:pt x="0" y="99"/>
                  </a:moveTo>
                  <a:lnTo>
                    <a:pt x="70" y="0"/>
                  </a:lnTo>
                  <a:lnTo>
                    <a:pt x="242" y="55"/>
                  </a:lnTo>
                  <a:lnTo>
                    <a:pt x="165" y="166"/>
                  </a:lnTo>
                  <a:lnTo>
                    <a:pt x="0" y="9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5" name="Freeform 160"/>
            <p:cNvSpPr>
              <a:spLocks/>
            </p:cNvSpPr>
            <p:nvPr/>
          </p:nvSpPr>
          <p:spPr bwMode="auto">
            <a:xfrm>
              <a:off x="2971800" y="4670425"/>
              <a:ext cx="300038" cy="606425"/>
            </a:xfrm>
            <a:custGeom>
              <a:avLst/>
              <a:gdLst>
                <a:gd name="T0" fmla="*/ 0 w 197"/>
                <a:gd name="T1" fmla="*/ 0 h 405"/>
                <a:gd name="T2" fmla="*/ 0 w 197"/>
                <a:gd name="T3" fmla="*/ 2147483647 h 405"/>
                <a:gd name="T4" fmla="*/ 2147483647 w 197"/>
                <a:gd name="T5" fmla="*/ 2147483647 h 405"/>
                <a:gd name="T6" fmla="*/ 0 60000 65536"/>
                <a:gd name="T7" fmla="*/ 0 60000 65536"/>
                <a:gd name="T8" fmla="*/ 0 60000 65536"/>
                <a:gd name="T9" fmla="*/ 0 w 197"/>
                <a:gd name="T10" fmla="*/ 0 h 405"/>
                <a:gd name="T11" fmla="*/ 197 w 197"/>
                <a:gd name="T12" fmla="*/ 405 h 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405">
                  <a:moveTo>
                    <a:pt x="0" y="0"/>
                  </a:moveTo>
                  <a:lnTo>
                    <a:pt x="0" y="327"/>
                  </a:lnTo>
                  <a:lnTo>
                    <a:pt x="196" y="40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" name="Freeform 161"/>
            <p:cNvSpPr>
              <a:spLocks/>
            </p:cNvSpPr>
            <p:nvPr/>
          </p:nvSpPr>
          <p:spPr bwMode="auto">
            <a:xfrm>
              <a:off x="3270250" y="4795838"/>
              <a:ext cx="65088" cy="590550"/>
            </a:xfrm>
            <a:custGeom>
              <a:avLst/>
              <a:gdLst>
                <a:gd name="T0" fmla="*/ 2147483647 w 42"/>
                <a:gd name="T1" fmla="*/ 2147483647 h 395"/>
                <a:gd name="T2" fmla="*/ 2147483647 w 42"/>
                <a:gd name="T3" fmla="*/ 2147483647 h 395"/>
                <a:gd name="T4" fmla="*/ 2147483647 w 42"/>
                <a:gd name="T5" fmla="*/ 0 h 395"/>
                <a:gd name="T6" fmla="*/ 0 w 42"/>
                <a:gd name="T7" fmla="*/ 2147483647 h 395"/>
                <a:gd name="T8" fmla="*/ 2147483647 w 42"/>
                <a:gd name="T9" fmla="*/ 214748364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5"/>
                <a:gd name="T17" fmla="*/ 42 w 42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5">
                  <a:moveTo>
                    <a:pt x="21" y="394"/>
                  </a:moveTo>
                  <a:lnTo>
                    <a:pt x="41" y="11"/>
                  </a:lnTo>
                  <a:lnTo>
                    <a:pt x="10" y="0"/>
                  </a:lnTo>
                  <a:lnTo>
                    <a:pt x="0" y="383"/>
                  </a:lnTo>
                  <a:lnTo>
                    <a:pt x="21" y="39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7" name="Freeform 162"/>
            <p:cNvSpPr>
              <a:spLocks/>
            </p:cNvSpPr>
            <p:nvPr/>
          </p:nvSpPr>
          <p:spPr bwMode="auto">
            <a:xfrm>
              <a:off x="3270250" y="4795838"/>
              <a:ext cx="73025" cy="596900"/>
            </a:xfrm>
            <a:custGeom>
              <a:avLst/>
              <a:gdLst>
                <a:gd name="T0" fmla="*/ 2147483647 w 48"/>
                <a:gd name="T1" fmla="*/ 2147483647 h 400"/>
                <a:gd name="T2" fmla="*/ 2147483647 w 48"/>
                <a:gd name="T3" fmla="*/ 2147483647 h 400"/>
                <a:gd name="T4" fmla="*/ 2147483647 w 48"/>
                <a:gd name="T5" fmla="*/ 0 h 400"/>
                <a:gd name="T6" fmla="*/ 0 w 48"/>
                <a:gd name="T7" fmla="*/ 2147483647 h 400"/>
                <a:gd name="T8" fmla="*/ 2147483647 w 48"/>
                <a:gd name="T9" fmla="*/ 2147483647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0"/>
                <a:gd name="T17" fmla="*/ 48 w 4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0">
                  <a:moveTo>
                    <a:pt x="24" y="399"/>
                  </a:moveTo>
                  <a:lnTo>
                    <a:pt x="47" y="11"/>
                  </a:lnTo>
                  <a:lnTo>
                    <a:pt x="12" y="0"/>
                  </a:lnTo>
                  <a:lnTo>
                    <a:pt x="0" y="388"/>
                  </a:lnTo>
                  <a:lnTo>
                    <a:pt x="24" y="39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8" name="Line 450"/>
            <p:cNvSpPr>
              <a:spLocks noChangeShapeType="1"/>
            </p:cNvSpPr>
            <p:nvPr/>
          </p:nvSpPr>
          <p:spPr bwMode="auto">
            <a:xfrm>
              <a:off x="2971800" y="4837113"/>
              <a:ext cx="325438" cy="115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9" name="Line 451"/>
            <p:cNvSpPr>
              <a:spLocks noChangeShapeType="1"/>
            </p:cNvSpPr>
            <p:nvPr/>
          </p:nvSpPr>
          <p:spPr bwMode="auto">
            <a:xfrm>
              <a:off x="2971800" y="4968875"/>
              <a:ext cx="325438" cy="1095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0" name="Freeform 165"/>
            <p:cNvSpPr>
              <a:spLocks/>
            </p:cNvSpPr>
            <p:nvPr/>
          </p:nvSpPr>
          <p:spPr bwMode="auto">
            <a:xfrm>
              <a:off x="2963863" y="3751263"/>
              <a:ext cx="849312" cy="1244600"/>
            </a:xfrm>
            <a:custGeom>
              <a:avLst/>
              <a:gdLst>
                <a:gd name="T0" fmla="*/ 2147483647 w 558"/>
                <a:gd name="T1" fmla="*/ 2147483647 h 832"/>
                <a:gd name="T2" fmla="*/ 0 w 558"/>
                <a:gd name="T3" fmla="*/ 2147483647 h 832"/>
                <a:gd name="T4" fmla="*/ 2147483647 w 558"/>
                <a:gd name="T5" fmla="*/ 0 h 832"/>
                <a:gd name="T6" fmla="*/ 2147483647 w 558"/>
                <a:gd name="T7" fmla="*/ 2147483647 h 832"/>
                <a:gd name="T8" fmla="*/ 2147483647 w 558"/>
                <a:gd name="T9" fmla="*/ 2147483647 h 832"/>
                <a:gd name="T10" fmla="*/ 2147483647 w 558"/>
                <a:gd name="T11" fmla="*/ 2147483647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8"/>
                <a:gd name="T19" fmla="*/ 0 h 832"/>
                <a:gd name="T20" fmla="*/ 558 w 558"/>
                <a:gd name="T21" fmla="*/ 832 h 8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8" h="832">
                  <a:moveTo>
                    <a:pt x="451" y="244"/>
                  </a:moveTo>
                  <a:lnTo>
                    <a:pt x="0" y="106"/>
                  </a:lnTo>
                  <a:lnTo>
                    <a:pt x="113" y="0"/>
                  </a:lnTo>
                  <a:lnTo>
                    <a:pt x="557" y="133"/>
                  </a:lnTo>
                  <a:lnTo>
                    <a:pt x="515" y="686"/>
                  </a:lnTo>
                  <a:lnTo>
                    <a:pt x="415" y="83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1" name="Line 453"/>
            <p:cNvSpPr>
              <a:spLocks noChangeShapeType="1"/>
            </p:cNvSpPr>
            <p:nvPr/>
          </p:nvSpPr>
          <p:spPr bwMode="auto">
            <a:xfrm flipV="1">
              <a:off x="3649663" y="3951288"/>
              <a:ext cx="161925" cy="166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2" name="Freeform 167"/>
            <p:cNvSpPr>
              <a:spLocks/>
            </p:cNvSpPr>
            <p:nvPr/>
          </p:nvSpPr>
          <p:spPr bwMode="auto">
            <a:xfrm>
              <a:off x="2665413" y="4314825"/>
              <a:ext cx="84137" cy="119063"/>
            </a:xfrm>
            <a:custGeom>
              <a:avLst/>
              <a:gdLst>
                <a:gd name="T0" fmla="*/ 0 w 55"/>
                <a:gd name="T1" fmla="*/ 2147483647 h 79"/>
                <a:gd name="T2" fmla="*/ 2147483647 w 55"/>
                <a:gd name="T3" fmla="*/ 0 h 79"/>
                <a:gd name="T4" fmla="*/ 2147483647 w 55"/>
                <a:gd name="T5" fmla="*/ 2147483647 h 79"/>
                <a:gd name="T6" fmla="*/ 2147483647 w 55"/>
                <a:gd name="T7" fmla="*/ 2147483647 h 79"/>
                <a:gd name="T8" fmla="*/ 0 w 55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9"/>
                <a:gd name="T17" fmla="*/ 55 w 5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9">
                  <a:moveTo>
                    <a:pt x="0" y="6"/>
                  </a:moveTo>
                  <a:lnTo>
                    <a:pt x="27" y="0"/>
                  </a:lnTo>
                  <a:lnTo>
                    <a:pt x="54" y="68"/>
                  </a:lnTo>
                  <a:lnTo>
                    <a:pt x="11" y="78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3" name="Freeform 168"/>
            <p:cNvSpPr>
              <a:spLocks/>
            </p:cNvSpPr>
            <p:nvPr/>
          </p:nvSpPr>
          <p:spPr bwMode="auto">
            <a:xfrm>
              <a:off x="2665413" y="4314825"/>
              <a:ext cx="92075" cy="125413"/>
            </a:xfrm>
            <a:custGeom>
              <a:avLst/>
              <a:gdLst>
                <a:gd name="T0" fmla="*/ 0 w 61"/>
                <a:gd name="T1" fmla="*/ 2147483647 h 84"/>
                <a:gd name="T2" fmla="*/ 2147483647 w 61"/>
                <a:gd name="T3" fmla="*/ 0 h 84"/>
                <a:gd name="T4" fmla="*/ 2147483647 w 61"/>
                <a:gd name="T5" fmla="*/ 2147483647 h 84"/>
                <a:gd name="T6" fmla="*/ 2147483647 w 61"/>
                <a:gd name="T7" fmla="*/ 2147483647 h 84"/>
                <a:gd name="T8" fmla="*/ 0 w 61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84"/>
                <a:gd name="T17" fmla="*/ 61 w 6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84">
                  <a:moveTo>
                    <a:pt x="0" y="6"/>
                  </a:moveTo>
                  <a:lnTo>
                    <a:pt x="30" y="0"/>
                  </a:lnTo>
                  <a:lnTo>
                    <a:pt x="60" y="72"/>
                  </a:lnTo>
                  <a:lnTo>
                    <a:pt x="12" y="83"/>
                  </a:lnTo>
                  <a:lnTo>
                    <a:pt x="0" y="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4" name="Line 456"/>
            <p:cNvSpPr>
              <a:spLocks noChangeShapeType="1"/>
            </p:cNvSpPr>
            <p:nvPr/>
          </p:nvSpPr>
          <p:spPr bwMode="auto">
            <a:xfrm>
              <a:off x="2692400" y="4332288"/>
              <a:ext cx="36513" cy="825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5" name="Line 457"/>
            <p:cNvSpPr>
              <a:spLocks noChangeShapeType="1"/>
            </p:cNvSpPr>
            <p:nvPr/>
          </p:nvSpPr>
          <p:spPr bwMode="auto">
            <a:xfrm>
              <a:off x="2682875" y="4338638"/>
              <a:ext cx="2857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" name="Line 458"/>
            <p:cNvSpPr>
              <a:spLocks noChangeShapeType="1"/>
            </p:cNvSpPr>
            <p:nvPr/>
          </p:nvSpPr>
          <p:spPr bwMode="auto">
            <a:xfrm>
              <a:off x="2692400" y="4365625"/>
              <a:ext cx="2698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7" name="Line 459"/>
            <p:cNvSpPr>
              <a:spLocks noChangeShapeType="1"/>
            </p:cNvSpPr>
            <p:nvPr/>
          </p:nvSpPr>
          <p:spPr bwMode="auto">
            <a:xfrm>
              <a:off x="2711450" y="4381500"/>
              <a:ext cx="1746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8" name="Line 460"/>
            <p:cNvSpPr>
              <a:spLocks noChangeShapeType="1"/>
            </p:cNvSpPr>
            <p:nvPr/>
          </p:nvSpPr>
          <p:spPr bwMode="auto">
            <a:xfrm flipV="1">
              <a:off x="2711450" y="4397375"/>
              <a:ext cx="17463" cy="95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9" name="Freeform 174"/>
            <p:cNvSpPr>
              <a:spLocks/>
            </p:cNvSpPr>
            <p:nvPr/>
          </p:nvSpPr>
          <p:spPr bwMode="auto">
            <a:xfrm>
              <a:off x="2474913" y="4579938"/>
              <a:ext cx="173037" cy="25400"/>
            </a:xfrm>
            <a:custGeom>
              <a:avLst/>
              <a:gdLst>
                <a:gd name="T0" fmla="*/ 0 w 114"/>
                <a:gd name="T1" fmla="*/ 2147483647 h 17"/>
                <a:gd name="T2" fmla="*/ 2147483647 w 114"/>
                <a:gd name="T3" fmla="*/ 2147483647 h 17"/>
                <a:gd name="T4" fmla="*/ 2147483647 w 114"/>
                <a:gd name="T5" fmla="*/ 0 h 17"/>
                <a:gd name="T6" fmla="*/ 0 60000 65536"/>
                <a:gd name="T7" fmla="*/ 0 60000 65536"/>
                <a:gd name="T8" fmla="*/ 0 60000 65536"/>
                <a:gd name="T9" fmla="*/ 0 w 114"/>
                <a:gd name="T10" fmla="*/ 0 h 17"/>
                <a:gd name="T11" fmla="*/ 114 w 11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17">
                  <a:moveTo>
                    <a:pt x="0" y="16"/>
                  </a:moveTo>
                  <a:lnTo>
                    <a:pt x="42" y="16"/>
                  </a:lnTo>
                  <a:lnTo>
                    <a:pt x="1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0" name="Line 462"/>
            <p:cNvSpPr>
              <a:spLocks noChangeShapeType="1"/>
            </p:cNvSpPr>
            <p:nvPr/>
          </p:nvSpPr>
          <p:spPr bwMode="auto">
            <a:xfrm flipH="1" flipV="1">
              <a:off x="1682750" y="4422775"/>
              <a:ext cx="323850" cy="141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1" name="Line 463"/>
            <p:cNvSpPr>
              <a:spLocks noChangeShapeType="1"/>
            </p:cNvSpPr>
            <p:nvPr/>
          </p:nvSpPr>
          <p:spPr bwMode="auto">
            <a:xfrm flipV="1">
              <a:off x="2151063" y="4183063"/>
              <a:ext cx="330200" cy="39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2" name="Line 464"/>
            <p:cNvSpPr>
              <a:spLocks noChangeShapeType="1"/>
            </p:cNvSpPr>
            <p:nvPr/>
          </p:nvSpPr>
          <p:spPr bwMode="auto">
            <a:xfrm flipV="1">
              <a:off x="2201863" y="4186238"/>
              <a:ext cx="7937" cy="31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3" name="Line 465"/>
            <p:cNvSpPr>
              <a:spLocks noChangeShapeType="1"/>
            </p:cNvSpPr>
            <p:nvPr/>
          </p:nvSpPr>
          <p:spPr bwMode="auto">
            <a:xfrm flipV="1">
              <a:off x="2209800" y="4171950"/>
              <a:ext cx="128588" cy="11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4" name="Line 466"/>
            <p:cNvSpPr>
              <a:spLocks noChangeShapeType="1"/>
            </p:cNvSpPr>
            <p:nvPr/>
          </p:nvSpPr>
          <p:spPr bwMode="auto">
            <a:xfrm>
              <a:off x="2333625" y="4171950"/>
              <a:ext cx="71438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5" name="Line 467"/>
            <p:cNvSpPr>
              <a:spLocks noChangeShapeType="1"/>
            </p:cNvSpPr>
            <p:nvPr/>
          </p:nvSpPr>
          <p:spPr bwMode="auto">
            <a:xfrm flipV="1">
              <a:off x="2171700" y="4135438"/>
              <a:ext cx="16192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" name="Line 468"/>
            <p:cNvSpPr>
              <a:spLocks noChangeShapeType="1"/>
            </p:cNvSpPr>
            <p:nvPr/>
          </p:nvSpPr>
          <p:spPr bwMode="auto">
            <a:xfrm flipV="1">
              <a:off x="2379663" y="4117975"/>
              <a:ext cx="96837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" name="Line 469"/>
            <p:cNvSpPr>
              <a:spLocks noChangeShapeType="1"/>
            </p:cNvSpPr>
            <p:nvPr/>
          </p:nvSpPr>
          <p:spPr bwMode="auto">
            <a:xfrm flipV="1">
              <a:off x="2160588" y="4081463"/>
              <a:ext cx="257175" cy="26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8" name="Line 470"/>
            <p:cNvSpPr>
              <a:spLocks noChangeShapeType="1"/>
            </p:cNvSpPr>
            <p:nvPr/>
          </p:nvSpPr>
          <p:spPr bwMode="auto">
            <a:xfrm flipV="1">
              <a:off x="2333625" y="4067175"/>
              <a:ext cx="23813" cy="19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9" name="Line 471"/>
            <p:cNvSpPr>
              <a:spLocks noChangeShapeType="1"/>
            </p:cNvSpPr>
            <p:nvPr/>
          </p:nvSpPr>
          <p:spPr bwMode="auto">
            <a:xfrm flipV="1">
              <a:off x="2357438" y="4062413"/>
              <a:ext cx="101600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0" name="Line 472"/>
            <p:cNvSpPr>
              <a:spLocks noChangeShapeType="1"/>
            </p:cNvSpPr>
            <p:nvPr/>
          </p:nvSpPr>
          <p:spPr bwMode="auto">
            <a:xfrm>
              <a:off x="2452688" y="4062413"/>
              <a:ext cx="39687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1" name="Line 473"/>
            <p:cNvSpPr>
              <a:spLocks noChangeShapeType="1"/>
            </p:cNvSpPr>
            <p:nvPr/>
          </p:nvSpPr>
          <p:spPr bwMode="auto">
            <a:xfrm flipV="1">
              <a:off x="2138363" y="4043363"/>
              <a:ext cx="203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2" name="Line 474"/>
            <p:cNvSpPr>
              <a:spLocks noChangeShapeType="1"/>
            </p:cNvSpPr>
            <p:nvPr/>
          </p:nvSpPr>
          <p:spPr bwMode="auto">
            <a:xfrm flipV="1">
              <a:off x="2382838" y="4030663"/>
              <a:ext cx="93662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3" name="Freeform 188"/>
            <p:cNvSpPr>
              <a:spLocks/>
            </p:cNvSpPr>
            <p:nvPr/>
          </p:nvSpPr>
          <p:spPr bwMode="auto">
            <a:xfrm>
              <a:off x="1487488" y="4376738"/>
              <a:ext cx="174625" cy="312737"/>
            </a:xfrm>
            <a:custGeom>
              <a:avLst/>
              <a:gdLst>
                <a:gd name="T0" fmla="*/ 2147483647 w 115"/>
                <a:gd name="T1" fmla="*/ 2147483647 h 209"/>
                <a:gd name="T2" fmla="*/ 0 w 115"/>
                <a:gd name="T3" fmla="*/ 2147483647 h 209"/>
                <a:gd name="T4" fmla="*/ 2147483647 w 115"/>
                <a:gd name="T5" fmla="*/ 0 h 209"/>
                <a:gd name="T6" fmla="*/ 2147483647 w 115"/>
                <a:gd name="T7" fmla="*/ 2147483647 h 209"/>
                <a:gd name="T8" fmla="*/ 2147483647 w 115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09"/>
                <a:gd name="T17" fmla="*/ 115 w 115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09">
                  <a:moveTo>
                    <a:pt x="8" y="208"/>
                  </a:moveTo>
                  <a:lnTo>
                    <a:pt x="0" y="94"/>
                  </a:lnTo>
                  <a:lnTo>
                    <a:pt x="108" y="0"/>
                  </a:lnTo>
                  <a:lnTo>
                    <a:pt x="114" y="114"/>
                  </a:lnTo>
                  <a:lnTo>
                    <a:pt x="8" y="20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476"/>
            <p:cNvSpPr>
              <a:spLocks noChangeShapeType="1"/>
            </p:cNvSpPr>
            <p:nvPr/>
          </p:nvSpPr>
          <p:spPr bwMode="auto">
            <a:xfrm flipV="1">
              <a:off x="1550988" y="4510088"/>
              <a:ext cx="42862" cy="87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5" name="Line 477"/>
            <p:cNvSpPr>
              <a:spLocks noChangeShapeType="1"/>
            </p:cNvSpPr>
            <p:nvPr/>
          </p:nvSpPr>
          <p:spPr bwMode="auto">
            <a:xfrm flipV="1">
              <a:off x="1530350" y="4462463"/>
              <a:ext cx="49213" cy="115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" name="Line 478"/>
            <p:cNvSpPr>
              <a:spLocks noChangeShapeType="1"/>
            </p:cNvSpPr>
            <p:nvPr/>
          </p:nvSpPr>
          <p:spPr bwMode="auto">
            <a:xfrm flipV="1">
              <a:off x="1614488" y="4470400"/>
              <a:ext cx="25400" cy="22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" name="Line 479"/>
            <p:cNvSpPr>
              <a:spLocks noChangeShapeType="1"/>
            </p:cNvSpPr>
            <p:nvPr/>
          </p:nvSpPr>
          <p:spPr bwMode="auto">
            <a:xfrm flipV="1">
              <a:off x="1597025" y="4432300"/>
              <a:ext cx="34925" cy="26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8" name="Freeform 193"/>
            <p:cNvSpPr>
              <a:spLocks/>
            </p:cNvSpPr>
            <p:nvPr/>
          </p:nvSpPr>
          <p:spPr bwMode="auto">
            <a:xfrm>
              <a:off x="2070100" y="3924300"/>
              <a:ext cx="506413" cy="407988"/>
            </a:xfrm>
            <a:custGeom>
              <a:avLst/>
              <a:gdLst>
                <a:gd name="T0" fmla="*/ 0 w 333"/>
                <a:gd name="T1" fmla="*/ 2147483647 h 273"/>
                <a:gd name="T2" fmla="*/ 2147483647 w 333"/>
                <a:gd name="T3" fmla="*/ 2147483647 h 273"/>
                <a:gd name="T4" fmla="*/ 2147483647 w 333"/>
                <a:gd name="T5" fmla="*/ 0 h 273"/>
                <a:gd name="T6" fmla="*/ 0 60000 65536"/>
                <a:gd name="T7" fmla="*/ 0 60000 65536"/>
                <a:gd name="T8" fmla="*/ 0 60000 65536"/>
                <a:gd name="T9" fmla="*/ 0 w 333"/>
                <a:gd name="T10" fmla="*/ 0 h 273"/>
                <a:gd name="T11" fmla="*/ 333 w 333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" h="273">
                  <a:moveTo>
                    <a:pt x="0" y="272"/>
                  </a:moveTo>
                  <a:lnTo>
                    <a:pt x="332" y="228"/>
                  </a:lnTo>
                  <a:lnTo>
                    <a:pt x="33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3" name="Rectangle 39"/>
          <p:cNvSpPr>
            <a:spLocks noChangeArrowheads="1"/>
          </p:cNvSpPr>
          <p:nvPr/>
        </p:nvSpPr>
        <p:spPr bwMode="auto">
          <a:xfrm rot="-2364176">
            <a:off x="147638" y="3370879"/>
            <a:ext cx="13446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ill Sans MT" pitchFamily="34" charset="0"/>
              </a:rPr>
              <a:t>CAD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838200" y="6248400"/>
            <a:ext cx="10048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762000" y="1524000"/>
            <a:ext cx="34226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Computer Aided Dispatch 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5791200" y="1447800"/>
            <a:ext cx="2166938" cy="708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Communication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Network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9" name="Rectangle 17"/>
          <p:cNvSpPr>
            <a:spLocks noChangeArrowheads="1"/>
          </p:cNvSpPr>
          <p:nvPr/>
        </p:nvSpPr>
        <p:spPr bwMode="auto">
          <a:xfrm rot="16672925">
            <a:off x="8255361" y="3643967"/>
            <a:ext cx="1181846" cy="43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pc="50" dirty="0">
                <a:ln w="11430">
                  <a:solidFill>
                    <a:schemeClr val="tx2"/>
                  </a:solidFill>
                </a:ln>
                <a:solidFill>
                  <a:schemeClr val="accent1"/>
                </a:solidFill>
                <a:latin typeface="Gill Sans MT" pitchFamily="34" charset="0"/>
              </a:rPr>
              <a:t>GPS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endParaRPr lang="en-US" dirty="0">
              <a:ln>
                <a:solidFill>
                  <a:schemeClr val="tx2"/>
                </a:solidFill>
              </a:ln>
              <a:solidFill>
                <a:schemeClr val="accent1"/>
              </a:solidFill>
              <a:latin typeface="Gill Sans MT" pitchFamily="34" charset="0"/>
            </a:endParaRPr>
          </a:p>
        </p:txBody>
      </p:sp>
      <p:sp>
        <p:nvSpPr>
          <p:cNvPr id="484" name="Rectangle 483"/>
          <p:cNvSpPr/>
          <p:nvPr/>
        </p:nvSpPr>
        <p:spPr>
          <a:xfrm rot="20244130">
            <a:off x="4439882" y="3147990"/>
            <a:ext cx="262952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Backhaul: </a:t>
            </a:r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 Fiber </a:t>
            </a: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Optic, </a:t>
            </a:r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Microwave, Commercial, Telco</a:t>
            </a:r>
            <a:endParaRPr lang="en-US" sz="1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80"/>
              </a:solidFill>
              <a:latin typeface="Gill Sans MT" pitchFamily="34" charset="0"/>
            </a:endParaRPr>
          </a:p>
        </p:txBody>
      </p:sp>
      <p:sp>
        <p:nvSpPr>
          <p:cNvPr id="485" name="Left-Right Arrow 484"/>
          <p:cNvSpPr/>
          <p:nvPr/>
        </p:nvSpPr>
        <p:spPr>
          <a:xfrm rot="20455756">
            <a:off x="4187993" y="2929170"/>
            <a:ext cx="2616749" cy="237658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34" name="Right Arrow 26"/>
          <p:cNvSpPr>
            <a:spLocks noChangeArrowheads="1"/>
          </p:cNvSpPr>
          <p:nvPr/>
        </p:nvSpPr>
        <p:spPr bwMode="auto">
          <a:xfrm>
            <a:off x="1981200" y="4217016"/>
            <a:ext cx="1371600" cy="2787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86000" y="4259462"/>
            <a:ext cx="811056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smtClean="0">
                <a:ln>
                  <a:solidFill>
                    <a:schemeClr val="tx2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ln>
                <a:solidFill>
                  <a:schemeClr val="tx2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8238" name="Rectangle 41"/>
          <p:cNvSpPr>
            <a:spLocks noChangeArrowheads="1"/>
          </p:cNvSpPr>
          <p:nvPr/>
        </p:nvSpPr>
        <p:spPr bwMode="auto">
          <a:xfrm>
            <a:off x="70104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en-US" sz="1400" b="1" dirty="0">
                <a:latin typeface="Gill Sans MT" pitchFamily="34" charset="0"/>
              </a:rPr>
              <a:t>Base</a:t>
            </a:r>
            <a:br>
              <a:rPr lang="en-US" sz="1400" b="1" dirty="0">
                <a:latin typeface="Gill Sans MT" pitchFamily="34" charset="0"/>
              </a:rPr>
            </a:br>
            <a:r>
              <a:rPr lang="en-US" sz="1400" b="1" dirty="0">
                <a:latin typeface="Gill Sans MT" pitchFamily="34" charset="0"/>
              </a:rPr>
              <a:t>Station</a:t>
            </a:r>
          </a:p>
        </p:txBody>
      </p:sp>
      <p:sp>
        <p:nvSpPr>
          <p:cNvPr id="492" name="Rectangle 491"/>
          <p:cNvSpPr/>
          <p:nvPr/>
        </p:nvSpPr>
        <p:spPr>
          <a:xfrm>
            <a:off x="2819400" y="4876800"/>
            <a:ext cx="1600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Radio Block Controller</a:t>
            </a:r>
          </a:p>
        </p:txBody>
      </p:sp>
      <p:sp>
        <p:nvSpPr>
          <p:cNvPr id="8211" name="Freeform 23"/>
          <p:cNvSpPr>
            <a:spLocks/>
          </p:cNvSpPr>
          <p:nvPr/>
        </p:nvSpPr>
        <p:spPr bwMode="auto">
          <a:xfrm rot="10188713">
            <a:off x="4476668" y="4693815"/>
            <a:ext cx="3010063" cy="913598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33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943600" y="63246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Transponders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5" name="Freeform 20"/>
          <p:cNvSpPr>
            <a:spLocks/>
          </p:cNvSpPr>
          <p:nvPr/>
        </p:nvSpPr>
        <p:spPr bwMode="auto">
          <a:xfrm rot="5996762">
            <a:off x="7768381" y="5842428"/>
            <a:ext cx="686934" cy="878248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3276600" y="5562600"/>
            <a:ext cx="1447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Interlockings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7" name="Bent Arrow 496"/>
          <p:cNvSpPr/>
          <p:nvPr/>
        </p:nvSpPr>
        <p:spPr>
          <a:xfrm rot="10800000" flipH="1">
            <a:off x="2819400" y="5410200"/>
            <a:ext cx="457200" cy="4572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8" name="Bent Arrow 497"/>
          <p:cNvSpPr/>
          <p:nvPr/>
        </p:nvSpPr>
        <p:spPr>
          <a:xfrm rot="10800000" flipH="1">
            <a:off x="2819400" y="5410200"/>
            <a:ext cx="457200" cy="106680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0" name="Left-Right Arrow 489"/>
          <p:cNvSpPr/>
          <p:nvPr/>
        </p:nvSpPr>
        <p:spPr>
          <a:xfrm rot="19633871">
            <a:off x="4275702" y="4042048"/>
            <a:ext cx="2616749" cy="237658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76600" y="9906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ACSES PTC</a:t>
            </a:r>
            <a:endParaRPr lang="en-US" sz="3600" dirty="0">
              <a:solidFill>
                <a:schemeClr val="bg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9813" y="1807191"/>
            <a:ext cx="3913187" cy="2231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4648200"/>
            <a:ext cx="32004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44196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On-Board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4953000"/>
            <a:ext cx="12192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8006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Interlocking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626216"/>
            <a:ext cx="39624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pic>
        <p:nvPicPr>
          <p:cNvPr id="8202" name="Picture 13" descr="C:\Users\kerwinr\AppData\Local\Microsoft\Windows\Temporary Internet Files\Content.IE5\IVNXWDE5\MC90003003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159616"/>
            <a:ext cx="368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3792538" y="59204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3792538" y="59204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3792538" y="59204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pic>
        <p:nvPicPr>
          <p:cNvPr id="8206" name="Picture 1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025" y="2238991"/>
            <a:ext cx="303213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8" name="Freeform 20"/>
          <p:cNvSpPr>
            <a:spLocks/>
          </p:cNvSpPr>
          <p:nvPr/>
        </p:nvSpPr>
        <p:spPr bwMode="auto">
          <a:xfrm rot="2249144">
            <a:off x="6640252" y="4014531"/>
            <a:ext cx="1197495" cy="810137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33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715000" y="4800600"/>
            <a:ext cx="3082925" cy="1176337"/>
            <a:chOff x="5908675" y="5072062"/>
            <a:chExt cx="3082925" cy="1176338"/>
          </a:xfrm>
        </p:grpSpPr>
        <p:sp>
          <p:nvSpPr>
            <p:cNvPr id="8389" name="Freeform 194"/>
            <p:cNvSpPr>
              <a:spLocks/>
            </p:cNvSpPr>
            <p:nvPr/>
          </p:nvSpPr>
          <p:spPr bwMode="auto">
            <a:xfrm>
              <a:off x="6923291" y="5881052"/>
              <a:ext cx="376319" cy="129328"/>
            </a:xfrm>
            <a:custGeom>
              <a:avLst/>
              <a:gdLst>
                <a:gd name="T0" fmla="*/ 0 w 271"/>
                <a:gd name="T1" fmla="*/ 2147483647 h 100"/>
                <a:gd name="T2" fmla="*/ 2147483647 w 271"/>
                <a:gd name="T3" fmla="*/ 2147483647 h 100"/>
                <a:gd name="T4" fmla="*/ 2147483647 w 271"/>
                <a:gd name="T5" fmla="*/ 2147483647 h 100"/>
                <a:gd name="T6" fmla="*/ 2147483647 w 271"/>
                <a:gd name="T7" fmla="*/ 2147483647 h 100"/>
                <a:gd name="T8" fmla="*/ 2147483647 w 271"/>
                <a:gd name="T9" fmla="*/ 2147483647 h 100"/>
                <a:gd name="T10" fmla="*/ 2147483647 w 271"/>
                <a:gd name="T11" fmla="*/ 2147483647 h 100"/>
                <a:gd name="T12" fmla="*/ 2147483647 w 271"/>
                <a:gd name="T13" fmla="*/ 2147483647 h 100"/>
                <a:gd name="T14" fmla="*/ 2147483647 w 271"/>
                <a:gd name="T15" fmla="*/ 2147483647 h 100"/>
                <a:gd name="T16" fmla="*/ 2147483647 w 271"/>
                <a:gd name="T17" fmla="*/ 2147483647 h 100"/>
                <a:gd name="T18" fmla="*/ 2147483647 w 271"/>
                <a:gd name="T19" fmla="*/ 2147483647 h 100"/>
                <a:gd name="T20" fmla="*/ 2147483647 w 271"/>
                <a:gd name="T21" fmla="*/ 0 h 100"/>
                <a:gd name="T22" fmla="*/ 0 w 271"/>
                <a:gd name="T23" fmla="*/ 2147483647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1"/>
                <a:gd name="T37" fmla="*/ 0 h 100"/>
                <a:gd name="T38" fmla="*/ 271 w 271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1" h="100">
                  <a:moveTo>
                    <a:pt x="0" y="40"/>
                  </a:moveTo>
                  <a:lnTo>
                    <a:pt x="6" y="99"/>
                  </a:lnTo>
                  <a:lnTo>
                    <a:pt x="175" y="99"/>
                  </a:lnTo>
                  <a:lnTo>
                    <a:pt x="180" y="40"/>
                  </a:lnTo>
                  <a:lnTo>
                    <a:pt x="239" y="40"/>
                  </a:lnTo>
                  <a:lnTo>
                    <a:pt x="239" y="89"/>
                  </a:lnTo>
                  <a:lnTo>
                    <a:pt x="244" y="94"/>
                  </a:lnTo>
                  <a:lnTo>
                    <a:pt x="249" y="40"/>
                  </a:lnTo>
                  <a:lnTo>
                    <a:pt x="265" y="40"/>
                  </a:lnTo>
                  <a:lnTo>
                    <a:pt x="270" y="25"/>
                  </a:lnTo>
                  <a:lnTo>
                    <a:pt x="265" y="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0" name="Freeform 195"/>
            <p:cNvSpPr>
              <a:spLocks/>
            </p:cNvSpPr>
            <p:nvPr/>
          </p:nvSpPr>
          <p:spPr bwMode="auto">
            <a:xfrm>
              <a:off x="8350410" y="5695315"/>
              <a:ext cx="523953" cy="360468"/>
            </a:xfrm>
            <a:custGeom>
              <a:avLst/>
              <a:gdLst>
                <a:gd name="T0" fmla="*/ 2147483647 w 377"/>
                <a:gd name="T1" fmla="*/ 0 h 279"/>
                <a:gd name="T2" fmla="*/ 0 w 377"/>
                <a:gd name="T3" fmla="*/ 2147483647 h 279"/>
                <a:gd name="T4" fmla="*/ 0 w 377"/>
                <a:gd name="T5" fmla="*/ 2147483647 h 279"/>
                <a:gd name="T6" fmla="*/ 0 w 377"/>
                <a:gd name="T7" fmla="*/ 2147483647 h 279"/>
                <a:gd name="T8" fmla="*/ 2147483647 w 377"/>
                <a:gd name="T9" fmla="*/ 2147483647 h 279"/>
                <a:gd name="T10" fmla="*/ 2147483647 w 377"/>
                <a:gd name="T11" fmla="*/ 2147483647 h 279"/>
                <a:gd name="T12" fmla="*/ 2147483647 w 377"/>
                <a:gd name="T13" fmla="*/ 2147483647 h 279"/>
                <a:gd name="T14" fmla="*/ 2147483647 w 377"/>
                <a:gd name="T15" fmla="*/ 2147483647 h 279"/>
                <a:gd name="T16" fmla="*/ 2147483647 w 377"/>
                <a:gd name="T17" fmla="*/ 2147483647 h 279"/>
                <a:gd name="T18" fmla="*/ 2147483647 w 377"/>
                <a:gd name="T19" fmla="*/ 2147483647 h 279"/>
                <a:gd name="T20" fmla="*/ 2147483647 w 377"/>
                <a:gd name="T21" fmla="*/ 2147483647 h 279"/>
                <a:gd name="T22" fmla="*/ 2147483647 w 377"/>
                <a:gd name="T23" fmla="*/ 2147483647 h 279"/>
                <a:gd name="T24" fmla="*/ 2147483647 w 377"/>
                <a:gd name="T25" fmla="*/ 2147483647 h 279"/>
                <a:gd name="T26" fmla="*/ 2147483647 w 377"/>
                <a:gd name="T27" fmla="*/ 2147483647 h 279"/>
                <a:gd name="T28" fmla="*/ 2147483647 w 377"/>
                <a:gd name="T29" fmla="*/ 2147483647 h 279"/>
                <a:gd name="T30" fmla="*/ 2147483647 w 377"/>
                <a:gd name="T31" fmla="*/ 2147483647 h 279"/>
                <a:gd name="T32" fmla="*/ 2147483647 w 377"/>
                <a:gd name="T33" fmla="*/ 2147483647 h 279"/>
                <a:gd name="T34" fmla="*/ 2147483647 w 377"/>
                <a:gd name="T35" fmla="*/ 2147483647 h 279"/>
                <a:gd name="T36" fmla="*/ 2147483647 w 377"/>
                <a:gd name="T37" fmla="*/ 2147483647 h 279"/>
                <a:gd name="T38" fmla="*/ 2147483647 w 377"/>
                <a:gd name="T39" fmla="*/ 2147483647 h 279"/>
                <a:gd name="T40" fmla="*/ 2147483647 w 377"/>
                <a:gd name="T41" fmla="*/ 2147483647 h 279"/>
                <a:gd name="T42" fmla="*/ 2147483647 w 377"/>
                <a:gd name="T43" fmla="*/ 2147483647 h 279"/>
                <a:gd name="T44" fmla="*/ 2147483647 w 377"/>
                <a:gd name="T45" fmla="*/ 2147483647 h 279"/>
                <a:gd name="T46" fmla="*/ 2147483647 w 377"/>
                <a:gd name="T47" fmla="*/ 2147483647 h 279"/>
                <a:gd name="T48" fmla="*/ 2147483647 w 377"/>
                <a:gd name="T49" fmla="*/ 2147483647 h 279"/>
                <a:gd name="T50" fmla="*/ 2147483647 w 377"/>
                <a:gd name="T51" fmla="*/ 2147483647 h 279"/>
                <a:gd name="T52" fmla="*/ 2147483647 w 377"/>
                <a:gd name="T53" fmla="*/ 0 h 2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7"/>
                <a:gd name="T82" fmla="*/ 0 h 279"/>
                <a:gd name="T83" fmla="*/ 377 w 377"/>
                <a:gd name="T84" fmla="*/ 279 h 2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7" h="279">
                  <a:moveTo>
                    <a:pt x="16" y="0"/>
                  </a:moveTo>
                  <a:lnTo>
                    <a:pt x="0" y="30"/>
                  </a:lnTo>
                  <a:lnTo>
                    <a:pt x="0" y="40"/>
                  </a:lnTo>
                  <a:lnTo>
                    <a:pt x="0" y="100"/>
                  </a:lnTo>
                  <a:lnTo>
                    <a:pt x="212" y="158"/>
                  </a:lnTo>
                  <a:lnTo>
                    <a:pt x="201" y="189"/>
                  </a:lnTo>
                  <a:lnTo>
                    <a:pt x="195" y="223"/>
                  </a:lnTo>
                  <a:lnTo>
                    <a:pt x="217" y="263"/>
                  </a:lnTo>
                  <a:lnTo>
                    <a:pt x="244" y="278"/>
                  </a:lnTo>
                  <a:lnTo>
                    <a:pt x="265" y="278"/>
                  </a:lnTo>
                  <a:lnTo>
                    <a:pt x="286" y="258"/>
                  </a:lnTo>
                  <a:lnTo>
                    <a:pt x="333" y="223"/>
                  </a:lnTo>
                  <a:lnTo>
                    <a:pt x="333" y="169"/>
                  </a:lnTo>
                  <a:lnTo>
                    <a:pt x="376" y="154"/>
                  </a:lnTo>
                  <a:lnTo>
                    <a:pt x="366" y="120"/>
                  </a:lnTo>
                  <a:lnTo>
                    <a:pt x="349" y="124"/>
                  </a:lnTo>
                  <a:lnTo>
                    <a:pt x="328" y="114"/>
                  </a:lnTo>
                  <a:lnTo>
                    <a:pt x="323" y="104"/>
                  </a:lnTo>
                  <a:lnTo>
                    <a:pt x="323" y="89"/>
                  </a:lnTo>
                  <a:lnTo>
                    <a:pt x="328" y="74"/>
                  </a:lnTo>
                  <a:lnTo>
                    <a:pt x="349" y="65"/>
                  </a:lnTo>
                  <a:lnTo>
                    <a:pt x="355" y="60"/>
                  </a:lnTo>
                  <a:lnTo>
                    <a:pt x="360" y="50"/>
                  </a:lnTo>
                  <a:lnTo>
                    <a:pt x="355" y="30"/>
                  </a:lnTo>
                  <a:lnTo>
                    <a:pt x="291" y="25"/>
                  </a:lnTo>
                  <a:lnTo>
                    <a:pt x="148" y="1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1" name="Freeform 196"/>
            <p:cNvSpPr>
              <a:spLocks/>
            </p:cNvSpPr>
            <p:nvPr/>
          </p:nvSpPr>
          <p:spPr bwMode="auto">
            <a:xfrm>
              <a:off x="8702123" y="5438034"/>
              <a:ext cx="208423" cy="432012"/>
            </a:xfrm>
            <a:custGeom>
              <a:avLst/>
              <a:gdLst>
                <a:gd name="T0" fmla="*/ 2147483647 w 150"/>
                <a:gd name="T1" fmla="*/ 2147483647 h 333"/>
                <a:gd name="T2" fmla="*/ 2147483647 w 150"/>
                <a:gd name="T3" fmla="*/ 2147483647 h 333"/>
                <a:gd name="T4" fmla="*/ 2147483647 w 150"/>
                <a:gd name="T5" fmla="*/ 2147483647 h 333"/>
                <a:gd name="T6" fmla="*/ 2147483647 w 150"/>
                <a:gd name="T7" fmla="*/ 2147483647 h 333"/>
                <a:gd name="T8" fmla="*/ 2147483647 w 150"/>
                <a:gd name="T9" fmla="*/ 2147483647 h 333"/>
                <a:gd name="T10" fmla="*/ 2147483647 w 150"/>
                <a:gd name="T11" fmla="*/ 2147483647 h 333"/>
                <a:gd name="T12" fmla="*/ 2147483647 w 150"/>
                <a:gd name="T13" fmla="*/ 2147483647 h 333"/>
                <a:gd name="T14" fmla="*/ 2147483647 w 150"/>
                <a:gd name="T15" fmla="*/ 2147483647 h 333"/>
                <a:gd name="T16" fmla="*/ 2147483647 w 150"/>
                <a:gd name="T17" fmla="*/ 2147483647 h 333"/>
                <a:gd name="T18" fmla="*/ 2147483647 w 150"/>
                <a:gd name="T19" fmla="*/ 0 h 333"/>
                <a:gd name="T20" fmla="*/ 0 w 150"/>
                <a:gd name="T21" fmla="*/ 0 h 3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333"/>
                <a:gd name="T35" fmla="*/ 150 w 150"/>
                <a:gd name="T36" fmla="*/ 333 h 3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333">
                  <a:moveTo>
                    <a:pt x="122" y="332"/>
                  </a:moveTo>
                  <a:lnTo>
                    <a:pt x="143" y="322"/>
                  </a:lnTo>
                  <a:lnTo>
                    <a:pt x="149" y="302"/>
                  </a:lnTo>
                  <a:lnTo>
                    <a:pt x="143" y="188"/>
                  </a:lnTo>
                  <a:lnTo>
                    <a:pt x="112" y="45"/>
                  </a:lnTo>
                  <a:lnTo>
                    <a:pt x="106" y="35"/>
                  </a:lnTo>
                  <a:lnTo>
                    <a:pt x="85" y="25"/>
                  </a:lnTo>
                  <a:lnTo>
                    <a:pt x="37" y="15"/>
                  </a:lnTo>
                  <a:lnTo>
                    <a:pt x="37" y="10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2" name="Freeform 197"/>
            <p:cNvSpPr>
              <a:spLocks/>
            </p:cNvSpPr>
            <p:nvPr/>
          </p:nvSpPr>
          <p:spPr bwMode="auto">
            <a:xfrm>
              <a:off x="6733683" y="5142230"/>
              <a:ext cx="2257917" cy="1055264"/>
            </a:xfrm>
            <a:custGeom>
              <a:avLst/>
              <a:gdLst>
                <a:gd name="T0" fmla="*/ 2147483647 w 1628"/>
                <a:gd name="T1" fmla="*/ 2147483647 h 814"/>
                <a:gd name="T2" fmla="*/ 2147483647 w 1628"/>
                <a:gd name="T3" fmla="*/ 2147483647 h 814"/>
                <a:gd name="T4" fmla="*/ 2147483647 w 1628"/>
                <a:gd name="T5" fmla="*/ 2147483647 h 814"/>
                <a:gd name="T6" fmla="*/ 0 w 1628"/>
                <a:gd name="T7" fmla="*/ 2147483647 h 814"/>
                <a:gd name="T8" fmla="*/ 0 w 1628"/>
                <a:gd name="T9" fmla="*/ 2147483647 h 814"/>
                <a:gd name="T10" fmla="*/ 2147483647 w 1628"/>
                <a:gd name="T11" fmla="*/ 2147483647 h 814"/>
                <a:gd name="T12" fmla="*/ 2147483647 w 1628"/>
                <a:gd name="T13" fmla="*/ 2147483647 h 814"/>
                <a:gd name="T14" fmla="*/ 2147483647 w 1628"/>
                <a:gd name="T15" fmla="*/ 2147483647 h 814"/>
                <a:gd name="T16" fmla="*/ 2147483647 w 1628"/>
                <a:gd name="T17" fmla="*/ 2147483647 h 814"/>
                <a:gd name="T18" fmla="*/ 2147483647 w 1628"/>
                <a:gd name="T19" fmla="*/ 2147483647 h 814"/>
                <a:gd name="T20" fmla="*/ 2147483647 w 1628"/>
                <a:gd name="T21" fmla="*/ 2147483647 h 814"/>
                <a:gd name="T22" fmla="*/ 2147483647 w 1628"/>
                <a:gd name="T23" fmla="*/ 2147483647 h 814"/>
                <a:gd name="T24" fmla="*/ 2147483647 w 1628"/>
                <a:gd name="T25" fmla="*/ 2147483647 h 814"/>
                <a:gd name="T26" fmla="*/ 2147483647 w 1628"/>
                <a:gd name="T27" fmla="*/ 2147483647 h 814"/>
                <a:gd name="T28" fmla="*/ 2147483647 w 1628"/>
                <a:gd name="T29" fmla="*/ 2147483647 h 814"/>
                <a:gd name="T30" fmla="*/ 2147483647 w 1628"/>
                <a:gd name="T31" fmla="*/ 2147483647 h 814"/>
                <a:gd name="T32" fmla="*/ 2147483647 w 1628"/>
                <a:gd name="T33" fmla="*/ 2147483647 h 814"/>
                <a:gd name="T34" fmla="*/ 2147483647 w 1628"/>
                <a:gd name="T35" fmla="*/ 2147483647 h 814"/>
                <a:gd name="T36" fmla="*/ 2147483647 w 1628"/>
                <a:gd name="T37" fmla="*/ 2147483647 h 814"/>
                <a:gd name="T38" fmla="*/ 2147483647 w 1628"/>
                <a:gd name="T39" fmla="*/ 2147483647 h 814"/>
                <a:gd name="T40" fmla="*/ 2147483647 w 1628"/>
                <a:gd name="T41" fmla="*/ 2147483647 h 814"/>
                <a:gd name="T42" fmla="*/ 2147483647 w 1628"/>
                <a:gd name="T43" fmla="*/ 2147483647 h 814"/>
                <a:gd name="T44" fmla="*/ 2147483647 w 1628"/>
                <a:gd name="T45" fmla="*/ 2147483647 h 814"/>
                <a:gd name="T46" fmla="*/ 2147483647 w 1628"/>
                <a:gd name="T47" fmla="*/ 2147483647 h 814"/>
                <a:gd name="T48" fmla="*/ 2147483647 w 1628"/>
                <a:gd name="T49" fmla="*/ 2147483647 h 814"/>
                <a:gd name="T50" fmla="*/ 2147483647 w 1628"/>
                <a:gd name="T51" fmla="*/ 2147483647 h 814"/>
                <a:gd name="T52" fmla="*/ 2147483647 w 1628"/>
                <a:gd name="T53" fmla="*/ 2147483647 h 814"/>
                <a:gd name="T54" fmla="*/ 2147483647 w 1628"/>
                <a:gd name="T55" fmla="*/ 2147483647 h 814"/>
                <a:gd name="T56" fmla="*/ 2147483647 w 1628"/>
                <a:gd name="T57" fmla="*/ 2147483647 h 814"/>
                <a:gd name="T58" fmla="*/ 2147483647 w 1628"/>
                <a:gd name="T59" fmla="*/ 2147483647 h 814"/>
                <a:gd name="T60" fmla="*/ 2147483647 w 1628"/>
                <a:gd name="T61" fmla="*/ 2147483647 h 814"/>
                <a:gd name="T62" fmla="*/ 2147483647 w 1628"/>
                <a:gd name="T63" fmla="*/ 2147483647 h 814"/>
                <a:gd name="T64" fmla="*/ 2147483647 w 1628"/>
                <a:gd name="T65" fmla="*/ 2147483647 h 814"/>
                <a:gd name="T66" fmla="*/ 2147483647 w 1628"/>
                <a:gd name="T67" fmla="*/ 2147483647 h 814"/>
                <a:gd name="T68" fmla="*/ 2147483647 w 1628"/>
                <a:gd name="T69" fmla="*/ 2147483647 h 814"/>
                <a:gd name="T70" fmla="*/ 2147483647 w 1628"/>
                <a:gd name="T71" fmla="*/ 2147483647 h 814"/>
                <a:gd name="T72" fmla="*/ 2147483647 w 1628"/>
                <a:gd name="T73" fmla="*/ 2147483647 h 814"/>
                <a:gd name="T74" fmla="*/ 2147483647 w 1628"/>
                <a:gd name="T75" fmla="*/ 2147483647 h 814"/>
                <a:gd name="T76" fmla="*/ 2147483647 w 1628"/>
                <a:gd name="T77" fmla="*/ 2147483647 h 814"/>
                <a:gd name="T78" fmla="*/ 2147483647 w 1628"/>
                <a:gd name="T79" fmla="*/ 2147483647 h 814"/>
                <a:gd name="T80" fmla="*/ 2147483647 w 1628"/>
                <a:gd name="T81" fmla="*/ 2147483647 h 814"/>
                <a:gd name="T82" fmla="*/ 2147483647 w 1628"/>
                <a:gd name="T83" fmla="*/ 2147483647 h 814"/>
                <a:gd name="T84" fmla="*/ 2147483647 w 1628"/>
                <a:gd name="T85" fmla="*/ 2147483647 h 814"/>
                <a:gd name="T86" fmla="*/ 2147483647 w 1628"/>
                <a:gd name="T87" fmla="*/ 2147483647 h 814"/>
                <a:gd name="T88" fmla="*/ 2147483647 w 1628"/>
                <a:gd name="T89" fmla="*/ 2147483647 h 814"/>
                <a:gd name="T90" fmla="*/ 2147483647 w 1628"/>
                <a:gd name="T91" fmla="*/ 2147483647 h 814"/>
                <a:gd name="T92" fmla="*/ 2147483647 w 1628"/>
                <a:gd name="T93" fmla="*/ 2147483647 h 814"/>
                <a:gd name="T94" fmla="*/ 2147483647 w 1628"/>
                <a:gd name="T95" fmla="*/ 2147483647 h 814"/>
                <a:gd name="T96" fmla="*/ 2147483647 w 1628"/>
                <a:gd name="T97" fmla="*/ 2147483647 h 814"/>
                <a:gd name="T98" fmla="*/ 2147483647 w 1628"/>
                <a:gd name="T99" fmla="*/ 2147483647 h 814"/>
                <a:gd name="T100" fmla="*/ 2147483647 w 1628"/>
                <a:gd name="T101" fmla="*/ 2147483647 h 814"/>
                <a:gd name="T102" fmla="*/ 2147483647 w 1628"/>
                <a:gd name="T103" fmla="*/ 2147483647 h 814"/>
                <a:gd name="T104" fmla="*/ 2147483647 w 1628"/>
                <a:gd name="T105" fmla="*/ 2147483647 h 814"/>
                <a:gd name="T106" fmla="*/ 2147483647 w 1628"/>
                <a:gd name="T107" fmla="*/ 2147483647 h 814"/>
                <a:gd name="T108" fmla="*/ 2147483647 w 1628"/>
                <a:gd name="T109" fmla="*/ 2147483647 h 814"/>
                <a:gd name="T110" fmla="*/ 2147483647 w 1628"/>
                <a:gd name="T111" fmla="*/ 2147483647 h 814"/>
                <a:gd name="T112" fmla="*/ 2147483647 w 1628"/>
                <a:gd name="T113" fmla="*/ 2147483647 h 814"/>
                <a:gd name="T114" fmla="*/ 2147483647 w 1628"/>
                <a:gd name="T115" fmla="*/ 0 h 814"/>
                <a:gd name="T116" fmla="*/ 2147483647 w 1628"/>
                <a:gd name="T117" fmla="*/ 2147483647 h 814"/>
                <a:gd name="T118" fmla="*/ 2147483647 w 1628"/>
                <a:gd name="T119" fmla="*/ 2147483647 h 814"/>
                <a:gd name="T120" fmla="*/ 2147483647 w 1628"/>
                <a:gd name="T121" fmla="*/ 2147483647 h 814"/>
                <a:gd name="T122" fmla="*/ 2147483647 w 1628"/>
                <a:gd name="T123" fmla="*/ 2147483647 h 814"/>
                <a:gd name="T124" fmla="*/ 2147483647 w 1628"/>
                <a:gd name="T125" fmla="*/ 2147483647 h 8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28"/>
                <a:gd name="T190" fmla="*/ 0 h 814"/>
                <a:gd name="T191" fmla="*/ 1628 w 1628"/>
                <a:gd name="T192" fmla="*/ 814 h 81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28" h="814">
                  <a:moveTo>
                    <a:pt x="10" y="416"/>
                  </a:moveTo>
                  <a:lnTo>
                    <a:pt x="10" y="431"/>
                  </a:lnTo>
                  <a:lnTo>
                    <a:pt x="26" y="446"/>
                  </a:lnTo>
                  <a:lnTo>
                    <a:pt x="26" y="456"/>
                  </a:lnTo>
                  <a:lnTo>
                    <a:pt x="37" y="456"/>
                  </a:lnTo>
                  <a:lnTo>
                    <a:pt x="47" y="466"/>
                  </a:lnTo>
                  <a:lnTo>
                    <a:pt x="47" y="590"/>
                  </a:lnTo>
                  <a:lnTo>
                    <a:pt x="0" y="600"/>
                  </a:lnTo>
                  <a:lnTo>
                    <a:pt x="0" y="624"/>
                  </a:lnTo>
                  <a:lnTo>
                    <a:pt x="0" y="704"/>
                  </a:lnTo>
                  <a:lnTo>
                    <a:pt x="21" y="709"/>
                  </a:lnTo>
                  <a:lnTo>
                    <a:pt x="31" y="713"/>
                  </a:lnTo>
                  <a:lnTo>
                    <a:pt x="37" y="728"/>
                  </a:lnTo>
                  <a:lnTo>
                    <a:pt x="42" y="739"/>
                  </a:lnTo>
                  <a:lnTo>
                    <a:pt x="63" y="744"/>
                  </a:lnTo>
                  <a:lnTo>
                    <a:pt x="74" y="733"/>
                  </a:lnTo>
                  <a:lnTo>
                    <a:pt x="74" y="728"/>
                  </a:lnTo>
                  <a:lnTo>
                    <a:pt x="90" y="733"/>
                  </a:lnTo>
                  <a:lnTo>
                    <a:pt x="100" y="744"/>
                  </a:lnTo>
                  <a:lnTo>
                    <a:pt x="111" y="744"/>
                  </a:lnTo>
                  <a:lnTo>
                    <a:pt x="121" y="739"/>
                  </a:lnTo>
                  <a:lnTo>
                    <a:pt x="132" y="733"/>
                  </a:lnTo>
                  <a:lnTo>
                    <a:pt x="132" y="739"/>
                  </a:lnTo>
                  <a:lnTo>
                    <a:pt x="137" y="748"/>
                  </a:lnTo>
                  <a:lnTo>
                    <a:pt x="158" y="748"/>
                  </a:lnTo>
                  <a:lnTo>
                    <a:pt x="169" y="744"/>
                  </a:lnTo>
                  <a:lnTo>
                    <a:pt x="185" y="744"/>
                  </a:lnTo>
                  <a:lnTo>
                    <a:pt x="201" y="733"/>
                  </a:lnTo>
                  <a:lnTo>
                    <a:pt x="212" y="728"/>
                  </a:lnTo>
                  <a:lnTo>
                    <a:pt x="217" y="733"/>
                  </a:lnTo>
                  <a:lnTo>
                    <a:pt x="228" y="744"/>
                  </a:lnTo>
                  <a:lnTo>
                    <a:pt x="238" y="744"/>
                  </a:lnTo>
                  <a:lnTo>
                    <a:pt x="249" y="739"/>
                  </a:lnTo>
                  <a:lnTo>
                    <a:pt x="275" y="739"/>
                  </a:lnTo>
                  <a:lnTo>
                    <a:pt x="291" y="748"/>
                  </a:lnTo>
                  <a:lnTo>
                    <a:pt x="302" y="748"/>
                  </a:lnTo>
                  <a:lnTo>
                    <a:pt x="312" y="744"/>
                  </a:lnTo>
                  <a:lnTo>
                    <a:pt x="413" y="744"/>
                  </a:lnTo>
                  <a:lnTo>
                    <a:pt x="514" y="748"/>
                  </a:lnTo>
                  <a:lnTo>
                    <a:pt x="519" y="758"/>
                  </a:lnTo>
                  <a:lnTo>
                    <a:pt x="535" y="773"/>
                  </a:lnTo>
                  <a:lnTo>
                    <a:pt x="551" y="778"/>
                  </a:lnTo>
                  <a:lnTo>
                    <a:pt x="572" y="778"/>
                  </a:lnTo>
                  <a:lnTo>
                    <a:pt x="594" y="768"/>
                  </a:lnTo>
                  <a:lnTo>
                    <a:pt x="609" y="744"/>
                  </a:lnTo>
                  <a:lnTo>
                    <a:pt x="615" y="744"/>
                  </a:lnTo>
                  <a:lnTo>
                    <a:pt x="646" y="739"/>
                  </a:lnTo>
                  <a:lnTo>
                    <a:pt x="662" y="739"/>
                  </a:lnTo>
                  <a:lnTo>
                    <a:pt x="668" y="748"/>
                  </a:lnTo>
                  <a:lnTo>
                    <a:pt x="694" y="748"/>
                  </a:lnTo>
                  <a:lnTo>
                    <a:pt x="699" y="748"/>
                  </a:lnTo>
                  <a:lnTo>
                    <a:pt x="710" y="764"/>
                  </a:lnTo>
                  <a:lnTo>
                    <a:pt x="720" y="778"/>
                  </a:lnTo>
                  <a:lnTo>
                    <a:pt x="742" y="793"/>
                  </a:lnTo>
                  <a:lnTo>
                    <a:pt x="768" y="793"/>
                  </a:lnTo>
                  <a:lnTo>
                    <a:pt x="795" y="783"/>
                  </a:lnTo>
                  <a:lnTo>
                    <a:pt x="810" y="744"/>
                  </a:lnTo>
                  <a:lnTo>
                    <a:pt x="826" y="758"/>
                  </a:lnTo>
                  <a:lnTo>
                    <a:pt x="847" y="764"/>
                  </a:lnTo>
                  <a:lnTo>
                    <a:pt x="874" y="764"/>
                  </a:lnTo>
                  <a:lnTo>
                    <a:pt x="884" y="764"/>
                  </a:lnTo>
                  <a:lnTo>
                    <a:pt x="927" y="768"/>
                  </a:lnTo>
                  <a:lnTo>
                    <a:pt x="938" y="788"/>
                  </a:lnTo>
                  <a:lnTo>
                    <a:pt x="975" y="813"/>
                  </a:lnTo>
                  <a:lnTo>
                    <a:pt x="1012" y="813"/>
                  </a:lnTo>
                  <a:lnTo>
                    <a:pt x="1038" y="808"/>
                  </a:lnTo>
                  <a:lnTo>
                    <a:pt x="1054" y="808"/>
                  </a:lnTo>
                  <a:lnTo>
                    <a:pt x="1065" y="813"/>
                  </a:lnTo>
                  <a:lnTo>
                    <a:pt x="1081" y="808"/>
                  </a:lnTo>
                  <a:lnTo>
                    <a:pt x="1108" y="788"/>
                  </a:lnTo>
                  <a:lnTo>
                    <a:pt x="1112" y="778"/>
                  </a:lnTo>
                  <a:lnTo>
                    <a:pt x="1139" y="773"/>
                  </a:lnTo>
                  <a:lnTo>
                    <a:pt x="1150" y="773"/>
                  </a:lnTo>
                  <a:lnTo>
                    <a:pt x="1150" y="778"/>
                  </a:lnTo>
                  <a:lnTo>
                    <a:pt x="1182" y="778"/>
                  </a:lnTo>
                  <a:lnTo>
                    <a:pt x="1192" y="788"/>
                  </a:lnTo>
                  <a:lnTo>
                    <a:pt x="1219" y="793"/>
                  </a:lnTo>
                  <a:lnTo>
                    <a:pt x="1256" y="793"/>
                  </a:lnTo>
                  <a:lnTo>
                    <a:pt x="1478" y="788"/>
                  </a:lnTo>
                  <a:lnTo>
                    <a:pt x="1579" y="778"/>
                  </a:lnTo>
                  <a:lnTo>
                    <a:pt x="1573" y="764"/>
                  </a:lnTo>
                  <a:lnTo>
                    <a:pt x="1579" y="744"/>
                  </a:lnTo>
                  <a:lnTo>
                    <a:pt x="1579" y="689"/>
                  </a:lnTo>
                  <a:lnTo>
                    <a:pt x="1584" y="659"/>
                  </a:lnTo>
                  <a:lnTo>
                    <a:pt x="1579" y="629"/>
                  </a:lnTo>
                  <a:lnTo>
                    <a:pt x="1589" y="595"/>
                  </a:lnTo>
                  <a:lnTo>
                    <a:pt x="1606" y="575"/>
                  </a:lnTo>
                  <a:lnTo>
                    <a:pt x="1627" y="560"/>
                  </a:lnTo>
                  <a:lnTo>
                    <a:pt x="1547" y="580"/>
                  </a:lnTo>
                  <a:lnTo>
                    <a:pt x="1542" y="565"/>
                  </a:lnTo>
                  <a:lnTo>
                    <a:pt x="1526" y="555"/>
                  </a:lnTo>
                  <a:lnTo>
                    <a:pt x="1552" y="545"/>
                  </a:lnTo>
                  <a:lnTo>
                    <a:pt x="1558" y="520"/>
                  </a:lnTo>
                  <a:lnTo>
                    <a:pt x="1558" y="506"/>
                  </a:lnTo>
                  <a:lnTo>
                    <a:pt x="1547" y="495"/>
                  </a:lnTo>
                  <a:lnTo>
                    <a:pt x="1526" y="486"/>
                  </a:lnTo>
                  <a:lnTo>
                    <a:pt x="1532" y="426"/>
                  </a:lnTo>
                  <a:lnTo>
                    <a:pt x="1505" y="411"/>
                  </a:lnTo>
                  <a:lnTo>
                    <a:pt x="1489" y="406"/>
                  </a:lnTo>
                  <a:lnTo>
                    <a:pt x="1478" y="406"/>
                  </a:lnTo>
                  <a:lnTo>
                    <a:pt x="1452" y="402"/>
                  </a:lnTo>
                  <a:lnTo>
                    <a:pt x="1415" y="397"/>
                  </a:lnTo>
                  <a:lnTo>
                    <a:pt x="1409" y="332"/>
                  </a:lnTo>
                  <a:lnTo>
                    <a:pt x="1404" y="262"/>
                  </a:lnTo>
                  <a:lnTo>
                    <a:pt x="1409" y="258"/>
                  </a:lnTo>
                  <a:lnTo>
                    <a:pt x="1409" y="218"/>
                  </a:lnTo>
                  <a:lnTo>
                    <a:pt x="1404" y="213"/>
                  </a:lnTo>
                  <a:lnTo>
                    <a:pt x="1398" y="193"/>
                  </a:lnTo>
                  <a:lnTo>
                    <a:pt x="1266" y="114"/>
                  </a:lnTo>
                  <a:lnTo>
                    <a:pt x="1224" y="114"/>
                  </a:lnTo>
                  <a:lnTo>
                    <a:pt x="1203" y="109"/>
                  </a:lnTo>
                  <a:lnTo>
                    <a:pt x="1197" y="94"/>
                  </a:lnTo>
                  <a:lnTo>
                    <a:pt x="1187" y="80"/>
                  </a:lnTo>
                  <a:lnTo>
                    <a:pt x="1166" y="60"/>
                  </a:lnTo>
                  <a:lnTo>
                    <a:pt x="1038" y="15"/>
                  </a:lnTo>
                  <a:lnTo>
                    <a:pt x="826" y="0"/>
                  </a:lnTo>
                  <a:lnTo>
                    <a:pt x="789" y="10"/>
                  </a:lnTo>
                  <a:lnTo>
                    <a:pt x="577" y="124"/>
                  </a:lnTo>
                  <a:lnTo>
                    <a:pt x="577" y="139"/>
                  </a:lnTo>
                  <a:lnTo>
                    <a:pt x="503" y="178"/>
                  </a:lnTo>
                  <a:lnTo>
                    <a:pt x="503" y="188"/>
                  </a:lnTo>
                  <a:lnTo>
                    <a:pt x="349" y="262"/>
                  </a:lnTo>
                  <a:lnTo>
                    <a:pt x="349" y="287"/>
                  </a:lnTo>
                  <a:lnTo>
                    <a:pt x="191" y="367"/>
                  </a:lnTo>
                  <a:lnTo>
                    <a:pt x="100" y="371"/>
                  </a:lnTo>
                  <a:lnTo>
                    <a:pt x="10" y="4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3" name="Freeform 198"/>
            <p:cNvSpPr>
              <a:spLocks/>
            </p:cNvSpPr>
            <p:nvPr/>
          </p:nvSpPr>
          <p:spPr bwMode="auto">
            <a:xfrm>
              <a:off x="8909100" y="5700818"/>
              <a:ext cx="52106" cy="64664"/>
            </a:xfrm>
            <a:custGeom>
              <a:avLst/>
              <a:gdLst>
                <a:gd name="T0" fmla="*/ 0 w 38"/>
                <a:gd name="T1" fmla="*/ 2147483647 h 50"/>
                <a:gd name="T2" fmla="*/ 2147483647 w 38"/>
                <a:gd name="T3" fmla="*/ 2147483647 h 50"/>
                <a:gd name="T4" fmla="*/ 2147483647 w 38"/>
                <a:gd name="T5" fmla="*/ 2147483647 h 50"/>
                <a:gd name="T6" fmla="*/ 2147483647 w 38"/>
                <a:gd name="T7" fmla="*/ 0 h 50"/>
                <a:gd name="T8" fmla="*/ 2147483647 w 38"/>
                <a:gd name="T9" fmla="*/ 0 h 50"/>
                <a:gd name="T10" fmla="*/ 2147483647 w 38"/>
                <a:gd name="T11" fmla="*/ 2147483647 h 50"/>
                <a:gd name="T12" fmla="*/ 0 w 38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50"/>
                <a:gd name="T23" fmla="*/ 38 w 38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50">
                  <a:moveTo>
                    <a:pt x="0" y="49"/>
                  </a:moveTo>
                  <a:lnTo>
                    <a:pt x="16" y="40"/>
                  </a:lnTo>
                  <a:lnTo>
                    <a:pt x="37" y="15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0" y="9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4" name="Line 30"/>
            <p:cNvSpPr>
              <a:spLocks noChangeShapeType="1"/>
            </p:cNvSpPr>
            <p:nvPr/>
          </p:nvSpPr>
          <p:spPr bwMode="auto">
            <a:xfrm>
              <a:off x="8820809" y="5471054"/>
              <a:ext cx="14474" cy="210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5" name="Line 31"/>
            <p:cNvSpPr>
              <a:spLocks noChangeShapeType="1"/>
            </p:cNvSpPr>
            <p:nvPr/>
          </p:nvSpPr>
          <p:spPr bwMode="auto">
            <a:xfrm>
              <a:off x="8702123" y="5438034"/>
              <a:ext cx="23158" cy="217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6" name="Freeform 201"/>
            <p:cNvSpPr>
              <a:spLocks/>
            </p:cNvSpPr>
            <p:nvPr/>
          </p:nvSpPr>
          <p:spPr bwMode="auto">
            <a:xfrm>
              <a:off x="8386594" y="5649912"/>
              <a:ext cx="464610" cy="85302"/>
            </a:xfrm>
            <a:custGeom>
              <a:avLst/>
              <a:gdLst>
                <a:gd name="T0" fmla="*/ 2147483647 w 335"/>
                <a:gd name="T1" fmla="*/ 2147483647 h 66"/>
                <a:gd name="T2" fmla="*/ 2147483647 w 335"/>
                <a:gd name="T3" fmla="*/ 0 h 66"/>
                <a:gd name="T4" fmla="*/ 0 w 335"/>
                <a:gd name="T5" fmla="*/ 0 h 66"/>
                <a:gd name="T6" fmla="*/ 0 w 335"/>
                <a:gd name="T7" fmla="*/ 2147483647 h 66"/>
                <a:gd name="T8" fmla="*/ 2147483647 w 335"/>
                <a:gd name="T9" fmla="*/ 2147483647 h 66"/>
                <a:gd name="T10" fmla="*/ 2147483647 w 335"/>
                <a:gd name="T11" fmla="*/ 2147483647 h 66"/>
                <a:gd name="T12" fmla="*/ 2147483647 w 335"/>
                <a:gd name="T13" fmla="*/ 2147483647 h 66"/>
                <a:gd name="T14" fmla="*/ 2147483647 w 335"/>
                <a:gd name="T15" fmla="*/ 214748364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"/>
                <a:gd name="T25" fmla="*/ 0 h 66"/>
                <a:gd name="T26" fmla="*/ 335 w 335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" h="66">
                  <a:moveTo>
                    <a:pt x="223" y="5"/>
                  </a:moveTo>
                  <a:lnTo>
                    <a:pt x="117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122" y="35"/>
                  </a:lnTo>
                  <a:lnTo>
                    <a:pt x="239" y="35"/>
                  </a:lnTo>
                  <a:lnTo>
                    <a:pt x="297" y="45"/>
                  </a:lnTo>
                  <a:lnTo>
                    <a:pt x="334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" name="Freeform 202"/>
            <p:cNvSpPr>
              <a:spLocks/>
            </p:cNvSpPr>
            <p:nvPr/>
          </p:nvSpPr>
          <p:spPr bwMode="auto">
            <a:xfrm>
              <a:off x="8269357" y="5823267"/>
              <a:ext cx="610795" cy="341207"/>
            </a:xfrm>
            <a:custGeom>
              <a:avLst/>
              <a:gdLst>
                <a:gd name="T0" fmla="*/ 2147483647 w 441"/>
                <a:gd name="T1" fmla="*/ 2147483647 h 264"/>
                <a:gd name="T2" fmla="*/ 2147483647 w 441"/>
                <a:gd name="T3" fmla="*/ 2147483647 h 264"/>
                <a:gd name="T4" fmla="*/ 2147483647 w 441"/>
                <a:gd name="T5" fmla="*/ 2147483647 h 264"/>
                <a:gd name="T6" fmla="*/ 2147483647 w 441"/>
                <a:gd name="T7" fmla="*/ 2147483647 h 264"/>
                <a:gd name="T8" fmla="*/ 2147483647 w 441"/>
                <a:gd name="T9" fmla="*/ 2147483647 h 264"/>
                <a:gd name="T10" fmla="*/ 2147483647 w 441"/>
                <a:gd name="T11" fmla="*/ 2147483647 h 264"/>
                <a:gd name="T12" fmla="*/ 2147483647 w 441"/>
                <a:gd name="T13" fmla="*/ 2147483647 h 264"/>
                <a:gd name="T14" fmla="*/ 2147483647 w 441"/>
                <a:gd name="T15" fmla="*/ 2147483647 h 264"/>
                <a:gd name="T16" fmla="*/ 2147483647 w 441"/>
                <a:gd name="T17" fmla="*/ 2147483647 h 264"/>
                <a:gd name="T18" fmla="*/ 2147483647 w 441"/>
                <a:gd name="T19" fmla="*/ 2147483647 h 264"/>
                <a:gd name="T20" fmla="*/ 2147483647 w 441"/>
                <a:gd name="T21" fmla="*/ 0 h 264"/>
                <a:gd name="T22" fmla="*/ 2147483647 w 441"/>
                <a:gd name="T23" fmla="*/ 2147483647 h 264"/>
                <a:gd name="T24" fmla="*/ 2147483647 w 441"/>
                <a:gd name="T25" fmla="*/ 2147483647 h 264"/>
                <a:gd name="T26" fmla="*/ 0 w 441"/>
                <a:gd name="T27" fmla="*/ 2147483647 h 264"/>
                <a:gd name="T28" fmla="*/ 2147483647 w 441"/>
                <a:gd name="T29" fmla="*/ 2147483647 h 264"/>
                <a:gd name="T30" fmla="*/ 2147483647 w 441"/>
                <a:gd name="T31" fmla="*/ 2147483647 h 264"/>
                <a:gd name="T32" fmla="*/ 2147483647 w 441"/>
                <a:gd name="T33" fmla="*/ 2147483647 h 264"/>
                <a:gd name="T34" fmla="*/ 2147483647 w 441"/>
                <a:gd name="T35" fmla="*/ 2147483647 h 2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1"/>
                <a:gd name="T55" fmla="*/ 0 h 264"/>
                <a:gd name="T56" fmla="*/ 441 w 441"/>
                <a:gd name="T57" fmla="*/ 264 h 2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1" h="264">
                  <a:moveTo>
                    <a:pt x="440" y="55"/>
                  </a:moveTo>
                  <a:lnTo>
                    <a:pt x="403" y="69"/>
                  </a:lnTo>
                  <a:lnTo>
                    <a:pt x="397" y="124"/>
                  </a:lnTo>
                  <a:lnTo>
                    <a:pt x="360" y="159"/>
                  </a:lnTo>
                  <a:lnTo>
                    <a:pt x="281" y="164"/>
                  </a:lnTo>
                  <a:lnTo>
                    <a:pt x="275" y="148"/>
                  </a:lnTo>
                  <a:lnTo>
                    <a:pt x="265" y="119"/>
                  </a:lnTo>
                  <a:lnTo>
                    <a:pt x="270" y="79"/>
                  </a:lnTo>
                  <a:lnTo>
                    <a:pt x="275" y="59"/>
                  </a:lnTo>
                  <a:lnTo>
                    <a:pt x="164" y="24"/>
                  </a:lnTo>
                  <a:lnTo>
                    <a:pt x="47" y="0"/>
                  </a:lnTo>
                  <a:lnTo>
                    <a:pt x="37" y="4"/>
                  </a:lnTo>
                  <a:lnTo>
                    <a:pt x="16" y="30"/>
                  </a:lnTo>
                  <a:lnTo>
                    <a:pt x="0" y="114"/>
                  </a:lnTo>
                  <a:lnTo>
                    <a:pt x="5" y="144"/>
                  </a:lnTo>
                  <a:lnTo>
                    <a:pt x="43" y="188"/>
                  </a:lnTo>
                  <a:lnTo>
                    <a:pt x="84" y="233"/>
                  </a:lnTo>
                  <a:lnTo>
                    <a:pt x="158" y="2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" name="Freeform 203"/>
            <p:cNvSpPr>
              <a:spLocks/>
            </p:cNvSpPr>
            <p:nvPr/>
          </p:nvSpPr>
          <p:spPr bwMode="auto">
            <a:xfrm>
              <a:off x="8444489" y="5905817"/>
              <a:ext cx="112896" cy="79798"/>
            </a:xfrm>
            <a:custGeom>
              <a:avLst/>
              <a:gdLst>
                <a:gd name="T0" fmla="*/ 2147483647 w 81"/>
                <a:gd name="T1" fmla="*/ 0 h 61"/>
                <a:gd name="T2" fmla="*/ 2147483647 w 81"/>
                <a:gd name="T3" fmla="*/ 2147483647 h 61"/>
                <a:gd name="T4" fmla="*/ 2147483647 w 81"/>
                <a:gd name="T5" fmla="*/ 2147483647 h 61"/>
                <a:gd name="T6" fmla="*/ 0 w 81"/>
                <a:gd name="T7" fmla="*/ 2147483647 h 61"/>
                <a:gd name="T8" fmla="*/ 2147483647 w 81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61"/>
                <a:gd name="T17" fmla="*/ 81 w 81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61">
                  <a:moveTo>
                    <a:pt x="6" y="0"/>
                  </a:moveTo>
                  <a:lnTo>
                    <a:pt x="80" y="5"/>
                  </a:lnTo>
                  <a:lnTo>
                    <a:pt x="74" y="60"/>
                  </a:lnTo>
                  <a:lnTo>
                    <a:pt x="0" y="6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" name="Freeform 204"/>
            <p:cNvSpPr>
              <a:spLocks/>
            </p:cNvSpPr>
            <p:nvPr/>
          </p:nvSpPr>
          <p:spPr bwMode="auto">
            <a:xfrm>
              <a:off x="8835283" y="5925079"/>
              <a:ext cx="39080" cy="53658"/>
            </a:xfrm>
            <a:custGeom>
              <a:avLst/>
              <a:gdLst>
                <a:gd name="T0" fmla="*/ 0 w 28"/>
                <a:gd name="T1" fmla="*/ 2147483647 h 41"/>
                <a:gd name="T2" fmla="*/ 2147483647 w 28"/>
                <a:gd name="T3" fmla="*/ 0 h 41"/>
                <a:gd name="T4" fmla="*/ 2147483647 w 28"/>
                <a:gd name="T5" fmla="*/ 2147483647 h 41"/>
                <a:gd name="T6" fmla="*/ 0 w 28"/>
                <a:gd name="T7" fmla="*/ 2147483647 h 41"/>
                <a:gd name="T8" fmla="*/ 0 w 28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5"/>
                  </a:moveTo>
                  <a:lnTo>
                    <a:pt x="27" y="0"/>
                  </a:lnTo>
                  <a:lnTo>
                    <a:pt x="27" y="35"/>
                  </a:lnTo>
                  <a:lnTo>
                    <a:pt x="0" y="40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" name="Freeform 205"/>
            <p:cNvSpPr>
              <a:spLocks/>
            </p:cNvSpPr>
            <p:nvPr/>
          </p:nvSpPr>
          <p:spPr bwMode="auto">
            <a:xfrm>
              <a:off x="8732519" y="6035145"/>
              <a:ext cx="30395" cy="129328"/>
            </a:xfrm>
            <a:custGeom>
              <a:avLst/>
              <a:gdLst>
                <a:gd name="T0" fmla="*/ 0 w 22"/>
                <a:gd name="T1" fmla="*/ 0 h 100"/>
                <a:gd name="T2" fmla="*/ 0 w 22"/>
                <a:gd name="T3" fmla="*/ 2147483647 h 100"/>
                <a:gd name="T4" fmla="*/ 2147483647 w 22"/>
                <a:gd name="T5" fmla="*/ 2147483647 h 100"/>
                <a:gd name="T6" fmla="*/ 2147483647 w 22"/>
                <a:gd name="T7" fmla="*/ 2147483647 h 100"/>
                <a:gd name="T8" fmla="*/ 2147483647 w 22"/>
                <a:gd name="T9" fmla="*/ 2147483647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00"/>
                <a:gd name="T17" fmla="*/ 22 w 22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00">
                  <a:moveTo>
                    <a:pt x="0" y="0"/>
                  </a:moveTo>
                  <a:lnTo>
                    <a:pt x="0" y="39"/>
                  </a:lnTo>
                  <a:lnTo>
                    <a:pt x="5" y="75"/>
                  </a:lnTo>
                  <a:lnTo>
                    <a:pt x="11" y="89"/>
                  </a:lnTo>
                  <a:lnTo>
                    <a:pt x="21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" name="Freeform 206"/>
            <p:cNvSpPr>
              <a:spLocks/>
            </p:cNvSpPr>
            <p:nvPr/>
          </p:nvSpPr>
          <p:spPr bwMode="auto">
            <a:xfrm>
              <a:off x="8262119" y="5366490"/>
              <a:ext cx="309740" cy="489797"/>
            </a:xfrm>
            <a:custGeom>
              <a:avLst/>
              <a:gdLst>
                <a:gd name="T0" fmla="*/ 2147483647 w 223"/>
                <a:gd name="T1" fmla="*/ 2147483647 h 378"/>
                <a:gd name="T2" fmla="*/ 2147483647 w 223"/>
                <a:gd name="T3" fmla="*/ 2147483647 h 378"/>
                <a:gd name="T4" fmla="*/ 2147483647 w 223"/>
                <a:gd name="T5" fmla="*/ 2147483647 h 378"/>
                <a:gd name="T6" fmla="*/ 0 w 223"/>
                <a:gd name="T7" fmla="*/ 2147483647 h 378"/>
                <a:gd name="T8" fmla="*/ 2147483647 w 223"/>
                <a:gd name="T9" fmla="*/ 2147483647 h 378"/>
                <a:gd name="T10" fmla="*/ 2147483647 w 223"/>
                <a:gd name="T11" fmla="*/ 2147483647 h 378"/>
                <a:gd name="T12" fmla="*/ 2147483647 w 223"/>
                <a:gd name="T13" fmla="*/ 0 h 378"/>
                <a:gd name="T14" fmla="*/ 2147483647 w 223"/>
                <a:gd name="T15" fmla="*/ 0 h 378"/>
                <a:gd name="T16" fmla="*/ 2147483647 w 223"/>
                <a:gd name="T17" fmla="*/ 2147483647 h 378"/>
                <a:gd name="T18" fmla="*/ 2147483647 w 223"/>
                <a:gd name="T19" fmla="*/ 2147483647 h 378"/>
                <a:gd name="T20" fmla="*/ 2147483647 w 223"/>
                <a:gd name="T21" fmla="*/ 2147483647 h 378"/>
                <a:gd name="T22" fmla="*/ 2147483647 w 223"/>
                <a:gd name="T23" fmla="*/ 2147483647 h 378"/>
                <a:gd name="T24" fmla="*/ 2147483647 w 223"/>
                <a:gd name="T25" fmla="*/ 2147483647 h 378"/>
                <a:gd name="T26" fmla="*/ 2147483647 w 223"/>
                <a:gd name="T27" fmla="*/ 2147483647 h 378"/>
                <a:gd name="T28" fmla="*/ 2147483647 w 223"/>
                <a:gd name="T29" fmla="*/ 2147483647 h 3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3"/>
                <a:gd name="T46" fmla="*/ 0 h 378"/>
                <a:gd name="T47" fmla="*/ 223 w 223"/>
                <a:gd name="T48" fmla="*/ 378 h 3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3" h="378">
                  <a:moveTo>
                    <a:pt x="21" y="377"/>
                  </a:moveTo>
                  <a:lnTo>
                    <a:pt x="16" y="377"/>
                  </a:lnTo>
                  <a:lnTo>
                    <a:pt x="6" y="367"/>
                  </a:lnTo>
                  <a:lnTo>
                    <a:pt x="0" y="189"/>
                  </a:lnTo>
                  <a:lnTo>
                    <a:pt x="48" y="15"/>
                  </a:lnTo>
                  <a:lnTo>
                    <a:pt x="53" y="5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101" y="10"/>
                  </a:lnTo>
                  <a:lnTo>
                    <a:pt x="127" y="10"/>
                  </a:lnTo>
                  <a:lnTo>
                    <a:pt x="159" y="15"/>
                  </a:lnTo>
                  <a:lnTo>
                    <a:pt x="206" y="25"/>
                  </a:lnTo>
                  <a:lnTo>
                    <a:pt x="212" y="30"/>
                  </a:lnTo>
                  <a:lnTo>
                    <a:pt x="217" y="45"/>
                  </a:lnTo>
                  <a:lnTo>
                    <a:pt x="222" y="2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" name="Line 38"/>
            <p:cNvSpPr>
              <a:spLocks noChangeShapeType="1"/>
            </p:cNvSpPr>
            <p:nvPr/>
          </p:nvSpPr>
          <p:spPr bwMode="auto">
            <a:xfrm>
              <a:off x="8555938" y="5425652"/>
              <a:ext cx="7236" cy="217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" name="Line 39"/>
            <p:cNvSpPr>
              <a:spLocks noChangeShapeType="1"/>
            </p:cNvSpPr>
            <p:nvPr/>
          </p:nvSpPr>
          <p:spPr bwMode="auto">
            <a:xfrm>
              <a:off x="8372120" y="5373370"/>
              <a:ext cx="0" cy="269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" name="Freeform 209"/>
            <p:cNvSpPr>
              <a:spLocks/>
            </p:cNvSpPr>
            <p:nvPr/>
          </p:nvSpPr>
          <p:spPr bwMode="auto">
            <a:xfrm>
              <a:off x="8364884" y="5630650"/>
              <a:ext cx="44868" cy="116946"/>
            </a:xfrm>
            <a:custGeom>
              <a:avLst/>
              <a:gdLst>
                <a:gd name="T0" fmla="*/ 0 w 32"/>
                <a:gd name="T1" fmla="*/ 2147483647 h 90"/>
                <a:gd name="T2" fmla="*/ 0 w 32"/>
                <a:gd name="T3" fmla="*/ 2147483647 h 90"/>
                <a:gd name="T4" fmla="*/ 2147483647 w 32"/>
                <a:gd name="T5" fmla="*/ 2147483647 h 90"/>
                <a:gd name="T6" fmla="*/ 2147483647 w 32"/>
                <a:gd name="T7" fmla="*/ 2147483647 h 90"/>
                <a:gd name="T8" fmla="*/ 2147483647 w 32"/>
                <a:gd name="T9" fmla="*/ 2147483647 h 90"/>
                <a:gd name="T10" fmla="*/ 2147483647 w 32"/>
                <a:gd name="T11" fmla="*/ 2147483647 h 90"/>
                <a:gd name="T12" fmla="*/ 2147483647 w 32"/>
                <a:gd name="T13" fmla="*/ 0 h 90"/>
                <a:gd name="T14" fmla="*/ 2147483647 w 32"/>
                <a:gd name="T15" fmla="*/ 2147483647 h 90"/>
                <a:gd name="T16" fmla="*/ 0 w 32"/>
                <a:gd name="T17" fmla="*/ 2147483647 h 90"/>
                <a:gd name="T18" fmla="*/ 2147483647 w 32"/>
                <a:gd name="T19" fmla="*/ 2147483647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90"/>
                <a:gd name="T32" fmla="*/ 32 w 32"/>
                <a:gd name="T33" fmla="*/ 90 h 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90">
                  <a:moveTo>
                    <a:pt x="0" y="89"/>
                  </a:moveTo>
                  <a:lnTo>
                    <a:pt x="0" y="84"/>
                  </a:lnTo>
                  <a:lnTo>
                    <a:pt x="5" y="69"/>
                  </a:lnTo>
                  <a:lnTo>
                    <a:pt x="31" y="20"/>
                  </a:lnTo>
                  <a:lnTo>
                    <a:pt x="31" y="15"/>
                  </a:lnTo>
                  <a:lnTo>
                    <a:pt x="31" y="5"/>
                  </a:lnTo>
                  <a:lnTo>
                    <a:pt x="21" y="0"/>
                  </a:lnTo>
                  <a:lnTo>
                    <a:pt x="5" y="5"/>
                  </a:lnTo>
                  <a:lnTo>
                    <a:pt x="0" y="35"/>
                  </a:lnTo>
                  <a:lnTo>
                    <a:pt x="5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5" name="Line 41"/>
            <p:cNvSpPr>
              <a:spLocks noChangeShapeType="1"/>
            </p:cNvSpPr>
            <p:nvPr/>
          </p:nvSpPr>
          <p:spPr bwMode="auto">
            <a:xfrm>
              <a:off x="8364884" y="5746220"/>
              <a:ext cx="140396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" name="Freeform 211"/>
            <p:cNvSpPr>
              <a:spLocks/>
            </p:cNvSpPr>
            <p:nvPr/>
          </p:nvSpPr>
          <p:spPr bwMode="auto">
            <a:xfrm>
              <a:off x="8299751" y="5663670"/>
              <a:ext cx="57895" cy="166476"/>
            </a:xfrm>
            <a:custGeom>
              <a:avLst/>
              <a:gdLst>
                <a:gd name="T0" fmla="*/ 2147483647 w 42"/>
                <a:gd name="T1" fmla="*/ 0 h 129"/>
                <a:gd name="T2" fmla="*/ 0 w 42"/>
                <a:gd name="T3" fmla="*/ 2147483647 h 129"/>
                <a:gd name="T4" fmla="*/ 0 w 42"/>
                <a:gd name="T5" fmla="*/ 2147483647 h 129"/>
                <a:gd name="T6" fmla="*/ 0 60000 65536"/>
                <a:gd name="T7" fmla="*/ 0 60000 65536"/>
                <a:gd name="T8" fmla="*/ 0 60000 65536"/>
                <a:gd name="T9" fmla="*/ 0 w 42"/>
                <a:gd name="T10" fmla="*/ 0 h 129"/>
                <a:gd name="T11" fmla="*/ 42 w 42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9">
                  <a:moveTo>
                    <a:pt x="41" y="0"/>
                  </a:moveTo>
                  <a:lnTo>
                    <a:pt x="0" y="4"/>
                  </a:lnTo>
                  <a:lnTo>
                    <a:pt x="0" y="1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7" name="Line 43"/>
            <p:cNvSpPr>
              <a:spLocks noChangeShapeType="1"/>
            </p:cNvSpPr>
            <p:nvPr/>
          </p:nvSpPr>
          <p:spPr bwMode="auto">
            <a:xfrm flipH="1">
              <a:off x="8224487" y="5772362"/>
              <a:ext cx="66580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" name="Line 44"/>
            <p:cNvSpPr>
              <a:spLocks noChangeShapeType="1"/>
            </p:cNvSpPr>
            <p:nvPr/>
          </p:nvSpPr>
          <p:spPr bwMode="auto">
            <a:xfrm flipH="1">
              <a:off x="8217251" y="5669174"/>
              <a:ext cx="82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" name="Freeform 214"/>
            <p:cNvSpPr>
              <a:spLocks/>
            </p:cNvSpPr>
            <p:nvPr/>
          </p:nvSpPr>
          <p:spPr bwMode="auto">
            <a:xfrm>
              <a:off x="8253435" y="5842529"/>
              <a:ext cx="47764" cy="33020"/>
            </a:xfrm>
            <a:custGeom>
              <a:avLst/>
              <a:gdLst>
                <a:gd name="T0" fmla="*/ 2147483647 w 34"/>
                <a:gd name="T1" fmla="*/ 0 h 26"/>
                <a:gd name="T2" fmla="*/ 0 w 34"/>
                <a:gd name="T3" fmla="*/ 2147483647 h 26"/>
                <a:gd name="T4" fmla="*/ 0 w 34"/>
                <a:gd name="T5" fmla="*/ 2147483647 h 26"/>
                <a:gd name="T6" fmla="*/ 0 60000 65536"/>
                <a:gd name="T7" fmla="*/ 0 60000 65536"/>
                <a:gd name="T8" fmla="*/ 0 60000 65536"/>
                <a:gd name="T9" fmla="*/ 0 w 34"/>
                <a:gd name="T10" fmla="*/ 0 h 26"/>
                <a:gd name="T11" fmla="*/ 34 w 34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26">
                  <a:moveTo>
                    <a:pt x="33" y="0"/>
                  </a:moveTo>
                  <a:lnTo>
                    <a:pt x="0" y="9"/>
                  </a:ln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0" name="Line 46"/>
            <p:cNvSpPr>
              <a:spLocks noChangeShapeType="1"/>
            </p:cNvSpPr>
            <p:nvPr/>
          </p:nvSpPr>
          <p:spPr bwMode="auto">
            <a:xfrm flipH="1">
              <a:off x="8195540" y="5881052"/>
              <a:ext cx="868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" name="Line 47"/>
            <p:cNvSpPr>
              <a:spLocks noChangeShapeType="1"/>
            </p:cNvSpPr>
            <p:nvPr/>
          </p:nvSpPr>
          <p:spPr bwMode="auto">
            <a:xfrm>
              <a:off x="8253435" y="5881052"/>
              <a:ext cx="0" cy="70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2" name="Line 48"/>
            <p:cNvSpPr>
              <a:spLocks noChangeShapeType="1"/>
            </p:cNvSpPr>
            <p:nvPr/>
          </p:nvSpPr>
          <p:spPr bwMode="auto">
            <a:xfrm>
              <a:off x="8231725" y="5951220"/>
              <a:ext cx="37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3" name="Line 49"/>
            <p:cNvSpPr>
              <a:spLocks noChangeShapeType="1"/>
            </p:cNvSpPr>
            <p:nvPr/>
          </p:nvSpPr>
          <p:spPr bwMode="auto">
            <a:xfrm flipH="1">
              <a:off x="8231725" y="5951220"/>
              <a:ext cx="8684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4" name="Line 50"/>
            <p:cNvSpPr>
              <a:spLocks noChangeShapeType="1"/>
            </p:cNvSpPr>
            <p:nvPr/>
          </p:nvSpPr>
          <p:spPr bwMode="auto">
            <a:xfrm flipH="1">
              <a:off x="8173829" y="5989743"/>
              <a:ext cx="95527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5" name="Line 51"/>
            <p:cNvSpPr>
              <a:spLocks noChangeShapeType="1"/>
            </p:cNvSpPr>
            <p:nvPr/>
          </p:nvSpPr>
          <p:spPr bwMode="auto">
            <a:xfrm flipH="1">
              <a:off x="8217251" y="6047528"/>
              <a:ext cx="955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6" name="Line 52"/>
            <p:cNvSpPr>
              <a:spLocks noChangeShapeType="1"/>
            </p:cNvSpPr>
            <p:nvPr/>
          </p:nvSpPr>
          <p:spPr bwMode="auto">
            <a:xfrm flipH="1">
              <a:off x="8128960" y="6098434"/>
              <a:ext cx="140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" name="Freeform 222"/>
            <p:cNvSpPr>
              <a:spLocks/>
            </p:cNvSpPr>
            <p:nvPr/>
          </p:nvSpPr>
          <p:spPr bwMode="auto">
            <a:xfrm>
              <a:off x="8100012" y="5798502"/>
              <a:ext cx="39080" cy="334328"/>
            </a:xfrm>
            <a:custGeom>
              <a:avLst/>
              <a:gdLst>
                <a:gd name="T0" fmla="*/ 2147483647 w 28"/>
                <a:gd name="T1" fmla="*/ 2147483647 h 258"/>
                <a:gd name="T2" fmla="*/ 2147483647 w 28"/>
                <a:gd name="T3" fmla="*/ 2147483647 h 258"/>
                <a:gd name="T4" fmla="*/ 2147483647 w 28"/>
                <a:gd name="T5" fmla="*/ 2147483647 h 258"/>
                <a:gd name="T6" fmla="*/ 0 w 28"/>
                <a:gd name="T7" fmla="*/ 2147483647 h 258"/>
                <a:gd name="T8" fmla="*/ 0 w 28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58"/>
                <a:gd name="T17" fmla="*/ 28 w 28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58">
                  <a:moveTo>
                    <a:pt x="27" y="257"/>
                  </a:moveTo>
                  <a:lnTo>
                    <a:pt x="21" y="232"/>
                  </a:lnTo>
                  <a:lnTo>
                    <a:pt x="21" y="222"/>
                  </a:lnTo>
                  <a:lnTo>
                    <a:pt x="0" y="15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8" name="Freeform 223"/>
            <p:cNvSpPr>
              <a:spLocks/>
            </p:cNvSpPr>
            <p:nvPr/>
          </p:nvSpPr>
          <p:spPr bwMode="auto">
            <a:xfrm>
              <a:off x="8100012" y="5451792"/>
              <a:ext cx="163555" cy="546206"/>
            </a:xfrm>
            <a:custGeom>
              <a:avLst/>
              <a:gdLst>
                <a:gd name="T0" fmla="*/ 2147483647 w 118"/>
                <a:gd name="T1" fmla="*/ 2147483647 h 422"/>
                <a:gd name="T2" fmla="*/ 2147483647 w 118"/>
                <a:gd name="T3" fmla="*/ 2147483647 h 422"/>
                <a:gd name="T4" fmla="*/ 2147483647 w 118"/>
                <a:gd name="T5" fmla="*/ 2147483647 h 422"/>
                <a:gd name="T6" fmla="*/ 2147483647 w 118"/>
                <a:gd name="T7" fmla="*/ 2147483647 h 422"/>
                <a:gd name="T8" fmla="*/ 2147483647 w 118"/>
                <a:gd name="T9" fmla="*/ 2147483647 h 422"/>
                <a:gd name="T10" fmla="*/ 2147483647 w 118"/>
                <a:gd name="T11" fmla="*/ 2147483647 h 422"/>
                <a:gd name="T12" fmla="*/ 2147483647 w 118"/>
                <a:gd name="T13" fmla="*/ 2147483647 h 422"/>
                <a:gd name="T14" fmla="*/ 2147483647 w 118"/>
                <a:gd name="T15" fmla="*/ 2147483647 h 422"/>
                <a:gd name="T16" fmla="*/ 0 w 118"/>
                <a:gd name="T17" fmla="*/ 2147483647 h 422"/>
                <a:gd name="T18" fmla="*/ 2147483647 w 118"/>
                <a:gd name="T19" fmla="*/ 2147483647 h 422"/>
                <a:gd name="T20" fmla="*/ 2147483647 w 118"/>
                <a:gd name="T21" fmla="*/ 2147483647 h 422"/>
                <a:gd name="T22" fmla="*/ 2147483647 w 118"/>
                <a:gd name="T23" fmla="*/ 0 h 422"/>
                <a:gd name="T24" fmla="*/ 2147483647 w 118"/>
                <a:gd name="T25" fmla="*/ 2147483647 h 4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8"/>
                <a:gd name="T40" fmla="*/ 0 h 422"/>
                <a:gd name="T41" fmla="*/ 118 w 118"/>
                <a:gd name="T42" fmla="*/ 422 h 4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8" h="422">
                  <a:moveTo>
                    <a:pt x="6" y="421"/>
                  </a:moveTo>
                  <a:lnTo>
                    <a:pt x="16" y="421"/>
                  </a:lnTo>
                  <a:lnTo>
                    <a:pt x="32" y="417"/>
                  </a:lnTo>
                  <a:lnTo>
                    <a:pt x="37" y="397"/>
                  </a:lnTo>
                  <a:lnTo>
                    <a:pt x="37" y="382"/>
                  </a:lnTo>
                  <a:lnTo>
                    <a:pt x="21" y="366"/>
                  </a:lnTo>
                  <a:lnTo>
                    <a:pt x="11" y="357"/>
                  </a:lnTo>
                  <a:lnTo>
                    <a:pt x="6" y="347"/>
                  </a:lnTo>
                  <a:lnTo>
                    <a:pt x="0" y="188"/>
                  </a:lnTo>
                  <a:lnTo>
                    <a:pt x="6" y="173"/>
                  </a:lnTo>
                  <a:lnTo>
                    <a:pt x="96" y="10"/>
                  </a:lnTo>
                  <a:lnTo>
                    <a:pt x="111" y="0"/>
                  </a:lnTo>
                  <a:lnTo>
                    <a:pt x="117" y="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9" name="Freeform 224"/>
            <p:cNvSpPr>
              <a:spLocks/>
            </p:cNvSpPr>
            <p:nvPr/>
          </p:nvSpPr>
          <p:spPr bwMode="auto">
            <a:xfrm>
              <a:off x="7901721" y="5290820"/>
              <a:ext cx="531189" cy="796607"/>
            </a:xfrm>
            <a:custGeom>
              <a:avLst/>
              <a:gdLst>
                <a:gd name="T0" fmla="*/ 2147483647 w 383"/>
                <a:gd name="T1" fmla="*/ 2147483647 h 615"/>
                <a:gd name="T2" fmla="*/ 2147483647 w 383"/>
                <a:gd name="T3" fmla="*/ 2147483647 h 615"/>
                <a:gd name="T4" fmla="*/ 2147483647 w 383"/>
                <a:gd name="T5" fmla="*/ 2147483647 h 615"/>
                <a:gd name="T6" fmla="*/ 2147483647 w 383"/>
                <a:gd name="T7" fmla="*/ 0 h 615"/>
                <a:gd name="T8" fmla="*/ 2147483647 w 383"/>
                <a:gd name="T9" fmla="*/ 0 h 615"/>
                <a:gd name="T10" fmla="*/ 0 w 383"/>
                <a:gd name="T11" fmla="*/ 2147483647 h 615"/>
                <a:gd name="T12" fmla="*/ 2147483647 w 383"/>
                <a:gd name="T13" fmla="*/ 2147483647 h 6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3"/>
                <a:gd name="T22" fmla="*/ 0 h 615"/>
                <a:gd name="T23" fmla="*/ 383 w 383"/>
                <a:gd name="T24" fmla="*/ 615 h 6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3" h="615">
                  <a:moveTo>
                    <a:pt x="170" y="614"/>
                  </a:moveTo>
                  <a:lnTo>
                    <a:pt x="174" y="604"/>
                  </a:lnTo>
                  <a:lnTo>
                    <a:pt x="164" y="49"/>
                  </a:lnTo>
                  <a:lnTo>
                    <a:pt x="382" y="0"/>
                  </a:lnTo>
                  <a:lnTo>
                    <a:pt x="223" y="0"/>
                  </a:lnTo>
                  <a:lnTo>
                    <a:pt x="0" y="20"/>
                  </a:lnTo>
                  <a:lnTo>
                    <a:pt x="164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0" name="Line 56"/>
            <p:cNvSpPr>
              <a:spLocks noChangeShapeType="1"/>
            </p:cNvSpPr>
            <p:nvPr/>
          </p:nvSpPr>
          <p:spPr bwMode="auto">
            <a:xfrm flipH="1" flipV="1">
              <a:off x="8173829" y="5161492"/>
              <a:ext cx="36184" cy="129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1" name="Line 57"/>
            <p:cNvSpPr>
              <a:spLocks noChangeShapeType="1"/>
            </p:cNvSpPr>
            <p:nvPr/>
          </p:nvSpPr>
          <p:spPr bwMode="auto">
            <a:xfrm flipH="1" flipV="1">
              <a:off x="7856852" y="5149109"/>
              <a:ext cx="44869" cy="167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2" name="Freeform 227"/>
            <p:cNvSpPr>
              <a:spLocks/>
            </p:cNvSpPr>
            <p:nvPr/>
          </p:nvSpPr>
          <p:spPr bwMode="auto">
            <a:xfrm>
              <a:off x="7901721" y="5200015"/>
              <a:ext cx="288029" cy="97684"/>
            </a:xfrm>
            <a:custGeom>
              <a:avLst/>
              <a:gdLst>
                <a:gd name="T0" fmla="*/ 2147483647 w 208"/>
                <a:gd name="T1" fmla="*/ 2147483647 h 76"/>
                <a:gd name="T2" fmla="*/ 0 w 208"/>
                <a:gd name="T3" fmla="*/ 2147483647 h 76"/>
                <a:gd name="T4" fmla="*/ 0 w 208"/>
                <a:gd name="T5" fmla="*/ 2147483647 h 76"/>
                <a:gd name="T6" fmla="*/ 2147483647 w 208"/>
                <a:gd name="T7" fmla="*/ 0 h 76"/>
                <a:gd name="T8" fmla="*/ 2147483647 w 208"/>
                <a:gd name="T9" fmla="*/ 0 h 76"/>
                <a:gd name="T10" fmla="*/ 2147483647 w 208"/>
                <a:gd name="T11" fmla="*/ 2147483647 h 76"/>
                <a:gd name="T12" fmla="*/ 2147483647 w 208"/>
                <a:gd name="T13" fmla="*/ 2147483647 h 76"/>
                <a:gd name="T14" fmla="*/ 2147483647 w 208"/>
                <a:gd name="T15" fmla="*/ 2147483647 h 76"/>
                <a:gd name="T16" fmla="*/ 2147483647 w 208"/>
                <a:gd name="T17" fmla="*/ 2147483647 h 76"/>
                <a:gd name="T18" fmla="*/ 2147483647 w 208"/>
                <a:gd name="T19" fmla="*/ 2147483647 h 76"/>
                <a:gd name="T20" fmla="*/ 2147483647 w 208"/>
                <a:gd name="T21" fmla="*/ 2147483647 h 76"/>
                <a:gd name="T22" fmla="*/ 2147483647 w 208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8"/>
                <a:gd name="T37" fmla="*/ 0 h 76"/>
                <a:gd name="T38" fmla="*/ 208 w 208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8" h="76">
                  <a:moveTo>
                    <a:pt x="5" y="6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80" y="0"/>
                  </a:lnTo>
                  <a:lnTo>
                    <a:pt x="186" y="5"/>
                  </a:lnTo>
                  <a:lnTo>
                    <a:pt x="196" y="20"/>
                  </a:lnTo>
                  <a:lnTo>
                    <a:pt x="207" y="60"/>
                  </a:lnTo>
                  <a:lnTo>
                    <a:pt x="201" y="65"/>
                  </a:lnTo>
                  <a:lnTo>
                    <a:pt x="186" y="71"/>
                  </a:lnTo>
                  <a:lnTo>
                    <a:pt x="26" y="75"/>
                  </a:lnTo>
                  <a:lnTo>
                    <a:pt x="5" y="6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3" name="Freeform 228"/>
            <p:cNvSpPr>
              <a:spLocks/>
            </p:cNvSpPr>
            <p:nvPr/>
          </p:nvSpPr>
          <p:spPr bwMode="auto">
            <a:xfrm>
              <a:off x="8210013" y="5220652"/>
              <a:ext cx="170791" cy="71543"/>
            </a:xfrm>
            <a:custGeom>
              <a:avLst/>
              <a:gdLst>
                <a:gd name="T0" fmla="*/ 0 w 123"/>
                <a:gd name="T1" fmla="*/ 0 h 55"/>
                <a:gd name="T2" fmla="*/ 2147483647 w 123"/>
                <a:gd name="T3" fmla="*/ 0 h 55"/>
                <a:gd name="T4" fmla="*/ 2147483647 w 123"/>
                <a:gd name="T5" fmla="*/ 2147483647 h 55"/>
                <a:gd name="T6" fmla="*/ 2147483647 w 123"/>
                <a:gd name="T7" fmla="*/ 2147483647 h 55"/>
                <a:gd name="T8" fmla="*/ 2147483647 w 123"/>
                <a:gd name="T9" fmla="*/ 2147483647 h 55"/>
                <a:gd name="T10" fmla="*/ 2147483647 w 123"/>
                <a:gd name="T11" fmla="*/ 2147483647 h 55"/>
                <a:gd name="T12" fmla="*/ 0 w 123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"/>
                <a:gd name="T22" fmla="*/ 0 h 55"/>
                <a:gd name="T23" fmla="*/ 123 w 123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" h="55">
                  <a:moveTo>
                    <a:pt x="0" y="0"/>
                  </a:moveTo>
                  <a:lnTo>
                    <a:pt x="16" y="0"/>
                  </a:lnTo>
                  <a:lnTo>
                    <a:pt x="111" y="34"/>
                  </a:lnTo>
                  <a:lnTo>
                    <a:pt x="116" y="44"/>
                  </a:lnTo>
                  <a:lnTo>
                    <a:pt x="122" y="54"/>
                  </a:ln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4" name="Freeform 229"/>
            <p:cNvSpPr>
              <a:spLocks/>
            </p:cNvSpPr>
            <p:nvPr/>
          </p:nvSpPr>
          <p:spPr bwMode="auto">
            <a:xfrm>
              <a:off x="7783036" y="5213773"/>
              <a:ext cx="75264" cy="136207"/>
            </a:xfrm>
            <a:custGeom>
              <a:avLst/>
              <a:gdLst>
                <a:gd name="T0" fmla="*/ 2147483647 w 54"/>
                <a:gd name="T1" fmla="*/ 2147483647 h 105"/>
                <a:gd name="T2" fmla="*/ 2147483647 w 54"/>
                <a:gd name="T3" fmla="*/ 0 h 105"/>
                <a:gd name="T4" fmla="*/ 2147483647 w 54"/>
                <a:gd name="T5" fmla="*/ 0 h 105"/>
                <a:gd name="T6" fmla="*/ 2147483647 w 54"/>
                <a:gd name="T7" fmla="*/ 2147483647 h 105"/>
                <a:gd name="T8" fmla="*/ 2147483647 w 54"/>
                <a:gd name="T9" fmla="*/ 2147483647 h 105"/>
                <a:gd name="T10" fmla="*/ 2147483647 w 54"/>
                <a:gd name="T11" fmla="*/ 2147483647 h 105"/>
                <a:gd name="T12" fmla="*/ 2147483647 w 54"/>
                <a:gd name="T13" fmla="*/ 2147483647 h 105"/>
                <a:gd name="T14" fmla="*/ 2147483647 w 54"/>
                <a:gd name="T15" fmla="*/ 2147483647 h 105"/>
                <a:gd name="T16" fmla="*/ 0 w 54"/>
                <a:gd name="T17" fmla="*/ 2147483647 h 105"/>
                <a:gd name="T18" fmla="*/ 0 w 54"/>
                <a:gd name="T19" fmla="*/ 2147483647 h 105"/>
                <a:gd name="T20" fmla="*/ 0 w 54"/>
                <a:gd name="T21" fmla="*/ 2147483647 h 105"/>
                <a:gd name="T22" fmla="*/ 0 w 54"/>
                <a:gd name="T23" fmla="*/ 2147483647 h 105"/>
                <a:gd name="T24" fmla="*/ 2147483647 w 54"/>
                <a:gd name="T25" fmla="*/ 2147483647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105"/>
                <a:gd name="T41" fmla="*/ 54 w 54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105">
                  <a:moveTo>
                    <a:pt x="6" y="15"/>
                  </a:moveTo>
                  <a:lnTo>
                    <a:pt x="32" y="0"/>
                  </a:lnTo>
                  <a:lnTo>
                    <a:pt x="43" y="0"/>
                  </a:lnTo>
                  <a:lnTo>
                    <a:pt x="48" y="15"/>
                  </a:lnTo>
                  <a:lnTo>
                    <a:pt x="48" y="75"/>
                  </a:lnTo>
                  <a:lnTo>
                    <a:pt x="53" y="80"/>
                  </a:lnTo>
                  <a:lnTo>
                    <a:pt x="43" y="89"/>
                  </a:lnTo>
                  <a:lnTo>
                    <a:pt x="10" y="104"/>
                  </a:lnTo>
                  <a:lnTo>
                    <a:pt x="0" y="8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6" y="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5" name="Freeform 230"/>
            <p:cNvSpPr>
              <a:spLocks/>
            </p:cNvSpPr>
            <p:nvPr/>
          </p:nvSpPr>
          <p:spPr bwMode="auto">
            <a:xfrm>
              <a:off x="7665798" y="5250920"/>
              <a:ext cx="89738" cy="143087"/>
            </a:xfrm>
            <a:custGeom>
              <a:avLst/>
              <a:gdLst>
                <a:gd name="T0" fmla="*/ 2147483647 w 65"/>
                <a:gd name="T1" fmla="*/ 0 h 110"/>
                <a:gd name="T2" fmla="*/ 2147483647 w 65"/>
                <a:gd name="T3" fmla="*/ 2147483647 h 110"/>
                <a:gd name="T4" fmla="*/ 2147483647 w 65"/>
                <a:gd name="T5" fmla="*/ 2147483647 h 110"/>
                <a:gd name="T6" fmla="*/ 0 w 65"/>
                <a:gd name="T7" fmla="*/ 2147483647 h 110"/>
                <a:gd name="T8" fmla="*/ 2147483647 w 65"/>
                <a:gd name="T9" fmla="*/ 2147483647 h 110"/>
                <a:gd name="T10" fmla="*/ 2147483647 w 65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10"/>
                <a:gd name="T20" fmla="*/ 65 w 65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10">
                  <a:moveTo>
                    <a:pt x="64" y="0"/>
                  </a:moveTo>
                  <a:lnTo>
                    <a:pt x="64" y="85"/>
                  </a:lnTo>
                  <a:lnTo>
                    <a:pt x="6" y="109"/>
                  </a:lnTo>
                  <a:lnTo>
                    <a:pt x="0" y="65"/>
                  </a:lnTo>
                  <a:lnTo>
                    <a:pt x="38" y="50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6" name="Freeform 231"/>
            <p:cNvSpPr>
              <a:spLocks/>
            </p:cNvSpPr>
            <p:nvPr/>
          </p:nvSpPr>
          <p:spPr bwMode="auto">
            <a:xfrm>
              <a:off x="7548560" y="5329343"/>
              <a:ext cx="104212" cy="116945"/>
            </a:xfrm>
            <a:custGeom>
              <a:avLst/>
              <a:gdLst>
                <a:gd name="T0" fmla="*/ 2147483647 w 75"/>
                <a:gd name="T1" fmla="*/ 2147483647 h 90"/>
                <a:gd name="T2" fmla="*/ 2147483647 w 75"/>
                <a:gd name="T3" fmla="*/ 2147483647 h 90"/>
                <a:gd name="T4" fmla="*/ 0 w 75"/>
                <a:gd name="T5" fmla="*/ 2147483647 h 90"/>
                <a:gd name="T6" fmla="*/ 0 w 75"/>
                <a:gd name="T7" fmla="*/ 2147483647 h 90"/>
                <a:gd name="T8" fmla="*/ 2147483647 w 75"/>
                <a:gd name="T9" fmla="*/ 0 h 90"/>
                <a:gd name="T10" fmla="*/ 2147483647 w 75"/>
                <a:gd name="T11" fmla="*/ 2147483647 h 90"/>
                <a:gd name="T12" fmla="*/ 2147483647 w 75"/>
                <a:gd name="T13" fmla="*/ 2147483647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90"/>
                <a:gd name="T23" fmla="*/ 75 w 75"/>
                <a:gd name="T24" fmla="*/ 90 h 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90">
                  <a:moveTo>
                    <a:pt x="74" y="10"/>
                  </a:moveTo>
                  <a:lnTo>
                    <a:pt x="74" y="60"/>
                  </a:lnTo>
                  <a:lnTo>
                    <a:pt x="0" y="89"/>
                  </a:lnTo>
                  <a:lnTo>
                    <a:pt x="0" y="15"/>
                  </a:lnTo>
                  <a:lnTo>
                    <a:pt x="21" y="0"/>
                  </a:lnTo>
                  <a:lnTo>
                    <a:pt x="43" y="25"/>
                  </a:lnTo>
                  <a:lnTo>
                    <a:pt x="74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7" name="Freeform 232"/>
            <p:cNvSpPr>
              <a:spLocks/>
            </p:cNvSpPr>
            <p:nvPr/>
          </p:nvSpPr>
          <p:spPr bwMode="auto">
            <a:xfrm>
              <a:off x="8599360" y="5406390"/>
              <a:ext cx="89738" cy="71543"/>
            </a:xfrm>
            <a:custGeom>
              <a:avLst/>
              <a:gdLst>
                <a:gd name="T0" fmla="*/ 2147483647 w 65"/>
                <a:gd name="T1" fmla="*/ 2147483647 h 55"/>
                <a:gd name="T2" fmla="*/ 0 w 65"/>
                <a:gd name="T3" fmla="*/ 0 h 55"/>
                <a:gd name="T4" fmla="*/ 0 w 65"/>
                <a:gd name="T5" fmla="*/ 2147483647 h 55"/>
                <a:gd name="T6" fmla="*/ 2147483647 w 65"/>
                <a:gd name="T7" fmla="*/ 214748364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55"/>
                <a:gd name="T14" fmla="*/ 65 w 6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55">
                  <a:moveTo>
                    <a:pt x="58" y="9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64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8" name="Freeform 233"/>
            <p:cNvSpPr>
              <a:spLocks/>
            </p:cNvSpPr>
            <p:nvPr/>
          </p:nvSpPr>
          <p:spPr bwMode="auto">
            <a:xfrm>
              <a:off x="8518306" y="5340350"/>
              <a:ext cx="46316" cy="60537"/>
            </a:xfrm>
            <a:custGeom>
              <a:avLst/>
              <a:gdLst>
                <a:gd name="T0" fmla="*/ 0 w 33"/>
                <a:gd name="T1" fmla="*/ 2147483647 h 46"/>
                <a:gd name="T2" fmla="*/ 0 w 33"/>
                <a:gd name="T3" fmla="*/ 2147483647 h 46"/>
                <a:gd name="T4" fmla="*/ 2147483647 w 33"/>
                <a:gd name="T5" fmla="*/ 0 h 46"/>
                <a:gd name="T6" fmla="*/ 2147483647 w 33"/>
                <a:gd name="T7" fmla="*/ 2147483647 h 46"/>
                <a:gd name="T8" fmla="*/ 2147483647 w 33"/>
                <a:gd name="T9" fmla="*/ 2147483647 h 46"/>
                <a:gd name="T10" fmla="*/ 2147483647 w 33"/>
                <a:gd name="T11" fmla="*/ 2147483647 h 46"/>
                <a:gd name="T12" fmla="*/ 2147483647 w 33"/>
                <a:gd name="T13" fmla="*/ 2147483647 h 46"/>
                <a:gd name="T14" fmla="*/ 2147483647 w 33"/>
                <a:gd name="T15" fmla="*/ 2147483647 h 46"/>
                <a:gd name="T16" fmla="*/ 0 w 33"/>
                <a:gd name="T17" fmla="*/ 2147483647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46"/>
                <a:gd name="T29" fmla="*/ 33 w 33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46">
                  <a:moveTo>
                    <a:pt x="0" y="16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27" y="5"/>
                  </a:lnTo>
                  <a:lnTo>
                    <a:pt x="32" y="16"/>
                  </a:lnTo>
                  <a:lnTo>
                    <a:pt x="32" y="40"/>
                  </a:lnTo>
                  <a:lnTo>
                    <a:pt x="32" y="45"/>
                  </a:lnTo>
                  <a:lnTo>
                    <a:pt x="5" y="45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9" name="Line 66"/>
            <p:cNvSpPr>
              <a:spLocks noChangeShapeType="1"/>
            </p:cNvSpPr>
            <p:nvPr/>
          </p:nvSpPr>
          <p:spPr bwMode="auto">
            <a:xfrm>
              <a:off x="8496595" y="5303202"/>
              <a:ext cx="8684" cy="346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0" name="Line 67"/>
            <p:cNvSpPr>
              <a:spLocks noChangeShapeType="1"/>
            </p:cNvSpPr>
            <p:nvPr/>
          </p:nvSpPr>
          <p:spPr bwMode="auto">
            <a:xfrm>
              <a:off x="8431463" y="5290820"/>
              <a:ext cx="13026" cy="352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1" name="Line 68"/>
            <p:cNvSpPr>
              <a:spLocks noChangeShapeType="1"/>
            </p:cNvSpPr>
            <p:nvPr/>
          </p:nvSpPr>
          <p:spPr bwMode="auto">
            <a:xfrm flipH="1" flipV="1">
              <a:off x="8584886" y="5348605"/>
              <a:ext cx="23158" cy="301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2" name="Line 69"/>
            <p:cNvSpPr>
              <a:spLocks noChangeShapeType="1"/>
            </p:cNvSpPr>
            <p:nvPr/>
          </p:nvSpPr>
          <p:spPr bwMode="auto">
            <a:xfrm>
              <a:off x="8505279" y="5399510"/>
              <a:ext cx="79607" cy="19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3" name="Line 70"/>
            <p:cNvSpPr>
              <a:spLocks noChangeShapeType="1"/>
            </p:cNvSpPr>
            <p:nvPr/>
          </p:nvSpPr>
          <p:spPr bwMode="auto">
            <a:xfrm>
              <a:off x="8496595" y="5431155"/>
              <a:ext cx="96975" cy="247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4" name="Line 71"/>
            <p:cNvSpPr>
              <a:spLocks noChangeShapeType="1"/>
            </p:cNvSpPr>
            <p:nvPr/>
          </p:nvSpPr>
          <p:spPr bwMode="auto">
            <a:xfrm flipV="1">
              <a:off x="8137644" y="5592127"/>
              <a:ext cx="306845" cy="5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5" name="Freeform 240"/>
            <p:cNvSpPr>
              <a:spLocks/>
            </p:cNvSpPr>
            <p:nvPr/>
          </p:nvSpPr>
          <p:spPr bwMode="auto">
            <a:xfrm>
              <a:off x="8444489" y="5592127"/>
              <a:ext cx="244608" cy="27517"/>
            </a:xfrm>
            <a:custGeom>
              <a:avLst/>
              <a:gdLst>
                <a:gd name="T0" fmla="*/ 0 w 176"/>
                <a:gd name="T1" fmla="*/ 0 h 21"/>
                <a:gd name="T2" fmla="*/ 2147483647 w 176"/>
                <a:gd name="T3" fmla="*/ 0 h 21"/>
                <a:gd name="T4" fmla="*/ 2147483647 w 176"/>
                <a:gd name="T5" fmla="*/ 2147483647 h 21"/>
                <a:gd name="T6" fmla="*/ 2147483647 w 176"/>
                <a:gd name="T7" fmla="*/ 214748364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1"/>
                <a:gd name="T14" fmla="*/ 176 w 176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1">
                  <a:moveTo>
                    <a:pt x="0" y="0"/>
                  </a:moveTo>
                  <a:lnTo>
                    <a:pt x="43" y="0"/>
                  </a:lnTo>
                  <a:lnTo>
                    <a:pt x="117" y="10"/>
                  </a:lnTo>
                  <a:lnTo>
                    <a:pt x="175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6" name="Line 73"/>
            <p:cNvSpPr>
              <a:spLocks noChangeShapeType="1"/>
            </p:cNvSpPr>
            <p:nvPr/>
          </p:nvSpPr>
          <p:spPr bwMode="auto">
            <a:xfrm>
              <a:off x="8137644" y="5669174"/>
              <a:ext cx="124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" name="Freeform 242"/>
            <p:cNvSpPr>
              <a:spLocks/>
            </p:cNvSpPr>
            <p:nvPr/>
          </p:nvSpPr>
          <p:spPr bwMode="auto">
            <a:xfrm>
              <a:off x="8570412" y="5431155"/>
              <a:ext cx="127370" cy="72919"/>
            </a:xfrm>
            <a:custGeom>
              <a:avLst/>
              <a:gdLst>
                <a:gd name="T0" fmla="*/ 0 w 92"/>
                <a:gd name="T1" fmla="*/ 0 h 56"/>
                <a:gd name="T2" fmla="*/ 2147483647 w 92"/>
                <a:gd name="T3" fmla="*/ 2147483647 h 56"/>
                <a:gd name="T4" fmla="*/ 2147483647 w 92"/>
                <a:gd name="T5" fmla="*/ 2147483647 h 56"/>
                <a:gd name="T6" fmla="*/ 2147483647 w 92"/>
                <a:gd name="T7" fmla="*/ 2147483647 h 56"/>
                <a:gd name="T8" fmla="*/ 2147483647 w 92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6"/>
                <a:gd name="T17" fmla="*/ 92 w 92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6">
                  <a:moveTo>
                    <a:pt x="0" y="0"/>
                  </a:moveTo>
                  <a:lnTo>
                    <a:pt x="27" y="39"/>
                  </a:lnTo>
                  <a:lnTo>
                    <a:pt x="59" y="55"/>
                  </a:lnTo>
                  <a:lnTo>
                    <a:pt x="74" y="55"/>
                  </a:lnTo>
                  <a:lnTo>
                    <a:pt x="91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8" name="Freeform 243"/>
            <p:cNvSpPr>
              <a:spLocks/>
            </p:cNvSpPr>
            <p:nvPr/>
          </p:nvSpPr>
          <p:spPr bwMode="auto">
            <a:xfrm>
              <a:off x="8328699" y="5340350"/>
              <a:ext cx="81053" cy="22013"/>
            </a:xfrm>
            <a:custGeom>
              <a:avLst/>
              <a:gdLst>
                <a:gd name="T0" fmla="*/ 0 w 58"/>
                <a:gd name="T1" fmla="*/ 2147483647 h 17"/>
                <a:gd name="T2" fmla="*/ 2147483647 w 58"/>
                <a:gd name="T3" fmla="*/ 2147483647 h 17"/>
                <a:gd name="T4" fmla="*/ 2147483647 w 58"/>
                <a:gd name="T5" fmla="*/ 2147483647 h 17"/>
                <a:gd name="T6" fmla="*/ 2147483647 w 58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17"/>
                <a:gd name="T14" fmla="*/ 58 w 58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17">
                  <a:moveTo>
                    <a:pt x="0" y="8"/>
                  </a:moveTo>
                  <a:lnTo>
                    <a:pt x="5" y="16"/>
                  </a:lnTo>
                  <a:lnTo>
                    <a:pt x="57" y="8"/>
                  </a:lnTo>
                  <a:lnTo>
                    <a:pt x="5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9" name="Freeform 244"/>
            <p:cNvSpPr>
              <a:spLocks/>
            </p:cNvSpPr>
            <p:nvPr/>
          </p:nvSpPr>
          <p:spPr bwMode="auto">
            <a:xfrm>
              <a:off x="8328699" y="5425652"/>
              <a:ext cx="88291" cy="22013"/>
            </a:xfrm>
            <a:custGeom>
              <a:avLst/>
              <a:gdLst>
                <a:gd name="T0" fmla="*/ 0 w 64"/>
                <a:gd name="T1" fmla="*/ 2147483647 h 17"/>
                <a:gd name="T2" fmla="*/ 2147483647 w 64"/>
                <a:gd name="T3" fmla="*/ 2147483647 h 17"/>
                <a:gd name="T4" fmla="*/ 2147483647 w 64"/>
                <a:gd name="T5" fmla="*/ 2147483647 h 17"/>
                <a:gd name="T6" fmla="*/ 2147483647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8"/>
                  </a:moveTo>
                  <a:lnTo>
                    <a:pt x="10" y="16"/>
                  </a:lnTo>
                  <a:lnTo>
                    <a:pt x="63" y="16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0" name="Freeform 245"/>
            <p:cNvSpPr>
              <a:spLocks/>
            </p:cNvSpPr>
            <p:nvPr/>
          </p:nvSpPr>
          <p:spPr bwMode="auto">
            <a:xfrm>
              <a:off x="8335936" y="5495819"/>
              <a:ext cx="88290" cy="22013"/>
            </a:xfrm>
            <a:custGeom>
              <a:avLst/>
              <a:gdLst>
                <a:gd name="T0" fmla="*/ 0 w 64"/>
                <a:gd name="T1" fmla="*/ 2147483647 h 17"/>
                <a:gd name="T2" fmla="*/ 2147483647 w 64"/>
                <a:gd name="T3" fmla="*/ 2147483647 h 17"/>
                <a:gd name="T4" fmla="*/ 2147483647 w 64"/>
                <a:gd name="T5" fmla="*/ 2147483647 h 17"/>
                <a:gd name="T6" fmla="*/ 2147483647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8"/>
                  </a:moveTo>
                  <a:lnTo>
                    <a:pt x="11" y="16"/>
                  </a:lnTo>
                  <a:lnTo>
                    <a:pt x="63" y="16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1" name="Freeform 246"/>
            <p:cNvSpPr>
              <a:spLocks/>
            </p:cNvSpPr>
            <p:nvPr/>
          </p:nvSpPr>
          <p:spPr bwMode="auto">
            <a:xfrm>
              <a:off x="8335936" y="5579745"/>
              <a:ext cx="104212" cy="22013"/>
            </a:xfrm>
            <a:custGeom>
              <a:avLst/>
              <a:gdLst>
                <a:gd name="T0" fmla="*/ 0 w 75"/>
                <a:gd name="T1" fmla="*/ 2147483647 h 17"/>
                <a:gd name="T2" fmla="*/ 2147483647 w 75"/>
                <a:gd name="T3" fmla="*/ 2147483647 h 17"/>
                <a:gd name="T4" fmla="*/ 2147483647 w 75"/>
                <a:gd name="T5" fmla="*/ 2147483647 h 17"/>
                <a:gd name="T6" fmla="*/ 2147483647 w 7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7"/>
                <a:gd name="T14" fmla="*/ 75 w 75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7">
                  <a:moveTo>
                    <a:pt x="0" y="5"/>
                  </a:moveTo>
                  <a:lnTo>
                    <a:pt x="11" y="16"/>
                  </a:lnTo>
                  <a:lnTo>
                    <a:pt x="74" y="11"/>
                  </a:lnTo>
                  <a:lnTo>
                    <a:pt x="6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2" name="Line 79"/>
            <p:cNvSpPr>
              <a:spLocks noChangeShapeType="1"/>
            </p:cNvSpPr>
            <p:nvPr/>
          </p:nvSpPr>
          <p:spPr bwMode="auto">
            <a:xfrm>
              <a:off x="8438700" y="5649912"/>
              <a:ext cx="0" cy="45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3" name="Line 80"/>
            <p:cNvSpPr>
              <a:spLocks noChangeShapeType="1"/>
            </p:cNvSpPr>
            <p:nvPr/>
          </p:nvSpPr>
          <p:spPr bwMode="auto">
            <a:xfrm>
              <a:off x="8716597" y="5655415"/>
              <a:ext cx="0" cy="39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4" name="Line 81"/>
            <p:cNvSpPr>
              <a:spLocks noChangeShapeType="1"/>
            </p:cNvSpPr>
            <p:nvPr/>
          </p:nvSpPr>
          <p:spPr bwMode="auto">
            <a:xfrm>
              <a:off x="8790414" y="5669174"/>
              <a:ext cx="8684" cy="38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5" name="Oval 250"/>
            <p:cNvSpPr>
              <a:spLocks noChangeArrowheads="1"/>
            </p:cNvSpPr>
            <p:nvPr/>
          </p:nvSpPr>
          <p:spPr bwMode="auto">
            <a:xfrm>
              <a:off x="8841072" y="5788872"/>
              <a:ext cx="39080" cy="5365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46" name="Oval 251"/>
            <p:cNvSpPr>
              <a:spLocks noChangeArrowheads="1"/>
            </p:cNvSpPr>
            <p:nvPr/>
          </p:nvSpPr>
          <p:spPr bwMode="auto">
            <a:xfrm>
              <a:off x="8531332" y="5769610"/>
              <a:ext cx="41975" cy="605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47" name="Freeform 252"/>
            <p:cNvSpPr>
              <a:spLocks/>
            </p:cNvSpPr>
            <p:nvPr/>
          </p:nvSpPr>
          <p:spPr bwMode="auto">
            <a:xfrm>
              <a:off x="8804888" y="5779240"/>
              <a:ext cx="69474" cy="77047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0 h 60"/>
                <a:gd name="T4" fmla="*/ 2147483647 w 50"/>
                <a:gd name="T5" fmla="*/ 2147483647 h 60"/>
                <a:gd name="T6" fmla="*/ 0 w 50"/>
                <a:gd name="T7" fmla="*/ 2147483647 h 60"/>
                <a:gd name="T8" fmla="*/ 0 w 50"/>
                <a:gd name="T9" fmla="*/ 2147483647 h 60"/>
                <a:gd name="T10" fmla="*/ 2147483647 w 50"/>
                <a:gd name="T11" fmla="*/ 2147483647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60"/>
                <a:gd name="T29" fmla="*/ 50 w 5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60">
                  <a:moveTo>
                    <a:pt x="43" y="4"/>
                  </a:moveTo>
                  <a:lnTo>
                    <a:pt x="27" y="0"/>
                  </a:lnTo>
                  <a:lnTo>
                    <a:pt x="6" y="4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6" y="49"/>
                  </a:lnTo>
                  <a:lnTo>
                    <a:pt x="17" y="59"/>
                  </a:lnTo>
                  <a:lnTo>
                    <a:pt x="49" y="55"/>
                  </a:lnTo>
                  <a:lnTo>
                    <a:pt x="43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8" name="Freeform 253"/>
            <p:cNvSpPr>
              <a:spLocks/>
            </p:cNvSpPr>
            <p:nvPr/>
          </p:nvSpPr>
          <p:spPr bwMode="auto">
            <a:xfrm>
              <a:off x="8496595" y="5764107"/>
              <a:ext cx="68027" cy="79798"/>
            </a:xfrm>
            <a:custGeom>
              <a:avLst/>
              <a:gdLst>
                <a:gd name="T0" fmla="*/ 2147483647 w 49"/>
                <a:gd name="T1" fmla="*/ 2147483647 h 61"/>
                <a:gd name="T2" fmla="*/ 2147483647 w 49"/>
                <a:gd name="T3" fmla="*/ 0 h 61"/>
                <a:gd name="T4" fmla="*/ 2147483647 w 49"/>
                <a:gd name="T5" fmla="*/ 2147483647 h 61"/>
                <a:gd name="T6" fmla="*/ 0 w 49"/>
                <a:gd name="T7" fmla="*/ 2147483647 h 61"/>
                <a:gd name="T8" fmla="*/ 0 w 49"/>
                <a:gd name="T9" fmla="*/ 2147483647 h 61"/>
                <a:gd name="T10" fmla="*/ 2147483647 w 49"/>
                <a:gd name="T11" fmla="*/ 2147483647 h 61"/>
                <a:gd name="T12" fmla="*/ 2147483647 w 49"/>
                <a:gd name="T13" fmla="*/ 2147483647 h 61"/>
                <a:gd name="T14" fmla="*/ 2147483647 w 49"/>
                <a:gd name="T15" fmla="*/ 2147483647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61"/>
                <a:gd name="T26" fmla="*/ 49 w 49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61">
                  <a:moveTo>
                    <a:pt x="42" y="5"/>
                  </a:moveTo>
                  <a:lnTo>
                    <a:pt x="27" y="0"/>
                  </a:lnTo>
                  <a:lnTo>
                    <a:pt x="6" y="10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27" y="60"/>
                  </a:lnTo>
                  <a:lnTo>
                    <a:pt x="48" y="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9" name="Oval 254"/>
            <p:cNvSpPr>
              <a:spLocks noChangeArrowheads="1"/>
            </p:cNvSpPr>
            <p:nvPr/>
          </p:nvSpPr>
          <p:spPr bwMode="auto">
            <a:xfrm>
              <a:off x="8540017" y="5777865"/>
              <a:ext cx="24606" cy="467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50" name="Oval 255"/>
            <p:cNvSpPr>
              <a:spLocks noChangeArrowheads="1"/>
            </p:cNvSpPr>
            <p:nvPr/>
          </p:nvSpPr>
          <p:spPr bwMode="auto">
            <a:xfrm>
              <a:off x="8846862" y="5788872"/>
              <a:ext cx="26053" cy="4815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51" name="Freeform 256"/>
            <p:cNvSpPr>
              <a:spLocks/>
            </p:cNvSpPr>
            <p:nvPr/>
          </p:nvSpPr>
          <p:spPr bwMode="auto">
            <a:xfrm>
              <a:off x="8386594" y="5695315"/>
              <a:ext cx="464610" cy="45402"/>
            </a:xfrm>
            <a:custGeom>
              <a:avLst/>
              <a:gdLst>
                <a:gd name="T0" fmla="*/ 2147483647 w 335"/>
                <a:gd name="T1" fmla="*/ 2147483647 h 36"/>
                <a:gd name="T2" fmla="*/ 2147483647 w 335"/>
                <a:gd name="T3" fmla="*/ 2147483647 h 36"/>
                <a:gd name="T4" fmla="*/ 2147483647 w 335"/>
                <a:gd name="T5" fmla="*/ 2147483647 h 36"/>
                <a:gd name="T6" fmla="*/ 2147483647 w 335"/>
                <a:gd name="T7" fmla="*/ 2147483647 h 36"/>
                <a:gd name="T8" fmla="*/ 2147483647 w 335"/>
                <a:gd name="T9" fmla="*/ 2147483647 h 36"/>
                <a:gd name="T10" fmla="*/ 0 w 335"/>
                <a:gd name="T11" fmla="*/ 0 h 36"/>
                <a:gd name="T12" fmla="*/ 2147483647 w 335"/>
                <a:gd name="T13" fmla="*/ 0 h 36"/>
                <a:gd name="T14" fmla="*/ 2147483647 w 335"/>
                <a:gd name="T15" fmla="*/ 2147483647 h 36"/>
                <a:gd name="T16" fmla="*/ 2147483647 w 335"/>
                <a:gd name="T17" fmla="*/ 2147483647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"/>
                <a:gd name="T28" fmla="*/ 0 h 36"/>
                <a:gd name="T29" fmla="*/ 335 w 335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" h="36">
                  <a:moveTo>
                    <a:pt x="334" y="31"/>
                  </a:moveTo>
                  <a:lnTo>
                    <a:pt x="281" y="35"/>
                  </a:lnTo>
                  <a:lnTo>
                    <a:pt x="249" y="20"/>
                  </a:lnTo>
                  <a:lnTo>
                    <a:pt x="217" y="15"/>
                  </a:lnTo>
                  <a:lnTo>
                    <a:pt x="32" y="15"/>
                  </a:lnTo>
                  <a:lnTo>
                    <a:pt x="0" y="0"/>
                  </a:lnTo>
                  <a:lnTo>
                    <a:pt x="239" y="0"/>
                  </a:lnTo>
                  <a:lnTo>
                    <a:pt x="297" y="11"/>
                  </a:lnTo>
                  <a:lnTo>
                    <a:pt x="334" y="3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2" name="Line 89"/>
            <p:cNvSpPr>
              <a:spLocks noChangeShapeType="1"/>
            </p:cNvSpPr>
            <p:nvPr/>
          </p:nvSpPr>
          <p:spPr bwMode="auto">
            <a:xfrm>
              <a:off x="8541464" y="5984240"/>
              <a:ext cx="28948" cy="114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3" name="Freeform 258"/>
            <p:cNvSpPr>
              <a:spLocks/>
            </p:cNvSpPr>
            <p:nvPr/>
          </p:nvSpPr>
          <p:spPr bwMode="auto">
            <a:xfrm>
              <a:off x="8511069" y="5984240"/>
              <a:ext cx="31842" cy="148590"/>
            </a:xfrm>
            <a:custGeom>
              <a:avLst/>
              <a:gdLst>
                <a:gd name="T0" fmla="*/ 0 w 22"/>
                <a:gd name="T1" fmla="*/ 0 h 115"/>
                <a:gd name="T2" fmla="*/ 2147483647 w 22"/>
                <a:gd name="T3" fmla="*/ 2147483647 h 115"/>
                <a:gd name="T4" fmla="*/ 2147483647 w 22"/>
                <a:gd name="T5" fmla="*/ 2147483647 h 115"/>
                <a:gd name="T6" fmla="*/ 2147483647 w 22"/>
                <a:gd name="T7" fmla="*/ 2147483647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15"/>
                <a:gd name="T14" fmla="*/ 22 w 22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15">
                  <a:moveTo>
                    <a:pt x="0" y="0"/>
                  </a:moveTo>
                  <a:lnTo>
                    <a:pt x="11" y="40"/>
                  </a:lnTo>
                  <a:lnTo>
                    <a:pt x="21" y="94"/>
                  </a:lnTo>
                  <a:lnTo>
                    <a:pt x="21" y="1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4" name="Line 91"/>
            <p:cNvSpPr>
              <a:spLocks noChangeShapeType="1"/>
            </p:cNvSpPr>
            <p:nvPr/>
          </p:nvSpPr>
          <p:spPr bwMode="auto">
            <a:xfrm>
              <a:off x="8570412" y="6098434"/>
              <a:ext cx="7236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5" name="Freeform 260"/>
            <p:cNvSpPr>
              <a:spLocks/>
            </p:cNvSpPr>
            <p:nvPr/>
          </p:nvSpPr>
          <p:spPr bwMode="auto">
            <a:xfrm>
              <a:off x="8505279" y="5984240"/>
              <a:ext cx="23158" cy="141710"/>
            </a:xfrm>
            <a:custGeom>
              <a:avLst/>
              <a:gdLst>
                <a:gd name="T0" fmla="*/ 0 w 17"/>
                <a:gd name="T1" fmla="*/ 0 h 110"/>
                <a:gd name="T2" fmla="*/ 2147483647 w 17"/>
                <a:gd name="T3" fmla="*/ 2147483647 h 110"/>
                <a:gd name="T4" fmla="*/ 2147483647 w 17"/>
                <a:gd name="T5" fmla="*/ 2147483647 h 110"/>
                <a:gd name="T6" fmla="*/ 0 60000 65536"/>
                <a:gd name="T7" fmla="*/ 0 60000 65536"/>
                <a:gd name="T8" fmla="*/ 0 60000 65536"/>
                <a:gd name="T9" fmla="*/ 0 w 17"/>
                <a:gd name="T10" fmla="*/ 0 h 110"/>
                <a:gd name="T11" fmla="*/ 17 w 17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10">
                  <a:moveTo>
                    <a:pt x="0" y="0"/>
                  </a:moveTo>
                  <a:lnTo>
                    <a:pt x="5" y="99"/>
                  </a:lnTo>
                  <a:lnTo>
                    <a:pt x="16" y="10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6" name="Freeform 261"/>
            <p:cNvSpPr>
              <a:spLocks/>
            </p:cNvSpPr>
            <p:nvPr/>
          </p:nvSpPr>
          <p:spPr bwMode="auto">
            <a:xfrm>
              <a:off x="8790414" y="6003502"/>
              <a:ext cx="39079" cy="136207"/>
            </a:xfrm>
            <a:custGeom>
              <a:avLst/>
              <a:gdLst>
                <a:gd name="T0" fmla="*/ 0 w 28"/>
                <a:gd name="T1" fmla="*/ 0 h 105"/>
                <a:gd name="T2" fmla="*/ 2147483647 w 28"/>
                <a:gd name="T3" fmla="*/ 2147483647 h 105"/>
                <a:gd name="T4" fmla="*/ 2147483647 w 28"/>
                <a:gd name="T5" fmla="*/ 2147483647 h 105"/>
                <a:gd name="T6" fmla="*/ 2147483647 w 28"/>
                <a:gd name="T7" fmla="*/ 2147483647 h 105"/>
                <a:gd name="T8" fmla="*/ 2147483647 w 28"/>
                <a:gd name="T9" fmla="*/ 2147483647 h 105"/>
                <a:gd name="T10" fmla="*/ 2147483647 w 28"/>
                <a:gd name="T11" fmla="*/ 2147483647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05"/>
                <a:gd name="T20" fmla="*/ 28 w 28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05">
                  <a:moveTo>
                    <a:pt x="0" y="0"/>
                  </a:moveTo>
                  <a:lnTo>
                    <a:pt x="10" y="29"/>
                  </a:lnTo>
                  <a:lnTo>
                    <a:pt x="21" y="55"/>
                  </a:lnTo>
                  <a:lnTo>
                    <a:pt x="21" y="80"/>
                  </a:lnTo>
                  <a:lnTo>
                    <a:pt x="21" y="104"/>
                  </a:lnTo>
                  <a:lnTo>
                    <a:pt x="27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7" name="Freeform 262"/>
            <p:cNvSpPr>
              <a:spLocks/>
            </p:cNvSpPr>
            <p:nvPr/>
          </p:nvSpPr>
          <p:spPr bwMode="auto">
            <a:xfrm>
              <a:off x="8835283" y="5977360"/>
              <a:ext cx="44869" cy="136208"/>
            </a:xfrm>
            <a:custGeom>
              <a:avLst/>
              <a:gdLst>
                <a:gd name="T0" fmla="*/ 0 w 33"/>
                <a:gd name="T1" fmla="*/ 0 h 105"/>
                <a:gd name="T2" fmla="*/ 2147483647 w 33"/>
                <a:gd name="T3" fmla="*/ 2147483647 h 105"/>
                <a:gd name="T4" fmla="*/ 2147483647 w 33"/>
                <a:gd name="T5" fmla="*/ 2147483647 h 105"/>
                <a:gd name="T6" fmla="*/ 2147483647 w 33"/>
                <a:gd name="T7" fmla="*/ 2147483647 h 105"/>
                <a:gd name="T8" fmla="*/ 2147483647 w 33"/>
                <a:gd name="T9" fmla="*/ 214748364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5"/>
                <a:gd name="T17" fmla="*/ 33 w 33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5">
                  <a:moveTo>
                    <a:pt x="0" y="0"/>
                  </a:moveTo>
                  <a:lnTo>
                    <a:pt x="11" y="29"/>
                  </a:lnTo>
                  <a:lnTo>
                    <a:pt x="21" y="80"/>
                  </a:lnTo>
                  <a:lnTo>
                    <a:pt x="27" y="100"/>
                  </a:lnTo>
                  <a:lnTo>
                    <a:pt x="32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8" name="Freeform 263"/>
            <p:cNvSpPr>
              <a:spLocks/>
            </p:cNvSpPr>
            <p:nvPr/>
          </p:nvSpPr>
          <p:spPr bwMode="auto">
            <a:xfrm>
              <a:off x="8856994" y="5970482"/>
              <a:ext cx="30395" cy="136207"/>
            </a:xfrm>
            <a:custGeom>
              <a:avLst/>
              <a:gdLst>
                <a:gd name="T0" fmla="*/ 0 w 22"/>
                <a:gd name="T1" fmla="*/ 0 h 105"/>
                <a:gd name="T2" fmla="*/ 2147483647 w 22"/>
                <a:gd name="T3" fmla="*/ 2147483647 h 105"/>
                <a:gd name="T4" fmla="*/ 2147483647 w 22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22"/>
                <a:gd name="T10" fmla="*/ 0 h 105"/>
                <a:gd name="T11" fmla="*/ 22 w 22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05">
                  <a:moveTo>
                    <a:pt x="0" y="0"/>
                  </a:moveTo>
                  <a:lnTo>
                    <a:pt x="16" y="79"/>
                  </a:lnTo>
                  <a:lnTo>
                    <a:pt x="2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9" name="Freeform 264"/>
            <p:cNvSpPr>
              <a:spLocks/>
            </p:cNvSpPr>
            <p:nvPr/>
          </p:nvSpPr>
          <p:spPr bwMode="auto">
            <a:xfrm>
              <a:off x="8799099" y="5996622"/>
              <a:ext cx="66580" cy="123825"/>
            </a:xfrm>
            <a:custGeom>
              <a:avLst/>
              <a:gdLst>
                <a:gd name="T0" fmla="*/ 0 w 48"/>
                <a:gd name="T1" fmla="*/ 0 h 95"/>
                <a:gd name="T2" fmla="*/ 2147483647 w 48"/>
                <a:gd name="T3" fmla="*/ 2147483647 h 95"/>
                <a:gd name="T4" fmla="*/ 2147483647 w 48"/>
                <a:gd name="T5" fmla="*/ 2147483647 h 95"/>
                <a:gd name="T6" fmla="*/ 2147483647 w 48"/>
                <a:gd name="T7" fmla="*/ 2147483647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5"/>
                <a:gd name="T14" fmla="*/ 48 w 48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5">
                  <a:moveTo>
                    <a:pt x="0" y="0"/>
                  </a:moveTo>
                  <a:lnTo>
                    <a:pt x="26" y="74"/>
                  </a:lnTo>
                  <a:lnTo>
                    <a:pt x="37" y="79"/>
                  </a:lnTo>
                  <a:lnTo>
                    <a:pt x="47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0" name="Freeform 265"/>
            <p:cNvSpPr>
              <a:spLocks/>
            </p:cNvSpPr>
            <p:nvPr/>
          </p:nvSpPr>
          <p:spPr bwMode="auto">
            <a:xfrm>
              <a:off x="8422779" y="5707697"/>
              <a:ext cx="377766" cy="103188"/>
            </a:xfrm>
            <a:custGeom>
              <a:avLst/>
              <a:gdLst>
                <a:gd name="T0" fmla="*/ 2147483647 w 272"/>
                <a:gd name="T1" fmla="*/ 2147483647 h 80"/>
                <a:gd name="T2" fmla="*/ 2147483647 w 272"/>
                <a:gd name="T3" fmla="*/ 2147483647 h 80"/>
                <a:gd name="T4" fmla="*/ 2147483647 w 272"/>
                <a:gd name="T5" fmla="*/ 2147483647 h 80"/>
                <a:gd name="T6" fmla="*/ 2147483647 w 272"/>
                <a:gd name="T7" fmla="*/ 2147483647 h 80"/>
                <a:gd name="T8" fmla="*/ 2147483647 w 272"/>
                <a:gd name="T9" fmla="*/ 0 h 80"/>
                <a:gd name="T10" fmla="*/ 2147483647 w 272"/>
                <a:gd name="T11" fmla="*/ 2147483647 h 80"/>
                <a:gd name="T12" fmla="*/ 2147483647 w 272"/>
                <a:gd name="T13" fmla="*/ 2147483647 h 80"/>
                <a:gd name="T14" fmla="*/ 2147483647 w 272"/>
                <a:gd name="T15" fmla="*/ 2147483647 h 80"/>
                <a:gd name="T16" fmla="*/ 2147483647 w 272"/>
                <a:gd name="T17" fmla="*/ 2147483647 h 80"/>
                <a:gd name="T18" fmla="*/ 0 w 272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2"/>
                <a:gd name="T31" fmla="*/ 0 h 80"/>
                <a:gd name="T32" fmla="*/ 272 w 272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2" h="80">
                  <a:moveTo>
                    <a:pt x="271" y="49"/>
                  </a:moveTo>
                  <a:lnTo>
                    <a:pt x="265" y="30"/>
                  </a:lnTo>
                  <a:lnTo>
                    <a:pt x="255" y="15"/>
                  </a:lnTo>
                  <a:lnTo>
                    <a:pt x="239" y="4"/>
                  </a:lnTo>
                  <a:lnTo>
                    <a:pt x="170" y="0"/>
                  </a:lnTo>
                  <a:lnTo>
                    <a:pt x="117" y="4"/>
                  </a:lnTo>
                  <a:lnTo>
                    <a:pt x="96" y="20"/>
                  </a:lnTo>
                  <a:lnTo>
                    <a:pt x="84" y="30"/>
                  </a:lnTo>
                  <a:lnTo>
                    <a:pt x="32" y="64"/>
                  </a:lnTo>
                  <a:lnTo>
                    <a:pt x="0" y="7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1" name="Line 98"/>
            <p:cNvSpPr>
              <a:spLocks noChangeShapeType="1"/>
            </p:cNvSpPr>
            <p:nvPr/>
          </p:nvSpPr>
          <p:spPr bwMode="auto">
            <a:xfrm>
              <a:off x="8777387" y="5779240"/>
              <a:ext cx="5790" cy="756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2" name="Line 99"/>
            <p:cNvSpPr>
              <a:spLocks noChangeShapeType="1"/>
            </p:cNvSpPr>
            <p:nvPr/>
          </p:nvSpPr>
          <p:spPr bwMode="auto">
            <a:xfrm>
              <a:off x="8777387" y="5740717"/>
              <a:ext cx="5790" cy="1086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3" name="Freeform 268"/>
            <p:cNvSpPr>
              <a:spLocks/>
            </p:cNvSpPr>
            <p:nvPr/>
          </p:nvSpPr>
          <p:spPr bwMode="auto">
            <a:xfrm>
              <a:off x="8790414" y="5809509"/>
              <a:ext cx="60790" cy="53658"/>
            </a:xfrm>
            <a:custGeom>
              <a:avLst/>
              <a:gdLst>
                <a:gd name="T0" fmla="*/ 0 w 44"/>
                <a:gd name="T1" fmla="*/ 0 h 41"/>
                <a:gd name="T2" fmla="*/ 2147483647 w 44"/>
                <a:gd name="T3" fmla="*/ 2147483647 h 41"/>
                <a:gd name="T4" fmla="*/ 2147483647 w 44"/>
                <a:gd name="T5" fmla="*/ 2147483647 h 41"/>
                <a:gd name="T6" fmla="*/ 0 60000 65536"/>
                <a:gd name="T7" fmla="*/ 0 60000 65536"/>
                <a:gd name="T8" fmla="*/ 0 60000 65536"/>
                <a:gd name="T9" fmla="*/ 0 w 44"/>
                <a:gd name="T10" fmla="*/ 0 h 41"/>
                <a:gd name="T11" fmla="*/ 44 w 44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1">
                  <a:moveTo>
                    <a:pt x="0" y="0"/>
                  </a:moveTo>
                  <a:lnTo>
                    <a:pt x="6" y="40"/>
                  </a:lnTo>
                  <a:lnTo>
                    <a:pt x="43" y="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4" name="Line 101"/>
            <p:cNvSpPr>
              <a:spLocks noChangeShapeType="1"/>
            </p:cNvSpPr>
            <p:nvPr/>
          </p:nvSpPr>
          <p:spPr bwMode="auto">
            <a:xfrm>
              <a:off x="8505279" y="5714577"/>
              <a:ext cx="0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5" name="Line 102"/>
            <p:cNvSpPr>
              <a:spLocks noChangeShapeType="1"/>
            </p:cNvSpPr>
            <p:nvPr/>
          </p:nvSpPr>
          <p:spPr bwMode="auto">
            <a:xfrm flipH="1">
              <a:off x="8489359" y="5714577"/>
              <a:ext cx="7236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6" name="Freeform 271"/>
            <p:cNvSpPr>
              <a:spLocks/>
            </p:cNvSpPr>
            <p:nvPr/>
          </p:nvSpPr>
          <p:spPr bwMode="auto">
            <a:xfrm>
              <a:off x="8644228" y="5914072"/>
              <a:ext cx="104212" cy="110067"/>
            </a:xfrm>
            <a:custGeom>
              <a:avLst/>
              <a:gdLst>
                <a:gd name="T0" fmla="*/ 2147483647 w 75"/>
                <a:gd name="T1" fmla="*/ 0 h 85"/>
                <a:gd name="T2" fmla="*/ 2147483647 w 75"/>
                <a:gd name="T3" fmla="*/ 2147483647 h 85"/>
                <a:gd name="T4" fmla="*/ 2147483647 w 75"/>
                <a:gd name="T5" fmla="*/ 2147483647 h 85"/>
                <a:gd name="T6" fmla="*/ 2147483647 w 75"/>
                <a:gd name="T7" fmla="*/ 2147483647 h 85"/>
                <a:gd name="T8" fmla="*/ 2147483647 w 75"/>
                <a:gd name="T9" fmla="*/ 2147483647 h 85"/>
                <a:gd name="T10" fmla="*/ 2147483647 w 75"/>
                <a:gd name="T11" fmla="*/ 2147483647 h 85"/>
                <a:gd name="T12" fmla="*/ 0 w 75"/>
                <a:gd name="T13" fmla="*/ 2147483647 h 85"/>
                <a:gd name="T14" fmla="*/ 0 w 75"/>
                <a:gd name="T15" fmla="*/ 2147483647 h 85"/>
                <a:gd name="T16" fmla="*/ 2147483647 w 75"/>
                <a:gd name="T17" fmla="*/ 2147483647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"/>
                <a:gd name="T28" fmla="*/ 0 h 85"/>
                <a:gd name="T29" fmla="*/ 75 w 75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" h="85">
                  <a:moveTo>
                    <a:pt x="5" y="0"/>
                  </a:moveTo>
                  <a:lnTo>
                    <a:pt x="53" y="5"/>
                  </a:lnTo>
                  <a:lnTo>
                    <a:pt x="74" y="5"/>
                  </a:lnTo>
                  <a:lnTo>
                    <a:pt x="74" y="55"/>
                  </a:lnTo>
                  <a:lnTo>
                    <a:pt x="58" y="69"/>
                  </a:lnTo>
                  <a:lnTo>
                    <a:pt x="31" y="49"/>
                  </a:lnTo>
                  <a:lnTo>
                    <a:pt x="0" y="64"/>
                  </a:lnTo>
                  <a:lnTo>
                    <a:pt x="0" y="84"/>
                  </a:lnTo>
                  <a:lnTo>
                    <a:pt x="58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7" name="Line 104"/>
            <p:cNvSpPr>
              <a:spLocks noChangeShapeType="1"/>
            </p:cNvSpPr>
            <p:nvPr/>
          </p:nvSpPr>
          <p:spPr bwMode="auto">
            <a:xfrm>
              <a:off x="8687650" y="591957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" name="Freeform 273"/>
            <p:cNvSpPr>
              <a:spLocks/>
            </p:cNvSpPr>
            <p:nvPr/>
          </p:nvSpPr>
          <p:spPr bwMode="auto">
            <a:xfrm>
              <a:off x="8725282" y="5940213"/>
              <a:ext cx="75264" cy="70167"/>
            </a:xfrm>
            <a:custGeom>
              <a:avLst/>
              <a:gdLst>
                <a:gd name="T0" fmla="*/ 2147483647 w 54"/>
                <a:gd name="T1" fmla="*/ 0 h 55"/>
                <a:gd name="T2" fmla="*/ 2147483647 w 54"/>
                <a:gd name="T3" fmla="*/ 2147483647 h 55"/>
                <a:gd name="T4" fmla="*/ 2147483647 w 54"/>
                <a:gd name="T5" fmla="*/ 2147483647 h 55"/>
                <a:gd name="T6" fmla="*/ 2147483647 w 54"/>
                <a:gd name="T7" fmla="*/ 2147483647 h 55"/>
                <a:gd name="T8" fmla="*/ 0 w 54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5"/>
                <a:gd name="T17" fmla="*/ 54 w 54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5">
                  <a:moveTo>
                    <a:pt x="16" y="0"/>
                  </a:moveTo>
                  <a:lnTo>
                    <a:pt x="53" y="5"/>
                  </a:lnTo>
                  <a:lnTo>
                    <a:pt x="53" y="44"/>
                  </a:lnTo>
                  <a:lnTo>
                    <a:pt x="37" y="54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9" name="Freeform 274"/>
            <p:cNvSpPr>
              <a:spLocks/>
            </p:cNvSpPr>
            <p:nvPr/>
          </p:nvSpPr>
          <p:spPr bwMode="auto">
            <a:xfrm>
              <a:off x="8777387" y="5854912"/>
              <a:ext cx="102765" cy="52282"/>
            </a:xfrm>
            <a:custGeom>
              <a:avLst/>
              <a:gdLst>
                <a:gd name="T0" fmla="*/ 0 w 75"/>
                <a:gd name="T1" fmla="*/ 2147483647 h 40"/>
                <a:gd name="T2" fmla="*/ 0 w 75"/>
                <a:gd name="T3" fmla="*/ 2147483647 h 40"/>
                <a:gd name="T4" fmla="*/ 2147483647 w 75"/>
                <a:gd name="T5" fmla="*/ 2147483647 h 40"/>
                <a:gd name="T6" fmla="*/ 2147483647 w 75"/>
                <a:gd name="T7" fmla="*/ 2147483647 h 40"/>
                <a:gd name="T8" fmla="*/ 2147483647 w 75"/>
                <a:gd name="T9" fmla="*/ 2147483647 h 40"/>
                <a:gd name="T10" fmla="*/ 2147483647 w 75"/>
                <a:gd name="T11" fmla="*/ 2147483647 h 40"/>
                <a:gd name="T12" fmla="*/ 2147483647 w 75"/>
                <a:gd name="T13" fmla="*/ 2147483647 h 40"/>
                <a:gd name="T14" fmla="*/ 2147483647 w 75"/>
                <a:gd name="T15" fmla="*/ 2147483647 h 40"/>
                <a:gd name="T16" fmla="*/ 2147483647 w 75"/>
                <a:gd name="T17" fmla="*/ 2147483647 h 40"/>
                <a:gd name="T18" fmla="*/ 2147483647 w 75"/>
                <a:gd name="T19" fmla="*/ 2147483647 h 40"/>
                <a:gd name="T20" fmla="*/ 2147483647 w 75"/>
                <a:gd name="T21" fmla="*/ 0 h 40"/>
                <a:gd name="T22" fmla="*/ 0 w 7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5"/>
                <a:gd name="T37" fmla="*/ 0 h 40"/>
                <a:gd name="T38" fmla="*/ 75 w 7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5" h="40">
                  <a:moveTo>
                    <a:pt x="0" y="5"/>
                  </a:moveTo>
                  <a:lnTo>
                    <a:pt x="0" y="15"/>
                  </a:lnTo>
                  <a:lnTo>
                    <a:pt x="16" y="15"/>
                  </a:lnTo>
                  <a:lnTo>
                    <a:pt x="31" y="25"/>
                  </a:lnTo>
                  <a:lnTo>
                    <a:pt x="42" y="30"/>
                  </a:lnTo>
                  <a:lnTo>
                    <a:pt x="42" y="39"/>
                  </a:lnTo>
                  <a:lnTo>
                    <a:pt x="74" y="30"/>
                  </a:lnTo>
                  <a:lnTo>
                    <a:pt x="63" y="20"/>
                  </a:lnTo>
                  <a:lnTo>
                    <a:pt x="53" y="10"/>
                  </a:lnTo>
                  <a:lnTo>
                    <a:pt x="42" y="5"/>
                  </a:lnTo>
                  <a:lnTo>
                    <a:pt x="5" y="0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0" name="Line 107"/>
            <p:cNvSpPr>
              <a:spLocks noChangeShapeType="1"/>
            </p:cNvSpPr>
            <p:nvPr/>
          </p:nvSpPr>
          <p:spPr bwMode="auto">
            <a:xfrm>
              <a:off x="7534086" y="5303202"/>
              <a:ext cx="5790" cy="3150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1" name="Line 108"/>
            <p:cNvSpPr>
              <a:spLocks noChangeShapeType="1"/>
            </p:cNvSpPr>
            <p:nvPr/>
          </p:nvSpPr>
          <p:spPr bwMode="auto">
            <a:xfrm>
              <a:off x="7431322" y="5373370"/>
              <a:ext cx="0" cy="148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2" name="Line 109"/>
            <p:cNvSpPr>
              <a:spLocks noChangeShapeType="1"/>
            </p:cNvSpPr>
            <p:nvPr/>
          </p:nvSpPr>
          <p:spPr bwMode="auto">
            <a:xfrm>
              <a:off x="7217109" y="5515080"/>
              <a:ext cx="0" cy="908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3" name="Freeform 278"/>
            <p:cNvSpPr>
              <a:spLocks/>
            </p:cNvSpPr>
            <p:nvPr/>
          </p:nvSpPr>
          <p:spPr bwMode="auto">
            <a:xfrm>
              <a:off x="6871185" y="5560483"/>
              <a:ext cx="340134" cy="187113"/>
            </a:xfrm>
            <a:custGeom>
              <a:avLst/>
              <a:gdLst>
                <a:gd name="T0" fmla="*/ 2147483647 w 245"/>
                <a:gd name="T1" fmla="*/ 0 h 145"/>
                <a:gd name="T2" fmla="*/ 2147483647 w 245"/>
                <a:gd name="T3" fmla="*/ 2147483647 h 145"/>
                <a:gd name="T4" fmla="*/ 2147483647 w 245"/>
                <a:gd name="T5" fmla="*/ 2147483647 h 145"/>
                <a:gd name="T6" fmla="*/ 2147483647 w 245"/>
                <a:gd name="T7" fmla="*/ 2147483647 h 145"/>
                <a:gd name="T8" fmla="*/ 2147483647 w 245"/>
                <a:gd name="T9" fmla="*/ 2147483647 h 145"/>
                <a:gd name="T10" fmla="*/ 2147483647 w 245"/>
                <a:gd name="T11" fmla="*/ 2147483647 h 145"/>
                <a:gd name="T12" fmla="*/ 2147483647 w 245"/>
                <a:gd name="T13" fmla="*/ 2147483647 h 145"/>
                <a:gd name="T14" fmla="*/ 2147483647 w 245"/>
                <a:gd name="T15" fmla="*/ 2147483647 h 145"/>
                <a:gd name="T16" fmla="*/ 0 w 245"/>
                <a:gd name="T17" fmla="*/ 2147483647 h 145"/>
                <a:gd name="T18" fmla="*/ 0 w 245"/>
                <a:gd name="T19" fmla="*/ 2147483647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5"/>
                <a:gd name="T31" fmla="*/ 0 h 145"/>
                <a:gd name="T32" fmla="*/ 245 w 245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5" h="145">
                  <a:moveTo>
                    <a:pt x="244" y="0"/>
                  </a:moveTo>
                  <a:lnTo>
                    <a:pt x="54" y="84"/>
                  </a:lnTo>
                  <a:lnTo>
                    <a:pt x="48" y="89"/>
                  </a:lnTo>
                  <a:lnTo>
                    <a:pt x="27" y="144"/>
                  </a:lnTo>
                  <a:lnTo>
                    <a:pt x="11" y="100"/>
                  </a:lnTo>
                  <a:lnTo>
                    <a:pt x="27" y="95"/>
                  </a:lnTo>
                  <a:lnTo>
                    <a:pt x="32" y="84"/>
                  </a:lnTo>
                  <a:lnTo>
                    <a:pt x="27" y="84"/>
                  </a:lnTo>
                  <a:lnTo>
                    <a:pt x="0" y="69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4" name="Freeform 279"/>
            <p:cNvSpPr>
              <a:spLocks/>
            </p:cNvSpPr>
            <p:nvPr/>
          </p:nvSpPr>
          <p:spPr bwMode="auto">
            <a:xfrm>
              <a:off x="6746710" y="5649912"/>
              <a:ext cx="170791" cy="71543"/>
            </a:xfrm>
            <a:custGeom>
              <a:avLst/>
              <a:gdLst>
                <a:gd name="T0" fmla="*/ 0 w 123"/>
                <a:gd name="T1" fmla="*/ 2147483647 h 56"/>
                <a:gd name="T2" fmla="*/ 2147483647 w 123"/>
                <a:gd name="T3" fmla="*/ 0 h 56"/>
                <a:gd name="T4" fmla="*/ 2147483647 w 123"/>
                <a:gd name="T5" fmla="*/ 2147483647 h 56"/>
                <a:gd name="T6" fmla="*/ 2147483647 w 123"/>
                <a:gd name="T7" fmla="*/ 2147483647 h 56"/>
                <a:gd name="T8" fmla="*/ 0 w 123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6"/>
                <a:gd name="T17" fmla="*/ 123 w 123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6">
                  <a:moveTo>
                    <a:pt x="0" y="40"/>
                  </a:moveTo>
                  <a:lnTo>
                    <a:pt x="90" y="0"/>
                  </a:lnTo>
                  <a:lnTo>
                    <a:pt x="122" y="15"/>
                  </a:lnTo>
                  <a:lnTo>
                    <a:pt x="21" y="55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5" name="Line 112"/>
            <p:cNvSpPr>
              <a:spLocks noChangeShapeType="1"/>
            </p:cNvSpPr>
            <p:nvPr/>
          </p:nvSpPr>
          <p:spPr bwMode="auto">
            <a:xfrm flipV="1">
              <a:off x="6784342" y="5674677"/>
              <a:ext cx="124475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6" name="Line 113"/>
            <p:cNvSpPr>
              <a:spLocks noChangeShapeType="1"/>
            </p:cNvSpPr>
            <p:nvPr/>
          </p:nvSpPr>
          <p:spPr bwMode="auto">
            <a:xfrm flipV="1">
              <a:off x="6806052" y="5746220"/>
              <a:ext cx="10276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7" name="Line 114"/>
            <p:cNvSpPr>
              <a:spLocks noChangeShapeType="1"/>
            </p:cNvSpPr>
            <p:nvPr/>
          </p:nvSpPr>
          <p:spPr bwMode="auto">
            <a:xfrm>
              <a:off x="6871185" y="5695315"/>
              <a:ext cx="24605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" name="Line 115"/>
            <p:cNvSpPr>
              <a:spLocks noChangeShapeType="1"/>
            </p:cNvSpPr>
            <p:nvPr/>
          </p:nvSpPr>
          <p:spPr bwMode="auto">
            <a:xfrm>
              <a:off x="6858158" y="5700818"/>
              <a:ext cx="20263" cy="59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9" name="Line 116"/>
            <p:cNvSpPr>
              <a:spLocks noChangeShapeType="1"/>
            </p:cNvSpPr>
            <p:nvPr/>
          </p:nvSpPr>
          <p:spPr bwMode="auto">
            <a:xfrm>
              <a:off x="6843684" y="5707697"/>
              <a:ext cx="21711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0" name="Line 117"/>
            <p:cNvSpPr>
              <a:spLocks noChangeShapeType="1"/>
            </p:cNvSpPr>
            <p:nvPr/>
          </p:nvSpPr>
          <p:spPr bwMode="auto">
            <a:xfrm>
              <a:off x="6827763" y="5714577"/>
              <a:ext cx="21710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1" name="Line 118"/>
            <p:cNvSpPr>
              <a:spLocks noChangeShapeType="1"/>
            </p:cNvSpPr>
            <p:nvPr/>
          </p:nvSpPr>
          <p:spPr bwMode="auto">
            <a:xfrm>
              <a:off x="6813290" y="5720080"/>
              <a:ext cx="23158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2" name="Line 119"/>
            <p:cNvSpPr>
              <a:spLocks noChangeShapeType="1"/>
            </p:cNvSpPr>
            <p:nvPr/>
          </p:nvSpPr>
          <p:spPr bwMode="auto">
            <a:xfrm>
              <a:off x="6791578" y="5726959"/>
              <a:ext cx="28948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3" name="Line 120"/>
            <p:cNvSpPr>
              <a:spLocks noChangeShapeType="1"/>
            </p:cNvSpPr>
            <p:nvPr/>
          </p:nvSpPr>
          <p:spPr bwMode="auto">
            <a:xfrm flipV="1">
              <a:off x="6806052" y="5714577"/>
              <a:ext cx="89738" cy="316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4" name="Line 121"/>
            <p:cNvSpPr>
              <a:spLocks noChangeShapeType="1"/>
            </p:cNvSpPr>
            <p:nvPr/>
          </p:nvSpPr>
          <p:spPr bwMode="auto">
            <a:xfrm flipV="1">
              <a:off x="6806052" y="5720080"/>
              <a:ext cx="89738" cy="398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5" name="Line 122"/>
            <p:cNvSpPr>
              <a:spLocks noChangeShapeType="1"/>
            </p:cNvSpPr>
            <p:nvPr/>
          </p:nvSpPr>
          <p:spPr bwMode="auto">
            <a:xfrm flipV="1">
              <a:off x="6806052" y="5733838"/>
              <a:ext cx="95527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6" name="Line 123"/>
            <p:cNvSpPr>
              <a:spLocks noChangeShapeType="1"/>
            </p:cNvSpPr>
            <p:nvPr/>
          </p:nvSpPr>
          <p:spPr bwMode="auto">
            <a:xfrm flipV="1">
              <a:off x="6813290" y="5740717"/>
              <a:ext cx="88290" cy="316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7" name="Freeform 292"/>
            <p:cNvSpPr>
              <a:spLocks/>
            </p:cNvSpPr>
            <p:nvPr/>
          </p:nvSpPr>
          <p:spPr bwMode="auto">
            <a:xfrm>
              <a:off x="6946449" y="5623772"/>
              <a:ext cx="53553" cy="46778"/>
            </a:xfrm>
            <a:custGeom>
              <a:avLst/>
              <a:gdLst>
                <a:gd name="T0" fmla="*/ 0 w 38"/>
                <a:gd name="T1" fmla="*/ 2147483647 h 36"/>
                <a:gd name="T2" fmla="*/ 0 w 38"/>
                <a:gd name="T3" fmla="*/ 2147483647 h 36"/>
                <a:gd name="T4" fmla="*/ 2147483647 w 38"/>
                <a:gd name="T5" fmla="*/ 0 h 36"/>
                <a:gd name="T6" fmla="*/ 0 60000 65536"/>
                <a:gd name="T7" fmla="*/ 0 60000 65536"/>
                <a:gd name="T8" fmla="*/ 0 60000 65536"/>
                <a:gd name="T9" fmla="*/ 0 w 38"/>
                <a:gd name="T10" fmla="*/ 0 h 36"/>
                <a:gd name="T11" fmla="*/ 38 w 38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6">
                  <a:moveTo>
                    <a:pt x="0" y="35"/>
                  </a:moveTo>
                  <a:lnTo>
                    <a:pt x="0" y="15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8" name="Line 125"/>
            <p:cNvSpPr>
              <a:spLocks noChangeShapeType="1"/>
            </p:cNvSpPr>
            <p:nvPr/>
          </p:nvSpPr>
          <p:spPr bwMode="auto">
            <a:xfrm flipH="1">
              <a:off x="6930527" y="5681557"/>
              <a:ext cx="7237" cy="1994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" name="Line 126"/>
            <p:cNvSpPr>
              <a:spLocks noChangeShapeType="1"/>
            </p:cNvSpPr>
            <p:nvPr/>
          </p:nvSpPr>
          <p:spPr bwMode="auto">
            <a:xfrm>
              <a:off x="6960923" y="5663670"/>
              <a:ext cx="0" cy="89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" name="Line 127"/>
            <p:cNvSpPr>
              <a:spLocks noChangeShapeType="1"/>
            </p:cNvSpPr>
            <p:nvPr/>
          </p:nvSpPr>
          <p:spPr bwMode="auto">
            <a:xfrm>
              <a:off x="6998555" y="5649912"/>
              <a:ext cx="0" cy="509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" name="Line 128"/>
            <p:cNvSpPr>
              <a:spLocks noChangeShapeType="1"/>
            </p:cNvSpPr>
            <p:nvPr/>
          </p:nvSpPr>
          <p:spPr bwMode="auto">
            <a:xfrm>
              <a:off x="7018818" y="5637530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2" name="Line 129"/>
            <p:cNvSpPr>
              <a:spLocks noChangeShapeType="1"/>
            </p:cNvSpPr>
            <p:nvPr/>
          </p:nvSpPr>
          <p:spPr bwMode="auto">
            <a:xfrm>
              <a:off x="7034739" y="5630650"/>
              <a:ext cx="0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3" name="Line 130"/>
            <p:cNvSpPr>
              <a:spLocks noChangeShapeType="1"/>
            </p:cNvSpPr>
            <p:nvPr/>
          </p:nvSpPr>
          <p:spPr bwMode="auto">
            <a:xfrm>
              <a:off x="7055002" y="5623772"/>
              <a:ext cx="0" cy="50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4" name="Line 131"/>
            <p:cNvSpPr>
              <a:spLocks noChangeShapeType="1"/>
            </p:cNvSpPr>
            <p:nvPr/>
          </p:nvSpPr>
          <p:spPr bwMode="auto">
            <a:xfrm>
              <a:off x="7078160" y="5618268"/>
              <a:ext cx="0" cy="50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5" name="Line 132"/>
            <p:cNvSpPr>
              <a:spLocks noChangeShapeType="1"/>
            </p:cNvSpPr>
            <p:nvPr/>
          </p:nvSpPr>
          <p:spPr bwMode="auto">
            <a:xfrm>
              <a:off x="7101318" y="5605885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6" name="Line 133"/>
            <p:cNvSpPr>
              <a:spLocks noChangeShapeType="1"/>
            </p:cNvSpPr>
            <p:nvPr/>
          </p:nvSpPr>
          <p:spPr bwMode="auto">
            <a:xfrm>
              <a:off x="7121582" y="5597630"/>
              <a:ext cx="0" cy="66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7" name="Line 134"/>
            <p:cNvSpPr>
              <a:spLocks noChangeShapeType="1"/>
            </p:cNvSpPr>
            <p:nvPr/>
          </p:nvSpPr>
          <p:spPr bwMode="auto">
            <a:xfrm>
              <a:off x="7143293" y="5585248"/>
              <a:ext cx="0" cy="70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8" name="Line 135"/>
            <p:cNvSpPr>
              <a:spLocks noChangeShapeType="1"/>
            </p:cNvSpPr>
            <p:nvPr/>
          </p:nvSpPr>
          <p:spPr bwMode="auto">
            <a:xfrm>
              <a:off x="7172240" y="5572865"/>
              <a:ext cx="0" cy="70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" name="Freeform 304"/>
            <p:cNvSpPr>
              <a:spLocks/>
            </p:cNvSpPr>
            <p:nvPr/>
          </p:nvSpPr>
          <p:spPr bwMode="auto">
            <a:xfrm>
              <a:off x="6952238" y="5643033"/>
              <a:ext cx="221449" cy="193992"/>
            </a:xfrm>
            <a:custGeom>
              <a:avLst/>
              <a:gdLst>
                <a:gd name="T0" fmla="*/ 2147483647 w 160"/>
                <a:gd name="T1" fmla="*/ 0 h 150"/>
                <a:gd name="T2" fmla="*/ 2147483647 w 160"/>
                <a:gd name="T3" fmla="*/ 2147483647 h 150"/>
                <a:gd name="T4" fmla="*/ 0 w 160"/>
                <a:gd name="T5" fmla="*/ 2147483647 h 150"/>
                <a:gd name="T6" fmla="*/ 0 60000 65536"/>
                <a:gd name="T7" fmla="*/ 0 60000 65536"/>
                <a:gd name="T8" fmla="*/ 0 60000 65536"/>
                <a:gd name="T9" fmla="*/ 0 w 160"/>
                <a:gd name="T10" fmla="*/ 0 h 150"/>
                <a:gd name="T11" fmla="*/ 160 w 160"/>
                <a:gd name="T12" fmla="*/ 150 h 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50">
                  <a:moveTo>
                    <a:pt x="159" y="0"/>
                  </a:moveTo>
                  <a:lnTo>
                    <a:pt x="21" y="50"/>
                  </a:lnTo>
                  <a:lnTo>
                    <a:pt x="0" y="1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" name="Freeform 305"/>
            <p:cNvSpPr>
              <a:spLocks/>
            </p:cNvSpPr>
            <p:nvPr/>
          </p:nvSpPr>
          <p:spPr bwMode="auto">
            <a:xfrm>
              <a:off x="7555796" y="5592127"/>
              <a:ext cx="302503" cy="225637"/>
            </a:xfrm>
            <a:custGeom>
              <a:avLst/>
              <a:gdLst>
                <a:gd name="T0" fmla="*/ 0 w 218"/>
                <a:gd name="T1" fmla="*/ 2147483647 h 174"/>
                <a:gd name="T2" fmla="*/ 2147483647 w 218"/>
                <a:gd name="T3" fmla="*/ 0 h 174"/>
                <a:gd name="T4" fmla="*/ 2147483647 w 218"/>
                <a:gd name="T5" fmla="*/ 2147483647 h 174"/>
                <a:gd name="T6" fmla="*/ 0 w 218"/>
                <a:gd name="T7" fmla="*/ 2147483647 h 174"/>
                <a:gd name="T8" fmla="*/ 0 w 218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174"/>
                <a:gd name="T17" fmla="*/ 218 w 21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174">
                  <a:moveTo>
                    <a:pt x="0" y="54"/>
                  </a:moveTo>
                  <a:lnTo>
                    <a:pt x="212" y="0"/>
                  </a:lnTo>
                  <a:lnTo>
                    <a:pt x="217" y="138"/>
                  </a:lnTo>
                  <a:lnTo>
                    <a:pt x="0" y="173"/>
                  </a:lnTo>
                  <a:lnTo>
                    <a:pt x="0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" name="Line 138"/>
            <p:cNvSpPr>
              <a:spLocks noChangeShapeType="1"/>
            </p:cNvSpPr>
            <p:nvPr/>
          </p:nvSpPr>
          <p:spPr bwMode="auto">
            <a:xfrm>
              <a:off x="7673035" y="5630650"/>
              <a:ext cx="7236" cy="167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" name="Freeform 307"/>
            <p:cNvSpPr>
              <a:spLocks/>
            </p:cNvSpPr>
            <p:nvPr/>
          </p:nvSpPr>
          <p:spPr bwMode="auto">
            <a:xfrm>
              <a:off x="7445795" y="5689812"/>
              <a:ext cx="75264" cy="134832"/>
            </a:xfrm>
            <a:custGeom>
              <a:avLst/>
              <a:gdLst>
                <a:gd name="T0" fmla="*/ 2147483647 w 54"/>
                <a:gd name="T1" fmla="*/ 2147483647 h 104"/>
                <a:gd name="T2" fmla="*/ 2147483647 w 54"/>
                <a:gd name="T3" fmla="*/ 0 h 104"/>
                <a:gd name="T4" fmla="*/ 2147483647 w 54"/>
                <a:gd name="T5" fmla="*/ 2147483647 h 104"/>
                <a:gd name="T6" fmla="*/ 0 w 54"/>
                <a:gd name="T7" fmla="*/ 2147483647 h 104"/>
                <a:gd name="T8" fmla="*/ 2147483647 w 54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04"/>
                <a:gd name="T17" fmla="*/ 54 w 5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04">
                  <a:moveTo>
                    <a:pt x="6" y="15"/>
                  </a:moveTo>
                  <a:lnTo>
                    <a:pt x="53" y="0"/>
                  </a:lnTo>
                  <a:lnTo>
                    <a:pt x="53" y="93"/>
                  </a:lnTo>
                  <a:lnTo>
                    <a:pt x="0" y="103"/>
                  </a:lnTo>
                  <a:lnTo>
                    <a:pt x="6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3" name="Freeform 308"/>
            <p:cNvSpPr>
              <a:spLocks/>
            </p:cNvSpPr>
            <p:nvPr/>
          </p:nvSpPr>
          <p:spPr bwMode="auto">
            <a:xfrm>
              <a:off x="7209872" y="5695315"/>
              <a:ext cx="222897" cy="160972"/>
            </a:xfrm>
            <a:custGeom>
              <a:avLst/>
              <a:gdLst>
                <a:gd name="T0" fmla="*/ 0 w 160"/>
                <a:gd name="T1" fmla="*/ 2147483647 h 125"/>
                <a:gd name="T2" fmla="*/ 2147483647 w 160"/>
                <a:gd name="T3" fmla="*/ 0 h 125"/>
                <a:gd name="T4" fmla="*/ 2147483647 w 160"/>
                <a:gd name="T5" fmla="*/ 2147483647 h 125"/>
                <a:gd name="T6" fmla="*/ 0 w 160"/>
                <a:gd name="T7" fmla="*/ 2147483647 h 125"/>
                <a:gd name="T8" fmla="*/ 0 w 160"/>
                <a:gd name="T9" fmla="*/ 2147483647 h 1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25"/>
                <a:gd name="T17" fmla="*/ 160 w 160"/>
                <a:gd name="T18" fmla="*/ 125 h 1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25">
                  <a:moveTo>
                    <a:pt x="0" y="40"/>
                  </a:moveTo>
                  <a:lnTo>
                    <a:pt x="154" y="0"/>
                  </a:lnTo>
                  <a:lnTo>
                    <a:pt x="159" y="100"/>
                  </a:lnTo>
                  <a:lnTo>
                    <a:pt x="0" y="124"/>
                  </a:lnTo>
                  <a:lnTo>
                    <a:pt x="0" y="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4" name="Line 141"/>
            <p:cNvSpPr>
              <a:spLocks noChangeShapeType="1"/>
            </p:cNvSpPr>
            <p:nvPr/>
          </p:nvSpPr>
          <p:spPr bwMode="auto">
            <a:xfrm>
              <a:off x="7305400" y="5726959"/>
              <a:ext cx="0" cy="1155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" name="Freeform 310"/>
            <p:cNvSpPr>
              <a:spLocks/>
            </p:cNvSpPr>
            <p:nvPr/>
          </p:nvSpPr>
          <p:spPr bwMode="auto">
            <a:xfrm>
              <a:off x="6703289" y="5482060"/>
              <a:ext cx="853956" cy="528320"/>
            </a:xfrm>
            <a:custGeom>
              <a:avLst/>
              <a:gdLst>
                <a:gd name="T0" fmla="*/ 2147483647 w 615"/>
                <a:gd name="T1" fmla="*/ 0 h 408"/>
                <a:gd name="T2" fmla="*/ 2147483647 w 615"/>
                <a:gd name="T3" fmla="*/ 2147483647 h 408"/>
                <a:gd name="T4" fmla="*/ 2147483647 w 615"/>
                <a:gd name="T5" fmla="*/ 2147483647 h 408"/>
                <a:gd name="T6" fmla="*/ 2147483647 w 615"/>
                <a:gd name="T7" fmla="*/ 2147483647 h 408"/>
                <a:gd name="T8" fmla="*/ 2147483647 w 615"/>
                <a:gd name="T9" fmla="*/ 2147483647 h 408"/>
                <a:gd name="T10" fmla="*/ 0 w 615"/>
                <a:gd name="T11" fmla="*/ 2147483647 h 408"/>
                <a:gd name="T12" fmla="*/ 2147483647 w 615"/>
                <a:gd name="T13" fmla="*/ 2147483647 h 408"/>
                <a:gd name="T14" fmla="*/ 2147483647 w 615"/>
                <a:gd name="T15" fmla="*/ 2147483647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5"/>
                <a:gd name="T25" fmla="*/ 0 h 408"/>
                <a:gd name="T26" fmla="*/ 615 w 615"/>
                <a:gd name="T27" fmla="*/ 408 h 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5" h="408">
                  <a:moveTo>
                    <a:pt x="614" y="0"/>
                  </a:moveTo>
                  <a:lnTo>
                    <a:pt x="360" y="100"/>
                  </a:lnTo>
                  <a:lnTo>
                    <a:pt x="328" y="154"/>
                  </a:lnTo>
                  <a:lnTo>
                    <a:pt x="21" y="263"/>
                  </a:lnTo>
                  <a:lnTo>
                    <a:pt x="16" y="298"/>
                  </a:lnTo>
                  <a:lnTo>
                    <a:pt x="0" y="333"/>
                  </a:lnTo>
                  <a:lnTo>
                    <a:pt x="6" y="387"/>
                  </a:lnTo>
                  <a:lnTo>
                    <a:pt x="16" y="4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" name="Line 143"/>
            <p:cNvSpPr>
              <a:spLocks noChangeShapeType="1"/>
            </p:cNvSpPr>
            <p:nvPr/>
          </p:nvSpPr>
          <p:spPr bwMode="auto">
            <a:xfrm flipH="1">
              <a:off x="6739473" y="5823267"/>
              <a:ext cx="7237" cy="908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" name="Line 144"/>
            <p:cNvSpPr>
              <a:spLocks noChangeShapeType="1"/>
            </p:cNvSpPr>
            <p:nvPr/>
          </p:nvSpPr>
          <p:spPr bwMode="auto">
            <a:xfrm>
              <a:off x="6762631" y="5816388"/>
              <a:ext cx="7237" cy="1086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8" name="Line 145"/>
            <p:cNvSpPr>
              <a:spLocks noChangeShapeType="1"/>
            </p:cNvSpPr>
            <p:nvPr/>
          </p:nvSpPr>
          <p:spPr bwMode="auto">
            <a:xfrm>
              <a:off x="6827763" y="5798502"/>
              <a:ext cx="0" cy="1210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" name="Line 146"/>
            <p:cNvSpPr>
              <a:spLocks noChangeShapeType="1"/>
            </p:cNvSpPr>
            <p:nvPr/>
          </p:nvSpPr>
          <p:spPr bwMode="auto">
            <a:xfrm>
              <a:off x="6895790" y="5772362"/>
              <a:ext cx="0" cy="1334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" name="Line 147"/>
            <p:cNvSpPr>
              <a:spLocks noChangeShapeType="1"/>
            </p:cNvSpPr>
            <p:nvPr/>
          </p:nvSpPr>
          <p:spPr bwMode="auto">
            <a:xfrm>
              <a:off x="7078160" y="5714577"/>
              <a:ext cx="0" cy="1609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" name="Line 148"/>
            <p:cNvSpPr>
              <a:spLocks noChangeShapeType="1"/>
            </p:cNvSpPr>
            <p:nvPr/>
          </p:nvSpPr>
          <p:spPr bwMode="auto">
            <a:xfrm flipH="1">
              <a:off x="7209872" y="5605885"/>
              <a:ext cx="7236" cy="1788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" name="Line 149"/>
            <p:cNvSpPr>
              <a:spLocks noChangeShapeType="1"/>
            </p:cNvSpPr>
            <p:nvPr/>
          </p:nvSpPr>
          <p:spPr bwMode="auto">
            <a:xfrm flipH="1">
              <a:off x="7312636" y="5572865"/>
              <a:ext cx="7237" cy="147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3" name="Line 150"/>
            <p:cNvSpPr>
              <a:spLocks noChangeShapeType="1"/>
            </p:cNvSpPr>
            <p:nvPr/>
          </p:nvSpPr>
          <p:spPr bwMode="auto">
            <a:xfrm flipV="1">
              <a:off x="6798816" y="5830147"/>
              <a:ext cx="405267" cy="68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4" name="Line 151"/>
            <p:cNvSpPr>
              <a:spLocks noChangeShapeType="1"/>
            </p:cNvSpPr>
            <p:nvPr/>
          </p:nvSpPr>
          <p:spPr bwMode="auto">
            <a:xfrm flipV="1">
              <a:off x="6798816" y="5707697"/>
              <a:ext cx="88290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5" name="Line 152"/>
            <p:cNvSpPr>
              <a:spLocks noChangeShapeType="1"/>
            </p:cNvSpPr>
            <p:nvPr/>
          </p:nvSpPr>
          <p:spPr bwMode="auto">
            <a:xfrm flipV="1">
              <a:off x="6798816" y="5700818"/>
              <a:ext cx="79606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6" name="Freeform 321"/>
            <p:cNvSpPr>
              <a:spLocks/>
            </p:cNvSpPr>
            <p:nvPr/>
          </p:nvSpPr>
          <p:spPr bwMode="auto">
            <a:xfrm>
              <a:off x="6733683" y="5784744"/>
              <a:ext cx="1742649" cy="393488"/>
            </a:xfrm>
            <a:custGeom>
              <a:avLst/>
              <a:gdLst>
                <a:gd name="T0" fmla="*/ 0 w 1256"/>
                <a:gd name="T1" fmla="*/ 2147483647 h 304"/>
                <a:gd name="T2" fmla="*/ 2147483647 w 1256"/>
                <a:gd name="T3" fmla="*/ 0 h 304"/>
                <a:gd name="T4" fmla="*/ 2147483647 w 1256"/>
                <a:gd name="T5" fmla="*/ 2147483647 h 304"/>
                <a:gd name="T6" fmla="*/ 2147483647 w 1256"/>
                <a:gd name="T7" fmla="*/ 2147483647 h 304"/>
                <a:gd name="T8" fmla="*/ 2147483647 w 1256"/>
                <a:gd name="T9" fmla="*/ 2147483647 h 304"/>
                <a:gd name="T10" fmla="*/ 2147483647 w 1256"/>
                <a:gd name="T11" fmla="*/ 2147483647 h 304"/>
                <a:gd name="T12" fmla="*/ 2147483647 w 1256"/>
                <a:gd name="T13" fmla="*/ 2147483647 h 304"/>
                <a:gd name="T14" fmla="*/ 2147483647 w 1256"/>
                <a:gd name="T15" fmla="*/ 2147483647 h 304"/>
                <a:gd name="T16" fmla="*/ 2147483647 w 1256"/>
                <a:gd name="T17" fmla="*/ 2147483647 h 304"/>
                <a:gd name="T18" fmla="*/ 2147483647 w 1256"/>
                <a:gd name="T19" fmla="*/ 2147483647 h 304"/>
                <a:gd name="T20" fmla="*/ 2147483647 w 1256"/>
                <a:gd name="T21" fmla="*/ 2147483647 h 304"/>
                <a:gd name="T22" fmla="*/ 2147483647 w 1256"/>
                <a:gd name="T23" fmla="*/ 2147483647 h 304"/>
                <a:gd name="T24" fmla="*/ 2147483647 w 1256"/>
                <a:gd name="T25" fmla="*/ 2147483647 h 304"/>
                <a:gd name="T26" fmla="*/ 2147483647 w 1256"/>
                <a:gd name="T27" fmla="*/ 2147483647 h 304"/>
                <a:gd name="T28" fmla="*/ 2147483647 w 1256"/>
                <a:gd name="T29" fmla="*/ 2147483647 h 304"/>
                <a:gd name="T30" fmla="*/ 2147483647 w 1256"/>
                <a:gd name="T31" fmla="*/ 2147483647 h 304"/>
                <a:gd name="T32" fmla="*/ 2147483647 w 1256"/>
                <a:gd name="T33" fmla="*/ 2147483647 h 304"/>
                <a:gd name="T34" fmla="*/ 2147483647 w 1256"/>
                <a:gd name="T35" fmla="*/ 2147483647 h 3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56"/>
                <a:gd name="T55" fmla="*/ 0 h 304"/>
                <a:gd name="T56" fmla="*/ 1256 w 1256"/>
                <a:gd name="T57" fmla="*/ 304 h 3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56" h="304">
                  <a:moveTo>
                    <a:pt x="0" y="129"/>
                  </a:moveTo>
                  <a:lnTo>
                    <a:pt x="895" y="0"/>
                  </a:lnTo>
                  <a:lnTo>
                    <a:pt x="895" y="45"/>
                  </a:lnTo>
                  <a:lnTo>
                    <a:pt x="938" y="50"/>
                  </a:lnTo>
                  <a:lnTo>
                    <a:pt x="963" y="174"/>
                  </a:lnTo>
                  <a:lnTo>
                    <a:pt x="979" y="258"/>
                  </a:lnTo>
                  <a:lnTo>
                    <a:pt x="985" y="283"/>
                  </a:lnTo>
                  <a:lnTo>
                    <a:pt x="1016" y="278"/>
                  </a:lnTo>
                  <a:lnTo>
                    <a:pt x="1049" y="248"/>
                  </a:lnTo>
                  <a:lnTo>
                    <a:pt x="1107" y="243"/>
                  </a:lnTo>
                  <a:lnTo>
                    <a:pt x="1175" y="248"/>
                  </a:lnTo>
                  <a:lnTo>
                    <a:pt x="1191" y="263"/>
                  </a:lnTo>
                  <a:lnTo>
                    <a:pt x="1255" y="298"/>
                  </a:lnTo>
                  <a:lnTo>
                    <a:pt x="1239" y="303"/>
                  </a:lnTo>
                  <a:lnTo>
                    <a:pt x="1218" y="298"/>
                  </a:lnTo>
                  <a:lnTo>
                    <a:pt x="1197" y="293"/>
                  </a:lnTo>
                  <a:lnTo>
                    <a:pt x="1181" y="283"/>
                  </a:lnTo>
                  <a:lnTo>
                    <a:pt x="1149" y="27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7" name="Freeform 322"/>
            <p:cNvSpPr>
              <a:spLocks/>
            </p:cNvSpPr>
            <p:nvPr/>
          </p:nvSpPr>
          <p:spPr bwMode="auto">
            <a:xfrm>
              <a:off x="7754088" y="5206894"/>
              <a:ext cx="23158" cy="155470"/>
            </a:xfrm>
            <a:custGeom>
              <a:avLst/>
              <a:gdLst>
                <a:gd name="T0" fmla="*/ 0 w 17"/>
                <a:gd name="T1" fmla="*/ 0 h 121"/>
                <a:gd name="T2" fmla="*/ 0 w 17"/>
                <a:gd name="T3" fmla="*/ 2147483647 h 121"/>
                <a:gd name="T4" fmla="*/ 2147483647 w 17"/>
                <a:gd name="T5" fmla="*/ 2147483647 h 121"/>
                <a:gd name="T6" fmla="*/ 2147483647 w 17"/>
                <a:gd name="T7" fmla="*/ 2147483647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21"/>
                <a:gd name="T14" fmla="*/ 17 w 17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21">
                  <a:moveTo>
                    <a:pt x="0" y="0"/>
                  </a:moveTo>
                  <a:lnTo>
                    <a:pt x="0" y="30"/>
                  </a:lnTo>
                  <a:lnTo>
                    <a:pt x="8" y="35"/>
                  </a:lnTo>
                  <a:lnTo>
                    <a:pt x="16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8" name="Freeform 323"/>
            <p:cNvSpPr>
              <a:spLocks/>
            </p:cNvSpPr>
            <p:nvPr/>
          </p:nvSpPr>
          <p:spPr bwMode="auto">
            <a:xfrm>
              <a:off x="7571718" y="5303202"/>
              <a:ext cx="36184" cy="59161"/>
            </a:xfrm>
            <a:custGeom>
              <a:avLst/>
              <a:gdLst>
                <a:gd name="T0" fmla="*/ 0 w 27"/>
                <a:gd name="T1" fmla="*/ 0 h 46"/>
                <a:gd name="T2" fmla="*/ 0 w 27"/>
                <a:gd name="T3" fmla="*/ 2147483647 h 46"/>
                <a:gd name="T4" fmla="*/ 2147483647 w 27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27"/>
                <a:gd name="T10" fmla="*/ 0 h 46"/>
                <a:gd name="T11" fmla="*/ 27 w 2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46">
                  <a:moveTo>
                    <a:pt x="0" y="0"/>
                  </a:moveTo>
                  <a:lnTo>
                    <a:pt x="0" y="20"/>
                  </a:lnTo>
                  <a:lnTo>
                    <a:pt x="2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9" name="Line 156"/>
            <p:cNvSpPr>
              <a:spLocks noChangeShapeType="1"/>
            </p:cNvSpPr>
            <p:nvPr/>
          </p:nvSpPr>
          <p:spPr bwMode="auto">
            <a:xfrm flipV="1">
              <a:off x="7555796" y="5194512"/>
              <a:ext cx="227240" cy="1086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0" name="Freeform 325"/>
            <p:cNvSpPr>
              <a:spLocks/>
            </p:cNvSpPr>
            <p:nvPr/>
          </p:nvSpPr>
          <p:spPr bwMode="auto">
            <a:xfrm>
              <a:off x="7240267" y="5406390"/>
              <a:ext cx="176581" cy="148590"/>
            </a:xfrm>
            <a:custGeom>
              <a:avLst/>
              <a:gdLst>
                <a:gd name="T0" fmla="*/ 0 w 127"/>
                <a:gd name="T1" fmla="*/ 2147483647 h 114"/>
                <a:gd name="T2" fmla="*/ 2147483647 w 127"/>
                <a:gd name="T3" fmla="*/ 0 h 114"/>
                <a:gd name="T4" fmla="*/ 2147483647 w 127"/>
                <a:gd name="T5" fmla="*/ 2147483647 h 114"/>
                <a:gd name="T6" fmla="*/ 0 w 127"/>
                <a:gd name="T7" fmla="*/ 2147483647 h 114"/>
                <a:gd name="T8" fmla="*/ 0 w 127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14"/>
                <a:gd name="T17" fmla="*/ 127 w 127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14">
                  <a:moveTo>
                    <a:pt x="0" y="69"/>
                  </a:moveTo>
                  <a:lnTo>
                    <a:pt x="126" y="0"/>
                  </a:lnTo>
                  <a:lnTo>
                    <a:pt x="126" y="54"/>
                  </a:lnTo>
                  <a:lnTo>
                    <a:pt x="0" y="113"/>
                  </a:lnTo>
                  <a:lnTo>
                    <a:pt x="0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1" name="Freeform 326"/>
            <p:cNvSpPr>
              <a:spLocks/>
            </p:cNvSpPr>
            <p:nvPr/>
          </p:nvSpPr>
          <p:spPr bwMode="auto">
            <a:xfrm>
              <a:off x="7453033" y="5355484"/>
              <a:ext cx="68027" cy="136208"/>
            </a:xfrm>
            <a:custGeom>
              <a:avLst/>
              <a:gdLst>
                <a:gd name="T0" fmla="*/ 0 w 49"/>
                <a:gd name="T1" fmla="*/ 2147483647 h 105"/>
                <a:gd name="T2" fmla="*/ 2147483647 w 49"/>
                <a:gd name="T3" fmla="*/ 0 h 105"/>
                <a:gd name="T4" fmla="*/ 2147483647 w 49"/>
                <a:gd name="T5" fmla="*/ 2147483647 h 105"/>
                <a:gd name="T6" fmla="*/ 0 w 49"/>
                <a:gd name="T7" fmla="*/ 2147483647 h 105"/>
                <a:gd name="T8" fmla="*/ 0 w 49"/>
                <a:gd name="T9" fmla="*/ 214748364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5"/>
                <a:gd name="T17" fmla="*/ 49 w 49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5">
                  <a:moveTo>
                    <a:pt x="0" y="24"/>
                  </a:moveTo>
                  <a:lnTo>
                    <a:pt x="48" y="0"/>
                  </a:lnTo>
                  <a:lnTo>
                    <a:pt x="48" y="79"/>
                  </a:lnTo>
                  <a:lnTo>
                    <a:pt x="0" y="104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2" name="Line 159"/>
            <p:cNvSpPr>
              <a:spLocks noChangeShapeType="1"/>
            </p:cNvSpPr>
            <p:nvPr/>
          </p:nvSpPr>
          <p:spPr bwMode="auto">
            <a:xfrm>
              <a:off x="7505138" y="5366490"/>
              <a:ext cx="0" cy="976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3" name="Line 160"/>
            <p:cNvSpPr>
              <a:spLocks noChangeShapeType="1"/>
            </p:cNvSpPr>
            <p:nvPr/>
          </p:nvSpPr>
          <p:spPr bwMode="auto">
            <a:xfrm>
              <a:off x="7489217" y="5366490"/>
              <a:ext cx="8684" cy="104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4" name="Line 161"/>
            <p:cNvSpPr>
              <a:spLocks noChangeShapeType="1"/>
            </p:cNvSpPr>
            <p:nvPr/>
          </p:nvSpPr>
          <p:spPr bwMode="auto">
            <a:xfrm>
              <a:off x="7481980" y="5373370"/>
              <a:ext cx="0" cy="976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5" name="Line 162"/>
            <p:cNvSpPr>
              <a:spLocks noChangeShapeType="1"/>
            </p:cNvSpPr>
            <p:nvPr/>
          </p:nvSpPr>
          <p:spPr bwMode="auto">
            <a:xfrm>
              <a:off x="7468953" y="5381625"/>
              <a:ext cx="0" cy="100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6" name="Line 163"/>
            <p:cNvSpPr>
              <a:spLocks noChangeShapeType="1"/>
            </p:cNvSpPr>
            <p:nvPr/>
          </p:nvSpPr>
          <p:spPr bwMode="auto">
            <a:xfrm>
              <a:off x="7453033" y="5385752"/>
              <a:ext cx="0" cy="96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7" name="Line 164"/>
            <p:cNvSpPr>
              <a:spLocks noChangeShapeType="1"/>
            </p:cNvSpPr>
            <p:nvPr/>
          </p:nvSpPr>
          <p:spPr bwMode="auto">
            <a:xfrm>
              <a:off x="7400927" y="5418772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8" name="Line 165"/>
            <p:cNvSpPr>
              <a:spLocks noChangeShapeType="1"/>
            </p:cNvSpPr>
            <p:nvPr/>
          </p:nvSpPr>
          <p:spPr bwMode="auto">
            <a:xfrm>
              <a:off x="7395137" y="5425652"/>
              <a:ext cx="0" cy="64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" name="Line 166"/>
            <p:cNvSpPr>
              <a:spLocks noChangeShapeType="1"/>
            </p:cNvSpPr>
            <p:nvPr/>
          </p:nvSpPr>
          <p:spPr bwMode="auto">
            <a:xfrm>
              <a:off x="7371979" y="5431155"/>
              <a:ext cx="7236" cy="64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" name="Line 167"/>
            <p:cNvSpPr>
              <a:spLocks noChangeShapeType="1"/>
            </p:cNvSpPr>
            <p:nvPr/>
          </p:nvSpPr>
          <p:spPr bwMode="auto">
            <a:xfrm>
              <a:off x="7357505" y="5438034"/>
              <a:ext cx="7236" cy="646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1" name="Line 168"/>
            <p:cNvSpPr>
              <a:spLocks noChangeShapeType="1"/>
            </p:cNvSpPr>
            <p:nvPr/>
          </p:nvSpPr>
          <p:spPr bwMode="auto">
            <a:xfrm>
              <a:off x="7343032" y="5444913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2" name="Line 169"/>
            <p:cNvSpPr>
              <a:spLocks noChangeShapeType="1"/>
            </p:cNvSpPr>
            <p:nvPr/>
          </p:nvSpPr>
          <p:spPr bwMode="auto">
            <a:xfrm>
              <a:off x="7328558" y="5451792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3" name="Line 170"/>
            <p:cNvSpPr>
              <a:spLocks noChangeShapeType="1"/>
            </p:cNvSpPr>
            <p:nvPr/>
          </p:nvSpPr>
          <p:spPr bwMode="auto">
            <a:xfrm>
              <a:off x="7305400" y="546417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4" name="Line 171"/>
            <p:cNvSpPr>
              <a:spLocks noChangeShapeType="1"/>
            </p:cNvSpPr>
            <p:nvPr/>
          </p:nvSpPr>
          <p:spPr bwMode="auto">
            <a:xfrm>
              <a:off x="7283688" y="5471054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5" name="Line 172"/>
            <p:cNvSpPr>
              <a:spLocks noChangeShapeType="1"/>
            </p:cNvSpPr>
            <p:nvPr/>
          </p:nvSpPr>
          <p:spPr bwMode="auto">
            <a:xfrm>
              <a:off x="7261978" y="5482060"/>
              <a:ext cx="0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6" name="Line 173"/>
            <p:cNvSpPr>
              <a:spLocks noChangeShapeType="1"/>
            </p:cNvSpPr>
            <p:nvPr/>
          </p:nvSpPr>
          <p:spPr bwMode="auto">
            <a:xfrm>
              <a:off x="7246057" y="549031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7" name="Line 174"/>
            <p:cNvSpPr>
              <a:spLocks noChangeShapeType="1"/>
            </p:cNvSpPr>
            <p:nvPr/>
          </p:nvSpPr>
          <p:spPr bwMode="auto">
            <a:xfrm flipV="1">
              <a:off x="7240267" y="5431155"/>
              <a:ext cx="167896" cy="715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8" name="Line 175"/>
            <p:cNvSpPr>
              <a:spLocks noChangeShapeType="1"/>
            </p:cNvSpPr>
            <p:nvPr/>
          </p:nvSpPr>
          <p:spPr bwMode="auto">
            <a:xfrm flipV="1">
              <a:off x="7233031" y="5444913"/>
              <a:ext cx="175133" cy="70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9" name="Line 176"/>
            <p:cNvSpPr>
              <a:spLocks noChangeShapeType="1"/>
            </p:cNvSpPr>
            <p:nvPr/>
          </p:nvSpPr>
          <p:spPr bwMode="auto">
            <a:xfrm flipV="1">
              <a:off x="7240267" y="5455920"/>
              <a:ext cx="175134" cy="66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" name="Line 177"/>
            <p:cNvSpPr>
              <a:spLocks noChangeShapeType="1"/>
            </p:cNvSpPr>
            <p:nvPr/>
          </p:nvSpPr>
          <p:spPr bwMode="auto">
            <a:xfrm flipV="1">
              <a:off x="7240267" y="5471054"/>
              <a:ext cx="167896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1" name="Line 178"/>
            <p:cNvSpPr>
              <a:spLocks noChangeShapeType="1"/>
            </p:cNvSpPr>
            <p:nvPr/>
          </p:nvSpPr>
          <p:spPr bwMode="auto">
            <a:xfrm flipV="1">
              <a:off x="7453033" y="5366490"/>
              <a:ext cx="5789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2" name="Line 179"/>
            <p:cNvSpPr>
              <a:spLocks noChangeShapeType="1"/>
            </p:cNvSpPr>
            <p:nvPr/>
          </p:nvSpPr>
          <p:spPr bwMode="auto">
            <a:xfrm flipV="1">
              <a:off x="7453033" y="5381625"/>
              <a:ext cx="66580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3" name="Line 180"/>
            <p:cNvSpPr>
              <a:spLocks noChangeShapeType="1"/>
            </p:cNvSpPr>
            <p:nvPr/>
          </p:nvSpPr>
          <p:spPr bwMode="auto">
            <a:xfrm flipV="1">
              <a:off x="7453033" y="5392632"/>
              <a:ext cx="5789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4" name="Line 181"/>
            <p:cNvSpPr>
              <a:spLocks noChangeShapeType="1"/>
            </p:cNvSpPr>
            <p:nvPr/>
          </p:nvSpPr>
          <p:spPr bwMode="auto">
            <a:xfrm flipV="1">
              <a:off x="7453033" y="5411893"/>
              <a:ext cx="57895" cy="26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5" name="Line 182"/>
            <p:cNvSpPr>
              <a:spLocks noChangeShapeType="1"/>
            </p:cNvSpPr>
            <p:nvPr/>
          </p:nvSpPr>
          <p:spPr bwMode="auto">
            <a:xfrm flipV="1">
              <a:off x="7453033" y="5425652"/>
              <a:ext cx="66580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6" name="Line 183"/>
            <p:cNvSpPr>
              <a:spLocks noChangeShapeType="1"/>
            </p:cNvSpPr>
            <p:nvPr/>
          </p:nvSpPr>
          <p:spPr bwMode="auto">
            <a:xfrm flipV="1">
              <a:off x="7453033" y="5444913"/>
              <a:ext cx="66580" cy="26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7" name="Freeform 352"/>
            <p:cNvSpPr>
              <a:spLocks/>
            </p:cNvSpPr>
            <p:nvPr/>
          </p:nvSpPr>
          <p:spPr bwMode="auto">
            <a:xfrm>
              <a:off x="6908817" y="6022763"/>
              <a:ext cx="318424" cy="83925"/>
            </a:xfrm>
            <a:custGeom>
              <a:avLst/>
              <a:gdLst>
                <a:gd name="T0" fmla="*/ 0 w 229"/>
                <a:gd name="T1" fmla="*/ 2147483647 h 65"/>
                <a:gd name="T2" fmla="*/ 2147483647 w 229"/>
                <a:gd name="T3" fmla="*/ 0 h 65"/>
                <a:gd name="T4" fmla="*/ 2147483647 w 229"/>
                <a:gd name="T5" fmla="*/ 2147483647 h 65"/>
                <a:gd name="T6" fmla="*/ 2147483647 w 229"/>
                <a:gd name="T7" fmla="*/ 2147483647 h 65"/>
                <a:gd name="T8" fmla="*/ 2147483647 w 229"/>
                <a:gd name="T9" fmla="*/ 2147483647 h 65"/>
                <a:gd name="T10" fmla="*/ 2147483647 w 229"/>
                <a:gd name="T11" fmla="*/ 2147483647 h 65"/>
                <a:gd name="T12" fmla="*/ 2147483647 w 229"/>
                <a:gd name="T13" fmla="*/ 2147483647 h 65"/>
                <a:gd name="T14" fmla="*/ 2147483647 w 229"/>
                <a:gd name="T15" fmla="*/ 2147483647 h 65"/>
                <a:gd name="T16" fmla="*/ 2147483647 w 229"/>
                <a:gd name="T17" fmla="*/ 2147483647 h 65"/>
                <a:gd name="T18" fmla="*/ 2147483647 w 229"/>
                <a:gd name="T19" fmla="*/ 2147483647 h 65"/>
                <a:gd name="T20" fmla="*/ 0 w 229"/>
                <a:gd name="T21" fmla="*/ 2147483647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"/>
                <a:gd name="T34" fmla="*/ 0 h 65"/>
                <a:gd name="T35" fmla="*/ 229 w 22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" h="65">
                  <a:moveTo>
                    <a:pt x="0" y="5"/>
                  </a:moveTo>
                  <a:lnTo>
                    <a:pt x="191" y="0"/>
                  </a:lnTo>
                  <a:lnTo>
                    <a:pt x="228" y="59"/>
                  </a:lnTo>
                  <a:lnTo>
                    <a:pt x="201" y="59"/>
                  </a:lnTo>
                  <a:lnTo>
                    <a:pt x="170" y="64"/>
                  </a:lnTo>
                  <a:lnTo>
                    <a:pt x="138" y="54"/>
                  </a:lnTo>
                  <a:lnTo>
                    <a:pt x="111" y="64"/>
                  </a:lnTo>
                  <a:lnTo>
                    <a:pt x="80" y="49"/>
                  </a:lnTo>
                  <a:lnTo>
                    <a:pt x="53" y="64"/>
                  </a:lnTo>
                  <a:lnTo>
                    <a:pt x="32" y="49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8" name="Freeform 353"/>
            <p:cNvSpPr>
              <a:spLocks/>
            </p:cNvSpPr>
            <p:nvPr/>
          </p:nvSpPr>
          <p:spPr bwMode="auto">
            <a:xfrm>
              <a:off x="6901579" y="5931958"/>
              <a:ext cx="392241" cy="99060"/>
            </a:xfrm>
            <a:custGeom>
              <a:avLst/>
              <a:gdLst>
                <a:gd name="T0" fmla="*/ 0 w 283"/>
                <a:gd name="T1" fmla="*/ 2147483647 h 76"/>
                <a:gd name="T2" fmla="*/ 0 w 283"/>
                <a:gd name="T3" fmla="*/ 0 h 76"/>
                <a:gd name="T4" fmla="*/ 2147483647 w 283"/>
                <a:gd name="T5" fmla="*/ 0 h 76"/>
                <a:gd name="T6" fmla="*/ 2147483647 w 283"/>
                <a:gd name="T7" fmla="*/ 2147483647 h 76"/>
                <a:gd name="T8" fmla="*/ 2147483647 w 283"/>
                <a:gd name="T9" fmla="*/ 2147483647 h 76"/>
                <a:gd name="T10" fmla="*/ 2147483647 w 283"/>
                <a:gd name="T11" fmla="*/ 0 h 76"/>
                <a:gd name="T12" fmla="*/ 2147483647 w 283"/>
                <a:gd name="T13" fmla="*/ 0 h 76"/>
                <a:gd name="T14" fmla="*/ 2147483647 w 283"/>
                <a:gd name="T15" fmla="*/ 2147483647 h 76"/>
                <a:gd name="T16" fmla="*/ 2147483647 w 283"/>
                <a:gd name="T17" fmla="*/ 2147483647 h 76"/>
                <a:gd name="T18" fmla="*/ 2147483647 w 283"/>
                <a:gd name="T19" fmla="*/ 0 h 76"/>
                <a:gd name="T20" fmla="*/ 2147483647 w 283"/>
                <a:gd name="T21" fmla="*/ 0 h 76"/>
                <a:gd name="T22" fmla="*/ 2147483647 w 283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3"/>
                <a:gd name="T37" fmla="*/ 0 h 76"/>
                <a:gd name="T38" fmla="*/ 283 w 283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3" h="76">
                  <a:moveTo>
                    <a:pt x="0" y="75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1" y="60"/>
                  </a:lnTo>
                  <a:lnTo>
                    <a:pt x="191" y="60"/>
                  </a:lnTo>
                  <a:lnTo>
                    <a:pt x="197" y="0"/>
                  </a:lnTo>
                  <a:lnTo>
                    <a:pt x="255" y="0"/>
                  </a:lnTo>
                  <a:lnTo>
                    <a:pt x="255" y="50"/>
                  </a:lnTo>
                  <a:lnTo>
                    <a:pt x="261" y="55"/>
                  </a:lnTo>
                  <a:lnTo>
                    <a:pt x="265" y="0"/>
                  </a:lnTo>
                  <a:lnTo>
                    <a:pt x="282" y="0"/>
                  </a:lnTo>
                  <a:lnTo>
                    <a:pt x="282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9" name="Freeform 354"/>
            <p:cNvSpPr>
              <a:spLocks/>
            </p:cNvSpPr>
            <p:nvPr/>
          </p:nvSpPr>
          <p:spPr bwMode="auto">
            <a:xfrm>
              <a:off x="7172240" y="6022763"/>
              <a:ext cx="178028" cy="83925"/>
            </a:xfrm>
            <a:custGeom>
              <a:avLst/>
              <a:gdLst>
                <a:gd name="T0" fmla="*/ 0 w 128"/>
                <a:gd name="T1" fmla="*/ 0 h 65"/>
                <a:gd name="T2" fmla="*/ 2147483647 w 128"/>
                <a:gd name="T3" fmla="*/ 0 h 65"/>
                <a:gd name="T4" fmla="*/ 2147483647 w 128"/>
                <a:gd name="T5" fmla="*/ 2147483647 h 65"/>
                <a:gd name="T6" fmla="*/ 2147483647 w 128"/>
                <a:gd name="T7" fmla="*/ 2147483647 h 65"/>
                <a:gd name="T8" fmla="*/ 0 w 12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65"/>
                <a:gd name="T17" fmla="*/ 128 w 12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65">
                  <a:moveTo>
                    <a:pt x="0" y="0"/>
                  </a:moveTo>
                  <a:lnTo>
                    <a:pt x="90" y="0"/>
                  </a:lnTo>
                  <a:lnTo>
                    <a:pt x="127" y="64"/>
                  </a:lnTo>
                  <a:lnTo>
                    <a:pt x="37" y="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0" name="Freeform 355"/>
            <p:cNvSpPr>
              <a:spLocks/>
            </p:cNvSpPr>
            <p:nvPr/>
          </p:nvSpPr>
          <p:spPr bwMode="auto">
            <a:xfrm>
              <a:off x="7292373" y="5842529"/>
              <a:ext cx="315529" cy="271040"/>
            </a:xfrm>
            <a:custGeom>
              <a:avLst/>
              <a:gdLst>
                <a:gd name="T0" fmla="*/ 0 w 228"/>
                <a:gd name="T1" fmla="*/ 2147483647 h 209"/>
                <a:gd name="T2" fmla="*/ 2147483647 w 228"/>
                <a:gd name="T3" fmla="*/ 2147483647 h 209"/>
                <a:gd name="T4" fmla="*/ 2147483647 w 228"/>
                <a:gd name="T5" fmla="*/ 2147483647 h 209"/>
                <a:gd name="T6" fmla="*/ 2147483647 w 228"/>
                <a:gd name="T7" fmla="*/ 2147483647 h 209"/>
                <a:gd name="T8" fmla="*/ 2147483647 w 228"/>
                <a:gd name="T9" fmla="*/ 2147483647 h 209"/>
                <a:gd name="T10" fmla="*/ 2147483647 w 228"/>
                <a:gd name="T11" fmla="*/ 2147483647 h 209"/>
                <a:gd name="T12" fmla="*/ 2147483647 w 228"/>
                <a:gd name="T13" fmla="*/ 2147483647 h 209"/>
                <a:gd name="T14" fmla="*/ 2147483647 w 228"/>
                <a:gd name="T15" fmla="*/ 2147483647 h 209"/>
                <a:gd name="T16" fmla="*/ 2147483647 w 228"/>
                <a:gd name="T17" fmla="*/ 2147483647 h 209"/>
                <a:gd name="T18" fmla="*/ 2147483647 w 228"/>
                <a:gd name="T19" fmla="*/ 2147483647 h 209"/>
                <a:gd name="T20" fmla="*/ 2147483647 w 228"/>
                <a:gd name="T21" fmla="*/ 2147483647 h 209"/>
                <a:gd name="T22" fmla="*/ 2147483647 w 228"/>
                <a:gd name="T23" fmla="*/ 2147483647 h 209"/>
                <a:gd name="T24" fmla="*/ 2147483647 w 228"/>
                <a:gd name="T25" fmla="*/ 2147483647 h 209"/>
                <a:gd name="T26" fmla="*/ 2147483647 w 228"/>
                <a:gd name="T27" fmla="*/ 2147483647 h 209"/>
                <a:gd name="T28" fmla="*/ 2147483647 w 228"/>
                <a:gd name="T29" fmla="*/ 2147483647 h 209"/>
                <a:gd name="T30" fmla="*/ 2147483647 w 228"/>
                <a:gd name="T31" fmla="*/ 2147483647 h 209"/>
                <a:gd name="T32" fmla="*/ 2147483647 w 228"/>
                <a:gd name="T33" fmla="*/ 2147483647 h 209"/>
                <a:gd name="T34" fmla="*/ 2147483647 w 228"/>
                <a:gd name="T35" fmla="*/ 2147483647 h 209"/>
                <a:gd name="T36" fmla="*/ 2147483647 w 228"/>
                <a:gd name="T37" fmla="*/ 0 h 209"/>
                <a:gd name="T38" fmla="*/ 2147483647 w 228"/>
                <a:gd name="T39" fmla="*/ 2147483647 h 209"/>
                <a:gd name="T40" fmla="*/ 0 w 228"/>
                <a:gd name="T41" fmla="*/ 2147483647 h 209"/>
                <a:gd name="T42" fmla="*/ 0 w 228"/>
                <a:gd name="T43" fmla="*/ 2147483647 h 209"/>
                <a:gd name="T44" fmla="*/ 0 w 228"/>
                <a:gd name="T45" fmla="*/ 2147483647 h 2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8"/>
                <a:gd name="T70" fmla="*/ 0 h 209"/>
                <a:gd name="T71" fmla="*/ 228 w 228"/>
                <a:gd name="T72" fmla="*/ 209 h 2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8" h="209">
                  <a:moveTo>
                    <a:pt x="0" y="129"/>
                  </a:moveTo>
                  <a:lnTo>
                    <a:pt x="53" y="208"/>
                  </a:lnTo>
                  <a:lnTo>
                    <a:pt x="105" y="208"/>
                  </a:lnTo>
                  <a:lnTo>
                    <a:pt x="105" y="188"/>
                  </a:lnTo>
                  <a:lnTo>
                    <a:pt x="84" y="184"/>
                  </a:lnTo>
                  <a:lnTo>
                    <a:pt x="84" y="173"/>
                  </a:lnTo>
                  <a:lnTo>
                    <a:pt x="90" y="149"/>
                  </a:lnTo>
                  <a:lnTo>
                    <a:pt x="100" y="144"/>
                  </a:lnTo>
                  <a:lnTo>
                    <a:pt x="100" y="124"/>
                  </a:lnTo>
                  <a:lnTo>
                    <a:pt x="78" y="124"/>
                  </a:lnTo>
                  <a:lnTo>
                    <a:pt x="74" y="124"/>
                  </a:lnTo>
                  <a:lnTo>
                    <a:pt x="68" y="114"/>
                  </a:lnTo>
                  <a:lnTo>
                    <a:pt x="58" y="114"/>
                  </a:lnTo>
                  <a:lnTo>
                    <a:pt x="58" y="94"/>
                  </a:lnTo>
                  <a:lnTo>
                    <a:pt x="68" y="94"/>
                  </a:lnTo>
                  <a:lnTo>
                    <a:pt x="63" y="89"/>
                  </a:lnTo>
                  <a:lnTo>
                    <a:pt x="68" y="84"/>
                  </a:lnTo>
                  <a:lnTo>
                    <a:pt x="84" y="80"/>
                  </a:lnTo>
                  <a:lnTo>
                    <a:pt x="227" y="0"/>
                  </a:lnTo>
                  <a:lnTo>
                    <a:pt x="116" y="15"/>
                  </a:lnTo>
                  <a:lnTo>
                    <a:pt x="0" y="29"/>
                  </a:lnTo>
                  <a:lnTo>
                    <a:pt x="0" y="69"/>
                  </a:lnTo>
                  <a:lnTo>
                    <a:pt x="0" y="12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1" name="Freeform 356"/>
            <p:cNvSpPr>
              <a:spLocks/>
            </p:cNvSpPr>
            <p:nvPr/>
          </p:nvSpPr>
          <p:spPr bwMode="auto">
            <a:xfrm>
              <a:off x="7489217" y="6054407"/>
              <a:ext cx="75264" cy="85302"/>
            </a:xfrm>
            <a:custGeom>
              <a:avLst/>
              <a:gdLst>
                <a:gd name="T0" fmla="*/ 0 w 54"/>
                <a:gd name="T1" fmla="*/ 2147483647 h 65"/>
                <a:gd name="T2" fmla="*/ 0 w 54"/>
                <a:gd name="T3" fmla="*/ 2147483647 h 65"/>
                <a:gd name="T4" fmla="*/ 2147483647 w 54"/>
                <a:gd name="T5" fmla="*/ 2147483647 h 65"/>
                <a:gd name="T6" fmla="*/ 2147483647 w 54"/>
                <a:gd name="T7" fmla="*/ 2147483647 h 65"/>
                <a:gd name="T8" fmla="*/ 2147483647 w 54"/>
                <a:gd name="T9" fmla="*/ 2147483647 h 65"/>
                <a:gd name="T10" fmla="*/ 2147483647 w 54"/>
                <a:gd name="T11" fmla="*/ 2147483647 h 65"/>
                <a:gd name="T12" fmla="*/ 2147483647 w 54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65"/>
                <a:gd name="T23" fmla="*/ 54 w 54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65">
                  <a:moveTo>
                    <a:pt x="0" y="49"/>
                  </a:moveTo>
                  <a:lnTo>
                    <a:pt x="0" y="60"/>
                  </a:lnTo>
                  <a:lnTo>
                    <a:pt x="16" y="64"/>
                  </a:lnTo>
                  <a:lnTo>
                    <a:pt x="37" y="54"/>
                  </a:lnTo>
                  <a:lnTo>
                    <a:pt x="48" y="40"/>
                  </a:lnTo>
                  <a:lnTo>
                    <a:pt x="53" y="24"/>
                  </a:lnTo>
                  <a:lnTo>
                    <a:pt x="5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2" name="Freeform 357"/>
            <p:cNvSpPr>
              <a:spLocks/>
            </p:cNvSpPr>
            <p:nvPr/>
          </p:nvSpPr>
          <p:spPr bwMode="auto">
            <a:xfrm>
              <a:off x="6930527" y="5914072"/>
              <a:ext cx="237371" cy="71543"/>
            </a:xfrm>
            <a:custGeom>
              <a:avLst/>
              <a:gdLst>
                <a:gd name="T0" fmla="*/ 2147483647 w 171"/>
                <a:gd name="T1" fmla="*/ 2147483647 h 55"/>
                <a:gd name="T2" fmla="*/ 2147483647 w 171"/>
                <a:gd name="T3" fmla="*/ 2147483647 h 55"/>
                <a:gd name="T4" fmla="*/ 0 w 171"/>
                <a:gd name="T5" fmla="*/ 2147483647 h 55"/>
                <a:gd name="T6" fmla="*/ 2147483647 w 171"/>
                <a:gd name="T7" fmla="*/ 2147483647 h 55"/>
                <a:gd name="T8" fmla="*/ 2147483647 w 171"/>
                <a:gd name="T9" fmla="*/ 2147483647 h 55"/>
                <a:gd name="T10" fmla="*/ 2147483647 w 171"/>
                <a:gd name="T11" fmla="*/ 2147483647 h 55"/>
                <a:gd name="T12" fmla="*/ 2147483647 w 171"/>
                <a:gd name="T13" fmla="*/ 2147483647 h 55"/>
                <a:gd name="T14" fmla="*/ 2147483647 w 171"/>
                <a:gd name="T15" fmla="*/ 2147483647 h 55"/>
                <a:gd name="T16" fmla="*/ 2147483647 w 171"/>
                <a:gd name="T17" fmla="*/ 2147483647 h 55"/>
                <a:gd name="T18" fmla="*/ 2147483647 w 171"/>
                <a:gd name="T19" fmla="*/ 0 h 55"/>
                <a:gd name="T20" fmla="*/ 2147483647 w 171"/>
                <a:gd name="T21" fmla="*/ 2147483647 h 55"/>
                <a:gd name="T22" fmla="*/ 2147483647 w 171"/>
                <a:gd name="T23" fmla="*/ 2147483647 h 55"/>
                <a:gd name="T24" fmla="*/ 2147483647 w 171"/>
                <a:gd name="T25" fmla="*/ 2147483647 h 55"/>
                <a:gd name="T26" fmla="*/ 2147483647 w 171"/>
                <a:gd name="T27" fmla="*/ 2147483647 h 55"/>
                <a:gd name="T28" fmla="*/ 2147483647 w 171"/>
                <a:gd name="T29" fmla="*/ 2147483647 h 55"/>
                <a:gd name="T30" fmla="*/ 2147483647 w 171"/>
                <a:gd name="T31" fmla="*/ 2147483647 h 55"/>
                <a:gd name="T32" fmla="*/ 2147483647 w 171"/>
                <a:gd name="T33" fmla="*/ 2147483647 h 55"/>
                <a:gd name="T34" fmla="*/ 2147483647 w 171"/>
                <a:gd name="T35" fmla="*/ 2147483647 h 55"/>
                <a:gd name="T36" fmla="*/ 2147483647 w 171"/>
                <a:gd name="T37" fmla="*/ 2147483647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55"/>
                <a:gd name="T59" fmla="*/ 171 w 171"/>
                <a:gd name="T60" fmla="*/ 55 h 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55">
                  <a:moveTo>
                    <a:pt x="11" y="22"/>
                  </a:moveTo>
                  <a:lnTo>
                    <a:pt x="6" y="32"/>
                  </a:lnTo>
                  <a:lnTo>
                    <a:pt x="0" y="40"/>
                  </a:lnTo>
                  <a:lnTo>
                    <a:pt x="11" y="54"/>
                  </a:lnTo>
                  <a:lnTo>
                    <a:pt x="46" y="54"/>
                  </a:lnTo>
                  <a:lnTo>
                    <a:pt x="87" y="54"/>
                  </a:lnTo>
                  <a:lnTo>
                    <a:pt x="160" y="50"/>
                  </a:lnTo>
                  <a:lnTo>
                    <a:pt x="164" y="50"/>
                  </a:lnTo>
                  <a:lnTo>
                    <a:pt x="170" y="14"/>
                  </a:lnTo>
                  <a:lnTo>
                    <a:pt x="170" y="0"/>
                  </a:lnTo>
                  <a:lnTo>
                    <a:pt x="93" y="14"/>
                  </a:lnTo>
                  <a:lnTo>
                    <a:pt x="87" y="18"/>
                  </a:lnTo>
                  <a:lnTo>
                    <a:pt x="83" y="22"/>
                  </a:lnTo>
                  <a:lnTo>
                    <a:pt x="72" y="22"/>
                  </a:lnTo>
                  <a:lnTo>
                    <a:pt x="72" y="14"/>
                  </a:lnTo>
                  <a:lnTo>
                    <a:pt x="62" y="14"/>
                  </a:lnTo>
                  <a:lnTo>
                    <a:pt x="57" y="14"/>
                  </a:lnTo>
                  <a:lnTo>
                    <a:pt x="51" y="18"/>
                  </a:lnTo>
                  <a:lnTo>
                    <a:pt x="11" y="2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3" name="Freeform 358"/>
            <p:cNvSpPr>
              <a:spLocks/>
            </p:cNvSpPr>
            <p:nvPr/>
          </p:nvSpPr>
          <p:spPr bwMode="auto">
            <a:xfrm>
              <a:off x="6930527" y="5914072"/>
              <a:ext cx="243160" cy="77047"/>
            </a:xfrm>
            <a:custGeom>
              <a:avLst/>
              <a:gdLst>
                <a:gd name="T0" fmla="*/ 2147483647 w 176"/>
                <a:gd name="T1" fmla="*/ 2147483647 h 60"/>
                <a:gd name="T2" fmla="*/ 2147483647 w 176"/>
                <a:gd name="T3" fmla="*/ 2147483647 h 60"/>
                <a:gd name="T4" fmla="*/ 0 w 176"/>
                <a:gd name="T5" fmla="*/ 2147483647 h 60"/>
                <a:gd name="T6" fmla="*/ 2147483647 w 176"/>
                <a:gd name="T7" fmla="*/ 2147483647 h 60"/>
                <a:gd name="T8" fmla="*/ 2147483647 w 176"/>
                <a:gd name="T9" fmla="*/ 2147483647 h 60"/>
                <a:gd name="T10" fmla="*/ 2147483647 w 176"/>
                <a:gd name="T11" fmla="*/ 2147483647 h 60"/>
                <a:gd name="T12" fmla="*/ 2147483647 w 176"/>
                <a:gd name="T13" fmla="*/ 2147483647 h 60"/>
                <a:gd name="T14" fmla="*/ 2147483647 w 176"/>
                <a:gd name="T15" fmla="*/ 2147483647 h 60"/>
                <a:gd name="T16" fmla="*/ 2147483647 w 176"/>
                <a:gd name="T17" fmla="*/ 2147483647 h 60"/>
                <a:gd name="T18" fmla="*/ 2147483647 w 176"/>
                <a:gd name="T19" fmla="*/ 0 h 60"/>
                <a:gd name="T20" fmla="*/ 2147483647 w 176"/>
                <a:gd name="T21" fmla="*/ 2147483647 h 60"/>
                <a:gd name="T22" fmla="*/ 2147483647 w 176"/>
                <a:gd name="T23" fmla="*/ 2147483647 h 60"/>
                <a:gd name="T24" fmla="*/ 2147483647 w 176"/>
                <a:gd name="T25" fmla="*/ 2147483647 h 60"/>
                <a:gd name="T26" fmla="*/ 2147483647 w 176"/>
                <a:gd name="T27" fmla="*/ 2147483647 h 60"/>
                <a:gd name="T28" fmla="*/ 2147483647 w 176"/>
                <a:gd name="T29" fmla="*/ 2147483647 h 60"/>
                <a:gd name="T30" fmla="*/ 2147483647 w 176"/>
                <a:gd name="T31" fmla="*/ 2147483647 h 60"/>
                <a:gd name="T32" fmla="*/ 2147483647 w 176"/>
                <a:gd name="T33" fmla="*/ 2147483647 h 60"/>
                <a:gd name="T34" fmla="*/ 2147483647 w 176"/>
                <a:gd name="T35" fmla="*/ 2147483647 h 60"/>
                <a:gd name="T36" fmla="*/ 2147483647 w 176"/>
                <a:gd name="T37" fmla="*/ 2147483647 h 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0"/>
                <a:gd name="T59" fmla="*/ 176 w 176"/>
                <a:gd name="T60" fmla="*/ 60 h 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0">
                  <a:moveTo>
                    <a:pt x="11" y="25"/>
                  </a:moveTo>
                  <a:lnTo>
                    <a:pt x="6" y="34"/>
                  </a:lnTo>
                  <a:lnTo>
                    <a:pt x="0" y="44"/>
                  </a:lnTo>
                  <a:lnTo>
                    <a:pt x="11" y="59"/>
                  </a:lnTo>
                  <a:lnTo>
                    <a:pt x="48" y="59"/>
                  </a:lnTo>
                  <a:lnTo>
                    <a:pt x="90" y="59"/>
                  </a:lnTo>
                  <a:lnTo>
                    <a:pt x="165" y="54"/>
                  </a:lnTo>
                  <a:lnTo>
                    <a:pt x="169" y="54"/>
                  </a:lnTo>
                  <a:lnTo>
                    <a:pt x="175" y="15"/>
                  </a:lnTo>
                  <a:lnTo>
                    <a:pt x="175" y="0"/>
                  </a:lnTo>
                  <a:lnTo>
                    <a:pt x="95" y="15"/>
                  </a:lnTo>
                  <a:lnTo>
                    <a:pt x="90" y="20"/>
                  </a:lnTo>
                  <a:lnTo>
                    <a:pt x="85" y="25"/>
                  </a:lnTo>
                  <a:lnTo>
                    <a:pt x="74" y="25"/>
                  </a:lnTo>
                  <a:lnTo>
                    <a:pt x="74" y="15"/>
                  </a:lnTo>
                  <a:lnTo>
                    <a:pt x="64" y="15"/>
                  </a:lnTo>
                  <a:lnTo>
                    <a:pt x="58" y="15"/>
                  </a:lnTo>
                  <a:lnTo>
                    <a:pt x="53" y="20"/>
                  </a:lnTo>
                  <a:lnTo>
                    <a:pt x="11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4" name="Freeform 359"/>
            <p:cNvSpPr>
              <a:spLocks/>
            </p:cNvSpPr>
            <p:nvPr/>
          </p:nvSpPr>
          <p:spPr bwMode="auto">
            <a:xfrm>
              <a:off x="6937765" y="5945717"/>
              <a:ext cx="24605" cy="45402"/>
            </a:xfrm>
            <a:custGeom>
              <a:avLst/>
              <a:gdLst>
                <a:gd name="T0" fmla="*/ 2147483647 w 17"/>
                <a:gd name="T1" fmla="*/ 0 h 35"/>
                <a:gd name="T2" fmla="*/ 2147483647 w 17"/>
                <a:gd name="T3" fmla="*/ 2147483647 h 35"/>
                <a:gd name="T4" fmla="*/ 0 w 17"/>
                <a:gd name="T5" fmla="*/ 2147483647 h 35"/>
                <a:gd name="T6" fmla="*/ 2147483647 w 17"/>
                <a:gd name="T7" fmla="*/ 2147483647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5"/>
                <a:gd name="T14" fmla="*/ 17 w 17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5">
                  <a:moveTo>
                    <a:pt x="16" y="0"/>
                  </a:moveTo>
                  <a:lnTo>
                    <a:pt x="8" y="9"/>
                  </a:lnTo>
                  <a:lnTo>
                    <a:pt x="0" y="19"/>
                  </a:lnTo>
                  <a:lnTo>
                    <a:pt x="16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5" name="Freeform 360"/>
            <p:cNvSpPr>
              <a:spLocks/>
            </p:cNvSpPr>
            <p:nvPr/>
          </p:nvSpPr>
          <p:spPr bwMode="auto">
            <a:xfrm>
              <a:off x="6998555" y="5940213"/>
              <a:ext cx="23158" cy="50905"/>
            </a:xfrm>
            <a:custGeom>
              <a:avLst/>
              <a:gdLst>
                <a:gd name="T0" fmla="*/ 2147483647 w 17"/>
                <a:gd name="T1" fmla="*/ 0 h 40"/>
                <a:gd name="T2" fmla="*/ 0 w 17"/>
                <a:gd name="T3" fmla="*/ 2147483647 h 40"/>
                <a:gd name="T4" fmla="*/ 2147483647 w 17"/>
                <a:gd name="T5" fmla="*/ 2147483647 h 40"/>
                <a:gd name="T6" fmla="*/ 0 60000 65536"/>
                <a:gd name="T7" fmla="*/ 0 60000 65536"/>
                <a:gd name="T8" fmla="*/ 0 60000 65536"/>
                <a:gd name="T9" fmla="*/ 0 w 17"/>
                <a:gd name="T10" fmla="*/ 0 h 40"/>
                <a:gd name="T11" fmla="*/ 17 w 17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0">
                  <a:moveTo>
                    <a:pt x="16" y="0"/>
                  </a:moveTo>
                  <a:lnTo>
                    <a:pt x="0" y="14"/>
                  </a:lnTo>
                  <a:lnTo>
                    <a:pt x="16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6" name="Freeform 361"/>
            <p:cNvSpPr>
              <a:spLocks/>
            </p:cNvSpPr>
            <p:nvPr/>
          </p:nvSpPr>
          <p:spPr bwMode="auto">
            <a:xfrm>
              <a:off x="7004344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2147483647 w 17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17"/>
                <a:gd name="T10" fmla="*/ 0 h 46"/>
                <a:gd name="T11" fmla="*/ 17 w 1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6">
                  <a:moveTo>
                    <a:pt x="8" y="0"/>
                  </a:moveTo>
                  <a:lnTo>
                    <a:pt x="0" y="20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7" name="Freeform 362"/>
            <p:cNvSpPr>
              <a:spLocks/>
            </p:cNvSpPr>
            <p:nvPr/>
          </p:nvSpPr>
          <p:spPr bwMode="auto">
            <a:xfrm>
              <a:off x="7049213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0 w 17"/>
                <a:gd name="T5" fmla="*/ 2147483647 h 46"/>
                <a:gd name="T6" fmla="*/ 2147483647 w 17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46"/>
                <a:gd name="T14" fmla="*/ 17 w 1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46">
                  <a:moveTo>
                    <a:pt x="6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8" name="Freeform 363"/>
            <p:cNvSpPr>
              <a:spLocks/>
            </p:cNvSpPr>
            <p:nvPr/>
          </p:nvSpPr>
          <p:spPr bwMode="auto">
            <a:xfrm>
              <a:off x="7055002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0 w 17"/>
                <a:gd name="T5" fmla="*/ 2147483647 h 46"/>
                <a:gd name="T6" fmla="*/ 2147483647 w 17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46"/>
                <a:gd name="T14" fmla="*/ 17 w 1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46">
                  <a:moveTo>
                    <a:pt x="8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9" name="Freeform 364"/>
            <p:cNvSpPr>
              <a:spLocks/>
            </p:cNvSpPr>
            <p:nvPr/>
          </p:nvSpPr>
          <p:spPr bwMode="auto">
            <a:xfrm>
              <a:off x="7137503" y="5914072"/>
              <a:ext cx="23158" cy="71543"/>
            </a:xfrm>
            <a:custGeom>
              <a:avLst/>
              <a:gdLst>
                <a:gd name="T0" fmla="*/ 2147483647 w 17"/>
                <a:gd name="T1" fmla="*/ 0 h 55"/>
                <a:gd name="T2" fmla="*/ 0 w 17"/>
                <a:gd name="T3" fmla="*/ 2147483647 h 55"/>
                <a:gd name="T4" fmla="*/ 0 w 17"/>
                <a:gd name="T5" fmla="*/ 2147483647 h 55"/>
                <a:gd name="T6" fmla="*/ 2147483647 w 17"/>
                <a:gd name="T7" fmla="*/ 214748364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5"/>
                <a:gd name="T14" fmla="*/ 17 w 1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5">
                  <a:moveTo>
                    <a:pt x="11" y="0"/>
                  </a:moveTo>
                  <a:lnTo>
                    <a:pt x="0" y="20"/>
                  </a:lnTo>
                  <a:lnTo>
                    <a:pt x="0" y="34"/>
                  </a:lnTo>
                  <a:lnTo>
                    <a:pt x="16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0" name="Freeform 365"/>
            <p:cNvSpPr>
              <a:spLocks/>
            </p:cNvSpPr>
            <p:nvPr/>
          </p:nvSpPr>
          <p:spPr bwMode="auto">
            <a:xfrm>
              <a:off x="7143293" y="5914072"/>
              <a:ext cx="30395" cy="64665"/>
            </a:xfrm>
            <a:custGeom>
              <a:avLst/>
              <a:gdLst>
                <a:gd name="T0" fmla="*/ 2147483647 w 22"/>
                <a:gd name="T1" fmla="*/ 0 h 50"/>
                <a:gd name="T2" fmla="*/ 2147483647 w 22"/>
                <a:gd name="T3" fmla="*/ 2147483647 h 50"/>
                <a:gd name="T4" fmla="*/ 0 w 22"/>
                <a:gd name="T5" fmla="*/ 2147483647 h 50"/>
                <a:gd name="T6" fmla="*/ 2147483647 w 2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50"/>
                <a:gd name="T14" fmla="*/ 22 w 2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50">
                  <a:moveTo>
                    <a:pt x="21" y="0"/>
                  </a:moveTo>
                  <a:lnTo>
                    <a:pt x="5" y="9"/>
                  </a:lnTo>
                  <a:lnTo>
                    <a:pt x="0" y="29"/>
                  </a:lnTo>
                  <a:lnTo>
                    <a:pt x="16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1" name="Line 198"/>
            <p:cNvSpPr>
              <a:spLocks noChangeShapeType="1"/>
            </p:cNvSpPr>
            <p:nvPr/>
          </p:nvSpPr>
          <p:spPr bwMode="auto">
            <a:xfrm>
              <a:off x="7489217" y="6035145"/>
              <a:ext cx="8684" cy="770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2" name="Freeform 367"/>
            <p:cNvSpPr>
              <a:spLocks/>
            </p:cNvSpPr>
            <p:nvPr/>
          </p:nvSpPr>
          <p:spPr bwMode="auto">
            <a:xfrm>
              <a:off x="7408163" y="5945717"/>
              <a:ext cx="251845" cy="110067"/>
            </a:xfrm>
            <a:custGeom>
              <a:avLst/>
              <a:gdLst>
                <a:gd name="T0" fmla="*/ 2147483647 w 181"/>
                <a:gd name="T1" fmla="*/ 0 h 85"/>
                <a:gd name="T2" fmla="*/ 0 w 181"/>
                <a:gd name="T3" fmla="*/ 2147483647 h 85"/>
                <a:gd name="T4" fmla="*/ 2147483647 w 181"/>
                <a:gd name="T5" fmla="*/ 2147483647 h 85"/>
                <a:gd name="T6" fmla="*/ 2147483647 w 181"/>
                <a:gd name="T7" fmla="*/ 2147483647 h 85"/>
                <a:gd name="T8" fmla="*/ 2147483647 w 181"/>
                <a:gd name="T9" fmla="*/ 2147483647 h 85"/>
                <a:gd name="T10" fmla="*/ 2147483647 w 181"/>
                <a:gd name="T11" fmla="*/ 2147483647 h 85"/>
                <a:gd name="T12" fmla="*/ 2147483647 w 181"/>
                <a:gd name="T13" fmla="*/ 2147483647 h 85"/>
                <a:gd name="T14" fmla="*/ 2147483647 w 181"/>
                <a:gd name="T15" fmla="*/ 2147483647 h 85"/>
                <a:gd name="T16" fmla="*/ 2147483647 w 181"/>
                <a:gd name="T17" fmla="*/ 2147483647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1"/>
                <a:gd name="T28" fmla="*/ 0 h 85"/>
                <a:gd name="T29" fmla="*/ 181 w 181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1" h="85">
                  <a:moveTo>
                    <a:pt x="6" y="0"/>
                  </a:moveTo>
                  <a:lnTo>
                    <a:pt x="0" y="19"/>
                  </a:lnTo>
                  <a:lnTo>
                    <a:pt x="11" y="39"/>
                  </a:lnTo>
                  <a:lnTo>
                    <a:pt x="42" y="44"/>
                  </a:lnTo>
                  <a:lnTo>
                    <a:pt x="58" y="64"/>
                  </a:lnTo>
                  <a:lnTo>
                    <a:pt x="64" y="74"/>
                  </a:lnTo>
                  <a:lnTo>
                    <a:pt x="79" y="84"/>
                  </a:lnTo>
                  <a:lnTo>
                    <a:pt x="143" y="84"/>
                  </a:lnTo>
                  <a:lnTo>
                    <a:pt x="180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3" name="Freeform 368"/>
            <p:cNvSpPr>
              <a:spLocks/>
            </p:cNvSpPr>
            <p:nvPr/>
          </p:nvSpPr>
          <p:spPr bwMode="auto">
            <a:xfrm>
              <a:off x="7577508" y="6054407"/>
              <a:ext cx="1447" cy="59161"/>
            </a:xfrm>
            <a:custGeom>
              <a:avLst/>
              <a:gdLst>
                <a:gd name="T0" fmla="*/ 0 w 1"/>
                <a:gd name="T1" fmla="*/ 2147483647 h 45"/>
                <a:gd name="T2" fmla="*/ 0 w 1"/>
                <a:gd name="T3" fmla="*/ 2147483647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4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4" name="Oval 369"/>
            <p:cNvSpPr>
              <a:spLocks noChangeArrowheads="1"/>
            </p:cNvSpPr>
            <p:nvPr/>
          </p:nvSpPr>
          <p:spPr bwMode="auto">
            <a:xfrm>
              <a:off x="7442901" y="6028267"/>
              <a:ext cx="20263" cy="5228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65" name="Freeform 370"/>
            <p:cNvSpPr>
              <a:spLocks/>
            </p:cNvSpPr>
            <p:nvPr/>
          </p:nvSpPr>
          <p:spPr bwMode="auto">
            <a:xfrm>
              <a:off x="7415401" y="6035145"/>
              <a:ext cx="55001" cy="52282"/>
            </a:xfrm>
            <a:custGeom>
              <a:avLst/>
              <a:gdLst>
                <a:gd name="T0" fmla="*/ 0 w 39"/>
                <a:gd name="T1" fmla="*/ 0 h 40"/>
                <a:gd name="T2" fmla="*/ 2147483647 w 39"/>
                <a:gd name="T3" fmla="*/ 0 h 40"/>
                <a:gd name="T4" fmla="*/ 2147483647 w 39"/>
                <a:gd name="T5" fmla="*/ 2147483647 h 40"/>
                <a:gd name="T6" fmla="*/ 2147483647 w 39"/>
                <a:gd name="T7" fmla="*/ 2147483647 h 40"/>
                <a:gd name="T8" fmla="*/ 2147483647 w 39"/>
                <a:gd name="T9" fmla="*/ 2147483647 h 40"/>
                <a:gd name="T10" fmla="*/ 0 w 39"/>
                <a:gd name="T11" fmla="*/ 2147483647 h 40"/>
                <a:gd name="T12" fmla="*/ 0 w 39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0"/>
                <a:gd name="T23" fmla="*/ 39 w 3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0">
                  <a:moveTo>
                    <a:pt x="0" y="0"/>
                  </a:moveTo>
                  <a:lnTo>
                    <a:pt x="28" y="0"/>
                  </a:lnTo>
                  <a:lnTo>
                    <a:pt x="32" y="10"/>
                  </a:lnTo>
                  <a:lnTo>
                    <a:pt x="38" y="20"/>
                  </a:lnTo>
                  <a:lnTo>
                    <a:pt x="32" y="35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6" name="Oval 371"/>
            <p:cNvSpPr>
              <a:spLocks noChangeArrowheads="1"/>
            </p:cNvSpPr>
            <p:nvPr/>
          </p:nvSpPr>
          <p:spPr bwMode="auto">
            <a:xfrm>
              <a:off x="7413953" y="6040649"/>
              <a:ext cx="11579" cy="3439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67" name="Freeform 372"/>
            <p:cNvSpPr>
              <a:spLocks/>
            </p:cNvSpPr>
            <p:nvPr/>
          </p:nvSpPr>
          <p:spPr bwMode="auto">
            <a:xfrm>
              <a:off x="7497901" y="6054407"/>
              <a:ext cx="43421" cy="59161"/>
            </a:xfrm>
            <a:custGeom>
              <a:avLst/>
              <a:gdLst>
                <a:gd name="T0" fmla="*/ 0 w 32"/>
                <a:gd name="T1" fmla="*/ 2147483647 h 45"/>
                <a:gd name="T2" fmla="*/ 2147483647 w 32"/>
                <a:gd name="T3" fmla="*/ 2147483647 h 45"/>
                <a:gd name="T4" fmla="*/ 2147483647 w 32"/>
                <a:gd name="T5" fmla="*/ 2147483647 h 45"/>
                <a:gd name="T6" fmla="*/ 2147483647 w 32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45"/>
                <a:gd name="T14" fmla="*/ 32 w 32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45">
                  <a:moveTo>
                    <a:pt x="0" y="44"/>
                  </a:moveTo>
                  <a:lnTo>
                    <a:pt x="16" y="44"/>
                  </a:lnTo>
                  <a:lnTo>
                    <a:pt x="26" y="29"/>
                  </a:lnTo>
                  <a:lnTo>
                    <a:pt x="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8" name="Freeform 373"/>
            <p:cNvSpPr>
              <a:spLocks/>
            </p:cNvSpPr>
            <p:nvPr/>
          </p:nvSpPr>
          <p:spPr bwMode="auto">
            <a:xfrm>
              <a:off x="7386453" y="5919575"/>
              <a:ext cx="545663" cy="78423"/>
            </a:xfrm>
            <a:custGeom>
              <a:avLst/>
              <a:gdLst>
                <a:gd name="T0" fmla="*/ 2147483647 w 393"/>
                <a:gd name="T1" fmla="*/ 2147483647 h 60"/>
                <a:gd name="T2" fmla="*/ 2147483647 w 393"/>
                <a:gd name="T3" fmla="*/ 2147483647 h 60"/>
                <a:gd name="T4" fmla="*/ 2147483647 w 393"/>
                <a:gd name="T5" fmla="*/ 2147483647 h 60"/>
                <a:gd name="T6" fmla="*/ 2147483647 w 393"/>
                <a:gd name="T7" fmla="*/ 0 h 60"/>
                <a:gd name="T8" fmla="*/ 2147483647 w 393"/>
                <a:gd name="T9" fmla="*/ 0 h 60"/>
                <a:gd name="T10" fmla="*/ 2147483647 w 393"/>
                <a:gd name="T11" fmla="*/ 2147483647 h 60"/>
                <a:gd name="T12" fmla="*/ 2147483647 w 393"/>
                <a:gd name="T13" fmla="*/ 2147483647 h 60"/>
                <a:gd name="T14" fmla="*/ 2147483647 w 393"/>
                <a:gd name="T15" fmla="*/ 2147483647 h 60"/>
                <a:gd name="T16" fmla="*/ 2147483647 w 393"/>
                <a:gd name="T17" fmla="*/ 2147483647 h 60"/>
                <a:gd name="T18" fmla="*/ 2147483647 w 393"/>
                <a:gd name="T19" fmla="*/ 2147483647 h 60"/>
                <a:gd name="T20" fmla="*/ 2147483647 w 393"/>
                <a:gd name="T21" fmla="*/ 2147483647 h 60"/>
                <a:gd name="T22" fmla="*/ 2147483647 w 393"/>
                <a:gd name="T23" fmla="*/ 2147483647 h 60"/>
                <a:gd name="T24" fmla="*/ 2147483647 w 393"/>
                <a:gd name="T25" fmla="*/ 2147483647 h 60"/>
                <a:gd name="T26" fmla="*/ 0 w 393"/>
                <a:gd name="T27" fmla="*/ 2147483647 h 60"/>
                <a:gd name="T28" fmla="*/ 0 w 393"/>
                <a:gd name="T29" fmla="*/ 2147483647 h 60"/>
                <a:gd name="T30" fmla="*/ 2147483647 w 393"/>
                <a:gd name="T31" fmla="*/ 214748364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3"/>
                <a:gd name="T49" fmla="*/ 0 h 60"/>
                <a:gd name="T50" fmla="*/ 393 w 39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3" h="60">
                  <a:moveTo>
                    <a:pt x="392" y="10"/>
                  </a:moveTo>
                  <a:lnTo>
                    <a:pt x="360" y="39"/>
                  </a:lnTo>
                  <a:lnTo>
                    <a:pt x="292" y="39"/>
                  </a:lnTo>
                  <a:lnTo>
                    <a:pt x="249" y="0"/>
                  </a:lnTo>
                  <a:lnTo>
                    <a:pt x="201" y="0"/>
                  </a:lnTo>
                  <a:lnTo>
                    <a:pt x="159" y="49"/>
                  </a:lnTo>
                  <a:lnTo>
                    <a:pt x="106" y="55"/>
                  </a:lnTo>
                  <a:lnTo>
                    <a:pt x="95" y="30"/>
                  </a:lnTo>
                  <a:lnTo>
                    <a:pt x="95" y="15"/>
                  </a:lnTo>
                  <a:lnTo>
                    <a:pt x="69" y="15"/>
                  </a:lnTo>
                  <a:lnTo>
                    <a:pt x="32" y="10"/>
                  </a:lnTo>
                  <a:lnTo>
                    <a:pt x="21" y="24"/>
                  </a:lnTo>
                  <a:lnTo>
                    <a:pt x="6" y="24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6" y="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9" name="Oval 374"/>
            <p:cNvSpPr>
              <a:spLocks noChangeArrowheads="1"/>
            </p:cNvSpPr>
            <p:nvPr/>
          </p:nvSpPr>
          <p:spPr bwMode="auto">
            <a:xfrm>
              <a:off x="7657113" y="6014508"/>
              <a:ext cx="49211" cy="7979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0" name="Freeform 375"/>
            <p:cNvSpPr>
              <a:spLocks/>
            </p:cNvSpPr>
            <p:nvPr/>
          </p:nvSpPr>
          <p:spPr bwMode="auto">
            <a:xfrm>
              <a:off x="7651324" y="5951220"/>
              <a:ext cx="23158" cy="46778"/>
            </a:xfrm>
            <a:custGeom>
              <a:avLst/>
              <a:gdLst>
                <a:gd name="T0" fmla="*/ 0 w 17"/>
                <a:gd name="T1" fmla="*/ 0 h 36"/>
                <a:gd name="T2" fmla="*/ 2147483647 w 17"/>
                <a:gd name="T3" fmla="*/ 0 h 36"/>
                <a:gd name="T4" fmla="*/ 2147483647 w 17"/>
                <a:gd name="T5" fmla="*/ 2147483647 h 36"/>
                <a:gd name="T6" fmla="*/ 0 w 17"/>
                <a:gd name="T7" fmla="*/ 2147483647 h 36"/>
                <a:gd name="T8" fmla="*/ 0 w 1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0" y="0"/>
                  </a:moveTo>
                  <a:lnTo>
                    <a:pt x="16" y="0"/>
                  </a:lnTo>
                  <a:lnTo>
                    <a:pt x="16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1" name="Rectangle 376"/>
            <p:cNvSpPr>
              <a:spLocks noChangeArrowheads="1"/>
            </p:cNvSpPr>
            <p:nvPr/>
          </p:nvSpPr>
          <p:spPr bwMode="auto">
            <a:xfrm>
              <a:off x="7657113" y="5956723"/>
              <a:ext cx="17369" cy="412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2" name="Freeform 377"/>
            <p:cNvSpPr>
              <a:spLocks/>
            </p:cNvSpPr>
            <p:nvPr/>
          </p:nvSpPr>
          <p:spPr bwMode="auto">
            <a:xfrm>
              <a:off x="7658561" y="5931958"/>
              <a:ext cx="23158" cy="2201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3" name="Rectangle 378"/>
            <p:cNvSpPr>
              <a:spLocks noChangeArrowheads="1"/>
            </p:cNvSpPr>
            <p:nvPr/>
          </p:nvSpPr>
          <p:spPr bwMode="auto">
            <a:xfrm>
              <a:off x="7664351" y="5937462"/>
              <a:ext cx="10131" cy="82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4" name="Freeform 379"/>
            <p:cNvSpPr>
              <a:spLocks/>
            </p:cNvSpPr>
            <p:nvPr/>
          </p:nvSpPr>
          <p:spPr bwMode="auto">
            <a:xfrm>
              <a:off x="7717903" y="6009005"/>
              <a:ext cx="23158" cy="90805"/>
            </a:xfrm>
            <a:custGeom>
              <a:avLst/>
              <a:gdLst>
                <a:gd name="T0" fmla="*/ 0 w 17"/>
                <a:gd name="T1" fmla="*/ 0 h 70"/>
                <a:gd name="T2" fmla="*/ 2147483647 w 17"/>
                <a:gd name="T3" fmla="*/ 2147483647 h 70"/>
                <a:gd name="T4" fmla="*/ 2147483647 w 17"/>
                <a:gd name="T5" fmla="*/ 2147483647 h 70"/>
                <a:gd name="T6" fmla="*/ 2147483647 w 17"/>
                <a:gd name="T7" fmla="*/ 2147483647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70"/>
                <a:gd name="T14" fmla="*/ 17 w 17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70">
                  <a:moveTo>
                    <a:pt x="0" y="0"/>
                  </a:moveTo>
                  <a:lnTo>
                    <a:pt x="16" y="20"/>
                  </a:lnTo>
                  <a:lnTo>
                    <a:pt x="16" y="44"/>
                  </a:lnTo>
                  <a:lnTo>
                    <a:pt x="5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5" name="Oval 380"/>
            <p:cNvSpPr>
              <a:spLocks noChangeArrowheads="1"/>
            </p:cNvSpPr>
            <p:nvPr/>
          </p:nvSpPr>
          <p:spPr bwMode="auto">
            <a:xfrm>
              <a:off x="7988564" y="5904442"/>
              <a:ext cx="31842" cy="550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6" name="Freeform 381"/>
            <p:cNvSpPr>
              <a:spLocks/>
            </p:cNvSpPr>
            <p:nvPr/>
          </p:nvSpPr>
          <p:spPr bwMode="auto">
            <a:xfrm>
              <a:off x="7923432" y="5905817"/>
              <a:ext cx="23158" cy="66040"/>
            </a:xfrm>
            <a:custGeom>
              <a:avLst/>
              <a:gdLst>
                <a:gd name="T0" fmla="*/ 2147483647 w 17"/>
                <a:gd name="T1" fmla="*/ 0 h 51"/>
                <a:gd name="T2" fmla="*/ 2147483647 w 17"/>
                <a:gd name="T3" fmla="*/ 2147483647 h 51"/>
                <a:gd name="T4" fmla="*/ 0 w 17"/>
                <a:gd name="T5" fmla="*/ 2147483647 h 51"/>
                <a:gd name="T6" fmla="*/ 2147483647 w 17"/>
                <a:gd name="T7" fmla="*/ 2147483647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1"/>
                <a:gd name="T14" fmla="*/ 17 w 17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1">
                  <a:moveTo>
                    <a:pt x="16" y="0"/>
                  </a:moveTo>
                  <a:lnTo>
                    <a:pt x="5" y="15"/>
                  </a:lnTo>
                  <a:lnTo>
                    <a:pt x="0" y="31"/>
                  </a:lnTo>
                  <a:lnTo>
                    <a:pt x="10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7" name="Line 214"/>
            <p:cNvSpPr>
              <a:spLocks noChangeShapeType="1"/>
            </p:cNvSpPr>
            <p:nvPr/>
          </p:nvSpPr>
          <p:spPr bwMode="auto">
            <a:xfrm>
              <a:off x="7937905" y="5970482"/>
              <a:ext cx="680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8" name="Line 215"/>
            <p:cNvSpPr>
              <a:spLocks noChangeShapeType="1"/>
            </p:cNvSpPr>
            <p:nvPr/>
          </p:nvSpPr>
          <p:spPr bwMode="auto">
            <a:xfrm flipV="1">
              <a:off x="7945143" y="5898938"/>
              <a:ext cx="60790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9" name="Oval 384"/>
            <p:cNvSpPr>
              <a:spLocks noChangeArrowheads="1"/>
            </p:cNvSpPr>
            <p:nvPr/>
          </p:nvSpPr>
          <p:spPr bwMode="auto">
            <a:xfrm>
              <a:off x="8016064" y="5925079"/>
              <a:ext cx="4343" cy="1513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0" name="Freeform 385"/>
            <p:cNvSpPr>
              <a:spLocks/>
            </p:cNvSpPr>
            <p:nvPr/>
          </p:nvSpPr>
          <p:spPr bwMode="auto">
            <a:xfrm>
              <a:off x="8026196" y="5931958"/>
              <a:ext cx="23158" cy="2201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0 h 17"/>
                <a:gd name="T6" fmla="*/ 2147483647 w 17"/>
                <a:gd name="T7" fmla="*/ 2147483647 h 17"/>
                <a:gd name="T8" fmla="*/ 0 w 17"/>
                <a:gd name="T9" fmla="*/ 2147483647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0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1" name="Freeform 386"/>
            <p:cNvSpPr>
              <a:spLocks/>
            </p:cNvSpPr>
            <p:nvPr/>
          </p:nvSpPr>
          <p:spPr bwMode="auto">
            <a:xfrm>
              <a:off x="7754088" y="5970482"/>
              <a:ext cx="253292" cy="78422"/>
            </a:xfrm>
            <a:custGeom>
              <a:avLst/>
              <a:gdLst>
                <a:gd name="T0" fmla="*/ 2147483647 w 182"/>
                <a:gd name="T1" fmla="*/ 0 h 60"/>
                <a:gd name="T2" fmla="*/ 2147483647 w 182"/>
                <a:gd name="T3" fmla="*/ 2147483647 h 60"/>
                <a:gd name="T4" fmla="*/ 2147483647 w 182"/>
                <a:gd name="T5" fmla="*/ 2147483647 h 60"/>
                <a:gd name="T6" fmla="*/ 2147483647 w 182"/>
                <a:gd name="T7" fmla="*/ 2147483647 h 60"/>
                <a:gd name="T8" fmla="*/ 2147483647 w 182"/>
                <a:gd name="T9" fmla="*/ 2147483647 h 60"/>
                <a:gd name="T10" fmla="*/ 2147483647 w 182"/>
                <a:gd name="T11" fmla="*/ 2147483647 h 60"/>
                <a:gd name="T12" fmla="*/ 0 w 182"/>
                <a:gd name="T13" fmla="*/ 2147483647 h 60"/>
                <a:gd name="T14" fmla="*/ 0 w 182"/>
                <a:gd name="T15" fmla="*/ 2147483647 h 60"/>
                <a:gd name="T16" fmla="*/ 2147483647 w 182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2"/>
                <a:gd name="T28" fmla="*/ 0 h 60"/>
                <a:gd name="T29" fmla="*/ 182 w 182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2" h="60">
                  <a:moveTo>
                    <a:pt x="181" y="0"/>
                  </a:moveTo>
                  <a:lnTo>
                    <a:pt x="117" y="59"/>
                  </a:lnTo>
                  <a:lnTo>
                    <a:pt x="32" y="59"/>
                  </a:lnTo>
                  <a:lnTo>
                    <a:pt x="11" y="50"/>
                  </a:lnTo>
                  <a:lnTo>
                    <a:pt x="32" y="50"/>
                  </a:lnTo>
                  <a:lnTo>
                    <a:pt x="32" y="30"/>
                  </a:lnTo>
                  <a:lnTo>
                    <a:pt x="0" y="30"/>
                  </a:lnTo>
                  <a:lnTo>
                    <a:pt x="0" y="50"/>
                  </a:lnTo>
                  <a:lnTo>
                    <a:pt x="11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2" name="Freeform 387"/>
            <p:cNvSpPr>
              <a:spLocks/>
            </p:cNvSpPr>
            <p:nvPr/>
          </p:nvSpPr>
          <p:spPr bwMode="auto">
            <a:xfrm>
              <a:off x="7754088" y="5984240"/>
              <a:ext cx="75264" cy="57785"/>
            </a:xfrm>
            <a:custGeom>
              <a:avLst/>
              <a:gdLst>
                <a:gd name="T0" fmla="*/ 2147483647 w 54"/>
                <a:gd name="T1" fmla="*/ 2147483647 h 45"/>
                <a:gd name="T2" fmla="*/ 2147483647 w 54"/>
                <a:gd name="T3" fmla="*/ 2147483647 h 45"/>
                <a:gd name="T4" fmla="*/ 2147483647 w 54"/>
                <a:gd name="T5" fmla="*/ 0 h 45"/>
                <a:gd name="T6" fmla="*/ 2147483647 w 54"/>
                <a:gd name="T7" fmla="*/ 0 h 45"/>
                <a:gd name="T8" fmla="*/ 0 w 54"/>
                <a:gd name="T9" fmla="*/ 2147483647 h 45"/>
                <a:gd name="T10" fmla="*/ 2147483647 w 54"/>
                <a:gd name="T11" fmla="*/ 2147483647 h 45"/>
                <a:gd name="T12" fmla="*/ 2147483647 w 54"/>
                <a:gd name="T13" fmla="*/ 2147483647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45"/>
                <a:gd name="T23" fmla="*/ 54 w 54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45">
                  <a:moveTo>
                    <a:pt x="21" y="44"/>
                  </a:moveTo>
                  <a:lnTo>
                    <a:pt x="53" y="44"/>
                  </a:lnTo>
                  <a:lnTo>
                    <a:pt x="53" y="0"/>
                  </a:lnTo>
                  <a:lnTo>
                    <a:pt x="16" y="0"/>
                  </a:lnTo>
                  <a:lnTo>
                    <a:pt x="0" y="20"/>
                  </a:lnTo>
                  <a:lnTo>
                    <a:pt x="32" y="20"/>
                  </a:lnTo>
                  <a:lnTo>
                    <a:pt x="53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3" name="Oval 388"/>
            <p:cNvSpPr>
              <a:spLocks noChangeArrowheads="1"/>
            </p:cNvSpPr>
            <p:nvPr/>
          </p:nvSpPr>
          <p:spPr bwMode="auto">
            <a:xfrm flipH="1">
              <a:off x="7843826" y="6009005"/>
              <a:ext cx="4342" cy="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4" name="Oval 389"/>
            <p:cNvSpPr>
              <a:spLocks noChangeArrowheads="1"/>
            </p:cNvSpPr>
            <p:nvPr/>
          </p:nvSpPr>
          <p:spPr bwMode="auto">
            <a:xfrm flipH="1">
              <a:off x="7548560" y="6020012"/>
              <a:ext cx="5790" cy="412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5" name="Freeform 390"/>
            <p:cNvSpPr>
              <a:spLocks/>
            </p:cNvSpPr>
            <p:nvPr/>
          </p:nvSpPr>
          <p:spPr bwMode="auto">
            <a:xfrm>
              <a:off x="7916195" y="5951220"/>
              <a:ext cx="141843" cy="97684"/>
            </a:xfrm>
            <a:custGeom>
              <a:avLst/>
              <a:gdLst>
                <a:gd name="T0" fmla="*/ 0 w 102"/>
                <a:gd name="T1" fmla="*/ 2147483647 h 75"/>
                <a:gd name="T2" fmla="*/ 2147483647 w 102"/>
                <a:gd name="T3" fmla="*/ 2147483647 h 75"/>
                <a:gd name="T4" fmla="*/ 2147483647 w 102"/>
                <a:gd name="T5" fmla="*/ 0 h 75"/>
                <a:gd name="T6" fmla="*/ 2147483647 w 102"/>
                <a:gd name="T7" fmla="*/ 0 h 75"/>
                <a:gd name="T8" fmla="*/ 2147483647 w 102"/>
                <a:gd name="T9" fmla="*/ 2147483647 h 75"/>
                <a:gd name="T10" fmla="*/ 2147483647 w 102"/>
                <a:gd name="T11" fmla="*/ 2147483647 h 75"/>
                <a:gd name="T12" fmla="*/ 0 w 102"/>
                <a:gd name="T13" fmla="*/ 2147483647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75"/>
                <a:gd name="T23" fmla="*/ 102 w 102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75">
                  <a:moveTo>
                    <a:pt x="0" y="74"/>
                  </a:moveTo>
                  <a:lnTo>
                    <a:pt x="27" y="65"/>
                  </a:lnTo>
                  <a:lnTo>
                    <a:pt x="101" y="0"/>
                  </a:lnTo>
                  <a:lnTo>
                    <a:pt x="85" y="0"/>
                  </a:lnTo>
                  <a:lnTo>
                    <a:pt x="64" y="15"/>
                  </a:lnTo>
                  <a:lnTo>
                    <a:pt x="37" y="45"/>
                  </a:lnTo>
                  <a:lnTo>
                    <a:pt x="0" y="7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6" name="Freeform 391"/>
            <p:cNvSpPr>
              <a:spLocks/>
            </p:cNvSpPr>
            <p:nvPr/>
          </p:nvSpPr>
          <p:spPr bwMode="auto">
            <a:xfrm>
              <a:off x="7732377" y="6047528"/>
              <a:ext cx="104212" cy="104563"/>
            </a:xfrm>
            <a:custGeom>
              <a:avLst/>
              <a:gdLst>
                <a:gd name="T0" fmla="*/ 0 w 75"/>
                <a:gd name="T1" fmla="*/ 2147483647 h 81"/>
                <a:gd name="T2" fmla="*/ 2147483647 w 75"/>
                <a:gd name="T3" fmla="*/ 2147483647 h 81"/>
                <a:gd name="T4" fmla="*/ 2147483647 w 75"/>
                <a:gd name="T5" fmla="*/ 2147483647 h 81"/>
                <a:gd name="T6" fmla="*/ 2147483647 w 75"/>
                <a:gd name="T7" fmla="*/ 2147483647 h 81"/>
                <a:gd name="T8" fmla="*/ 2147483647 w 75"/>
                <a:gd name="T9" fmla="*/ 2147483647 h 81"/>
                <a:gd name="T10" fmla="*/ 2147483647 w 75"/>
                <a:gd name="T11" fmla="*/ 2147483647 h 81"/>
                <a:gd name="T12" fmla="*/ 2147483647 w 75"/>
                <a:gd name="T13" fmla="*/ 0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81"/>
                <a:gd name="T23" fmla="*/ 75 w 75"/>
                <a:gd name="T24" fmla="*/ 81 h 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81">
                  <a:moveTo>
                    <a:pt x="0" y="55"/>
                  </a:moveTo>
                  <a:lnTo>
                    <a:pt x="10" y="75"/>
                  </a:lnTo>
                  <a:lnTo>
                    <a:pt x="27" y="80"/>
                  </a:lnTo>
                  <a:lnTo>
                    <a:pt x="47" y="75"/>
                  </a:lnTo>
                  <a:lnTo>
                    <a:pt x="64" y="60"/>
                  </a:lnTo>
                  <a:lnTo>
                    <a:pt x="74" y="35"/>
                  </a:lnTo>
                  <a:lnTo>
                    <a:pt x="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7" name="Line 224"/>
            <p:cNvSpPr>
              <a:spLocks noChangeShapeType="1"/>
            </p:cNvSpPr>
            <p:nvPr/>
          </p:nvSpPr>
          <p:spPr bwMode="auto">
            <a:xfrm>
              <a:off x="7688956" y="6009005"/>
              <a:ext cx="289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8" name="Line 225"/>
            <p:cNvSpPr>
              <a:spLocks noChangeShapeType="1"/>
            </p:cNvSpPr>
            <p:nvPr/>
          </p:nvSpPr>
          <p:spPr bwMode="auto">
            <a:xfrm flipV="1">
              <a:off x="7688956" y="6098434"/>
              <a:ext cx="36185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9" name="Line 226"/>
            <p:cNvSpPr>
              <a:spLocks noChangeShapeType="1"/>
            </p:cNvSpPr>
            <p:nvPr/>
          </p:nvSpPr>
          <p:spPr bwMode="auto">
            <a:xfrm>
              <a:off x="7717903" y="6047528"/>
              <a:ext cx="2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0" name="Line 227"/>
            <p:cNvSpPr>
              <a:spLocks noChangeShapeType="1"/>
            </p:cNvSpPr>
            <p:nvPr/>
          </p:nvSpPr>
          <p:spPr bwMode="auto">
            <a:xfrm>
              <a:off x="7703429" y="6014508"/>
              <a:ext cx="2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" name="Line 228"/>
            <p:cNvSpPr>
              <a:spLocks noChangeShapeType="1"/>
            </p:cNvSpPr>
            <p:nvPr/>
          </p:nvSpPr>
          <p:spPr bwMode="auto">
            <a:xfrm>
              <a:off x="7710667" y="6080548"/>
              <a:ext cx="21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2" name="Freeform 397"/>
            <p:cNvSpPr>
              <a:spLocks/>
            </p:cNvSpPr>
            <p:nvPr/>
          </p:nvSpPr>
          <p:spPr bwMode="auto">
            <a:xfrm>
              <a:off x="7680271" y="5925079"/>
              <a:ext cx="31842" cy="34396"/>
            </a:xfrm>
            <a:custGeom>
              <a:avLst/>
              <a:gdLst>
                <a:gd name="T0" fmla="*/ 0 w 23"/>
                <a:gd name="T1" fmla="*/ 2147483647 h 26"/>
                <a:gd name="T2" fmla="*/ 2147483647 w 23"/>
                <a:gd name="T3" fmla="*/ 2147483647 h 26"/>
                <a:gd name="T4" fmla="*/ 2147483647 w 23"/>
                <a:gd name="T5" fmla="*/ 2147483647 h 26"/>
                <a:gd name="T6" fmla="*/ 2147483647 w 23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6"/>
                <a:gd name="T14" fmla="*/ 23 w 2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6">
                  <a:moveTo>
                    <a:pt x="0" y="20"/>
                  </a:moveTo>
                  <a:lnTo>
                    <a:pt x="11" y="25"/>
                  </a:lnTo>
                  <a:lnTo>
                    <a:pt x="22" y="25"/>
                  </a:lnTo>
                  <a:lnTo>
                    <a:pt x="2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3" name="Freeform 398"/>
            <p:cNvSpPr>
              <a:spLocks/>
            </p:cNvSpPr>
            <p:nvPr/>
          </p:nvSpPr>
          <p:spPr bwMode="auto">
            <a:xfrm>
              <a:off x="7694745" y="5925079"/>
              <a:ext cx="39080" cy="46778"/>
            </a:xfrm>
            <a:custGeom>
              <a:avLst/>
              <a:gdLst>
                <a:gd name="T0" fmla="*/ 0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6"/>
                <a:gd name="T14" fmla="*/ 28 w 2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6">
                  <a:moveTo>
                    <a:pt x="0" y="25"/>
                  </a:moveTo>
                  <a:lnTo>
                    <a:pt x="21" y="35"/>
                  </a:lnTo>
                  <a:lnTo>
                    <a:pt x="27" y="35"/>
                  </a:lnTo>
                  <a:lnTo>
                    <a:pt x="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4" name="Freeform 399"/>
            <p:cNvSpPr>
              <a:spLocks/>
            </p:cNvSpPr>
            <p:nvPr/>
          </p:nvSpPr>
          <p:spPr bwMode="auto">
            <a:xfrm>
              <a:off x="7680271" y="5958099"/>
              <a:ext cx="24606" cy="22013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0 w 17"/>
                <a:gd name="T5" fmla="*/ 2147483647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5" name="Freeform 400"/>
            <p:cNvSpPr>
              <a:spLocks/>
            </p:cNvSpPr>
            <p:nvPr/>
          </p:nvSpPr>
          <p:spPr bwMode="auto">
            <a:xfrm>
              <a:off x="7835142" y="6047528"/>
              <a:ext cx="44868" cy="46778"/>
            </a:xfrm>
            <a:custGeom>
              <a:avLst/>
              <a:gdLst>
                <a:gd name="T0" fmla="*/ 2147483647 w 33"/>
                <a:gd name="T1" fmla="*/ 0 h 36"/>
                <a:gd name="T2" fmla="*/ 2147483647 w 33"/>
                <a:gd name="T3" fmla="*/ 2147483647 h 36"/>
                <a:gd name="T4" fmla="*/ 2147483647 w 33"/>
                <a:gd name="T5" fmla="*/ 2147483647 h 36"/>
                <a:gd name="T6" fmla="*/ 2147483647 w 33"/>
                <a:gd name="T7" fmla="*/ 2147483647 h 36"/>
                <a:gd name="T8" fmla="*/ 2147483647 w 33"/>
                <a:gd name="T9" fmla="*/ 2147483647 h 36"/>
                <a:gd name="T10" fmla="*/ 2147483647 w 33"/>
                <a:gd name="T11" fmla="*/ 2147483647 h 36"/>
                <a:gd name="T12" fmla="*/ 0 w 33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"/>
                <a:gd name="T23" fmla="*/ 33 w 33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">
                  <a:moveTo>
                    <a:pt x="16" y="0"/>
                  </a:moveTo>
                  <a:lnTo>
                    <a:pt x="27" y="11"/>
                  </a:lnTo>
                  <a:lnTo>
                    <a:pt x="32" y="20"/>
                  </a:lnTo>
                  <a:lnTo>
                    <a:pt x="32" y="35"/>
                  </a:lnTo>
                  <a:lnTo>
                    <a:pt x="16" y="35"/>
                  </a:lnTo>
                  <a:lnTo>
                    <a:pt x="16" y="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6" name="Freeform 401"/>
            <p:cNvSpPr>
              <a:spLocks/>
            </p:cNvSpPr>
            <p:nvPr/>
          </p:nvSpPr>
          <p:spPr bwMode="auto">
            <a:xfrm>
              <a:off x="7856852" y="6040649"/>
              <a:ext cx="98422" cy="66040"/>
            </a:xfrm>
            <a:custGeom>
              <a:avLst/>
              <a:gdLst>
                <a:gd name="T0" fmla="*/ 2147483647 w 71"/>
                <a:gd name="T1" fmla="*/ 2147483647 h 51"/>
                <a:gd name="T2" fmla="*/ 2147483647 w 71"/>
                <a:gd name="T3" fmla="*/ 2147483647 h 51"/>
                <a:gd name="T4" fmla="*/ 2147483647 w 71"/>
                <a:gd name="T5" fmla="*/ 2147483647 h 51"/>
                <a:gd name="T6" fmla="*/ 2147483647 w 71"/>
                <a:gd name="T7" fmla="*/ 2147483647 h 51"/>
                <a:gd name="T8" fmla="*/ 2147483647 w 71"/>
                <a:gd name="T9" fmla="*/ 2147483647 h 51"/>
                <a:gd name="T10" fmla="*/ 2147483647 w 71"/>
                <a:gd name="T11" fmla="*/ 2147483647 h 51"/>
                <a:gd name="T12" fmla="*/ 2147483647 w 71"/>
                <a:gd name="T13" fmla="*/ 0 h 51"/>
                <a:gd name="T14" fmla="*/ 2147483647 w 71"/>
                <a:gd name="T15" fmla="*/ 2147483647 h 51"/>
                <a:gd name="T16" fmla="*/ 0 w 71"/>
                <a:gd name="T17" fmla="*/ 2147483647 h 51"/>
                <a:gd name="T18" fmla="*/ 2147483647 w 71"/>
                <a:gd name="T19" fmla="*/ 2147483647 h 51"/>
                <a:gd name="T20" fmla="*/ 2147483647 w 71"/>
                <a:gd name="T21" fmla="*/ 2147483647 h 51"/>
                <a:gd name="T22" fmla="*/ 2147483647 w 71"/>
                <a:gd name="T23" fmla="*/ 2147483647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"/>
                <a:gd name="T37" fmla="*/ 0 h 51"/>
                <a:gd name="T38" fmla="*/ 71 w 71"/>
                <a:gd name="T39" fmla="*/ 51 h 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" h="51">
                  <a:moveTo>
                    <a:pt x="16" y="40"/>
                  </a:moveTo>
                  <a:lnTo>
                    <a:pt x="16" y="50"/>
                  </a:lnTo>
                  <a:lnTo>
                    <a:pt x="21" y="40"/>
                  </a:lnTo>
                  <a:lnTo>
                    <a:pt x="37" y="20"/>
                  </a:lnTo>
                  <a:lnTo>
                    <a:pt x="53" y="20"/>
                  </a:lnTo>
                  <a:lnTo>
                    <a:pt x="70" y="5"/>
                  </a:lnTo>
                  <a:lnTo>
                    <a:pt x="64" y="0"/>
                  </a:lnTo>
                  <a:lnTo>
                    <a:pt x="43" y="5"/>
                  </a:lnTo>
                  <a:lnTo>
                    <a:pt x="0" y="5"/>
                  </a:lnTo>
                  <a:lnTo>
                    <a:pt x="11" y="10"/>
                  </a:lnTo>
                  <a:lnTo>
                    <a:pt x="16" y="25"/>
                  </a:lnTo>
                  <a:lnTo>
                    <a:pt x="16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7" name="Freeform 402"/>
            <p:cNvSpPr>
              <a:spLocks/>
            </p:cNvSpPr>
            <p:nvPr/>
          </p:nvSpPr>
          <p:spPr bwMode="auto">
            <a:xfrm>
              <a:off x="7878563" y="6098434"/>
              <a:ext cx="76711" cy="34396"/>
            </a:xfrm>
            <a:custGeom>
              <a:avLst/>
              <a:gdLst>
                <a:gd name="T0" fmla="*/ 2147483647 w 55"/>
                <a:gd name="T1" fmla="*/ 0 h 26"/>
                <a:gd name="T2" fmla="*/ 0 w 55"/>
                <a:gd name="T3" fmla="*/ 2147483647 h 26"/>
                <a:gd name="T4" fmla="*/ 2147483647 w 55"/>
                <a:gd name="T5" fmla="*/ 2147483647 h 26"/>
                <a:gd name="T6" fmla="*/ 2147483647 w 55"/>
                <a:gd name="T7" fmla="*/ 2147483647 h 26"/>
                <a:gd name="T8" fmla="*/ 2147483647 w 55"/>
                <a:gd name="T9" fmla="*/ 2147483647 h 26"/>
                <a:gd name="T10" fmla="*/ 2147483647 w 55"/>
                <a:gd name="T11" fmla="*/ 2147483647 h 26"/>
                <a:gd name="T12" fmla="*/ 2147483647 w 55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26"/>
                <a:gd name="T23" fmla="*/ 55 w 55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26">
                  <a:moveTo>
                    <a:pt x="11" y="0"/>
                  </a:moveTo>
                  <a:lnTo>
                    <a:pt x="0" y="15"/>
                  </a:lnTo>
                  <a:lnTo>
                    <a:pt x="27" y="25"/>
                  </a:lnTo>
                  <a:lnTo>
                    <a:pt x="48" y="25"/>
                  </a:lnTo>
                  <a:lnTo>
                    <a:pt x="48" y="15"/>
                  </a:lnTo>
                  <a:lnTo>
                    <a:pt x="54" y="5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8" name="Oval 403"/>
            <p:cNvSpPr>
              <a:spLocks noChangeArrowheads="1"/>
            </p:cNvSpPr>
            <p:nvPr/>
          </p:nvSpPr>
          <p:spPr bwMode="auto">
            <a:xfrm>
              <a:off x="7994354" y="6020012"/>
              <a:ext cx="40527" cy="742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99" name="Oval 404"/>
            <p:cNvSpPr>
              <a:spLocks noChangeArrowheads="1"/>
            </p:cNvSpPr>
            <p:nvPr/>
          </p:nvSpPr>
          <p:spPr bwMode="auto">
            <a:xfrm>
              <a:off x="8003038" y="6028267"/>
              <a:ext cx="31842" cy="59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0" name="Oval 405"/>
            <p:cNvSpPr>
              <a:spLocks noChangeArrowheads="1"/>
            </p:cNvSpPr>
            <p:nvPr/>
          </p:nvSpPr>
          <p:spPr bwMode="auto">
            <a:xfrm>
              <a:off x="7664351" y="6020012"/>
              <a:ext cx="33289" cy="605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1" name="Oval 406"/>
            <p:cNvSpPr>
              <a:spLocks noChangeArrowheads="1"/>
            </p:cNvSpPr>
            <p:nvPr/>
          </p:nvSpPr>
          <p:spPr bwMode="auto">
            <a:xfrm>
              <a:off x="7678824" y="6040649"/>
              <a:ext cx="2895" cy="206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2" name="Freeform 407"/>
            <p:cNvSpPr>
              <a:spLocks/>
            </p:cNvSpPr>
            <p:nvPr/>
          </p:nvSpPr>
          <p:spPr bwMode="auto">
            <a:xfrm>
              <a:off x="7658561" y="6003502"/>
              <a:ext cx="23158" cy="52282"/>
            </a:xfrm>
            <a:custGeom>
              <a:avLst/>
              <a:gdLst>
                <a:gd name="T0" fmla="*/ 0 w 17"/>
                <a:gd name="T1" fmla="*/ 0 h 41"/>
                <a:gd name="T2" fmla="*/ 2147483647 w 17"/>
                <a:gd name="T3" fmla="*/ 0 h 41"/>
                <a:gd name="T4" fmla="*/ 2147483647 w 17"/>
                <a:gd name="T5" fmla="*/ 2147483647 h 41"/>
                <a:gd name="T6" fmla="*/ 0 w 17"/>
                <a:gd name="T7" fmla="*/ 2147483647 h 41"/>
                <a:gd name="T8" fmla="*/ 0 w 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0" y="0"/>
                  </a:moveTo>
                  <a:lnTo>
                    <a:pt x="16" y="0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" name="Rectangle 408"/>
            <p:cNvSpPr>
              <a:spLocks noChangeArrowheads="1"/>
            </p:cNvSpPr>
            <p:nvPr/>
          </p:nvSpPr>
          <p:spPr bwMode="auto">
            <a:xfrm>
              <a:off x="7664351" y="6009005"/>
              <a:ext cx="10131" cy="4540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4" name="Oval 409"/>
            <p:cNvSpPr>
              <a:spLocks noChangeArrowheads="1"/>
            </p:cNvSpPr>
            <p:nvPr/>
          </p:nvSpPr>
          <p:spPr bwMode="auto">
            <a:xfrm>
              <a:off x="8010275" y="6046152"/>
              <a:ext cx="10132" cy="220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5" name="Freeform 410"/>
            <p:cNvSpPr>
              <a:spLocks/>
            </p:cNvSpPr>
            <p:nvPr/>
          </p:nvSpPr>
          <p:spPr bwMode="auto">
            <a:xfrm>
              <a:off x="7754088" y="6040649"/>
              <a:ext cx="30395" cy="66040"/>
            </a:xfrm>
            <a:custGeom>
              <a:avLst/>
              <a:gdLst>
                <a:gd name="T0" fmla="*/ 0 w 22"/>
                <a:gd name="T1" fmla="*/ 0 h 51"/>
                <a:gd name="T2" fmla="*/ 0 w 22"/>
                <a:gd name="T3" fmla="*/ 2147483647 h 51"/>
                <a:gd name="T4" fmla="*/ 2147483647 w 22"/>
                <a:gd name="T5" fmla="*/ 2147483647 h 51"/>
                <a:gd name="T6" fmla="*/ 2147483647 w 22"/>
                <a:gd name="T7" fmla="*/ 2147483647 h 51"/>
                <a:gd name="T8" fmla="*/ 2147483647 w 22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1"/>
                <a:gd name="T17" fmla="*/ 22 w 22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1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21" y="34"/>
                  </a:lnTo>
                  <a:lnTo>
                    <a:pt x="21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" name="Freeform 411"/>
            <p:cNvSpPr>
              <a:spLocks/>
            </p:cNvSpPr>
            <p:nvPr/>
          </p:nvSpPr>
          <p:spPr bwMode="auto">
            <a:xfrm>
              <a:off x="7754088" y="6066790"/>
              <a:ext cx="44868" cy="59160"/>
            </a:xfrm>
            <a:custGeom>
              <a:avLst/>
              <a:gdLst>
                <a:gd name="T0" fmla="*/ 0 w 32"/>
                <a:gd name="T1" fmla="*/ 2147483647 h 46"/>
                <a:gd name="T2" fmla="*/ 2147483647 w 32"/>
                <a:gd name="T3" fmla="*/ 2147483647 h 46"/>
                <a:gd name="T4" fmla="*/ 2147483647 w 32"/>
                <a:gd name="T5" fmla="*/ 2147483647 h 46"/>
                <a:gd name="T6" fmla="*/ 2147483647 w 32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46"/>
                <a:gd name="T14" fmla="*/ 32 w 32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46">
                  <a:moveTo>
                    <a:pt x="0" y="45"/>
                  </a:moveTo>
                  <a:lnTo>
                    <a:pt x="16" y="45"/>
                  </a:lnTo>
                  <a:lnTo>
                    <a:pt x="26" y="35"/>
                  </a:lnTo>
                  <a:lnTo>
                    <a:pt x="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" name="Freeform 412"/>
            <p:cNvSpPr>
              <a:spLocks/>
            </p:cNvSpPr>
            <p:nvPr/>
          </p:nvSpPr>
          <p:spPr bwMode="auto">
            <a:xfrm>
              <a:off x="7688956" y="5996622"/>
              <a:ext cx="66580" cy="39900"/>
            </a:xfrm>
            <a:custGeom>
              <a:avLst/>
              <a:gdLst>
                <a:gd name="T0" fmla="*/ 0 w 48"/>
                <a:gd name="T1" fmla="*/ 0 h 31"/>
                <a:gd name="T2" fmla="*/ 2147483647 w 48"/>
                <a:gd name="T3" fmla="*/ 0 h 31"/>
                <a:gd name="T4" fmla="*/ 2147483647 w 48"/>
                <a:gd name="T5" fmla="*/ 2147483647 h 31"/>
                <a:gd name="T6" fmla="*/ 0 60000 65536"/>
                <a:gd name="T7" fmla="*/ 0 60000 65536"/>
                <a:gd name="T8" fmla="*/ 0 60000 65536"/>
                <a:gd name="T9" fmla="*/ 0 w 48"/>
                <a:gd name="T10" fmla="*/ 0 h 31"/>
                <a:gd name="T11" fmla="*/ 48 w 48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1">
                  <a:moveTo>
                    <a:pt x="0" y="0"/>
                  </a:moveTo>
                  <a:lnTo>
                    <a:pt x="16" y="0"/>
                  </a:lnTo>
                  <a:lnTo>
                    <a:pt x="47" y="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" name="Freeform 413"/>
            <p:cNvSpPr>
              <a:spLocks/>
            </p:cNvSpPr>
            <p:nvPr/>
          </p:nvSpPr>
          <p:spPr bwMode="auto">
            <a:xfrm>
              <a:off x="7371979" y="5963602"/>
              <a:ext cx="24605" cy="23390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9" name="Rectangle 414"/>
            <p:cNvSpPr>
              <a:spLocks noChangeArrowheads="1"/>
            </p:cNvSpPr>
            <p:nvPr/>
          </p:nvSpPr>
          <p:spPr bwMode="auto">
            <a:xfrm>
              <a:off x="7377769" y="5969105"/>
              <a:ext cx="2895" cy="151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10" name="Freeform 415"/>
            <p:cNvSpPr>
              <a:spLocks/>
            </p:cNvSpPr>
            <p:nvPr/>
          </p:nvSpPr>
          <p:spPr bwMode="auto">
            <a:xfrm>
              <a:off x="7438559" y="6112192"/>
              <a:ext cx="60790" cy="22013"/>
            </a:xfrm>
            <a:custGeom>
              <a:avLst/>
              <a:gdLst>
                <a:gd name="T0" fmla="*/ 0 w 44"/>
                <a:gd name="T1" fmla="*/ 0 h 17"/>
                <a:gd name="T2" fmla="*/ 2147483647 w 44"/>
                <a:gd name="T3" fmla="*/ 0 h 17"/>
                <a:gd name="T4" fmla="*/ 2147483647 w 44"/>
                <a:gd name="T5" fmla="*/ 0 h 17"/>
                <a:gd name="T6" fmla="*/ 2147483647 w 44"/>
                <a:gd name="T7" fmla="*/ 0 h 17"/>
                <a:gd name="T8" fmla="*/ 2147483647 w 44"/>
                <a:gd name="T9" fmla="*/ 2147483647 h 17"/>
                <a:gd name="T10" fmla="*/ 0 w 44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17"/>
                <a:gd name="T20" fmla="*/ 44 w 4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17">
                  <a:moveTo>
                    <a:pt x="0" y="0"/>
                  </a:moveTo>
                  <a:lnTo>
                    <a:pt x="43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" name="Freeform 416"/>
            <p:cNvSpPr>
              <a:spLocks/>
            </p:cNvSpPr>
            <p:nvPr/>
          </p:nvSpPr>
          <p:spPr bwMode="auto">
            <a:xfrm>
              <a:off x="7577508" y="6003502"/>
              <a:ext cx="141843" cy="129328"/>
            </a:xfrm>
            <a:custGeom>
              <a:avLst/>
              <a:gdLst>
                <a:gd name="T0" fmla="*/ 0 w 102"/>
                <a:gd name="T1" fmla="*/ 2147483647 h 100"/>
                <a:gd name="T2" fmla="*/ 0 w 102"/>
                <a:gd name="T3" fmla="*/ 2147483647 h 100"/>
                <a:gd name="T4" fmla="*/ 2147483647 w 102"/>
                <a:gd name="T5" fmla="*/ 2147483647 h 100"/>
                <a:gd name="T6" fmla="*/ 2147483647 w 102"/>
                <a:gd name="T7" fmla="*/ 2147483647 h 100"/>
                <a:gd name="T8" fmla="*/ 2147483647 w 102"/>
                <a:gd name="T9" fmla="*/ 2147483647 h 100"/>
                <a:gd name="T10" fmla="*/ 2147483647 w 102"/>
                <a:gd name="T11" fmla="*/ 2147483647 h 100"/>
                <a:gd name="T12" fmla="*/ 2147483647 w 102"/>
                <a:gd name="T13" fmla="*/ 2147483647 h 100"/>
                <a:gd name="T14" fmla="*/ 2147483647 w 102"/>
                <a:gd name="T15" fmla="*/ 2147483647 h 100"/>
                <a:gd name="T16" fmla="*/ 2147483647 w 102"/>
                <a:gd name="T17" fmla="*/ 2147483647 h 100"/>
                <a:gd name="T18" fmla="*/ 2147483647 w 102"/>
                <a:gd name="T19" fmla="*/ 2147483647 h 100"/>
                <a:gd name="T20" fmla="*/ 2147483647 w 102"/>
                <a:gd name="T21" fmla="*/ 2147483647 h 100"/>
                <a:gd name="T22" fmla="*/ 2147483647 w 102"/>
                <a:gd name="T23" fmla="*/ 2147483647 h 100"/>
                <a:gd name="T24" fmla="*/ 2147483647 w 102"/>
                <a:gd name="T25" fmla="*/ 2147483647 h 100"/>
                <a:gd name="T26" fmla="*/ 2147483647 w 102"/>
                <a:gd name="T27" fmla="*/ 2147483647 h 100"/>
                <a:gd name="T28" fmla="*/ 2147483647 w 102"/>
                <a:gd name="T29" fmla="*/ 0 h 100"/>
                <a:gd name="T30" fmla="*/ 2147483647 w 102"/>
                <a:gd name="T31" fmla="*/ 0 h 100"/>
                <a:gd name="T32" fmla="*/ 2147483647 w 102"/>
                <a:gd name="T33" fmla="*/ 2147483647 h 100"/>
                <a:gd name="T34" fmla="*/ 0 w 102"/>
                <a:gd name="T35" fmla="*/ 2147483647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"/>
                <a:gd name="T55" fmla="*/ 0 h 100"/>
                <a:gd name="T56" fmla="*/ 102 w 102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" h="100">
                  <a:moveTo>
                    <a:pt x="0" y="40"/>
                  </a:moveTo>
                  <a:lnTo>
                    <a:pt x="0" y="74"/>
                  </a:lnTo>
                  <a:lnTo>
                    <a:pt x="6" y="89"/>
                  </a:lnTo>
                  <a:lnTo>
                    <a:pt x="26" y="94"/>
                  </a:lnTo>
                  <a:lnTo>
                    <a:pt x="43" y="94"/>
                  </a:lnTo>
                  <a:lnTo>
                    <a:pt x="53" y="94"/>
                  </a:lnTo>
                  <a:lnTo>
                    <a:pt x="69" y="99"/>
                  </a:lnTo>
                  <a:lnTo>
                    <a:pt x="95" y="79"/>
                  </a:lnTo>
                  <a:lnTo>
                    <a:pt x="101" y="74"/>
                  </a:lnTo>
                  <a:lnTo>
                    <a:pt x="84" y="74"/>
                  </a:lnTo>
                  <a:lnTo>
                    <a:pt x="74" y="79"/>
                  </a:lnTo>
                  <a:lnTo>
                    <a:pt x="53" y="59"/>
                  </a:lnTo>
                  <a:lnTo>
                    <a:pt x="53" y="40"/>
                  </a:lnTo>
                  <a:lnTo>
                    <a:pt x="53" y="2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21" y="4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2" name="Freeform 417"/>
            <p:cNvSpPr>
              <a:spLocks/>
            </p:cNvSpPr>
            <p:nvPr/>
          </p:nvSpPr>
          <p:spPr bwMode="auto">
            <a:xfrm>
              <a:off x="7408163" y="5842529"/>
              <a:ext cx="259082" cy="148590"/>
            </a:xfrm>
            <a:custGeom>
              <a:avLst/>
              <a:gdLst>
                <a:gd name="T0" fmla="*/ 2147483647 w 186"/>
                <a:gd name="T1" fmla="*/ 2147483647 h 115"/>
                <a:gd name="T2" fmla="*/ 2147483647 w 186"/>
                <a:gd name="T3" fmla="*/ 2147483647 h 115"/>
                <a:gd name="T4" fmla="*/ 2147483647 w 186"/>
                <a:gd name="T5" fmla="*/ 2147483647 h 115"/>
                <a:gd name="T6" fmla="*/ 2147483647 w 186"/>
                <a:gd name="T7" fmla="*/ 2147483647 h 115"/>
                <a:gd name="T8" fmla="*/ 2147483647 w 186"/>
                <a:gd name="T9" fmla="*/ 2147483647 h 115"/>
                <a:gd name="T10" fmla="*/ 2147483647 w 186"/>
                <a:gd name="T11" fmla="*/ 0 h 115"/>
                <a:gd name="T12" fmla="*/ 0 w 186"/>
                <a:gd name="T13" fmla="*/ 2147483647 h 115"/>
                <a:gd name="T14" fmla="*/ 2147483647 w 186"/>
                <a:gd name="T15" fmla="*/ 2147483647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6"/>
                <a:gd name="T25" fmla="*/ 0 h 115"/>
                <a:gd name="T26" fmla="*/ 186 w 186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6" h="115">
                  <a:moveTo>
                    <a:pt x="53" y="74"/>
                  </a:moveTo>
                  <a:lnTo>
                    <a:pt x="74" y="84"/>
                  </a:lnTo>
                  <a:lnTo>
                    <a:pt x="90" y="114"/>
                  </a:lnTo>
                  <a:lnTo>
                    <a:pt x="143" y="109"/>
                  </a:lnTo>
                  <a:lnTo>
                    <a:pt x="185" y="60"/>
                  </a:lnTo>
                  <a:lnTo>
                    <a:pt x="143" y="0"/>
                  </a:lnTo>
                  <a:lnTo>
                    <a:pt x="0" y="79"/>
                  </a:lnTo>
                  <a:lnTo>
                    <a:pt x="53" y="7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" name="Freeform 418"/>
            <p:cNvSpPr>
              <a:spLocks/>
            </p:cNvSpPr>
            <p:nvPr/>
          </p:nvSpPr>
          <p:spPr bwMode="auto">
            <a:xfrm>
              <a:off x="7600666" y="5784744"/>
              <a:ext cx="448689" cy="187113"/>
            </a:xfrm>
            <a:custGeom>
              <a:avLst/>
              <a:gdLst>
                <a:gd name="T0" fmla="*/ 0 w 324"/>
                <a:gd name="T1" fmla="*/ 2147483647 h 145"/>
                <a:gd name="T2" fmla="*/ 2147483647 w 324"/>
                <a:gd name="T3" fmla="*/ 0 h 145"/>
                <a:gd name="T4" fmla="*/ 2147483647 w 324"/>
                <a:gd name="T5" fmla="*/ 2147483647 h 145"/>
                <a:gd name="T6" fmla="*/ 2147483647 w 324"/>
                <a:gd name="T7" fmla="*/ 2147483647 h 145"/>
                <a:gd name="T8" fmla="*/ 2147483647 w 324"/>
                <a:gd name="T9" fmla="*/ 2147483647 h 145"/>
                <a:gd name="T10" fmla="*/ 2147483647 w 324"/>
                <a:gd name="T11" fmla="*/ 2147483647 h 145"/>
                <a:gd name="T12" fmla="*/ 2147483647 w 324"/>
                <a:gd name="T13" fmla="*/ 2147483647 h 145"/>
                <a:gd name="T14" fmla="*/ 2147483647 w 324"/>
                <a:gd name="T15" fmla="*/ 2147483647 h 145"/>
                <a:gd name="T16" fmla="*/ 2147483647 w 324"/>
                <a:gd name="T17" fmla="*/ 2147483647 h 145"/>
                <a:gd name="T18" fmla="*/ 2147483647 w 324"/>
                <a:gd name="T19" fmla="*/ 2147483647 h 145"/>
                <a:gd name="T20" fmla="*/ 2147483647 w 324"/>
                <a:gd name="T21" fmla="*/ 2147483647 h 145"/>
                <a:gd name="T22" fmla="*/ 2147483647 w 324"/>
                <a:gd name="T23" fmla="*/ 2147483647 h 145"/>
                <a:gd name="T24" fmla="*/ 2147483647 w 324"/>
                <a:gd name="T25" fmla="*/ 2147483647 h 145"/>
                <a:gd name="T26" fmla="*/ 2147483647 w 324"/>
                <a:gd name="T27" fmla="*/ 2147483647 h 145"/>
                <a:gd name="T28" fmla="*/ 2147483647 w 324"/>
                <a:gd name="T29" fmla="*/ 2147483647 h 145"/>
                <a:gd name="T30" fmla="*/ 2147483647 w 324"/>
                <a:gd name="T31" fmla="*/ 2147483647 h 145"/>
                <a:gd name="T32" fmla="*/ 0 w 324"/>
                <a:gd name="T33" fmla="*/ 2147483647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145"/>
                <a:gd name="T53" fmla="*/ 324 w 324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145">
                  <a:moveTo>
                    <a:pt x="0" y="45"/>
                  </a:moveTo>
                  <a:lnTo>
                    <a:pt x="270" y="0"/>
                  </a:lnTo>
                  <a:lnTo>
                    <a:pt x="270" y="50"/>
                  </a:lnTo>
                  <a:lnTo>
                    <a:pt x="313" y="50"/>
                  </a:lnTo>
                  <a:lnTo>
                    <a:pt x="323" y="109"/>
                  </a:lnTo>
                  <a:lnTo>
                    <a:pt x="317" y="115"/>
                  </a:lnTo>
                  <a:lnTo>
                    <a:pt x="313" y="115"/>
                  </a:lnTo>
                  <a:lnTo>
                    <a:pt x="313" y="105"/>
                  </a:lnTo>
                  <a:lnTo>
                    <a:pt x="292" y="89"/>
                  </a:lnTo>
                  <a:lnTo>
                    <a:pt x="249" y="95"/>
                  </a:lnTo>
                  <a:lnTo>
                    <a:pt x="238" y="100"/>
                  </a:lnTo>
                  <a:lnTo>
                    <a:pt x="233" y="115"/>
                  </a:lnTo>
                  <a:lnTo>
                    <a:pt x="206" y="144"/>
                  </a:lnTo>
                  <a:lnTo>
                    <a:pt x="138" y="144"/>
                  </a:lnTo>
                  <a:lnTo>
                    <a:pt x="95" y="105"/>
                  </a:lnTo>
                  <a:lnTo>
                    <a:pt x="47" y="105"/>
                  </a:lnTo>
                  <a:lnTo>
                    <a:pt x="0" y="4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" name="Line 251"/>
            <p:cNvSpPr>
              <a:spLocks noChangeShapeType="1"/>
            </p:cNvSpPr>
            <p:nvPr/>
          </p:nvSpPr>
          <p:spPr bwMode="auto">
            <a:xfrm>
              <a:off x="8018959" y="6014508"/>
              <a:ext cx="521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" name="Line 252"/>
            <p:cNvSpPr>
              <a:spLocks noChangeShapeType="1"/>
            </p:cNvSpPr>
            <p:nvPr/>
          </p:nvSpPr>
          <p:spPr bwMode="auto">
            <a:xfrm flipV="1">
              <a:off x="8026196" y="6098434"/>
              <a:ext cx="59342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" name="Freeform 421"/>
            <p:cNvSpPr>
              <a:spLocks/>
            </p:cNvSpPr>
            <p:nvPr/>
          </p:nvSpPr>
          <p:spPr bwMode="auto">
            <a:xfrm>
              <a:off x="8056591" y="6131454"/>
              <a:ext cx="118685" cy="39900"/>
            </a:xfrm>
            <a:custGeom>
              <a:avLst/>
              <a:gdLst>
                <a:gd name="T0" fmla="*/ 0 w 85"/>
                <a:gd name="T1" fmla="*/ 0 h 31"/>
                <a:gd name="T2" fmla="*/ 2147483647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2147483647 h 31"/>
                <a:gd name="T8" fmla="*/ 2147483647 w 85"/>
                <a:gd name="T9" fmla="*/ 2147483647 h 31"/>
                <a:gd name="T10" fmla="*/ 2147483647 w 85"/>
                <a:gd name="T11" fmla="*/ 2147483647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31"/>
                <a:gd name="T20" fmla="*/ 85 w 85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31">
                  <a:moveTo>
                    <a:pt x="0" y="0"/>
                  </a:moveTo>
                  <a:lnTo>
                    <a:pt x="10" y="15"/>
                  </a:lnTo>
                  <a:lnTo>
                    <a:pt x="21" y="25"/>
                  </a:lnTo>
                  <a:lnTo>
                    <a:pt x="42" y="30"/>
                  </a:lnTo>
                  <a:lnTo>
                    <a:pt x="74" y="19"/>
                  </a:lnTo>
                  <a:lnTo>
                    <a:pt x="84" y="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7" name="Line 254"/>
            <p:cNvSpPr>
              <a:spLocks noChangeShapeType="1"/>
            </p:cNvSpPr>
            <p:nvPr/>
          </p:nvSpPr>
          <p:spPr bwMode="auto">
            <a:xfrm>
              <a:off x="8018959" y="6131454"/>
              <a:ext cx="0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" name="Freeform 423"/>
            <p:cNvSpPr>
              <a:spLocks/>
            </p:cNvSpPr>
            <p:nvPr/>
          </p:nvSpPr>
          <p:spPr bwMode="auto">
            <a:xfrm>
              <a:off x="7953827" y="6040649"/>
              <a:ext cx="36184" cy="79798"/>
            </a:xfrm>
            <a:custGeom>
              <a:avLst/>
              <a:gdLst>
                <a:gd name="T0" fmla="*/ 0 w 26"/>
                <a:gd name="T1" fmla="*/ 0 h 61"/>
                <a:gd name="T2" fmla="*/ 2147483647 w 26"/>
                <a:gd name="T3" fmla="*/ 2147483647 h 61"/>
                <a:gd name="T4" fmla="*/ 2147483647 w 26"/>
                <a:gd name="T5" fmla="*/ 2147483647 h 61"/>
                <a:gd name="T6" fmla="*/ 2147483647 w 26"/>
                <a:gd name="T7" fmla="*/ 2147483647 h 61"/>
                <a:gd name="T8" fmla="*/ 2147483647 w 26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61"/>
                <a:gd name="T17" fmla="*/ 26 w 26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61">
                  <a:moveTo>
                    <a:pt x="0" y="0"/>
                  </a:moveTo>
                  <a:lnTo>
                    <a:pt x="15" y="16"/>
                  </a:lnTo>
                  <a:lnTo>
                    <a:pt x="15" y="45"/>
                  </a:lnTo>
                  <a:lnTo>
                    <a:pt x="21" y="60"/>
                  </a:lnTo>
                  <a:lnTo>
                    <a:pt x="25" y="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9" name="Line 256"/>
            <p:cNvSpPr>
              <a:spLocks noChangeShapeType="1"/>
            </p:cNvSpPr>
            <p:nvPr/>
          </p:nvSpPr>
          <p:spPr bwMode="auto">
            <a:xfrm flipV="1">
              <a:off x="8005933" y="6105313"/>
              <a:ext cx="0" cy="137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0" name="Line 257"/>
            <p:cNvSpPr>
              <a:spLocks noChangeShapeType="1"/>
            </p:cNvSpPr>
            <p:nvPr/>
          </p:nvSpPr>
          <p:spPr bwMode="auto">
            <a:xfrm flipH="1">
              <a:off x="7988564" y="6119072"/>
              <a:ext cx="173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1" name="Freeform 426"/>
            <p:cNvSpPr>
              <a:spLocks/>
            </p:cNvSpPr>
            <p:nvPr/>
          </p:nvSpPr>
          <p:spPr bwMode="auto">
            <a:xfrm>
              <a:off x="7974090" y="6014508"/>
              <a:ext cx="24605" cy="27517"/>
            </a:xfrm>
            <a:custGeom>
              <a:avLst/>
              <a:gdLst>
                <a:gd name="T0" fmla="*/ 0 w 17"/>
                <a:gd name="T1" fmla="*/ 0 h 21"/>
                <a:gd name="T2" fmla="*/ 0 w 17"/>
                <a:gd name="T3" fmla="*/ 2147483647 h 21"/>
                <a:gd name="T4" fmla="*/ 2147483647 w 17"/>
                <a:gd name="T5" fmla="*/ 2147483647 h 21"/>
                <a:gd name="T6" fmla="*/ 0 60000 65536"/>
                <a:gd name="T7" fmla="*/ 0 60000 65536"/>
                <a:gd name="T8" fmla="*/ 0 60000 65536"/>
                <a:gd name="T9" fmla="*/ 0 w 17"/>
                <a:gd name="T10" fmla="*/ 0 h 21"/>
                <a:gd name="T11" fmla="*/ 17 w 17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1">
                  <a:moveTo>
                    <a:pt x="0" y="0"/>
                  </a:moveTo>
                  <a:lnTo>
                    <a:pt x="0" y="20"/>
                  </a:lnTo>
                  <a:lnTo>
                    <a:pt x="1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2" name="Freeform 427"/>
            <p:cNvSpPr>
              <a:spLocks/>
            </p:cNvSpPr>
            <p:nvPr/>
          </p:nvSpPr>
          <p:spPr bwMode="auto">
            <a:xfrm>
              <a:off x="7974090" y="5951220"/>
              <a:ext cx="89738" cy="90805"/>
            </a:xfrm>
            <a:custGeom>
              <a:avLst/>
              <a:gdLst>
                <a:gd name="T0" fmla="*/ 0 w 64"/>
                <a:gd name="T1" fmla="*/ 2147483647 h 70"/>
                <a:gd name="T2" fmla="*/ 0 w 64"/>
                <a:gd name="T3" fmla="*/ 2147483647 h 70"/>
                <a:gd name="T4" fmla="*/ 2147483647 w 64"/>
                <a:gd name="T5" fmla="*/ 2147483647 h 70"/>
                <a:gd name="T6" fmla="*/ 2147483647 w 64"/>
                <a:gd name="T7" fmla="*/ 2147483647 h 70"/>
                <a:gd name="T8" fmla="*/ 2147483647 w 64"/>
                <a:gd name="T9" fmla="*/ 2147483647 h 70"/>
                <a:gd name="T10" fmla="*/ 2147483647 w 64"/>
                <a:gd name="T11" fmla="*/ 2147483647 h 70"/>
                <a:gd name="T12" fmla="*/ 2147483647 w 64"/>
                <a:gd name="T13" fmla="*/ 0 h 70"/>
                <a:gd name="T14" fmla="*/ 0 w 64"/>
                <a:gd name="T15" fmla="*/ 2147483647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70"/>
                <a:gd name="T26" fmla="*/ 64 w 64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70">
                  <a:moveTo>
                    <a:pt x="0" y="49"/>
                  </a:moveTo>
                  <a:lnTo>
                    <a:pt x="0" y="69"/>
                  </a:lnTo>
                  <a:lnTo>
                    <a:pt x="10" y="69"/>
                  </a:lnTo>
                  <a:lnTo>
                    <a:pt x="10" y="60"/>
                  </a:lnTo>
                  <a:lnTo>
                    <a:pt x="26" y="49"/>
                  </a:lnTo>
                  <a:lnTo>
                    <a:pt x="63" y="49"/>
                  </a:lnTo>
                  <a:lnTo>
                    <a:pt x="58" y="0"/>
                  </a:lnTo>
                  <a:lnTo>
                    <a:pt x="0" y="4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3" name="Freeform 428"/>
            <p:cNvSpPr>
              <a:spLocks/>
            </p:cNvSpPr>
            <p:nvPr/>
          </p:nvSpPr>
          <p:spPr bwMode="auto">
            <a:xfrm>
              <a:off x="7865536" y="6040649"/>
              <a:ext cx="206976" cy="85302"/>
            </a:xfrm>
            <a:custGeom>
              <a:avLst/>
              <a:gdLst>
                <a:gd name="T0" fmla="*/ 2147483647 w 149"/>
                <a:gd name="T1" fmla="*/ 0 h 66"/>
                <a:gd name="T2" fmla="*/ 2147483647 w 149"/>
                <a:gd name="T3" fmla="*/ 2147483647 h 66"/>
                <a:gd name="T4" fmla="*/ 2147483647 w 149"/>
                <a:gd name="T5" fmla="*/ 2147483647 h 66"/>
                <a:gd name="T6" fmla="*/ 2147483647 w 149"/>
                <a:gd name="T7" fmla="*/ 2147483647 h 66"/>
                <a:gd name="T8" fmla="*/ 2147483647 w 149"/>
                <a:gd name="T9" fmla="*/ 2147483647 h 66"/>
                <a:gd name="T10" fmla="*/ 2147483647 w 149"/>
                <a:gd name="T11" fmla="*/ 2147483647 h 66"/>
                <a:gd name="T12" fmla="*/ 2147483647 w 149"/>
                <a:gd name="T13" fmla="*/ 2147483647 h 66"/>
                <a:gd name="T14" fmla="*/ 2147483647 w 149"/>
                <a:gd name="T15" fmla="*/ 2147483647 h 66"/>
                <a:gd name="T16" fmla="*/ 2147483647 w 149"/>
                <a:gd name="T17" fmla="*/ 2147483647 h 66"/>
                <a:gd name="T18" fmla="*/ 2147483647 w 149"/>
                <a:gd name="T19" fmla="*/ 2147483647 h 66"/>
                <a:gd name="T20" fmla="*/ 2147483647 w 149"/>
                <a:gd name="T21" fmla="*/ 2147483647 h 66"/>
                <a:gd name="T22" fmla="*/ 2147483647 w 149"/>
                <a:gd name="T23" fmla="*/ 2147483647 h 66"/>
                <a:gd name="T24" fmla="*/ 0 w 149"/>
                <a:gd name="T25" fmla="*/ 2147483647 h 66"/>
                <a:gd name="T26" fmla="*/ 2147483647 w 149"/>
                <a:gd name="T27" fmla="*/ 2147483647 h 66"/>
                <a:gd name="T28" fmla="*/ 2147483647 w 149"/>
                <a:gd name="T29" fmla="*/ 2147483647 h 66"/>
                <a:gd name="T30" fmla="*/ 2147483647 w 149"/>
                <a:gd name="T31" fmla="*/ 0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9"/>
                <a:gd name="T49" fmla="*/ 0 h 66"/>
                <a:gd name="T50" fmla="*/ 149 w 149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9" h="66">
                  <a:moveTo>
                    <a:pt x="62" y="0"/>
                  </a:moveTo>
                  <a:lnTo>
                    <a:pt x="77" y="15"/>
                  </a:lnTo>
                  <a:lnTo>
                    <a:pt x="77" y="42"/>
                  </a:lnTo>
                  <a:lnTo>
                    <a:pt x="82" y="55"/>
                  </a:lnTo>
                  <a:lnTo>
                    <a:pt x="86" y="55"/>
                  </a:lnTo>
                  <a:lnTo>
                    <a:pt x="97" y="55"/>
                  </a:lnTo>
                  <a:lnTo>
                    <a:pt x="97" y="47"/>
                  </a:lnTo>
                  <a:lnTo>
                    <a:pt x="117" y="47"/>
                  </a:lnTo>
                  <a:lnTo>
                    <a:pt x="148" y="42"/>
                  </a:lnTo>
                  <a:lnTo>
                    <a:pt x="107" y="65"/>
                  </a:lnTo>
                  <a:lnTo>
                    <a:pt x="45" y="65"/>
                  </a:lnTo>
                  <a:lnTo>
                    <a:pt x="20" y="60"/>
                  </a:lnTo>
                  <a:lnTo>
                    <a:pt x="0" y="50"/>
                  </a:lnTo>
                  <a:lnTo>
                    <a:pt x="10" y="37"/>
                  </a:lnTo>
                  <a:lnTo>
                    <a:pt x="26" y="10"/>
                  </a:ln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4" name="Freeform 429"/>
            <p:cNvSpPr>
              <a:spLocks/>
            </p:cNvSpPr>
            <p:nvPr/>
          </p:nvSpPr>
          <p:spPr bwMode="auto">
            <a:xfrm>
              <a:off x="7865536" y="6040649"/>
              <a:ext cx="212766" cy="92181"/>
            </a:xfrm>
            <a:custGeom>
              <a:avLst/>
              <a:gdLst>
                <a:gd name="T0" fmla="*/ 2147483647 w 154"/>
                <a:gd name="T1" fmla="*/ 0 h 71"/>
                <a:gd name="T2" fmla="*/ 2147483647 w 154"/>
                <a:gd name="T3" fmla="*/ 2147483647 h 71"/>
                <a:gd name="T4" fmla="*/ 2147483647 w 154"/>
                <a:gd name="T5" fmla="*/ 2147483647 h 71"/>
                <a:gd name="T6" fmla="*/ 2147483647 w 154"/>
                <a:gd name="T7" fmla="*/ 2147483647 h 71"/>
                <a:gd name="T8" fmla="*/ 2147483647 w 154"/>
                <a:gd name="T9" fmla="*/ 2147483647 h 71"/>
                <a:gd name="T10" fmla="*/ 2147483647 w 154"/>
                <a:gd name="T11" fmla="*/ 2147483647 h 71"/>
                <a:gd name="T12" fmla="*/ 2147483647 w 154"/>
                <a:gd name="T13" fmla="*/ 2147483647 h 71"/>
                <a:gd name="T14" fmla="*/ 2147483647 w 154"/>
                <a:gd name="T15" fmla="*/ 2147483647 h 71"/>
                <a:gd name="T16" fmla="*/ 2147483647 w 154"/>
                <a:gd name="T17" fmla="*/ 2147483647 h 71"/>
                <a:gd name="T18" fmla="*/ 2147483647 w 154"/>
                <a:gd name="T19" fmla="*/ 2147483647 h 71"/>
                <a:gd name="T20" fmla="*/ 2147483647 w 154"/>
                <a:gd name="T21" fmla="*/ 2147483647 h 71"/>
                <a:gd name="T22" fmla="*/ 2147483647 w 154"/>
                <a:gd name="T23" fmla="*/ 2147483647 h 71"/>
                <a:gd name="T24" fmla="*/ 0 w 154"/>
                <a:gd name="T25" fmla="*/ 2147483647 h 71"/>
                <a:gd name="T26" fmla="*/ 2147483647 w 154"/>
                <a:gd name="T27" fmla="*/ 2147483647 h 71"/>
                <a:gd name="T28" fmla="*/ 2147483647 w 154"/>
                <a:gd name="T29" fmla="*/ 2147483647 h 71"/>
                <a:gd name="T30" fmla="*/ 2147483647 w 154"/>
                <a:gd name="T31" fmla="*/ 0 h 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71"/>
                <a:gd name="T50" fmla="*/ 154 w 154"/>
                <a:gd name="T51" fmla="*/ 71 h 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71">
                  <a:moveTo>
                    <a:pt x="64" y="0"/>
                  </a:moveTo>
                  <a:lnTo>
                    <a:pt x="79" y="16"/>
                  </a:lnTo>
                  <a:lnTo>
                    <a:pt x="79" y="45"/>
                  </a:lnTo>
                  <a:lnTo>
                    <a:pt x="85" y="60"/>
                  </a:lnTo>
                  <a:lnTo>
                    <a:pt x="89" y="60"/>
                  </a:lnTo>
                  <a:lnTo>
                    <a:pt x="100" y="60"/>
                  </a:lnTo>
                  <a:lnTo>
                    <a:pt x="100" y="50"/>
                  </a:lnTo>
                  <a:lnTo>
                    <a:pt x="122" y="50"/>
                  </a:lnTo>
                  <a:lnTo>
                    <a:pt x="153" y="45"/>
                  </a:lnTo>
                  <a:lnTo>
                    <a:pt x="111" y="70"/>
                  </a:lnTo>
                  <a:lnTo>
                    <a:pt x="47" y="70"/>
                  </a:lnTo>
                  <a:lnTo>
                    <a:pt x="21" y="65"/>
                  </a:lnTo>
                  <a:lnTo>
                    <a:pt x="0" y="54"/>
                  </a:lnTo>
                  <a:lnTo>
                    <a:pt x="10" y="40"/>
                  </a:lnTo>
                  <a:lnTo>
                    <a:pt x="27" y="10"/>
                  </a:lnTo>
                  <a:lnTo>
                    <a:pt x="6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5" name="Freeform 430"/>
            <p:cNvSpPr>
              <a:spLocks/>
            </p:cNvSpPr>
            <p:nvPr/>
          </p:nvSpPr>
          <p:spPr bwMode="auto">
            <a:xfrm>
              <a:off x="6733683" y="5931958"/>
              <a:ext cx="235924" cy="174730"/>
            </a:xfrm>
            <a:custGeom>
              <a:avLst/>
              <a:gdLst>
                <a:gd name="T0" fmla="*/ 0 w 170"/>
                <a:gd name="T1" fmla="*/ 2147483647 h 135"/>
                <a:gd name="T2" fmla="*/ 2147483647 w 170"/>
                <a:gd name="T3" fmla="*/ 0 h 135"/>
                <a:gd name="T4" fmla="*/ 2147483647 w 170"/>
                <a:gd name="T5" fmla="*/ 2147483647 h 135"/>
                <a:gd name="T6" fmla="*/ 2147483647 w 170"/>
                <a:gd name="T7" fmla="*/ 2147483647 h 135"/>
                <a:gd name="T8" fmla="*/ 2147483647 w 170"/>
                <a:gd name="T9" fmla="*/ 2147483647 h 135"/>
                <a:gd name="T10" fmla="*/ 2147483647 w 170"/>
                <a:gd name="T11" fmla="*/ 2147483647 h 135"/>
                <a:gd name="T12" fmla="*/ 2147483647 w 170"/>
                <a:gd name="T13" fmla="*/ 2147483647 h 135"/>
                <a:gd name="T14" fmla="*/ 2147483647 w 170"/>
                <a:gd name="T15" fmla="*/ 2147483647 h 135"/>
                <a:gd name="T16" fmla="*/ 2147483647 w 170"/>
                <a:gd name="T17" fmla="*/ 2147483647 h 135"/>
                <a:gd name="T18" fmla="*/ 2147483647 w 170"/>
                <a:gd name="T19" fmla="*/ 2147483647 h 135"/>
                <a:gd name="T20" fmla="*/ 2147483647 w 170"/>
                <a:gd name="T21" fmla="*/ 2147483647 h 135"/>
                <a:gd name="T22" fmla="*/ 2147483647 w 170"/>
                <a:gd name="T23" fmla="*/ 2147483647 h 135"/>
                <a:gd name="T24" fmla="*/ 2147483647 w 170"/>
                <a:gd name="T25" fmla="*/ 2147483647 h 135"/>
                <a:gd name="T26" fmla="*/ 2147483647 w 170"/>
                <a:gd name="T27" fmla="*/ 2147483647 h 135"/>
                <a:gd name="T28" fmla="*/ 2147483647 w 170"/>
                <a:gd name="T29" fmla="*/ 2147483647 h 135"/>
                <a:gd name="T30" fmla="*/ 2147483647 w 170"/>
                <a:gd name="T31" fmla="*/ 2147483647 h 135"/>
                <a:gd name="T32" fmla="*/ 2147483647 w 170"/>
                <a:gd name="T33" fmla="*/ 2147483647 h 135"/>
                <a:gd name="T34" fmla="*/ 2147483647 w 170"/>
                <a:gd name="T35" fmla="*/ 2147483647 h 135"/>
                <a:gd name="T36" fmla="*/ 2147483647 w 170"/>
                <a:gd name="T37" fmla="*/ 2147483647 h 135"/>
                <a:gd name="T38" fmla="*/ 2147483647 w 170"/>
                <a:gd name="T39" fmla="*/ 2147483647 h 135"/>
                <a:gd name="T40" fmla="*/ 2147483647 w 170"/>
                <a:gd name="T41" fmla="*/ 2147483647 h 135"/>
                <a:gd name="T42" fmla="*/ 2147483647 w 170"/>
                <a:gd name="T43" fmla="*/ 2147483647 h 135"/>
                <a:gd name="T44" fmla="*/ 0 w 170"/>
                <a:gd name="T45" fmla="*/ 2147483647 h 135"/>
                <a:gd name="T46" fmla="*/ 0 w 170"/>
                <a:gd name="T47" fmla="*/ 2147483647 h 1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"/>
                <a:gd name="T73" fmla="*/ 0 h 135"/>
                <a:gd name="T74" fmla="*/ 170 w 170"/>
                <a:gd name="T75" fmla="*/ 135 h 1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" h="135">
                  <a:moveTo>
                    <a:pt x="0" y="14"/>
                  </a:moveTo>
                  <a:lnTo>
                    <a:pt x="117" y="0"/>
                  </a:lnTo>
                  <a:lnTo>
                    <a:pt x="117" y="72"/>
                  </a:lnTo>
                  <a:lnTo>
                    <a:pt x="153" y="115"/>
                  </a:lnTo>
                  <a:lnTo>
                    <a:pt x="169" y="120"/>
                  </a:lnTo>
                  <a:lnTo>
                    <a:pt x="153" y="130"/>
                  </a:lnTo>
                  <a:lnTo>
                    <a:pt x="143" y="134"/>
                  </a:lnTo>
                  <a:lnTo>
                    <a:pt x="127" y="130"/>
                  </a:lnTo>
                  <a:lnTo>
                    <a:pt x="127" y="120"/>
                  </a:lnTo>
                  <a:lnTo>
                    <a:pt x="123" y="120"/>
                  </a:lnTo>
                  <a:lnTo>
                    <a:pt x="113" y="124"/>
                  </a:lnTo>
                  <a:lnTo>
                    <a:pt x="102" y="130"/>
                  </a:lnTo>
                  <a:lnTo>
                    <a:pt x="92" y="124"/>
                  </a:lnTo>
                  <a:lnTo>
                    <a:pt x="87" y="120"/>
                  </a:lnTo>
                  <a:lnTo>
                    <a:pt x="71" y="111"/>
                  </a:lnTo>
                  <a:lnTo>
                    <a:pt x="66" y="120"/>
                  </a:lnTo>
                  <a:lnTo>
                    <a:pt x="61" y="124"/>
                  </a:lnTo>
                  <a:lnTo>
                    <a:pt x="51" y="130"/>
                  </a:lnTo>
                  <a:lnTo>
                    <a:pt x="41" y="124"/>
                  </a:lnTo>
                  <a:lnTo>
                    <a:pt x="36" y="115"/>
                  </a:lnTo>
                  <a:lnTo>
                    <a:pt x="30" y="111"/>
                  </a:lnTo>
                  <a:lnTo>
                    <a:pt x="30" y="101"/>
                  </a:lnTo>
                  <a:lnTo>
                    <a:pt x="0" y="91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6" name="Freeform 431"/>
            <p:cNvSpPr>
              <a:spLocks/>
            </p:cNvSpPr>
            <p:nvPr/>
          </p:nvSpPr>
          <p:spPr bwMode="auto">
            <a:xfrm>
              <a:off x="6733683" y="5931958"/>
              <a:ext cx="243160" cy="181610"/>
            </a:xfrm>
            <a:custGeom>
              <a:avLst/>
              <a:gdLst>
                <a:gd name="T0" fmla="*/ 0 w 176"/>
                <a:gd name="T1" fmla="*/ 2147483647 h 140"/>
                <a:gd name="T2" fmla="*/ 2147483647 w 176"/>
                <a:gd name="T3" fmla="*/ 0 h 140"/>
                <a:gd name="T4" fmla="*/ 2147483647 w 176"/>
                <a:gd name="T5" fmla="*/ 2147483647 h 140"/>
                <a:gd name="T6" fmla="*/ 2147483647 w 176"/>
                <a:gd name="T7" fmla="*/ 2147483647 h 140"/>
                <a:gd name="T8" fmla="*/ 2147483647 w 176"/>
                <a:gd name="T9" fmla="*/ 2147483647 h 140"/>
                <a:gd name="T10" fmla="*/ 2147483647 w 176"/>
                <a:gd name="T11" fmla="*/ 2147483647 h 140"/>
                <a:gd name="T12" fmla="*/ 2147483647 w 176"/>
                <a:gd name="T13" fmla="*/ 2147483647 h 140"/>
                <a:gd name="T14" fmla="*/ 2147483647 w 176"/>
                <a:gd name="T15" fmla="*/ 2147483647 h 140"/>
                <a:gd name="T16" fmla="*/ 2147483647 w 176"/>
                <a:gd name="T17" fmla="*/ 2147483647 h 140"/>
                <a:gd name="T18" fmla="*/ 2147483647 w 176"/>
                <a:gd name="T19" fmla="*/ 2147483647 h 140"/>
                <a:gd name="T20" fmla="*/ 2147483647 w 176"/>
                <a:gd name="T21" fmla="*/ 2147483647 h 140"/>
                <a:gd name="T22" fmla="*/ 2147483647 w 176"/>
                <a:gd name="T23" fmla="*/ 2147483647 h 140"/>
                <a:gd name="T24" fmla="*/ 2147483647 w 176"/>
                <a:gd name="T25" fmla="*/ 2147483647 h 140"/>
                <a:gd name="T26" fmla="*/ 2147483647 w 176"/>
                <a:gd name="T27" fmla="*/ 2147483647 h 140"/>
                <a:gd name="T28" fmla="*/ 2147483647 w 176"/>
                <a:gd name="T29" fmla="*/ 2147483647 h 140"/>
                <a:gd name="T30" fmla="*/ 2147483647 w 176"/>
                <a:gd name="T31" fmla="*/ 2147483647 h 140"/>
                <a:gd name="T32" fmla="*/ 2147483647 w 176"/>
                <a:gd name="T33" fmla="*/ 2147483647 h 140"/>
                <a:gd name="T34" fmla="*/ 2147483647 w 176"/>
                <a:gd name="T35" fmla="*/ 2147483647 h 140"/>
                <a:gd name="T36" fmla="*/ 2147483647 w 176"/>
                <a:gd name="T37" fmla="*/ 2147483647 h 140"/>
                <a:gd name="T38" fmla="*/ 2147483647 w 176"/>
                <a:gd name="T39" fmla="*/ 2147483647 h 140"/>
                <a:gd name="T40" fmla="*/ 2147483647 w 176"/>
                <a:gd name="T41" fmla="*/ 2147483647 h 140"/>
                <a:gd name="T42" fmla="*/ 2147483647 w 176"/>
                <a:gd name="T43" fmla="*/ 2147483647 h 140"/>
                <a:gd name="T44" fmla="*/ 0 w 176"/>
                <a:gd name="T45" fmla="*/ 2147483647 h 140"/>
                <a:gd name="T46" fmla="*/ 0 w 176"/>
                <a:gd name="T47" fmla="*/ 2147483647 h 1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6"/>
                <a:gd name="T73" fmla="*/ 0 h 140"/>
                <a:gd name="T74" fmla="*/ 176 w 176"/>
                <a:gd name="T75" fmla="*/ 140 h 1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6" h="140">
                  <a:moveTo>
                    <a:pt x="0" y="15"/>
                  </a:moveTo>
                  <a:lnTo>
                    <a:pt x="121" y="0"/>
                  </a:lnTo>
                  <a:lnTo>
                    <a:pt x="121" y="75"/>
                  </a:lnTo>
                  <a:lnTo>
                    <a:pt x="158" y="119"/>
                  </a:lnTo>
                  <a:lnTo>
                    <a:pt x="175" y="124"/>
                  </a:lnTo>
                  <a:lnTo>
                    <a:pt x="158" y="135"/>
                  </a:lnTo>
                  <a:lnTo>
                    <a:pt x="148" y="139"/>
                  </a:lnTo>
                  <a:lnTo>
                    <a:pt x="132" y="135"/>
                  </a:lnTo>
                  <a:lnTo>
                    <a:pt x="132" y="124"/>
                  </a:lnTo>
                  <a:lnTo>
                    <a:pt x="127" y="124"/>
                  </a:lnTo>
                  <a:lnTo>
                    <a:pt x="117" y="129"/>
                  </a:lnTo>
                  <a:lnTo>
                    <a:pt x="106" y="135"/>
                  </a:lnTo>
                  <a:lnTo>
                    <a:pt x="95" y="129"/>
                  </a:lnTo>
                  <a:lnTo>
                    <a:pt x="90" y="124"/>
                  </a:lnTo>
                  <a:lnTo>
                    <a:pt x="74" y="115"/>
                  </a:lnTo>
                  <a:lnTo>
                    <a:pt x="69" y="124"/>
                  </a:lnTo>
                  <a:lnTo>
                    <a:pt x="63" y="129"/>
                  </a:lnTo>
                  <a:lnTo>
                    <a:pt x="53" y="135"/>
                  </a:lnTo>
                  <a:lnTo>
                    <a:pt x="42" y="129"/>
                  </a:lnTo>
                  <a:lnTo>
                    <a:pt x="37" y="119"/>
                  </a:lnTo>
                  <a:lnTo>
                    <a:pt x="31" y="115"/>
                  </a:lnTo>
                  <a:lnTo>
                    <a:pt x="31" y="104"/>
                  </a:lnTo>
                  <a:lnTo>
                    <a:pt x="0" y="95"/>
                  </a:ln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7" name="Line 264"/>
            <p:cNvSpPr>
              <a:spLocks noChangeShapeType="1"/>
            </p:cNvSpPr>
            <p:nvPr/>
          </p:nvSpPr>
          <p:spPr bwMode="auto">
            <a:xfrm flipV="1">
              <a:off x="8224487" y="5695315"/>
              <a:ext cx="0" cy="83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8" name="Freeform 433"/>
            <p:cNvSpPr>
              <a:spLocks/>
            </p:cNvSpPr>
            <p:nvPr/>
          </p:nvSpPr>
          <p:spPr bwMode="auto">
            <a:xfrm>
              <a:off x="8159355" y="6098434"/>
              <a:ext cx="316976" cy="92181"/>
            </a:xfrm>
            <a:custGeom>
              <a:avLst/>
              <a:gdLst>
                <a:gd name="T0" fmla="*/ 0 w 228"/>
                <a:gd name="T1" fmla="*/ 2147483647 h 71"/>
                <a:gd name="T2" fmla="*/ 2147483647 w 228"/>
                <a:gd name="T3" fmla="*/ 2147483647 h 71"/>
                <a:gd name="T4" fmla="*/ 2147483647 w 228"/>
                <a:gd name="T5" fmla="*/ 2147483647 h 71"/>
                <a:gd name="T6" fmla="*/ 2147483647 w 228"/>
                <a:gd name="T7" fmla="*/ 2147483647 h 71"/>
                <a:gd name="T8" fmla="*/ 2147483647 w 228"/>
                <a:gd name="T9" fmla="*/ 0 h 71"/>
                <a:gd name="T10" fmla="*/ 2147483647 w 228"/>
                <a:gd name="T11" fmla="*/ 0 h 71"/>
                <a:gd name="T12" fmla="*/ 2147483647 w 228"/>
                <a:gd name="T13" fmla="*/ 2147483647 h 71"/>
                <a:gd name="T14" fmla="*/ 2147483647 w 228"/>
                <a:gd name="T15" fmla="*/ 2147483647 h 71"/>
                <a:gd name="T16" fmla="*/ 2147483647 w 228"/>
                <a:gd name="T17" fmla="*/ 2147483647 h 71"/>
                <a:gd name="T18" fmla="*/ 2147483647 w 228"/>
                <a:gd name="T19" fmla="*/ 2147483647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71"/>
                <a:gd name="T32" fmla="*/ 228 w 228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71">
                  <a:moveTo>
                    <a:pt x="0" y="70"/>
                  </a:moveTo>
                  <a:lnTo>
                    <a:pt x="21" y="55"/>
                  </a:lnTo>
                  <a:lnTo>
                    <a:pt x="37" y="35"/>
                  </a:lnTo>
                  <a:lnTo>
                    <a:pt x="37" y="5"/>
                  </a:lnTo>
                  <a:lnTo>
                    <a:pt x="64" y="0"/>
                  </a:lnTo>
                  <a:lnTo>
                    <a:pt x="90" y="0"/>
                  </a:lnTo>
                  <a:lnTo>
                    <a:pt x="116" y="5"/>
                  </a:lnTo>
                  <a:lnTo>
                    <a:pt x="148" y="5"/>
                  </a:lnTo>
                  <a:lnTo>
                    <a:pt x="163" y="20"/>
                  </a:lnTo>
                  <a:lnTo>
                    <a:pt x="227" y="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9" name="Freeform 434"/>
            <p:cNvSpPr>
              <a:spLocks/>
            </p:cNvSpPr>
            <p:nvPr/>
          </p:nvSpPr>
          <p:spPr bwMode="auto">
            <a:xfrm>
              <a:off x="8195540" y="6143837"/>
              <a:ext cx="228686" cy="46778"/>
            </a:xfrm>
            <a:custGeom>
              <a:avLst/>
              <a:gdLst>
                <a:gd name="T0" fmla="*/ 2147483647 w 165"/>
                <a:gd name="T1" fmla="*/ 2147483647 h 36"/>
                <a:gd name="T2" fmla="*/ 2147483647 w 165"/>
                <a:gd name="T3" fmla="*/ 2147483647 h 36"/>
                <a:gd name="T4" fmla="*/ 2147483647 w 165"/>
                <a:gd name="T5" fmla="*/ 2147483647 h 36"/>
                <a:gd name="T6" fmla="*/ 2147483647 w 165"/>
                <a:gd name="T7" fmla="*/ 2147483647 h 36"/>
                <a:gd name="T8" fmla="*/ 2147483647 w 165"/>
                <a:gd name="T9" fmla="*/ 0 h 36"/>
                <a:gd name="T10" fmla="*/ 2147483647 w 165"/>
                <a:gd name="T11" fmla="*/ 2147483647 h 36"/>
                <a:gd name="T12" fmla="*/ 2147483647 w 165"/>
                <a:gd name="T13" fmla="*/ 2147483647 h 36"/>
                <a:gd name="T14" fmla="*/ 0 w 165"/>
                <a:gd name="T15" fmla="*/ 2147483647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36"/>
                <a:gd name="T26" fmla="*/ 165 w 16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36">
                  <a:moveTo>
                    <a:pt x="164" y="25"/>
                  </a:moveTo>
                  <a:lnTo>
                    <a:pt x="143" y="20"/>
                  </a:lnTo>
                  <a:lnTo>
                    <a:pt x="127" y="20"/>
                  </a:lnTo>
                  <a:lnTo>
                    <a:pt x="127" y="5"/>
                  </a:lnTo>
                  <a:lnTo>
                    <a:pt x="85" y="0"/>
                  </a:lnTo>
                  <a:lnTo>
                    <a:pt x="58" y="5"/>
                  </a:lnTo>
                  <a:lnTo>
                    <a:pt x="27" y="35"/>
                  </a:lnTo>
                  <a:lnTo>
                    <a:pt x="0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0" name="Freeform 435"/>
            <p:cNvSpPr>
              <a:spLocks/>
            </p:cNvSpPr>
            <p:nvPr/>
          </p:nvSpPr>
          <p:spPr bwMode="auto">
            <a:xfrm>
              <a:off x="8159355" y="6092930"/>
              <a:ext cx="316976" cy="110067"/>
            </a:xfrm>
            <a:custGeom>
              <a:avLst/>
              <a:gdLst>
                <a:gd name="T0" fmla="*/ 2147483647 w 228"/>
                <a:gd name="T1" fmla="*/ 2147483647 h 85"/>
                <a:gd name="T2" fmla="*/ 2147483647 w 228"/>
                <a:gd name="T3" fmla="*/ 0 h 85"/>
                <a:gd name="T4" fmla="*/ 2147483647 w 228"/>
                <a:gd name="T5" fmla="*/ 2147483647 h 85"/>
                <a:gd name="T6" fmla="*/ 2147483647 w 228"/>
                <a:gd name="T7" fmla="*/ 2147483647 h 85"/>
                <a:gd name="T8" fmla="*/ 2147483647 w 228"/>
                <a:gd name="T9" fmla="*/ 2147483647 h 85"/>
                <a:gd name="T10" fmla="*/ 2147483647 w 228"/>
                <a:gd name="T11" fmla="*/ 2147483647 h 85"/>
                <a:gd name="T12" fmla="*/ 2147483647 w 228"/>
                <a:gd name="T13" fmla="*/ 2147483647 h 85"/>
                <a:gd name="T14" fmla="*/ 2147483647 w 228"/>
                <a:gd name="T15" fmla="*/ 2147483647 h 85"/>
                <a:gd name="T16" fmla="*/ 2147483647 w 228"/>
                <a:gd name="T17" fmla="*/ 2147483647 h 85"/>
                <a:gd name="T18" fmla="*/ 2147483647 w 228"/>
                <a:gd name="T19" fmla="*/ 2147483647 h 85"/>
                <a:gd name="T20" fmla="*/ 2147483647 w 228"/>
                <a:gd name="T21" fmla="*/ 2147483647 h 85"/>
                <a:gd name="T22" fmla="*/ 2147483647 w 228"/>
                <a:gd name="T23" fmla="*/ 2147483647 h 85"/>
                <a:gd name="T24" fmla="*/ 2147483647 w 228"/>
                <a:gd name="T25" fmla="*/ 2147483647 h 85"/>
                <a:gd name="T26" fmla="*/ 2147483647 w 228"/>
                <a:gd name="T27" fmla="*/ 2147483647 h 85"/>
                <a:gd name="T28" fmla="*/ 2147483647 w 228"/>
                <a:gd name="T29" fmla="*/ 2147483647 h 85"/>
                <a:gd name="T30" fmla="*/ 0 w 228"/>
                <a:gd name="T31" fmla="*/ 2147483647 h 85"/>
                <a:gd name="T32" fmla="*/ 2147483647 w 228"/>
                <a:gd name="T33" fmla="*/ 2147483647 h 85"/>
                <a:gd name="T34" fmla="*/ 2147483647 w 228"/>
                <a:gd name="T35" fmla="*/ 2147483647 h 85"/>
                <a:gd name="T36" fmla="*/ 2147483647 w 228"/>
                <a:gd name="T37" fmla="*/ 2147483647 h 85"/>
                <a:gd name="T38" fmla="*/ 2147483647 w 228"/>
                <a:gd name="T39" fmla="*/ 2147483647 h 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8"/>
                <a:gd name="T61" fmla="*/ 0 h 85"/>
                <a:gd name="T62" fmla="*/ 228 w 228"/>
                <a:gd name="T63" fmla="*/ 85 h 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8" h="85">
                  <a:moveTo>
                    <a:pt x="42" y="1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126" y="10"/>
                  </a:lnTo>
                  <a:lnTo>
                    <a:pt x="163" y="25"/>
                  </a:lnTo>
                  <a:lnTo>
                    <a:pt x="185" y="40"/>
                  </a:lnTo>
                  <a:lnTo>
                    <a:pt x="211" y="49"/>
                  </a:lnTo>
                  <a:lnTo>
                    <a:pt x="227" y="60"/>
                  </a:lnTo>
                  <a:lnTo>
                    <a:pt x="211" y="65"/>
                  </a:lnTo>
                  <a:lnTo>
                    <a:pt x="179" y="55"/>
                  </a:lnTo>
                  <a:lnTo>
                    <a:pt x="163" y="55"/>
                  </a:lnTo>
                  <a:lnTo>
                    <a:pt x="148" y="40"/>
                  </a:lnTo>
                  <a:lnTo>
                    <a:pt x="111" y="40"/>
                  </a:lnTo>
                  <a:lnTo>
                    <a:pt x="95" y="45"/>
                  </a:lnTo>
                  <a:lnTo>
                    <a:pt x="68" y="69"/>
                  </a:lnTo>
                  <a:lnTo>
                    <a:pt x="0" y="84"/>
                  </a:lnTo>
                  <a:lnTo>
                    <a:pt x="6" y="74"/>
                  </a:lnTo>
                  <a:lnTo>
                    <a:pt x="26" y="60"/>
                  </a:lnTo>
                  <a:lnTo>
                    <a:pt x="37" y="45"/>
                  </a:lnTo>
                  <a:lnTo>
                    <a:pt x="42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1" name="Line 268"/>
            <p:cNvSpPr>
              <a:spLocks noChangeShapeType="1"/>
            </p:cNvSpPr>
            <p:nvPr/>
          </p:nvSpPr>
          <p:spPr bwMode="auto">
            <a:xfrm>
              <a:off x="6614998" y="6105313"/>
              <a:ext cx="2146469" cy="143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2" name="Line 271"/>
            <p:cNvSpPr>
              <a:spLocks noChangeShapeType="1"/>
            </p:cNvSpPr>
            <p:nvPr/>
          </p:nvSpPr>
          <p:spPr bwMode="auto">
            <a:xfrm>
              <a:off x="7555796" y="6131454"/>
              <a:ext cx="169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3" name="Line 272"/>
            <p:cNvSpPr>
              <a:spLocks noChangeShapeType="1"/>
            </p:cNvSpPr>
            <p:nvPr/>
          </p:nvSpPr>
          <p:spPr bwMode="auto">
            <a:xfrm>
              <a:off x="7849616" y="6131454"/>
              <a:ext cx="169343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4" name="Line 273"/>
            <p:cNvSpPr>
              <a:spLocks noChangeShapeType="1"/>
            </p:cNvSpPr>
            <p:nvPr/>
          </p:nvSpPr>
          <p:spPr bwMode="auto">
            <a:xfrm>
              <a:off x="8276593" y="6150715"/>
              <a:ext cx="661454" cy="38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5" name="Oval 440"/>
            <p:cNvSpPr>
              <a:spLocks noChangeArrowheads="1"/>
            </p:cNvSpPr>
            <p:nvPr/>
          </p:nvSpPr>
          <p:spPr bwMode="auto">
            <a:xfrm flipH="1">
              <a:off x="7416848" y="6046152"/>
              <a:ext cx="4343" cy="151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36" name="Line 275"/>
            <p:cNvSpPr>
              <a:spLocks noChangeShapeType="1"/>
            </p:cNvSpPr>
            <p:nvPr/>
          </p:nvSpPr>
          <p:spPr bwMode="auto">
            <a:xfrm flipV="1">
              <a:off x="7438559" y="6054407"/>
              <a:ext cx="21710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7" name="Line 276"/>
            <p:cNvSpPr>
              <a:spLocks noChangeShapeType="1"/>
            </p:cNvSpPr>
            <p:nvPr/>
          </p:nvSpPr>
          <p:spPr bwMode="auto">
            <a:xfrm>
              <a:off x="7438559" y="6073669"/>
              <a:ext cx="21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8" name="Line 277"/>
            <p:cNvSpPr>
              <a:spLocks noChangeShapeType="1"/>
            </p:cNvSpPr>
            <p:nvPr/>
          </p:nvSpPr>
          <p:spPr bwMode="auto">
            <a:xfrm>
              <a:off x="7431322" y="6040649"/>
              <a:ext cx="289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9" name="Line 278"/>
            <p:cNvSpPr>
              <a:spLocks noChangeShapeType="1"/>
            </p:cNvSpPr>
            <p:nvPr/>
          </p:nvSpPr>
          <p:spPr bwMode="auto">
            <a:xfrm flipH="1">
              <a:off x="7710667" y="6105313"/>
              <a:ext cx="434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0" name="Freeform 445"/>
            <p:cNvSpPr>
              <a:spLocks/>
            </p:cNvSpPr>
            <p:nvPr/>
          </p:nvSpPr>
          <p:spPr bwMode="auto">
            <a:xfrm>
              <a:off x="5908675" y="6022763"/>
              <a:ext cx="707771" cy="83925"/>
            </a:xfrm>
            <a:custGeom>
              <a:avLst/>
              <a:gdLst>
                <a:gd name="T0" fmla="*/ 2147483647 w 510"/>
                <a:gd name="T1" fmla="*/ 2147483647 h 65"/>
                <a:gd name="T2" fmla="*/ 0 w 510"/>
                <a:gd name="T3" fmla="*/ 2147483647 h 65"/>
                <a:gd name="T4" fmla="*/ 0 w 510"/>
                <a:gd name="T5" fmla="*/ 2147483647 h 65"/>
                <a:gd name="T6" fmla="*/ 2147483647 w 510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0"/>
                <a:gd name="T13" fmla="*/ 0 h 65"/>
                <a:gd name="T14" fmla="*/ 510 w 510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0" h="65">
                  <a:moveTo>
                    <a:pt x="509" y="64"/>
                  </a:moveTo>
                  <a:lnTo>
                    <a:pt x="0" y="34"/>
                  </a:lnTo>
                  <a:lnTo>
                    <a:pt x="0" y="30"/>
                  </a:lnTo>
                  <a:lnTo>
                    <a:pt x="5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1" name="Line 280"/>
            <p:cNvSpPr>
              <a:spLocks noChangeShapeType="1"/>
            </p:cNvSpPr>
            <p:nvPr/>
          </p:nvSpPr>
          <p:spPr bwMode="auto">
            <a:xfrm flipH="1">
              <a:off x="5908675" y="6009005"/>
              <a:ext cx="778692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2" name="Freeform 447"/>
            <p:cNvSpPr>
              <a:spLocks/>
            </p:cNvSpPr>
            <p:nvPr/>
          </p:nvSpPr>
          <p:spPr bwMode="auto">
            <a:xfrm>
              <a:off x="6667103" y="5689812"/>
              <a:ext cx="68027" cy="320569"/>
            </a:xfrm>
            <a:custGeom>
              <a:avLst/>
              <a:gdLst>
                <a:gd name="T0" fmla="*/ 0 w 49"/>
                <a:gd name="T1" fmla="*/ 2147483647 h 248"/>
                <a:gd name="T2" fmla="*/ 0 w 49"/>
                <a:gd name="T3" fmla="*/ 2147483647 h 248"/>
                <a:gd name="T4" fmla="*/ 2147483647 w 49"/>
                <a:gd name="T5" fmla="*/ 2147483647 h 248"/>
                <a:gd name="T6" fmla="*/ 2147483647 w 49"/>
                <a:gd name="T7" fmla="*/ 2147483647 h 248"/>
                <a:gd name="T8" fmla="*/ 2147483647 w 49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48"/>
                <a:gd name="T17" fmla="*/ 49 w 49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48">
                  <a:moveTo>
                    <a:pt x="0" y="247"/>
                  </a:moveTo>
                  <a:lnTo>
                    <a:pt x="0" y="49"/>
                  </a:lnTo>
                  <a:lnTo>
                    <a:pt x="6" y="29"/>
                  </a:lnTo>
                  <a:lnTo>
                    <a:pt x="21" y="1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3" name="Freeform 448"/>
            <p:cNvSpPr>
              <a:spLocks/>
            </p:cNvSpPr>
            <p:nvPr/>
          </p:nvSpPr>
          <p:spPr bwMode="auto">
            <a:xfrm>
              <a:off x="6269074" y="6009005"/>
              <a:ext cx="450136" cy="27517"/>
            </a:xfrm>
            <a:custGeom>
              <a:avLst/>
              <a:gdLst>
                <a:gd name="T0" fmla="*/ 2147483647 w 324"/>
                <a:gd name="T1" fmla="*/ 0 h 21"/>
                <a:gd name="T2" fmla="*/ 2147483647 w 324"/>
                <a:gd name="T3" fmla="*/ 0 h 21"/>
                <a:gd name="T4" fmla="*/ 0 w 324"/>
                <a:gd name="T5" fmla="*/ 2147483647 h 21"/>
                <a:gd name="T6" fmla="*/ 0 60000 65536"/>
                <a:gd name="T7" fmla="*/ 0 60000 65536"/>
                <a:gd name="T8" fmla="*/ 0 60000 65536"/>
                <a:gd name="T9" fmla="*/ 0 w 324"/>
                <a:gd name="T10" fmla="*/ 0 h 21"/>
                <a:gd name="T11" fmla="*/ 324 w 32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" h="21">
                  <a:moveTo>
                    <a:pt x="286" y="0"/>
                  </a:moveTo>
                  <a:lnTo>
                    <a:pt x="323" y="0"/>
                  </a:lnTo>
                  <a:lnTo>
                    <a:pt x="0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4" name="Freeform 449"/>
            <p:cNvSpPr>
              <a:spLocks/>
            </p:cNvSpPr>
            <p:nvPr/>
          </p:nvSpPr>
          <p:spPr bwMode="auto">
            <a:xfrm>
              <a:off x="6335653" y="5700818"/>
              <a:ext cx="361846" cy="335703"/>
            </a:xfrm>
            <a:custGeom>
              <a:avLst/>
              <a:gdLst>
                <a:gd name="T0" fmla="*/ 0 w 260"/>
                <a:gd name="T1" fmla="*/ 2147483647 h 259"/>
                <a:gd name="T2" fmla="*/ 0 w 260"/>
                <a:gd name="T3" fmla="*/ 2147483647 h 259"/>
                <a:gd name="T4" fmla="*/ 2147483647 w 260"/>
                <a:gd name="T5" fmla="*/ 2147483647 h 259"/>
                <a:gd name="T6" fmla="*/ 2147483647 w 260"/>
                <a:gd name="T7" fmla="*/ 2147483647 h 259"/>
                <a:gd name="T8" fmla="*/ 2147483647 w 260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59"/>
                <a:gd name="T17" fmla="*/ 260 w 260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59">
                  <a:moveTo>
                    <a:pt x="0" y="258"/>
                  </a:moveTo>
                  <a:lnTo>
                    <a:pt x="0" y="149"/>
                  </a:lnTo>
                  <a:lnTo>
                    <a:pt x="10" y="119"/>
                  </a:lnTo>
                  <a:lnTo>
                    <a:pt x="137" y="55"/>
                  </a:lnTo>
                  <a:lnTo>
                    <a:pt x="25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5" name="Freeform 450"/>
            <p:cNvSpPr>
              <a:spLocks/>
            </p:cNvSpPr>
            <p:nvPr/>
          </p:nvSpPr>
          <p:spPr bwMode="auto">
            <a:xfrm>
              <a:off x="6299468" y="5875549"/>
              <a:ext cx="30395" cy="155470"/>
            </a:xfrm>
            <a:custGeom>
              <a:avLst/>
              <a:gdLst>
                <a:gd name="T0" fmla="*/ 0 w 22"/>
                <a:gd name="T1" fmla="*/ 2147483647 h 120"/>
                <a:gd name="T2" fmla="*/ 0 w 22"/>
                <a:gd name="T3" fmla="*/ 2147483647 h 120"/>
                <a:gd name="T4" fmla="*/ 2147483647 w 22"/>
                <a:gd name="T5" fmla="*/ 2147483647 h 120"/>
                <a:gd name="T6" fmla="*/ 2147483647 w 22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20"/>
                <a:gd name="T14" fmla="*/ 22 w 22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20">
                  <a:moveTo>
                    <a:pt x="0" y="119"/>
                  </a:moveTo>
                  <a:lnTo>
                    <a:pt x="0" y="24"/>
                  </a:lnTo>
                  <a:lnTo>
                    <a:pt x="5" y="4"/>
                  </a:lnTo>
                  <a:lnTo>
                    <a:pt x="2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6" name="Freeform 451"/>
            <p:cNvSpPr>
              <a:spLocks/>
            </p:cNvSpPr>
            <p:nvPr/>
          </p:nvSpPr>
          <p:spPr bwMode="auto">
            <a:xfrm>
              <a:off x="6122888" y="5881052"/>
              <a:ext cx="183818" cy="167852"/>
            </a:xfrm>
            <a:custGeom>
              <a:avLst/>
              <a:gdLst>
                <a:gd name="T0" fmla="*/ 0 w 133"/>
                <a:gd name="T1" fmla="*/ 2147483647 h 129"/>
                <a:gd name="T2" fmla="*/ 0 w 133"/>
                <a:gd name="T3" fmla="*/ 2147483647 h 129"/>
                <a:gd name="T4" fmla="*/ 2147483647 w 133"/>
                <a:gd name="T5" fmla="*/ 2147483647 h 129"/>
                <a:gd name="T6" fmla="*/ 2147483647 w 13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"/>
                <a:gd name="T13" fmla="*/ 0 h 129"/>
                <a:gd name="T14" fmla="*/ 133 w 13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" h="129">
                  <a:moveTo>
                    <a:pt x="0" y="128"/>
                  </a:moveTo>
                  <a:lnTo>
                    <a:pt x="0" y="79"/>
                  </a:lnTo>
                  <a:lnTo>
                    <a:pt x="5" y="64"/>
                  </a:lnTo>
                  <a:lnTo>
                    <a:pt x="13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7" name="Freeform 452"/>
            <p:cNvSpPr>
              <a:spLocks/>
            </p:cNvSpPr>
            <p:nvPr/>
          </p:nvSpPr>
          <p:spPr bwMode="auto">
            <a:xfrm>
              <a:off x="5991176" y="5963602"/>
              <a:ext cx="140396" cy="92181"/>
            </a:xfrm>
            <a:custGeom>
              <a:avLst/>
              <a:gdLst>
                <a:gd name="T0" fmla="*/ 0 w 101"/>
                <a:gd name="T1" fmla="*/ 2147483647 h 71"/>
                <a:gd name="T2" fmla="*/ 0 w 101"/>
                <a:gd name="T3" fmla="*/ 2147483647 h 71"/>
                <a:gd name="T4" fmla="*/ 2147483647 w 101"/>
                <a:gd name="T5" fmla="*/ 0 h 71"/>
                <a:gd name="T6" fmla="*/ 0 60000 65536"/>
                <a:gd name="T7" fmla="*/ 0 60000 65536"/>
                <a:gd name="T8" fmla="*/ 0 60000 65536"/>
                <a:gd name="T9" fmla="*/ 0 w 101"/>
                <a:gd name="T10" fmla="*/ 0 h 71"/>
                <a:gd name="T11" fmla="*/ 101 w 101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1">
                  <a:moveTo>
                    <a:pt x="0" y="70"/>
                  </a:moveTo>
                  <a:lnTo>
                    <a:pt x="0" y="45"/>
                  </a:lnTo>
                  <a:lnTo>
                    <a:pt x="1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8" name="Oval 453"/>
            <p:cNvSpPr>
              <a:spLocks noChangeArrowheads="1"/>
            </p:cNvSpPr>
            <p:nvPr/>
          </p:nvSpPr>
          <p:spPr bwMode="auto">
            <a:xfrm>
              <a:off x="6599077" y="6020012"/>
              <a:ext cx="24605" cy="6741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49" name="Oval 454"/>
            <p:cNvSpPr>
              <a:spLocks noChangeArrowheads="1"/>
            </p:cNvSpPr>
            <p:nvPr/>
          </p:nvSpPr>
          <p:spPr bwMode="auto">
            <a:xfrm>
              <a:off x="6532497" y="6028267"/>
              <a:ext cx="26053" cy="5916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0" name="Oval 455"/>
            <p:cNvSpPr>
              <a:spLocks noChangeArrowheads="1"/>
            </p:cNvSpPr>
            <p:nvPr/>
          </p:nvSpPr>
          <p:spPr bwMode="auto">
            <a:xfrm>
              <a:off x="6406575" y="6040649"/>
              <a:ext cx="18816" cy="39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1" name="Oval 456"/>
            <p:cNvSpPr>
              <a:spLocks noChangeArrowheads="1"/>
            </p:cNvSpPr>
            <p:nvPr/>
          </p:nvSpPr>
          <p:spPr bwMode="auto">
            <a:xfrm>
              <a:off x="6364601" y="6046152"/>
              <a:ext cx="8684" cy="343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2" name="Oval 457"/>
            <p:cNvSpPr>
              <a:spLocks noChangeArrowheads="1"/>
            </p:cNvSpPr>
            <p:nvPr/>
          </p:nvSpPr>
          <p:spPr bwMode="auto">
            <a:xfrm>
              <a:off x="6274863" y="6046152"/>
              <a:ext cx="2895" cy="2889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3" name="Oval 458"/>
            <p:cNvSpPr>
              <a:spLocks noChangeArrowheads="1"/>
            </p:cNvSpPr>
            <p:nvPr/>
          </p:nvSpPr>
          <p:spPr bwMode="auto">
            <a:xfrm>
              <a:off x="6238678" y="6053032"/>
              <a:ext cx="2895" cy="151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4" name="Oval 459"/>
            <p:cNvSpPr>
              <a:spLocks noChangeArrowheads="1"/>
            </p:cNvSpPr>
            <p:nvPr/>
          </p:nvSpPr>
          <p:spPr bwMode="auto">
            <a:xfrm flipH="1">
              <a:off x="6153283" y="6053032"/>
              <a:ext cx="4342" cy="151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5" name="Oval 460"/>
            <p:cNvSpPr>
              <a:spLocks noChangeArrowheads="1"/>
            </p:cNvSpPr>
            <p:nvPr/>
          </p:nvSpPr>
          <p:spPr bwMode="auto">
            <a:xfrm flipH="1">
              <a:off x="6131572" y="6053032"/>
              <a:ext cx="2895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6" name="Oval 461"/>
            <p:cNvSpPr>
              <a:spLocks noChangeArrowheads="1"/>
            </p:cNvSpPr>
            <p:nvPr/>
          </p:nvSpPr>
          <p:spPr bwMode="auto">
            <a:xfrm flipH="1">
              <a:off x="6093940" y="6059910"/>
              <a:ext cx="5790" cy="13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7" name="Oval 462"/>
            <p:cNvSpPr>
              <a:spLocks noChangeArrowheads="1"/>
            </p:cNvSpPr>
            <p:nvPr/>
          </p:nvSpPr>
          <p:spPr bwMode="auto">
            <a:xfrm flipH="1">
              <a:off x="6072230" y="6059910"/>
              <a:ext cx="4342" cy="13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8" name="Oval 463"/>
            <p:cNvSpPr>
              <a:spLocks noChangeArrowheads="1"/>
            </p:cNvSpPr>
            <p:nvPr/>
          </p:nvSpPr>
          <p:spPr bwMode="auto">
            <a:xfrm>
              <a:off x="6001307" y="6065414"/>
              <a:ext cx="10132" cy="8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9" name="Oval 464"/>
            <p:cNvSpPr>
              <a:spLocks noChangeArrowheads="1"/>
            </p:cNvSpPr>
            <p:nvPr/>
          </p:nvSpPr>
          <p:spPr bwMode="auto">
            <a:xfrm>
              <a:off x="6017229" y="6065414"/>
              <a:ext cx="10131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0" name="Oval 465"/>
            <p:cNvSpPr>
              <a:spLocks noChangeArrowheads="1"/>
            </p:cNvSpPr>
            <p:nvPr/>
          </p:nvSpPr>
          <p:spPr bwMode="auto">
            <a:xfrm>
              <a:off x="6186572" y="6053032"/>
              <a:ext cx="4343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1" name="Freeform 466"/>
            <p:cNvSpPr>
              <a:spLocks/>
            </p:cNvSpPr>
            <p:nvPr/>
          </p:nvSpPr>
          <p:spPr bwMode="auto">
            <a:xfrm>
              <a:off x="6622235" y="6009005"/>
              <a:ext cx="96974" cy="66040"/>
            </a:xfrm>
            <a:custGeom>
              <a:avLst/>
              <a:gdLst>
                <a:gd name="T0" fmla="*/ 0 w 70"/>
                <a:gd name="T1" fmla="*/ 2147483647 h 50"/>
                <a:gd name="T2" fmla="*/ 2147483647 w 70"/>
                <a:gd name="T3" fmla="*/ 0 h 50"/>
                <a:gd name="T4" fmla="*/ 2147483647 w 70"/>
                <a:gd name="T5" fmla="*/ 2147483647 h 50"/>
                <a:gd name="T6" fmla="*/ 2147483647 w 70"/>
                <a:gd name="T7" fmla="*/ 2147483647 h 50"/>
                <a:gd name="T8" fmla="*/ 2147483647 w 70"/>
                <a:gd name="T9" fmla="*/ 2147483647 h 50"/>
                <a:gd name="T10" fmla="*/ 0 w 70"/>
                <a:gd name="T11" fmla="*/ 2147483647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50"/>
                <a:gd name="T20" fmla="*/ 70 w 7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50">
                  <a:moveTo>
                    <a:pt x="0" y="4"/>
                  </a:moveTo>
                  <a:lnTo>
                    <a:pt x="69" y="0"/>
                  </a:lnTo>
                  <a:lnTo>
                    <a:pt x="64" y="40"/>
                  </a:lnTo>
                  <a:lnTo>
                    <a:pt x="59" y="49"/>
                  </a:lnTo>
                  <a:lnTo>
                    <a:pt x="10" y="49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" name="Freeform 467"/>
            <p:cNvSpPr>
              <a:spLocks/>
            </p:cNvSpPr>
            <p:nvPr/>
          </p:nvSpPr>
          <p:spPr bwMode="auto">
            <a:xfrm>
              <a:off x="6011440" y="6009005"/>
              <a:ext cx="605006" cy="72919"/>
            </a:xfrm>
            <a:custGeom>
              <a:avLst/>
              <a:gdLst>
                <a:gd name="T0" fmla="*/ 0 w 436"/>
                <a:gd name="T1" fmla="*/ 2147483647 h 56"/>
                <a:gd name="T2" fmla="*/ 2147483647 w 436"/>
                <a:gd name="T3" fmla="*/ 2147483647 h 56"/>
                <a:gd name="T4" fmla="*/ 2147483647 w 436"/>
                <a:gd name="T5" fmla="*/ 2147483647 h 56"/>
                <a:gd name="T6" fmla="*/ 2147483647 w 436"/>
                <a:gd name="T7" fmla="*/ 2147483647 h 56"/>
                <a:gd name="T8" fmla="*/ 2147483647 w 436"/>
                <a:gd name="T9" fmla="*/ 2147483647 h 56"/>
                <a:gd name="T10" fmla="*/ 2147483647 w 436"/>
                <a:gd name="T11" fmla="*/ 2147483647 h 56"/>
                <a:gd name="T12" fmla="*/ 2147483647 w 436"/>
                <a:gd name="T13" fmla="*/ 2147483647 h 56"/>
                <a:gd name="T14" fmla="*/ 2147483647 w 436"/>
                <a:gd name="T15" fmla="*/ 2147483647 h 56"/>
                <a:gd name="T16" fmla="*/ 2147483647 w 436"/>
                <a:gd name="T17" fmla="*/ 2147483647 h 56"/>
                <a:gd name="T18" fmla="*/ 2147483647 w 436"/>
                <a:gd name="T19" fmla="*/ 2147483647 h 56"/>
                <a:gd name="T20" fmla="*/ 2147483647 w 436"/>
                <a:gd name="T21" fmla="*/ 2147483647 h 56"/>
                <a:gd name="T22" fmla="*/ 2147483647 w 436"/>
                <a:gd name="T23" fmla="*/ 2147483647 h 56"/>
                <a:gd name="T24" fmla="*/ 2147483647 w 436"/>
                <a:gd name="T25" fmla="*/ 2147483647 h 56"/>
                <a:gd name="T26" fmla="*/ 2147483647 w 436"/>
                <a:gd name="T27" fmla="*/ 2147483647 h 56"/>
                <a:gd name="T28" fmla="*/ 2147483647 w 436"/>
                <a:gd name="T29" fmla="*/ 2147483647 h 56"/>
                <a:gd name="T30" fmla="*/ 2147483647 w 436"/>
                <a:gd name="T31" fmla="*/ 2147483647 h 56"/>
                <a:gd name="T32" fmla="*/ 2147483647 w 436"/>
                <a:gd name="T33" fmla="*/ 2147483647 h 56"/>
                <a:gd name="T34" fmla="*/ 2147483647 w 436"/>
                <a:gd name="T35" fmla="*/ 2147483647 h 56"/>
                <a:gd name="T36" fmla="*/ 2147483647 w 436"/>
                <a:gd name="T37" fmla="*/ 2147483647 h 56"/>
                <a:gd name="T38" fmla="*/ 2147483647 w 436"/>
                <a:gd name="T39" fmla="*/ 2147483647 h 56"/>
                <a:gd name="T40" fmla="*/ 2147483647 w 436"/>
                <a:gd name="T41" fmla="*/ 2147483647 h 56"/>
                <a:gd name="T42" fmla="*/ 2147483647 w 436"/>
                <a:gd name="T43" fmla="*/ 0 h 56"/>
                <a:gd name="T44" fmla="*/ 0 w 436"/>
                <a:gd name="T45" fmla="*/ 2147483647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36"/>
                <a:gd name="T70" fmla="*/ 0 h 56"/>
                <a:gd name="T71" fmla="*/ 436 w 436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36" h="56">
                  <a:moveTo>
                    <a:pt x="0" y="40"/>
                  </a:moveTo>
                  <a:lnTo>
                    <a:pt x="43" y="35"/>
                  </a:lnTo>
                  <a:lnTo>
                    <a:pt x="69" y="45"/>
                  </a:lnTo>
                  <a:lnTo>
                    <a:pt x="96" y="40"/>
                  </a:lnTo>
                  <a:lnTo>
                    <a:pt x="106" y="45"/>
                  </a:lnTo>
                  <a:lnTo>
                    <a:pt x="127" y="40"/>
                  </a:lnTo>
                  <a:lnTo>
                    <a:pt x="143" y="40"/>
                  </a:lnTo>
                  <a:lnTo>
                    <a:pt x="154" y="40"/>
                  </a:lnTo>
                  <a:lnTo>
                    <a:pt x="175" y="45"/>
                  </a:lnTo>
                  <a:lnTo>
                    <a:pt x="180" y="40"/>
                  </a:lnTo>
                  <a:lnTo>
                    <a:pt x="201" y="40"/>
                  </a:lnTo>
                  <a:lnTo>
                    <a:pt x="212" y="45"/>
                  </a:lnTo>
                  <a:lnTo>
                    <a:pt x="234" y="35"/>
                  </a:lnTo>
                  <a:lnTo>
                    <a:pt x="244" y="35"/>
                  </a:lnTo>
                  <a:lnTo>
                    <a:pt x="271" y="40"/>
                  </a:lnTo>
                  <a:lnTo>
                    <a:pt x="308" y="40"/>
                  </a:lnTo>
                  <a:lnTo>
                    <a:pt x="345" y="35"/>
                  </a:lnTo>
                  <a:lnTo>
                    <a:pt x="355" y="30"/>
                  </a:lnTo>
                  <a:lnTo>
                    <a:pt x="361" y="35"/>
                  </a:lnTo>
                  <a:lnTo>
                    <a:pt x="398" y="40"/>
                  </a:lnTo>
                  <a:lnTo>
                    <a:pt x="429" y="55"/>
                  </a:lnTo>
                  <a:lnTo>
                    <a:pt x="435" y="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" name="Freeform 468"/>
            <p:cNvSpPr>
              <a:spLocks/>
            </p:cNvSpPr>
            <p:nvPr/>
          </p:nvSpPr>
          <p:spPr bwMode="auto">
            <a:xfrm>
              <a:off x="6658419" y="5695315"/>
              <a:ext cx="111449" cy="309562"/>
            </a:xfrm>
            <a:custGeom>
              <a:avLst/>
              <a:gdLst>
                <a:gd name="T0" fmla="*/ 2147483647 w 81"/>
                <a:gd name="T1" fmla="*/ 0 h 239"/>
                <a:gd name="T2" fmla="*/ 2147483647 w 81"/>
                <a:gd name="T3" fmla="*/ 2147483647 h 239"/>
                <a:gd name="T4" fmla="*/ 2147483647 w 81"/>
                <a:gd name="T5" fmla="*/ 2147483647 h 239"/>
                <a:gd name="T6" fmla="*/ 2147483647 w 81"/>
                <a:gd name="T7" fmla="*/ 2147483647 h 239"/>
                <a:gd name="T8" fmla="*/ 2147483647 w 81"/>
                <a:gd name="T9" fmla="*/ 2147483647 h 239"/>
                <a:gd name="T10" fmla="*/ 2147483647 w 81"/>
                <a:gd name="T11" fmla="*/ 2147483647 h 239"/>
                <a:gd name="T12" fmla="*/ 2147483647 w 81"/>
                <a:gd name="T13" fmla="*/ 2147483647 h 239"/>
                <a:gd name="T14" fmla="*/ 2147483647 w 81"/>
                <a:gd name="T15" fmla="*/ 2147483647 h 239"/>
                <a:gd name="T16" fmla="*/ 2147483647 w 81"/>
                <a:gd name="T17" fmla="*/ 2147483647 h 239"/>
                <a:gd name="T18" fmla="*/ 2147483647 w 81"/>
                <a:gd name="T19" fmla="*/ 2147483647 h 239"/>
                <a:gd name="T20" fmla="*/ 2147483647 w 81"/>
                <a:gd name="T21" fmla="*/ 2147483647 h 239"/>
                <a:gd name="T22" fmla="*/ 2147483647 w 81"/>
                <a:gd name="T23" fmla="*/ 2147483647 h 239"/>
                <a:gd name="T24" fmla="*/ 2147483647 w 81"/>
                <a:gd name="T25" fmla="*/ 2147483647 h 239"/>
                <a:gd name="T26" fmla="*/ 2147483647 w 81"/>
                <a:gd name="T27" fmla="*/ 2147483647 h 239"/>
                <a:gd name="T28" fmla="*/ 2147483647 w 81"/>
                <a:gd name="T29" fmla="*/ 2147483647 h 239"/>
                <a:gd name="T30" fmla="*/ 0 w 81"/>
                <a:gd name="T31" fmla="*/ 2147483647 h 239"/>
                <a:gd name="T32" fmla="*/ 2147483647 w 81"/>
                <a:gd name="T33" fmla="*/ 2147483647 h 239"/>
                <a:gd name="T34" fmla="*/ 2147483647 w 81"/>
                <a:gd name="T35" fmla="*/ 2147483647 h 239"/>
                <a:gd name="T36" fmla="*/ 2147483647 w 81"/>
                <a:gd name="T37" fmla="*/ 2147483647 h 239"/>
                <a:gd name="T38" fmla="*/ 2147483647 w 81"/>
                <a:gd name="T39" fmla="*/ 0 h 2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239"/>
                <a:gd name="T62" fmla="*/ 81 w 81"/>
                <a:gd name="T63" fmla="*/ 239 h 2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239">
                  <a:moveTo>
                    <a:pt x="43" y="0"/>
                  </a:moveTo>
                  <a:lnTo>
                    <a:pt x="43" y="15"/>
                  </a:lnTo>
                  <a:lnTo>
                    <a:pt x="59" y="25"/>
                  </a:lnTo>
                  <a:lnTo>
                    <a:pt x="59" y="40"/>
                  </a:lnTo>
                  <a:lnTo>
                    <a:pt x="70" y="45"/>
                  </a:lnTo>
                  <a:lnTo>
                    <a:pt x="75" y="40"/>
                  </a:lnTo>
                  <a:lnTo>
                    <a:pt x="80" y="50"/>
                  </a:lnTo>
                  <a:lnTo>
                    <a:pt x="80" y="80"/>
                  </a:lnTo>
                  <a:lnTo>
                    <a:pt x="43" y="89"/>
                  </a:lnTo>
                  <a:lnTo>
                    <a:pt x="38" y="124"/>
                  </a:lnTo>
                  <a:lnTo>
                    <a:pt x="27" y="139"/>
                  </a:lnTo>
                  <a:lnTo>
                    <a:pt x="17" y="164"/>
                  </a:lnTo>
                  <a:lnTo>
                    <a:pt x="21" y="223"/>
                  </a:lnTo>
                  <a:lnTo>
                    <a:pt x="27" y="233"/>
                  </a:lnTo>
                  <a:lnTo>
                    <a:pt x="17" y="238"/>
                  </a:lnTo>
                  <a:lnTo>
                    <a:pt x="0" y="238"/>
                  </a:lnTo>
                  <a:lnTo>
                    <a:pt x="6" y="45"/>
                  </a:lnTo>
                  <a:lnTo>
                    <a:pt x="6" y="25"/>
                  </a:lnTo>
                  <a:lnTo>
                    <a:pt x="27" y="5"/>
                  </a:lnTo>
                  <a:lnTo>
                    <a:pt x="4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" name="Line 303"/>
            <p:cNvSpPr>
              <a:spLocks noChangeShapeType="1"/>
            </p:cNvSpPr>
            <p:nvPr/>
          </p:nvSpPr>
          <p:spPr bwMode="auto">
            <a:xfrm>
              <a:off x="6063545" y="6003502"/>
              <a:ext cx="0" cy="550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5" name="Line 304"/>
            <p:cNvSpPr>
              <a:spLocks noChangeShapeType="1"/>
            </p:cNvSpPr>
            <p:nvPr/>
          </p:nvSpPr>
          <p:spPr bwMode="auto">
            <a:xfrm flipH="1">
              <a:off x="5996966" y="6029642"/>
              <a:ext cx="72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6" name="Oval 471"/>
            <p:cNvSpPr>
              <a:spLocks noChangeArrowheads="1"/>
            </p:cNvSpPr>
            <p:nvPr/>
          </p:nvSpPr>
          <p:spPr bwMode="auto">
            <a:xfrm>
              <a:off x="6467365" y="6028267"/>
              <a:ext cx="17369" cy="3989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7" name="Oval 472"/>
            <p:cNvSpPr>
              <a:spLocks noChangeArrowheads="1"/>
            </p:cNvSpPr>
            <p:nvPr/>
          </p:nvSpPr>
          <p:spPr bwMode="auto">
            <a:xfrm>
              <a:off x="6716315" y="6014508"/>
              <a:ext cx="33290" cy="660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8" name="Line 311"/>
            <p:cNvSpPr>
              <a:spLocks noChangeShapeType="1"/>
            </p:cNvSpPr>
            <p:nvPr/>
          </p:nvSpPr>
          <p:spPr bwMode="auto">
            <a:xfrm flipH="1">
              <a:off x="6312495" y="5755852"/>
              <a:ext cx="344477" cy="143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9" name="Line 312"/>
            <p:cNvSpPr>
              <a:spLocks noChangeShapeType="1"/>
            </p:cNvSpPr>
            <p:nvPr/>
          </p:nvSpPr>
          <p:spPr bwMode="auto">
            <a:xfrm flipV="1">
              <a:off x="6331311" y="5984240"/>
              <a:ext cx="309740" cy="28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0" name="Line 313"/>
            <p:cNvSpPr>
              <a:spLocks noChangeShapeType="1"/>
            </p:cNvSpPr>
            <p:nvPr/>
          </p:nvSpPr>
          <p:spPr bwMode="auto">
            <a:xfrm flipH="1">
              <a:off x="5939070" y="5907193"/>
              <a:ext cx="367635" cy="1540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1" name="Line 314"/>
            <p:cNvSpPr>
              <a:spLocks noChangeShapeType="1"/>
            </p:cNvSpPr>
            <p:nvPr/>
          </p:nvSpPr>
          <p:spPr bwMode="auto">
            <a:xfrm flipH="1">
              <a:off x="5924597" y="6010380"/>
              <a:ext cx="373425" cy="564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2" name="Line 315"/>
            <p:cNvSpPr>
              <a:spLocks noChangeShapeType="1"/>
            </p:cNvSpPr>
            <p:nvPr/>
          </p:nvSpPr>
          <p:spPr bwMode="auto">
            <a:xfrm>
              <a:off x="7151977" y="5689812"/>
              <a:ext cx="0" cy="171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3" name="Line 316"/>
            <p:cNvSpPr>
              <a:spLocks noChangeShapeType="1"/>
            </p:cNvSpPr>
            <p:nvPr/>
          </p:nvSpPr>
          <p:spPr bwMode="auto">
            <a:xfrm>
              <a:off x="7011581" y="5733838"/>
              <a:ext cx="0" cy="1540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4" name="Line 317"/>
            <p:cNvSpPr>
              <a:spLocks noChangeShapeType="1"/>
            </p:cNvSpPr>
            <p:nvPr/>
          </p:nvSpPr>
          <p:spPr bwMode="auto">
            <a:xfrm>
              <a:off x="6946449" y="5753100"/>
              <a:ext cx="0" cy="14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5" name="Freeform 480"/>
            <p:cNvSpPr>
              <a:spLocks/>
            </p:cNvSpPr>
            <p:nvPr/>
          </p:nvSpPr>
          <p:spPr bwMode="auto">
            <a:xfrm>
              <a:off x="7739614" y="5105082"/>
              <a:ext cx="515268" cy="96308"/>
            </a:xfrm>
            <a:custGeom>
              <a:avLst/>
              <a:gdLst>
                <a:gd name="T0" fmla="*/ 2147483647 w 371"/>
                <a:gd name="T1" fmla="*/ 2147483647 h 74"/>
                <a:gd name="T2" fmla="*/ 0 w 371"/>
                <a:gd name="T3" fmla="*/ 2147483647 h 74"/>
                <a:gd name="T4" fmla="*/ 2147483647 w 371"/>
                <a:gd name="T5" fmla="*/ 0 h 74"/>
                <a:gd name="T6" fmla="*/ 2147483647 w 371"/>
                <a:gd name="T7" fmla="*/ 2147483647 h 74"/>
                <a:gd name="T8" fmla="*/ 2147483647 w 371"/>
                <a:gd name="T9" fmla="*/ 2147483647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1"/>
                <a:gd name="T16" fmla="*/ 0 h 74"/>
                <a:gd name="T17" fmla="*/ 371 w 37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1" h="74">
                  <a:moveTo>
                    <a:pt x="5" y="73"/>
                  </a:moveTo>
                  <a:lnTo>
                    <a:pt x="0" y="58"/>
                  </a:lnTo>
                  <a:lnTo>
                    <a:pt x="121" y="0"/>
                  </a:lnTo>
                  <a:lnTo>
                    <a:pt x="370" y="39"/>
                  </a:lnTo>
                  <a:lnTo>
                    <a:pt x="37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6" name="Line 319"/>
            <p:cNvSpPr>
              <a:spLocks noChangeShapeType="1"/>
            </p:cNvSpPr>
            <p:nvPr/>
          </p:nvSpPr>
          <p:spPr bwMode="auto">
            <a:xfrm>
              <a:off x="7907511" y="5105082"/>
              <a:ext cx="0" cy="37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7" name="Freeform 482"/>
            <p:cNvSpPr>
              <a:spLocks/>
            </p:cNvSpPr>
            <p:nvPr/>
          </p:nvSpPr>
          <p:spPr bwMode="auto">
            <a:xfrm>
              <a:off x="7754088" y="5072062"/>
              <a:ext cx="471847" cy="97685"/>
            </a:xfrm>
            <a:custGeom>
              <a:avLst/>
              <a:gdLst>
                <a:gd name="T0" fmla="*/ 0 w 340"/>
                <a:gd name="T1" fmla="*/ 2147483647 h 75"/>
                <a:gd name="T2" fmla="*/ 2147483647 w 340"/>
                <a:gd name="T3" fmla="*/ 2147483647 h 75"/>
                <a:gd name="T4" fmla="*/ 2147483647 w 340"/>
                <a:gd name="T5" fmla="*/ 2147483647 h 75"/>
                <a:gd name="T6" fmla="*/ 2147483647 w 340"/>
                <a:gd name="T7" fmla="*/ 2147483647 h 75"/>
                <a:gd name="T8" fmla="*/ 2147483647 w 340"/>
                <a:gd name="T9" fmla="*/ 0 h 75"/>
                <a:gd name="T10" fmla="*/ 2147483647 w 340"/>
                <a:gd name="T11" fmla="*/ 0 h 75"/>
                <a:gd name="T12" fmla="*/ 2147483647 w 340"/>
                <a:gd name="T13" fmla="*/ 2147483647 h 75"/>
                <a:gd name="T14" fmla="*/ 2147483647 w 340"/>
                <a:gd name="T15" fmla="*/ 2147483647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0"/>
                <a:gd name="T25" fmla="*/ 0 h 75"/>
                <a:gd name="T26" fmla="*/ 340 w 340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0" h="75">
                  <a:moveTo>
                    <a:pt x="0" y="74"/>
                  </a:moveTo>
                  <a:lnTo>
                    <a:pt x="27" y="54"/>
                  </a:lnTo>
                  <a:lnTo>
                    <a:pt x="53" y="34"/>
                  </a:lnTo>
                  <a:lnTo>
                    <a:pt x="95" y="15"/>
                  </a:lnTo>
                  <a:lnTo>
                    <a:pt x="144" y="0"/>
                  </a:lnTo>
                  <a:lnTo>
                    <a:pt x="202" y="0"/>
                  </a:lnTo>
                  <a:lnTo>
                    <a:pt x="265" y="20"/>
                  </a:lnTo>
                  <a:lnTo>
                    <a:pt x="339" y="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8" name="Line 321"/>
            <p:cNvSpPr>
              <a:spLocks noChangeShapeType="1"/>
            </p:cNvSpPr>
            <p:nvPr/>
          </p:nvSpPr>
          <p:spPr bwMode="auto">
            <a:xfrm>
              <a:off x="6445654" y="5845280"/>
              <a:ext cx="0" cy="160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9" name="Line 322"/>
            <p:cNvSpPr>
              <a:spLocks noChangeShapeType="1"/>
            </p:cNvSpPr>
            <p:nvPr/>
          </p:nvSpPr>
          <p:spPr bwMode="auto">
            <a:xfrm>
              <a:off x="6529603" y="5808133"/>
              <a:ext cx="0" cy="176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0" name="Line 323"/>
            <p:cNvSpPr>
              <a:spLocks noChangeShapeType="1"/>
            </p:cNvSpPr>
            <p:nvPr/>
          </p:nvSpPr>
          <p:spPr bwMode="auto">
            <a:xfrm>
              <a:off x="6185126" y="5952595"/>
              <a:ext cx="0" cy="71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1" name="Line 324"/>
            <p:cNvSpPr>
              <a:spLocks noChangeShapeType="1"/>
            </p:cNvSpPr>
            <p:nvPr/>
          </p:nvSpPr>
          <p:spPr bwMode="auto">
            <a:xfrm flipH="1">
              <a:off x="6235783" y="5934710"/>
              <a:ext cx="4343" cy="85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2" name="Line 325"/>
            <p:cNvSpPr>
              <a:spLocks noChangeShapeType="1"/>
            </p:cNvSpPr>
            <p:nvPr/>
          </p:nvSpPr>
          <p:spPr bwMode="auto">
            <a:xfrm>
              <a:off x="6066440" y="6006253"/>
              <a:ext cx="0" cy="41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212" name="Picture 24" descr="Signal 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5105400"/>
            <a:ext cx="284162" cy="11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" name="Rectangle 316"/>
          <p:cNvSpPr>
            <a:spLocks noChangeArrowheads="1"/>
          </p:cNvSpPr>
          <p:nvPr/>
        </p:nvSpPr>
        <p:spPr bwMode="auto">
          <a:xfrm rot="4212098">
            <a:off x="6336461" y="3706908"/>
            <a:ext cx="2186078" cy="42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220MHz Spectrum</a:t>
            </a:r>
          </a:p>
        </p:txBody>
      </p:sp>
      <p:sp>
        <p:nvSpPr>
          <p:cNvPr id="319" name="Rectangular Callout 318"/>
          <p:cNvSpPr/>
          <p:nvPr/>
        </p:nvSpPr>
        <p:spPr>
          <a:xfrm>
            <a:off x="3276600" y="3429000"/>
            <a:ext cx="1219200" cy="1245216"/>
          </a:xfrm>
          <a:prstGeom prst="wedgeRectCallout">
            <a:avLst>
              <a:gd name="adj1" fmla="val -66409"/>
              <a:gd name="adj2" fmla="val -335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pic>
        <p:nvPicPr>
          <p:cNvPr id="8218" name="Picture 34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3639166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9" name="Rectangle 35"/>
          <p:cNvSpPr>
            <a:spLocks noChangeArrowheads="1"/>
          </p:cNvSpPr>
          <p:nvPr/>
        </p:nvSpPr>
        <p:spPr bwMode="auto">
          <a:xfrm>
            <a:off x="3276600" y="3429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b="1" dirty="0" smtClean="0">
                <a:latin typeface="Gill Sans MT" pitchFamily="34" charset="0"/>
              </a:rPr>
              <a:t>Safety Server</a:t>
            </a:r>
            <a:endParaRPr lang="en-US" b="1" dirty="0">
              <a:latin typeface="Gill Sans MT" pitchFamily="34" charset="0"/>
            </a:endParaRPr>
          </a:p>
        </p:txBody>
      </p:sp>
      <p:sp>
        <p:nvSpPr>
          <p:cNvPr id="323" name="Rectangular Callout 322"/>
          <p:cNvSpPr/>
          <p:nvPr/>
        </p:nvSpPr>
        <p:spPr>
          <a:xfrm>
            <a:off x="228600" y="3378816"/>
            <a:ext cx="1981200" cy="1371600"/>
          </a:xfrm>
          <a:prstGeom prst="wedgeRectCallout">
            <a:avLst>
              <a:gd name="adj1" fmla="val 27103"/>
              <a:gd name="adj2" fmla="val -61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304800" y="3455016"/>
            <a:ext cx="1752600" cy="1143000"/>
            <a:chOff x="381000" y="3751263"/>
            <a:chExt cx="3546475" cy="2130425"/>
          </a:xfrm>
        </p:grpSpPr>
        <p:sp>
          <p:nvSpPr>
            <p:cNvPr id="8239" name="Freeform 44"/>
            <p:cNvSpPr>
              <a:spLocks/>
            </p:cNvSpPr>
            <p:nvPr/>
          </p:nvSpPr>
          <p:spPr bwMode="auto">
            <a:xfrm>
              <a:off x="2403475" y="4265613"/>
              <a:ext cx="290513" cy="306387"/>
            </a:xfrm>
            <a:custGeom>
              <a:avLst/>
              <a:gdLst>
                <a:gd name="T0" fmla="*/ 0 w 191"/>
                <a:gd name="T1" fmla="*/ 2147483647 h 205"/>
                <a:gd name="T2" fmla="*/ 2147483647 w 191"/>
                <a:gd name="T3" fmla="*/ 2147483647 h 205"/>
                <a:gd name="T4" fmla="*/ 2147483647 w 191"/>
                <a:gd name="T5" fmla="*/ 2147483647 h 205"/>
                <a:gd name="T6" fmla="*/ 2147483647 w 191"/>
                <a:gd name="T7" fmla="*/ 0 h 205"/>
                <a:gd name="T8" fmla="*/ 2147483647 w 191"/>
                <a:gd name="T9" fmla="*/ 2147483647 h 205"/>
                <a:gd name="T10" fmla="*/ 2147483647 w 191"/>
                <a:gd name="T11" fmla="*/ 2147483647 h 205"/>
                <a:gd name="T12" fmla="*/ 2147483647 w 191"/>
                <a:gd name="T13" fmla="*/ 2147483647 h 205"/>
                <a:gd name="T14" fmla="*/ 2147483647 w 191"/>
                <a:gd name="T15" fmla="*/ 2147483647 h 205"/>
                <a:gd name="T16" fmla="*/ 2147483647 w 191"/>
                <a:gd name="T17" fmla="*/ 2147483647 h 205"/>
                <a:gd name="T18" fmla="*/ 2147483647 w 191"/>
                <a:gd name="T19" fmla="*/ 2147483647 h 205"/>
                <a:gd name="T20" fmla="*/ 2147483647 w 191"/>
                <a:gd name="T21" fmla="*/ 2147483647 h 205"/>
                <a:gd name="T22" fmla="*/ 2147483647 w 191"/>
                <a:gd name="T23" fmla="*/ 2147483647 h 205"/>
                <a:gd name="T24" fmla="*/ 2147483647 w 191"/>
                <a:gd name="T25" fmla="*/ 2147483647 h 205"/>
                <a:gd name="T26" fmla="*/ 2147483647 w 191"/>
                <a:gd name="T27" fmla="*/ 2147483647 h 205"/>
                <a:gd name="T28" fmla="*/ 2147483647 w 191"/>
                <a:gd name="T29" fmla="*/ 2147483647 h 205"/>
                <a:gd name="T30" fmla="*/ 2147483647 w 191"/>
                <a:gd name="T31" fmla="*/ 2147483647 h 205"/>
                <a:gd name="T32" fmla="*/ 2147483647 w 191"/>
                <a:gd name="T33" fmla="*/ 2147483647 h 205"/>
                <a:gd name="T34" fmla="*/ 2147483647 w 191"/>
                <a:gd name="T35" fmla="*/ 2147483647 h 205"/>
                <a:gd name="T36" fmla="*/ 2147483647 w 191"/>
                <a:gd name="T37" fmla="*/ 2147483647 h 205"/>
                <a:gd name="T38" fmla="*/ 2147483647 w 191"/>
                <a:gd name="T39" fmla="*/ 2147483647 h 205"/>
                <a:gd name="T40" fmla="*/ 0 w 191"/>
                <a:gd name="T41" fmla="*/ 2147483647 h 20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205"/>
                <a:gd name="T65" fmla="*/ 191 w 191"/>
                <a:gd name="T66" fmla="*/ 205 h 20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205">
                  <a:moveTo>
                    <a:pt x="0" y="72"/>
                  </a:moveTo>
                  <a:lnTo>
                    <a:pt x="6" y="33"/>
                  </a:lnTo>
                  <a:lnTo>
                    <a:pt x="30" y="11"/>
                  </a:lnTo>
                  <a:lnTo>
                    <a:pt x="66" y="0"/>
                  </a:lnTo>
                  <a:lnTo>
                    <a:pt x="108" y="5"/>
                  </a:lnTo>
                  <a:lnTo>
                    <a:pt x="148" y="16"/>
                  </a:lnTo>
                  <a:lnTo>
                    <a:pt x="172" y="39"/>
                  </a:lnTo>
                  <a:lnTo>
                    <a:pt x="190" y="67"/>
                  </a:lnTo>
                  <a:lnTo>
                    <a:pt x="190" y="99"/>
                  </a:lnTo>
                  <a:lnTo>
                    <a:pt x="184" y="138"/>
                  </a:lnTo>
                  <a:lnTo>
                    <a:pt x="167" y="182"/>
                  </a:lnTo>
                  <a:lnTo>
                    <a:pt x="119" y="199"/>
                  </a:lnTo>
                  <a:lnTo>
                    <a:pt x="71" y="204"/>
                  </a:lnTo>
                  <a:lnTo>
                    <a:pt x="54" y="194"/>
                  </a:lnTo>
                  <a:lnTo>
                    <a:pt x="42" y="171"/>
                  </a:lnTo>
                  <a:lnTo>
                    <a:pt x="36" y="149"/>
                  </a:lnTo>
                  <a:lnTo>
                    <a:pt x="36" y="99"/>
                  </a:lnTo>
                  <a:lnTo>
                    <a:pt x="30" y="88"/>
                  </a:lnTo>
                  <a:lnTo>
                    <a:pt x="24" y="83"/>
                  </a:lnTo>
                  <a:lnTo>
                    <a:pt x="6" y="83"/>
                  </a:lnTo>
                  <a:lnTo>
                    <a:pt x="0" y="7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Freeform 45"/>
            <p:cNvSpPr>
              <a:spLocks/>
            </p:cNvSpPr>
            <p:nvPr/>
          </p:nvSpPr>
          <p:spPr bwMode="auto">
            <a:xfrm>
              <a:off x="381000" y="4119563"/>
              <a:ext cx="2574925" cy="1752600"/>
            </a:xfrm>
            <a:custGeom>
              <a:avLst/>
              <a:gdLst>
                <a:gd name="T0" fmla="*/ 0 w 1692"/>
                <a:gd name="T1" fmla="*/ 2147483647 h 1172"/>
                <a:gd name="T2" fmla="*/ 2147483647 w 1692"/>
                <a:gd name="T3" fmla="*/ 2147483647 h 1172"/>
                <a:gd name="T4" fmla="*/ 2147483647 w 1692"/>
                <a:gd name="T5" fmla="*/ 0 h 1172"/>
                <a:gd name="T6" fmla="*/ 2147483647 w 1692"/>
                <a:gd name="T7" fmla="*/ 2147483647 h 1172"/>
                <a:gd name="T8" fmla="*/ 2147483647 w 1692"/>
                <a:gd name="T9" fmla="*/ 2147483647 h 1172"/>
                <a:gd name="T10" fmla="*/ 2147483647 w 1692"/>
                <a:gd name="T11" fmla="*/ 2147483647 h 1172"/>
                <a:gd name="T12" fmla="*/ 2147483647 w 1692"/>
                <a:gd name="T13" fmla="*/ 2147483647 h 1172"/>
                <a:gd name="T14" fmla="*/ 2147483647 w 1692"/>
                <a:gd name="T15" fmla="*/ 2147483647 h 1172"/>
                <a:gd name="T16" fmla="*/ 2147483647 w 1692"/>
                <a:gd name="T17" fmla="*/ 2147483647 h 1172"/>
                <a:gd name="T18" fmla="*/ 2147483647 w 1692"/>
                <a:gd name="T19" fmla="*/ 2147483647 h 1172"/>
                <a:gd name="T20" fmla="*/ 2147483647 w 1692"/>
                <a:gd name="T21" fmla="*/ 2147483647 h 1172"/>
                <a:gd name="T22" fmla="*/ 2147483647 w 1692"/>
                <a:gd name="T23" fmla="*/ 2147483647 h 1172"/>
                <a:gd name="T24" fmla="*/ 2147483647 w 1692"/>
                <a:gd name="T25" fmla="*/ 2147483647 h 1172"/>
                <a:gd name="T26" fmla="*/ 2147483647 w 1692"/>
                <a:gd name="T27" fmla="*/ 2147483647 h 1172"/>
                <a:gd name="T28" fmla="*/ 2147483647 w 1692"/>
                <a:gd name="T29" fmla="*/ 2147483647 h 1172"/>
                <a:gd name="T30" fmla="*/ 2147483647 w 1692"/>
                <a:gd name="T31" fmla="*/ 2147483647 h 1172"/>
                <a:gd name="T32" fmla="*/ 2147483647 w 1692"/>
                <a:gd name="T33" fmla="*/ 2147483647 h 1172"/>
                <a:gd name="T34" fmla="*/ 2147483647 w 1692"/>
                <a:gd name="T35" fmla="*/ 2147483647 h 1172"/>
                <a:gd name="T36" fmla="*/ 2147483647 w 1692"/>
                <a:gd name="T37" fmla="*/ 2147483647 h 1172"/>
                <a:gd name="T38" fmla="*/ 2147483647 w 1692"/>
                <a:gd name="T39" fmla="*/ 2147483647 h 1172"/>
                <a:gd name="T40" fmla="*/ 2147483647 w 1692"/>
                <a:gd name="T41" fmla="*/ 2147483647 h 1172"/>
                <a:gd name="T42" fmla="*/ 2147483647 w 1692"/>
                <a:gd name="T43" fmla="*/ 2147483647 h 1172"/>
                <a:gd name="T44" fmla="*/ 2147483647 w 1692"/>
                <a:gd name="T45" fmla="*/ 2147483647 h 1172"/>
                <a:gd name="T46" fmla="*/ 2147483647 w 1692"/>
                <a:gd name="T47" fmla="*/ 2147483647 h 1172"/>
                <a:gd name="T48" fmla="*/ 0 w 1692"/>
                <a:gd name="T49" fmla="*/ 2147483647 h 1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92"/>
                <a:gd name="T76" fmla="*/ 0 h 1172"/>
                <a:gd name="T77" fmla="*/ 1692 w 1692"/>
                <a:gd name="T78" fmla="*/ 1172 h 1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92" h="1172">
                  <a:moveTo>
                    <a:pt x="0" y="615"/>
                  </a:moveTo>
                  <a:lnTo>
                    <a:pt x="641" y="90"/>
                  </a:lnTo>
                  <a:lnTo>
                    <a:pt x="1345" y="0"/>
                  </a:lnTo>
                  <a:lnTo>
                    <a:pt x="1691" y="109"/>
                  </a:lnTo>
                  <a:lnTo>
                    <a:pt x="1569" y="231"/>
                  </a:lnTo>
                  <a:lnTo>
                    <a:pt x="1569" y="378"/>
                  </a:lnTo>
                  <a:lnTo>
                    <a:pt x="1294" y="295"/>
                  </a:lnTo>
                  <a:lnTo>
                    <a:pt x="1294" y="243"/>
                  </a:lnTo>
                  <a:lnTo>
                    <a:pt x="1255" y="199"/>
                  </a:lnTo>
                  <a:lnTo>
                    <a:pt x="1223" y="199"/>
                  </a:lnTo>
                  <a:lnTo>
                    <a:pt x="1166" y="96"/>
                  </a:lnTo>
                  <a:lnTo>
                    <a:pt x="897" y="135"/>
                  </a:lnTo>
                  <a:lnTo>
                    <a:pt x="884" y="371"/>
                  </a:lnTo>
                  <a:lnTo>
                    <a:pt x="686" y="410"/>
                  </a:lnTo>
                  <a:lnTo>
                    <a:pt x="525" y="531"/>
                  </a:lnTo>
                  <a:lnTo>
                    <a:pt x="429" y="506"/>
                  </a:lnTo>
                  <a:lnTo>
                    <a:pt x="321" y="615"/>
                  </a:lnTo>
                  <a:lnTo>
                    <a:pt x="321" y="717"/>
                  </a:lnTo>
                  <a:lnTo>
                    <a:pt x="269" y="762"/>
                  </a:lnTo>
                  <a:lnTo>
                    <a:pt x="276" y="986"/>
                  </a:lnTo>
                  <a:lnTo>
                    <a:pt x="654" y="1145"/>
                  </a:lnTo>
                  <a:lnTo>
                    <a:pt x="628" y="1171"/>
                  </a:lnTo>
                  <a:lnTo>
                    <a:pt x="257" y="1005"/>
                  </a:lnTo>
                  <a:lnTo>
                    <a:pt x="237" y="749"/>
                  </a:lnTo>
                  <a:lnTo>
                    <a:pt x="0" y="6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Freeform 46"/>
            <p:cNvSpPr>
              <a:spLocks/>
            </p:cNvSpPr>
            <p:nvPr/>
          </p:nvSpPr>
          <p:spPr bwMode="auto">
            <a:xfrm>
              <a:off x="444500" y="5003800"/>
              <a:ext cx="841375" cy="877888"/>
            </a:xfrm>
            <a:custGeom>
              <a:avLst/>
              <a:gdLst>
                <a:gd name="T0" fmla="*/ 2147483647 w 553"/>
                <a:gd name="T1" fmla="*/ 2147483647 h 587"/>
                <a:gd name="T2" fmla="*/ 2147483647 w 553"/>
                <a:gd name="T3" fmla="*/ 2147483647 h 587"/>
                <a:gd name="T4" fmla="*/ 0 w 553"/>
                <a:gd name="T5" fmla="*/ 0 h 587"/>
                <a:gd name="T6" fmla="*/ 0 60000 65536"/>
                <a:gd name="T7" fmla="*/ 0 60000 65536"/>
                <a:gd name="T8" fmla="*/ 0 60000 65536"/>
                <a:gd name="T9" fmla="*/ 0 w 553"/>
                <a:gd name="T10" fmla="*/ 0 h 587"/>
                <a:gd name="T11" fmla="*/ 553 w 553"/>
                <a:gd name="T12" fmla="*/ 587 h 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3" h="587">
                  <a:moveTo>
                    <a:pt x="552" y="586"/>
                  </a:moveTo>
                  <a:lnTo>
                    <a:pt x="65" y="43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05"/>
            <p:cNvSpPr>
              <a:spLocks noChangeShapeType="1"/>
            </p:cNvSpPr>
            <p:nvPr/>
          </p:nvSpPr>
          <p:spPr bwMode="auto">
            <a:xfrm flipH="1">
              <a:off x="3919538" y="4060825"/>
              <a:ext cx="7937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306"/>
            <p:cNvSpPr>
              <a:spLocks noChangeShapeType="1"/>
            </p:cNvSpPr>
            <p:nvPr/>
          </p:nvSpPr>
          <p:spPr bwMode="auto">
            <a:xfrm flipH="1">
              <a:off x="3902075" y="4068763"/>
              <a:ext cx="9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307"/>
            <p:cNvSpPr>
              <a:spLocks noChangeShapeType="1"/>
            </p:cNvSpPr>
            <p:nvPr/>
          </p:nvSpPr>
          <p:spPr bwMode="auto">
            <a:xfrm flipH="1">
              <a:off x="3879850" y="4076700"/>
              <a:ext cx="7938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Freeform 50"/>
            <p:cNvSpPr>
              <a:spLocks/>
            </p:cNvSpPr>
            <p:nvPr/>
          </p:nvSpPr>
          <p:spPr bwMode="auto">
            <a:xfrm>
              <a:off x="2403475" y="4381500"/>
              <a:ext cx="109538" cy="190500"/>
            </a:xfrm>
            <a:custGeom>
              <a:avLst/>
              <a:gdLst>
                <a:gd name="T0" fmla="*/ 0 w 72"/>
                <a:gd name="T1" fmla="*/ 0 h 128"/>
                <a:gd name="T2" fmla="*/ 2147483647 w 72"/>
                <a:gd name="T3" fmla="*/ 2147483647 h 128"/>
                <a:gd name="T4" fmla="*/ 2147483647 w 72"/>
                <a:gd name="T5" fmla="*/ 2147483647 h 128"/>
                <a:gd name="T6" fmla="*/ 2147483647 w 72"/>
                <a:gd name="T7" fmla="*/ 2147483647 h 128"/>
                <a:gd name="T8" fmla="*/ 2147483647 w 72"/>
                <a:gd name="T9" fmla="*/ 2147483647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28"/>
                <a:gd name="T17" fmla="*/ 72 w 72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28">
                  <a:moveTo>
                    <a:pt x="0" y="0"/>
                  </a:moveTo>
                  <a:lnTo>
                    <a:pt x="6" y="50"/>
                  </a:lnTo>
                  <a:lnTo>
                    <a:pt x="12" y="89"/>
                  </a:lnTo>
                  <a:lnTo>
                    <a:pt x="30" y="111"/>
                  </a:lnTo>
                  <a:lnTo>
                    <a:pt x="71" y="1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51"/>
            <p:cNvSpPr>
              <a:spLocks/>
            </p:cNvSpPr>
            <p:nvPr/>
          </p:nvSpPr>
          <p:spPr bwMode="auto">
            <a:xfrm>
              <a:off x="2278063" y="4564063"/>
              <a:ext cx="198437" cy="206375"/>
            </a:xfrm>
            <a:custGeom>
              <a:avLst/>
              <a:gdLst>
                <a:gd name="T0" fmla="*/ 2147483647 w 130"/>
                <a:gd name="T1" fmla="*/ 0 h 139"/>
                <a:gd name="T2" fmla="*/ 2147483647 w 130"/>
                <a:gd name="T3" fmla="*/ 2147483647 h 139"/>
                <a:gd name="T4" fmla="*/ 2147483647 w 130"/>
                <a:gd name="T5" fmla="*/ 2147483647 h 139"/>
                <a:gd name="T6" fmla="*/ 2147483647 w 130"/>
                <a:gd name="T7" fmla="*/ 2147483647 h 139"/>
                <a:gd name="T8" fmla="*/ 2147483647 w 130"/>
                <a:gd name="T9" fmla="*/ 2147483647 h 139"/>
                <a:gd name="T10" fmla="*/ 2147483647 w 130"/>
                <a:gd name="T11" fmla="*/ 2147483647 h 139"/>
                <a:gd name="T12" fmla="*/ 2147483647 w 130"/>
                <a:gd name="T13" fmla="*/ 2147483647 h 139"/>
                <a:gd name="T14" fmla="*/ 2147483647 w 130"/>
                <a:gd name="T15" fmla="*/ 2147483647 h 139"/>
                <a:gd name="T16" fmla="*/ 2147483647 w 130"/>
                <a:gd name="T17" fmla="*/ 2147483647 h 139"/>
                <a:gd name="T18" fmla="*/ 0 w 130"/>
                <a:gd name="T19" fmla="*/ 2147483647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139"/>
                <a:gd name="T32" fmla="*/ 130 w 130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139">
                  <a:moveTo>
                    <a:pt x="129" y="0"/>
                  </a:moveTo>
                  <a:lnTo>
                    <a:pt x="129" y="16"/>
                  </a:lnTo>
                  <a:lnTo>
                    <a:pt x="129" y="28"/>
                  </a:lnTo>
                  <a:lnTo>
                    <a:pt x="118" y="33"/>
                  </a:lnTo>
                  <a:lnTo>
                    <a:pt x="65" y="50"/>
                  </a:lnTo>
                  <a:lnTo>
                    <a:pt x="35" y="60"/>
                  </a:lnTo>
                  <a:lnTo>
                    <a:pt x="23" y="72"/>
                  </a:lnTo>
                  <a:lnTo>
                    <a:pt x="18" y="83"/>
                  </a:lnTo>
                  <a:lnTo>
                    <a:pt x="6" y="122"/>
                  </a:lnTo>
                  <a:lnTo>
                    <a:pt x="0" y="13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52"/>
            <p:cNvSpPr>
              <a:spLocks/>
            </p:cNvSpPr>
            <p:nvPr/>
          </p:nvSpPr>
          <p:spPr bwMode="auto">
            <a:xfrm>
              <a:off x="2160588" y="4597400"/>
              <a:ext cx="244475" cy="300038"/>
            </a:xfrm>
            <a:custGeom>
              <a:avLst/>
              <a:gdLst>
                <a:gd name="T0" fmla="*/ 2147483647 w 161"/>
                <a:gd name="T1" fmla="*/ 2147483647 h 200"/>
                <a:gd name="T2" fmla="*/ 2147483647 w 161"/>
                <a:gd name="T3" fmla="*/ 2147483647 h 200"/>
                <a:gd name="T4" fmla="*/ 2147483647 w 161"/>
                <a:gd name="T5" fmla="*/ 0 h 200"/>
                <a:gd name="T6" fmla="*/ 2147483647 w 161"/>
                <a:gd name="T7" fmla="*/ 2147483647 h 200"/>
                <a:gd name="T8" fmla="*/ 0 w 161"/>
                <a:gd name="T9" fmla="*/ 2147483647 h 200"/>
                <a:gd name="T10" fmla="*/ 0 w 161"/>
                <a:gd name="T11" fmla="*/ 2147483647 h 200"/>
                <a:gd name="T12" fmla="*/ 2147483647 w 161"/>
                <a:gd name="T13" fmla="*/ 2147483647 h 200"/>
                <a:gd name="T14" fmla="*/ 2147483647 w 161"/>
                <a:gd name="T15" fmla="*/ 2147483647 h 200"/>
                <a:gd name="T16" fmla="*/ 2147483647 w 161"/>
                <a:gd name="T17" fmla="*/ 2147483647 h 200"/>
                <a:gd name="T18" fmla="*/ 2147483647 w 161"/>
                <a:gd name="T19" fmla="*/ 2147483647 h 200"/>
                <a:gd name="T20" fmla="*/ 2147483647 w 161"/>
                <a:gd name="T21" fmla="*/ 2147483647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200"/>
                <a:gd name="T35" fmla="*/ 161 w 161"/>
                <a:gd name="T36" fmla="*/ 200 h 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200">
                  <a:moveTo>
                    <a:pt x="89" y="72"/>
                  </a:moveTo>
                  <a:lnTo>
                    <a:pt x="78" y="33"/>
                  </a:lnTo>
                  <a:lnTo>
                    <a:pt x="42" y="0"/>
                  </a:lnTo>
                  <a:lnTo>
                    <a:pt x="12" y="22"/>
                  </a:lnTo>
                  <a:lnTo>
                    <a:pt x="0" y="38"/>
                  </a:lnTo>
                  <a:lnTo>
                    <a:pt x="0" y="55"/>
                  </a:lnTo>
                  <a:lnTo>
                    <a:pt x="24" y="121"/>
                  </a:lnTo>
                  <a:lnTo>
                    <a:pt x="59" y="188"/>
                  </a:lnTo>
                  <a:lnTo>
                    <a:pt x="83" y="199"/>
                  </a:lnTo>
                  <a:lnTo>
                    <a:pt x="107" y="183"/>
                  </a:lnTo>
                  <a:lnTo>
                    <a:pt x="160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53"/>
            <p:cNvSpPr>
              <a:spLocks/>
            </p:cNvSpPr>
            <p:nvPr/>
          </p:nvSpPr>
          <p:spPr bwMode="auto">
            <a:xfrm>
              <a:off x="2357438" y="4645025"/>
              <a:ext cx="74612" cy="69850"/>
            </a:xfrm>
            <a:custGeom>
              <a:avLst/>
              <a:gdLst>
                <a:gd name="T0" fmla="*/ 0 w 49"/>
                <a:gd name="T1" fmla="*/ 0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49"/>
                <a:gd name="T10" fmla="*/ 0 h 46"/>
                <a:gd name="T11" fmla="*/ 49 w 49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6">
                  <a:moveTo>
                    <a:pt x="0" y="0"/>
                  </a:moveTo>
                  <a:lnTo>
                    <a:pt x="24" y="11"/>
                  </a:lnTo>
                  <a:lnTo>
                    <a:pt x="48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Freeform 54"/>
            <p:cNvSpPr>
              <a:spLocks/>
            </p:cNvSpPr>
            <p:nvPr/>
          </p:nvSpPr>
          <p:spPr bwMode="auto">
            <a:xfrm>
              <a:off x="2430463" y="4654550"/>
              <a:ext cx="319087" cy="60325"/>
            </a:xfrm>
            <a:custGeom>
              <a:avLst/>
              <a:gdLst>
                <a:gd name="T0" fmla="*/ 0 w 209"/>
                <a:gd name="T1" fmla="*/ 2147483647 h 40"/>
                <a:gd name="T2" fmla="*/ 2147483647 w 209"/>
                <a:gd name="T3" fmla="*/ 2147483647 h 40"/>
                <a:gd name="T4" fmla="*/ 2147483647 w 209"/>
                <a:gd name="T5" fmla="*/ 2147483647 h 40"/>
                <a:gd name="T6" fmla="*/ 2147483647 w 209"/>
                <a:gd name="T7" fmla="*/ 2147483647 h 40"/>
                <a:gd name="T8" fmla="*/ 2147483647 w 209"/>
                <a:gd name="T9" fmla="*/ 2147483647 h 40"/>
                <a:gd name="T10" fmla="*/ 2147483647 w 209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9"/>
                <a:gd name="T19" fmla="*/ 0 h 40"/>
                <a:gd name="T20" fmla="*/ 209 w 209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9" h="40">
                  <a:moveTo>
                    <a:pt x="0" y="39"/>
                  </a:moveTo>
                  <a:lnTo>
                    <a:pt x="36" y="34"/>
                  </a:lnTo>
                  <a:lnTo>
                    <a:pt x="90" y="17"/>
                  </a:lnTo>
                  <a:lnTo>
                    <a:pt x="160" y="11"/>
                  </a:lnTo>
                  <a:lnTo>
                    <a:pt x="196" y="11"/>
                  </a:lnTo>
                  <a:lnTo>
                    <a:pt x="20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Freeform 55"/>
            <p:cNvSpPr>
              <a:spLocks/>
            </p:cNvSpPr>
            <p:nvPr/>
          </p:nvSpPr>
          <p:spPr bwMode="auto">
            <a:xfrm>
              <a:off x="2774950" y="4679950"/>
              <a:ext cx="25400" cy="42863"/>
            </a:xfrm>
            <a:custGeom>
              <a:avLst/>
              <a:gdLst>
                <a:gd name="T0" fmla="*/ 2147483647 w 17"/>
                <a:gd name="T1" fmla="*/ 0 h 29"/>
                <a:gd name="T2" fmla="*/ 0 w 17"/>
                <a:gd name="T3" fmla="*/ 2147483647 h 29"/>
                <a:gd name="T4" fmla="*/ 0 w 17"/>
                <a:gd name="T5" fmla="*/ 2147483647 h 29"/>
                <a:gd name="T6" fmla="*/ 2147483647 w 17"/>
                <a:gd name="T7" fmla="*/ 2147483647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9"/>
                <a:gd name="T14" fmla="*/ 17 w 17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9">
                  <a:moveTo>
                    <a:pt x="6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16" y="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56"/>
            <p:cNvSpPr>
              <a:spLocks/>
            </p:cNvSpPr>
            <p:nvPr/>
          </p:nvSpPr>
          <p:spPr bwMode="auto">
            <a:xfrm>
              <a:off x="2457450" y="4605338"/>
              <a:ext cx="515938" cy="323850"/>
            </a:xfrm>
            <a:custGeom>
              <a:avLst/>
              <a:gdLst>
                <a:gd name="T0" fmla="*/ 0 w 339"/>
                <a:gd name="T1" fmla="*/ 2147483647 h 217"/>
                <a:gd name="T2" fmla="*/ 2147483647 w 339"/>
                <a:gd name="T3" fmla="*/ 0 h 217"/>
                <a:gd name="T4" fmla="*/ 2147483647 w 339"/>
                <a:gd name="T5" fmla="*/ 0 h 217"/>
                <a:gd name="T6" fmla="*/ 2147483647 w 339"/>
                <a:gd name="T7" fmla="*/ 2147483647 h 217"/>
                <a:gd name="T8" fmla="*/ 2147483647 w 339"/>
                <a:gd name="T9" fmla="*/ 2147483647 h 217"/>
                <a:gd name="T10" fmla="*/ 2147483647 w 339"/>
                <a:gd name="T11" fmla="*/ 2147483647 h 217"/>
                <a:gd name="T12" fmla="*/ 2147483647 w 339"/>
                <a:gd name="T13" fmla="*/ 2147483647 h 217"/>
                <a:gd name="T14" fmla="*/ 2147483647 w 339"/>
                <a:gd name="T15" fmla="*/ 2147483647 h 217"/>
                <a:gd name="T16" fmla="*/ 2147483647 w 339"/>
                <a:gd name="T17" fmla="*/ 2147483647 h 217"/>
                <a:gd name="T18" fmla="*/ 2147483647 w 339"/>
                <a:gd name="T19" fmla="*/ 2147483647 h 217"/>
                <a:gd name="T20" fmla="*/ 2147483647 w 339"/>
                <a:gd name="T21" fmla="*/ 2147483647 h 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9"/>
                <a:gd name="T34" fmla="*/ 0 h 217"/>
                <a:gd name="T35" fmla="*/ 339 w 339"/>
                <a:gd name="T36" fmla="*/ 217 h 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9" h="217">
                  <a:moveTo>
                    <a:pt x="0" y="5"/>
                  </a:moveTo>
                  <a:lnTo>
                    <a:pt x="101" y="0"/>
                  </a:lnTo>
                  <a:lnTo>
                    <a:pt x="213" y="0"/>
                  </a:lnTo>
                  <a:lnTo>
                    <a:pt x="260" y="22"/>
                  </a:lnTo>
                  <a:lnTo>
                    <a:pt x="279" y="33"/>
                  </a:lnTo>
                  <a:lnTo>
                    <a:pt x="296" y="55"/>
                  </a:lnTo>
                  <a:lnTo>
                    <a:pt x="326" y="133"/>
                  </a:lnTo>
                  <a:lnTo>
                    <a:pt x="338" y="188"/>
                  </a:lnTo>
                  <a:lnTo>
                    <a:pt x="314" y="210"/>
                  </a:lnTo>
                  <a:lnTo>
                    <a:pt x="296" y="216"/>
                  </a:lnTo>
                  <a:lnTo>
                    <a:pt x="272" y="20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57"/>
            <p:cNvSpPr>
              <a:spLocks/>
            </p:cNvSpPr>
            <p:nvPr/>
          </p:nvSpPr>
          <p:spPr bwMode="auto">
            <a:xfrm>
              <a:off x="2106613" y="4487863"/>
              <a:ext cx="119062" cy="142875"/>
            </a:xfrm>
            <a:custGeom>
              <a:avLst/>
              <a:gdLst>
                <a:gd name="T0" fmla="*/ 2147483647 w 78"/>
                <a:gd name="T1" fmla="*/ 2147483647 h 95"/>
                <a:gd name="T2" fmla="*/ 2147483647 w 78"/>
                <a:gd name="T3" fmla="*/ 2147483647 h 95"/>
                <a:gd name="T4" fmla="*/ 2147483647 w 78"/>
                <a:gd name="T5" fmla="*/ 2147483647 h 95"/>
                <a:gd name="T6" fmla="*/ 2147483647 w 78"/>
                <a:gd name="T7" fmla="*/ 2147483647 h 95"/>
                <a:gd name="T8" fmla="*/ 2147483647 w 78"/>
                <a:gd name="T9" fmla="*/ 0 h 95"/>
                <a:gd name="T10" fmla="*/ 2147483647 w 78"/>
                <a:gd name="T11" fmla="*/ 2147483647 h 95"/>
                <a:gd name="T12" fmla="*/ 0 w 78"/>
                <a:gd name="T13" fmla="*/ 2147483647 h 95"/>
                <a:gd name="T14" fmla="*/ 2147483647 w 78"/>
                <a:gd name="T15" fmla="*/ 2147483647 h 95"/>
                <a:gd name="T16" fmla="*/ 2147483647 w 78"/>
                <a:gd name="T17" fmla="*/ 2147483647 h 95"/>
                <a:gd name="T18" fmla="*/ 2147483647 w 78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95"/>
                <a:gd name="T32" fmla="*/ 78 w 78"/>
                <a:gd name="T33" fmla="*/ 95 h 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95">
                  <a:moveTo>
                    <a:pt x="71" y="78"/>
                  </a:moveTo>
                  <a:lnTo>
                    <a:pt x="77" y="61"/>
                  </a:lnTo>
                  <a:lnTo>
                    <a:pt x="71" y="39"/>
                  </a:lnTo>
                  <a:lnTo>
                    <a:pt x="42" y="11"/>
                  </a:lnTo>
                  <a:lnTo>
                    <a:pt x="12" y="0"/>
                  </a:lnTo>
                  <a:lnTo>
                    <a:pt x="6" y="11"/>
                  </a:lnTo>
                  <a:lnTo>
                    <a:pt x="0" y="39"/>
                  </a:lnTo>
                  <a:lnTo>
                    <a:pt x="6" y="72"/>
                  </a:lnTo>
                  <a:lnTo>
                    <a:pt x="18" y="89"/>
                  </a:lnTo>
                  <a:lnTo>
                    <a:pt x="47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58"/>
            <p:cNvSpPr>
              <a:spLocks/>
            </p:cNvSpPr>
            <p:nvPr/>
          </p:nvSpPr>
          <p:spPr bwMode="auto">
            <a:xfrm>
              <a:off x="2403475" y="4752975"/>
              <a:ext cx="481013" cy="392113"/>
            </a:xfrm>
            <a:custGeom>
              <a:avLst/>
              <a:gdLst>
                <a:gd name="T0" fmla="*/ 2147483647 w 316"/>
                <a:gd name="T1" fmla="*/ 2147483647 h 262"/>
                <a:gd name="T2" fmla="*/ 2147483647 w 316"/>
                <a:gd name="T3" fmla="*/ 2147483647 h 262"/>
                <a:gd name="T4" fmla="*/ 2147483647 w 316"/>
                <a:gd name="T5" fmla="*/ 2147483647 h 262"/>
                <a:gd name="T6" fmla="*/ 2147483647 w 316"/>
                <a:gd name="T7" fmla="*/ 2147483647 h 262"/>
                <a:gd name="T8" fmla="*/ 2147483647 w 316"/>
                <a:gd name="T9" fmla="*/ 2147483647 h 262"/>
                <a:gd name="T10" fmla="*/ 2147483647 w 316"/>
                <a:gd name="T11" fmla="*/ 2147483647 h 262"/>
                <a:gd name="T12" fmla="*/ 2147483647 w 316"/>
                <a:gd name="T13" fmla="*/ 2147483647 h 262"/>
                <a:gd name="T14" fmla="*/ 2147483647 w 316"/>
                <a:gd name="T15" fmla="*/ 0 h 262"/>
                <a:gd name="T16" fmla="*/ 2147483647 w 316"/>
                <a:gd name="T17" fmla="*/ 0 h 262"/>
                <a:gd name="T18" fmla="*/ 2147483647 w 316"/>
                <a:gd name="T19" fmla="*/ 2147483647 h 262"/>
                <a:gd name="T20" fmla="*/ 0 w 316"/>
                <a:gd name="T21" fmla="*/ 2147483647 h 262"/>
                <a:gd name="T22" fmla="*/ 2147483647 w 316"/>
                <a:gd name="T23" fmla="*/ 2147483647 h 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6"/>
                <a:gd name="T37" fmla="*/ 0 h 262"/>
                <a:gd name="T38" fmla="*/ 316 w 316"/>
                <a:gd name="T39" fmla="*/ 262 h 2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6" h="262">
                  <a:moveTo>
                    <a:pt x="12" y="261"/>
                  </a:moveTo>
                  <a:lnTo>
                    <a:pt x="167" y="255"/>
                  </a:lnTo>
                  <a:lnTo>
                    <a:pt x="309" y="238"/>
                  </a:lnTo>
                  <a:lnTo>
                    <a:pt x="315" y="199"/>
                  </a:lnTo>
                  <a:lnTo>
                    <a:pt x="315" y="122"/>
                  </a:lnTo>
                  <a:lnTo>
                    <a:pt x="309" y="50"/>
                  </a:lnTo>
                  <a:lnTo>
                    <a:pt x="291" y="11"/>
                  </a:lnTo>
                  <a:lnTo>
                    <a:pt x="220" y="0"/>
                  </a:lnTo>
                  <a:lnTo>
                    <a:pt x="131" y="0"/>
                  </a:lnTo>
                  <a:lnTo>
                    <a:pt x="12" y="11"/>
                  </a:lnTo>
                  <a:lnTo>
                    <a:pt x="0" y="134"/>
                  </a:lnTo>
                  <a:lnTo>
                    <a:pt x="12" y="26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345"/>
            <p:cNvSpPr>
              <a:spLocks noChangeShapeType="1"/>
            </p:cNvSpPr>
            <p:nvPr/>
          </p:nvSpPr>
          <p:spPr bwMode="auto">
            <a:xfrm flipV="1">
              <a:off x="2474913" y="4803775"/>
              <a:ext cx="379412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Freeform 60"/>
            <p:cNvSpPr>
              <a:spLocks/>
            </p:cNvSpPr>
            <p:nvPr/>
          </p:nvSpPr>
          <p:spPr bwMode="auto">
            <a:xfrm>
              <a:off x="2420938" y="4770438"/>
              <a:ext cx="55562" cy="374650"/>
            </a:xfrm>
            <a:custGeom>
              <a:avLst/>
              <a:gdLst>
                <a:gd name="T0" fmla="*/ 0 w 36"/>
                <a:gd name="T1" fmla="*/ 0 h 251"/>
                <a:gd name="T2" fmla="*/ 2147483647 w 36"/>
                <a:gd name="T3" fmla="*/ 2147483647 h 251"/>
                <a:gd name="T4" fmla="*/ 2147483647 w 36"/>
                <a:gd name="T5" fmla="*/ 2147483647 h 251"/>
                <a:gd name="T6" fmla="*/ 0 60000 65536"/>
                <a:gd name="T7" fmla="*/ 0 60000 65536"/>
                <a:gd name="T8" fmla="*/ 0 60000 65536"/>
                <a:gd name="T9" fmla="*/ 0 w 36"/>
                <a:gd name="T10" fmla="*/ 0 h 251"/>
                <a:gd name="T11" fmla="*/ 36 w 36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251">
                  <a:moveTo>
                    <a:pt x="0" y="0"/>
                  </a:moveTo>
                  <a:lnTo>
                    <a:pt x="35" y="28"/>
                  </a:lnTo>
                  <a:lnTo>
                    <a:pt x="29" y="25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Freeform 61"/>
            <p:cNvSpPr>
              <a:spLocks/>
            </p:cNvSpPr>
            <p:nvPr/>
          </p:nvSpPr>
          <p:spPr bwMode="auto">
            <a:xfrm>
              <a:off x="2357438" y="4827588"/>
              <a:ext cx="47625" cy="250825"/>
            </a:xfrm>
            <a:custGeom>
              <a:avLst/>
              <a:gdLst>
                <a:gd name="T0" fmla="*/ 2147483647 w 31"/>
                <a:gd name="T1" fmla="*/ 2147483647 h 168"/>
                <a:gd name="T2" fmla="*/ 2147483647 w 31"/>
                <a:gd name="T3" fmla="*/ 2147483647 h 168"/>
                <a:gd name="T4" fmla="*/ 0 w 31"/>
                <a:gd name="T5" fmla="*/ 2147483647 h 168"/>
                <a:gd name="T6" fmla="*/ 0 w 31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68"/>
                <a:gd name="T14" fmla="*/ 31 w 31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68">
                  <a:moveTo>
                    <a:pt x="30" y="167"/>
                  </a:moveTo>
                  <a:lnTo>
                    <a:pt x="12" y="100"/>
                  </a:lnTo>
                  <a:lnTo>
                    <a:pt x="0" y="5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Freeform 62"/>
            <p:cNvSpPr>
              <a:spLocks/>
            </p:cNvSpPr>
            <p:nvPr/>
          </p:nvSpPr>
          <p:spPr bwMode="auto">
            <a:xfrm>
              <a:off x="2224088" y="4935538"/>
              <a:ext cx="614362" cy="523875"/>
            </a:xfrm>
            <a:custGeom>
              <a:avLst/>
              <a:gdLst>
                <a:gd name="T0" fmla="*/ 2147483647 w 404"/>
                <a:gd name="T1" fmla="*/ 2147483647 h 350"/>
                <a:gd name="T2" fmla="*/ 2147483647 w 404"/>
                <a:gd name="T3" fmla="*/ 2147483647 h 350"/>
                <a:gd name="T4" fmla="*/ 2147483647 w 404"/>
                <a:gd name="T5" fmla="*/ 2147483647 h 350"/>
                <a:gd name="T6" fmla="*/ 2147483647 w 404"/>
                <a:gd name="T7" fmla="*/ 2147483647 h 350"/>
                <a:gd name="T8" fmla="*/ 2147483647 w 404"/>
                <a:gd name="T9" fmla="*/ 2147483647 h 350"/>
                <a:gd name="T10" fmla="*/ 2147483647 w 404"/>
                <a:gd name="T11" fmla="*/ 2147483647 h 350"/>
                <a:gd name="T12" fmla="*/ 2147483647 w 404"/>
                <a:gd name="T13" fmla="*/ 2147483647 h 350"/>
                <a:gd name="T14" fmla="*/ 2147483647 w 404"/>
                <a:gd name="T15" fmla="*/ 2147483647 h 350"/>
                <a:gd name="T16" fmla="*/ 2147483647 w 404"/>
                <a:gd name="T17" fmla="*/ 2147483647 h 350"/>
                <a:gd name="T18" fmla="*/ 2147483647 w 404"/>
                <a:gd name="T19" fmla="*/ 2147483647 h 350"/>
                <a:gd name="T20" fmla="*/ 2147483647 w 404"/>
                <a:gd name="T21" fmla="*/ 2147483647 h 350"/>
                <a:gd name="T22" fmla="*/ 2147483647 w 404"/>
                <a:gd name="T23" fmla="*/ 2147483647 h 350"/>
                <a:gd name="T24" fmla="*/ 2147483647 w 404"/>
                <a:gd name="T25" fmla="*/ 0 h 350"/>
                <a:gd name="T26" fmla="*/ 2147483647 w 404"/>
                <a:gd name="T27" fmla="*/ 2147483647 h 350"/>
                <a:gd name="T28" fmla="*/ 0 w 404"/>
                <a:gd name="T29" fmla="*/ 2147483647 h 350"/>
                <a:gd name="T30" fmla="*/ 2147483647 w 404"/>
                <a:gd name="T31" fmla="*/ 2147483647 h 350"/>
                <a:gd name="T32" fmla="*/ 2147483647 w 404"/>
                <a:gd name="T33" fmla="*/ 2147483647 h 350"/>
                <a:gd name="T34" fmla="*/ 2147483647 w 404"/>
                <a:gd name="T35" fmla="*/ 2147483647 h 350"/>
                <a:gd name="T36" fmla="*/ 2147483647 w 404"/>
                <a:gd name="T37" fmla="*/ 2147483647 h 350"/>
                <a:gd name="T38" fmla="*/ 2147483647 w 404"/>
                <a:gd name="T39" fmla="*/ 2147483647 h 350"/>
                <a:gd name="T40" fmla="*/ 2147483647 w 404"/>
                <a:gd name="T41" fmla="*/ 2147483647 h 350"/>
                <a:gd name="T42" fmla="*/ 2147483647 w 404"/>
                <a:gd name="T43" fmla="*/ 2147483647 h 350"/>
                <a:gd name="T44" fmla="*/ 2147483647 w 404"/>
                <a:gd name="T45" fmla="*/ 2147483647 h 350"/>
                <a:gd name="T46" fmla="*/ 2147483647 w 404"/>
                <a:gd name="T47" fmla="*/ 2147483647 h 350"/>
                <a:gd name="T48" fmla="*/ 2147483647 w 404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4"/>
                <a:gd name="T76" fmla="*/ 0 h 350"/>
                <a:gd name="T77" fmla="*/ 404 w 404"/>
                <a:gd name="T78" fmla="*/ 350 h 3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4" h="350">
                  <a:moveTo>
                    <a:pt x="83" y="194"/>
                  </a:moveTo>
                  <a:lnTo>
                    <a:pt x="83" y="132"/>
                  </a:lnTo>
                  <a:lnTo>
                    <a:pt x="136" y="194"/>
                  </a:lnTo>
                  <a:lnTo>
                    <a:pt x="261" y="188"/>
                  </a:lnTo>
                  <a:lnTo>
                    <a:pt x="397" y="171"/>
                  </a:lnTo>
                  <a:lnTo>
                    <a:pt x="403" y="160"/>
                  </a:lnTo>
                  <a:lnTo>
                    <a:pt x="403" y="144"/>
                  </a:lnTo>
                  <a:lnTo>
                    <a:pt x="397" y="127"/>
                  </a:lnTo>
                  <a:lnTo>
                    <a:pt x="249" y="144"/>
                  </a:lnTo>
                  <a:lnTo>
                    <a:pt x="130" y="139"/>
                  </a:lnTo>
                  <a:lnTo>
                    <a:pt x="142" y="100"/>
                  </a:lnTo>
                  <a:lnTo>
                    <a:pt x="77" y="5"/>
                  </a:lnTo>
                  <a:lnTo>
                    <a:pt x="42" y="0"/>
                  </a:lnTo>
                  <a:lnTo>
                    <a:pt x="12" y="11"/>
                  </a:lnTo>
                  <a:lnTo>
                    <a:pt x="0" y="28"/>
                  </a:lnTo>
                  <a:lnTo>
                    <a:pt x="24" y="160"/>
                  </a:lnTo>
                  <a:lnTo>
                    <a:pt x="30" y="233"/>
                  </a:lnTo>
                  <a:lnTo>
                    <a:pt x="30" y="271"/>
                  </a:lnTo>
                  <a:lnTo>
                    <a:pt x="36" y="294"/>
                  </a:lnTo>
                  <a:lnTo>
                    <a:pt x="59" y="316"/>
                  </a:lnTo>
                  <a:lnTo>
                    <a:pt x="89" y="344"/>
                  </a:lnTo>
                  <a:lnTo>
                    <a:pt x="106" y="349"/>
                  </a:lnTo>
                  <a:lnTo>
                    <a:pt x="125" y="299"/>
                  </a:lnTo>
                  <a:lnTo>
                    <a:pt x="125" y="261"/>
                  </a:lnTo>
                  <a:lnTo>
                    <a:pt x="83" y="19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Freeform 63"/>
            <p:cNvSpPr>
              <a:spLocks/>
            </p:cNvSpPr>
            <p:nvPr/>
          </p:nvSpPr>
          <p:spPr bwMode="auto">
            <a:xfrm>
              <a:off x="2611438" y="5059363"/>
              <a:ext cx="101600" cy="209550"/>
            </a:xfrm>
            <a:custGeom>
              <a:avLst/>
              <a:gdLst>
                <a:gd name="T0" fmla="*/ 2147483647 w 66"/>
                <a:gd name="T1" fmla="*/ 2147483647 h 140"/>
                <a:gd name="T2" fmla="*/ 2147483647 w 66"/>
                <a:gd name="T3" fmla="*/ 0 h 140"/>
                <a:gd name="T4" fmla="*/ 2147483647 w 66"/>
                <a:gd name="T5" fmla="*/ 2147483647 h 140"/>
                <a:gd name="T6" fmla="*/ 0 w 66"/>
                <a:gd name="T7" fmla="*/ 2147483647 h 140"/>
                <a:gd name="T8" fmla="*/ 2147483647 w 66"/>
                <a:gd name="T9" fmla="*/ 214748364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140"/>
                <a:gd name="T17" fmla="*/ 66 w 66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140">
                  <a:moveTo>
                    <a:pt x="6" y="5"/>
                  </a:moveTo>
                  <a:lnTo>
                    <a:pt x="65" y="0"/>
                  </a:lnTo>
                  <a:lnTo>
                    <a:pt x="65" y="139"/>
                  </a:lnTo>
                  <a:lnTo>
                    <a:pt x="0" y="139"/>
                  </a:lnTo>
                  <a:lnTo>
                    <a:pt x="6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Freeform 64"/>
            <p:cNvSpPr>
              <a:spLocks/>
            </p:cNvSpPr>
            <p:nvPr/>
          </p:nvSpPr>
          <p:spPr bwMode="auto">
            <a:xfrm>
              <a:off x="2178050" y="5365750"/>
              <a:ext cx="219075" cy="184150"/>
            </a:xfrm>
            <a:custGeom>
              <a:avLst/>
              <a:gdLst>
                <a:gd name="T0" fmla="*/ 2147483647 w 144"/>
                <a:gd name="T1" fmla="*/ 2147483647 h 123"/>
                <a:gd name="T2" fmla="*/ 2147483647 w 144"/>
                <a:gd name="T3" fmla="*/ 2147483647 h 123"/>
                <a:gd name="T4" fmla="*/ 2147483647 w 144"/>
                <a:gd name="T5" fmla="*/ 2147483647 h 123"/>
                <a:gd name="T6" fmla="*/ 2147483647 w 144"/>
                <a:gd name="T7" fmla="*/ 2147483647 h 123"/>
                <a:gd name="T8" fmla="*/ 2147483647 w 144"/>
                <a:gd name="T9" fmla="*/ 2147483647 h 123"/>
                <a:gd name="T10" fmla="*/ 2147483647 w 144"/>
                <a:gd name="T11" fmla="*/ 2147483647 h 123"/>
                <a:gd name="T12" fmla="*/ 2147483647 w 144"/>
                <a:gd name="T13" fmla="*/ 2147483647 h 123"/>
                <a:gd name="T14" fmla="*/ 2147483647 w 144"/>
                <a:gd name="T15" fmla="*/ 2147483647 h 123"/>
                <a:gd name="T16" fmla="*/ 2147483647 w 144"/>
                <a:gd name="T17" fmla="*/ 2147483647 h 123"/>
                <a:gd name="T18" fmla="*/ 0 w 144"/>
                <a:gd name="T19" fmla="*/ 2147483647 h 123"/>
                <a:gd name="T20" fmla="*/ 0 w 144"/>
                <a:gd name="T21" fmla="*/ 2147483647 h 123"/>
                <a:gd name="T22" fmla="*/ 2147483647 w 144"/>
                <a:gd name="T23" fmla="*/ 2147483647 h 123"/>
                <a:gd name="T24" fmla="*/ 2147483647 w 144"/>
                <a:gd name="T25" fmla="*/ 0 h 123"/>
                <a:gd name="T26" fmla="*/ 2147483647 w 144"/>
                <a:gd name="T27" fmla="*/ 2147483647 h 123"/>
                <a:gd name="T28" fmla="*/ 2147483647 w 144"/>
                <a:gd name="T29" fmla="*/ 2147483647 h 123"/>
                <a:gd name="T30" fmla="*/ 2147483647 w 144"/>
                <a:gd name="T31" fmla="*/ 2147483647 h 1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123"/>
                <a:gd name="T50" fmla="*/ 144 w 144"/>
                <a:gd name="T51" fmla="*/ 123 h 12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123">
                  <a:moveTo>
                    <a:pt x="137" y="61"/>
                  </a:moveTo>
                  <a:lnTo>
                    <a:pt x="143" y="89"/>
                  </a:lnTo>
                  <a:lnTo>
                    <a:pt x="143" y="105"/>
                  </a:lnTo>
                  <a:lnTo>
                    <a:pt x="131" y="117"/>
                  </a:lnTo>
                  <a:lnTo>
                    <a:pt x="89" y="122"/>
                  </a:lnTo>
                  <a:lnTo>
                    <a:pt x="72" y="105"/>
                  </a:lnTo>
                  <a:lnTo>
                    <a:pt x="47" y="84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0" y="50"/>
                  </a:lnTo>
                  <a:lnTo>
                    <a:pt x="0" y="17"/>
                  </a:lnTo>
                  <a:lnTo>
                    <a:pt x="18" y="5"/>
                  </a:lnTo>
                  <a:lnTo>
                    <a:pt x="47" y="0"/>
                  </a:lnTo>
                  <a:lnTo>
                    <a:pt x="77" y="10"/>
                  </a:lnTo>
                  <a:lnTo>
                    <a:pt x="113" y="33"/>
                  </a:lnTo>
                  <a:lnTo>
                    <a:pt x="137" y="6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Freeform 65"/>
            <p:cNvSpPr>
              <a:spLocks/>
            </p:cNvSpPr>
            <p:nvPr/>
          </p:nvSpPr>
          <p:spPr bwMode="auto">
            <a:xfrm>
              <a:off x="2557463" y="5284788"/>
              <a:ext cx="307975" cy="265112"/>
            </a:xfrm>
            <a:custGeom>
              <a:avLst/>
              <a:gdLst>
                <a:gd name="T0" fmla="*/ 2147483647 w 203"/>
                <a:gd name="T1" fmla="*/ 2147483647 h 178"/>
                <a:gd name="T2" fmla="*/ 0 w 203"/>
                <a:gd name="T3" fmla="*/ 2147483647 h 178"/>
                <a:gd name="T4" fmla="*/ 0 w 203"/>
                <a:gd name="T5" fmla="*/ 2147483647 h 178"/>
                <a:gd name="T6" fmla="*/ 2147483647 w 203"/>
                <a:gd name="T7" fmla="*/ 2147483647 h 178"/>
                <a:gd name="T8" fmla="*/ 2147483647 w 203"/>
                <a:gd name="T9" fmla="*/ 2147483647 h 178"/>
                <a:gd name="T10" fmla="*/ 2147483647 w 203"/>
                <a:gd name="T11" fmla="*/ 2147483647 h 178"/>
                <a:gd name="T12" fmla="*/ 2147483647 w 203"/>
                <a:gd name="T13" fmla="*/ 2147483647 h 178"/>
                <a:gd name="T14" fmla="*/ 2147483647 w 203"/>
                <a:gd name="T15" fmla="*/ 2147483647 h 178"/>
                <a:gd name="T16" fmla="*/ 2147483647 w 203"/>
                <a:gd name="T17" fmla="*/ 2147483647 h 178"/>
                <a:gd name="T18" fmla="*/ 2147483647 w 203"/>
                <a:gd name="T19" fmla="*/ 2147483647 h 178"/>
                <a:gd name="T20" fmla="*/ 2147483647 w 203"/>
                <a:gd name="T21" fmla="*/ 2147483647 h 178"/>
                <a:gd name="T22" fmla="*/ 2147483647 w 203"/>
                <a:gd name="T23" fmla="*/ 2147483647 h 178"/>
                <a:gd name="T24" fmla="*/ 2147483647 w 203"/>
                <a:gd name="T25" fmla="*/ 2147483647 h 178"/>
                <a:gd name="T26" fmla="*/ 2147483647 w 203"/>
                <a:gd name="T27" fmla="*/ 2147483647 h 178"/>
                <a:gd name="T28" fmla="*/ 2147483647 w 203"/>
                <a:gd name="T29" fmla="*/ 2147483647 h 178"/>
                <a:gd name="T30" fmla="*/ 2147483647 w 203"/>
                <a:gd name="T31" fmla="*/ 2147483647 h 178"/>
                <a:gd name="T32" fmla="*/ 2147483647 w 203"/>
                <a:gd name="T33" fmla="*/ 2147483647 h 178"/>
                <a:gd name="T34" fmla="*/ 2147483647 w 203"/>
                <a:gd name="T35" fmla="*/ 0 h 178"/>
                <a:gd name="T36" fmla="*/ 2147483647 w 203"/>
                <a:gd name="T37" fmla="*/ 0 h 178"/>
                <a:gd name="T38" fmla="*/ 2147483647 w 203"/>
                <a:gd name="T39" fmla="*/ 2147483647 h 178"/>
                <a:gd name="T40" fmla="*/ 2147483647 w 203"/>
                <a:gd name="T41" fmla="*/ 2147483647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3"/>
                <a:gd name="T64" fmla="*/ 0 h 178"/>
                <a:gd name="T65" fmla="*/ 203 w 203"/>
                <a:gd name="T66" fmla="*/ 178 h 1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3" h="178">
                  <a:moveTo>
                    <a:pt x="18" y="22"/>
                  </a:moveTo>
                  <a:lnTo>
                    <a:pt x="0" y="56"/>
                  </a:lnTo>
                  <a:lnTo>
                    <a:pt x="0" y="83"/>
                  </a:lnTo>
                  <a:lnTo>
                    <a:pt x="18" y="105"/>
                  </a:lnTo>
                  <a:lnTo>
                    <a:pt x="24" y="139"/>
                  </a:lnTo>
                  <a:lnTo>
                    <a:pt x="24" y="166"/>
                  </a:lnTo>
                  <a:lnTo>
                    <a:pt x="54" y="177"/>
                  </a:lnTo>
                  <a:lnTo>
                    <a:pt x="71" y="177"/>
                  </a:lnTo>
                  <a:lnTo>
                    <a:pt x="83" y="166"/>
                  </a:lnTo>
                  <a:lnTo>
                    <a:pt x="95" y="139"/>
                  </a:lnTo>
                  <a:lnTo>
                    <a:pt x="89" y="128"/>
                  </a:lnTo>
                  <a:lnTo>
                    <a:pt x="136" y="111"/>
                  </a:lnTo>
                  <a:lnTo>
                    <a:pt x="155" y="83"/>
                  </a:lnTo>
                  <a:lnTo>
                    <a:pt x="160" y="61"/>
                  </a:lnTo>
                  <a:lnTo>
                    <a:pt x="136" y="44"/>
                  </a:lnTo>
                  <a:lnTo>
                    <a:pt x="131" y="33"/>
                  </a:lnTo>
                  <a:lnTo>
                    <a:pt x="143" y="16"/>
                  </a:lnTo>
                  <a:lnTo>
                    <a:pt x="166" y="0"/>
                  </a:lnTo>
                  <a:lnTo>
                    <a:pt x="184" y="0"/>
                  </a:lnTo>
                  <a:lnTo>
                    <a:pt x="202" y="5"/>
                  </a:lnTo>
                  <a:lnTo>
                    <a:pt x="18" y="2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Freeform 66"/>
            <p:cNvSpPr>
              <a:spLocks/>
            </p:cNvSpPr>
            <p:nvPr/>
          </p:nvSpPr>
          <p:spPr bwMode="auto">
            <a:xfrm>
              <a:off x="2486025" y="5434013"/>
              <a:ext cx="109538" cy="74612"/>
            </a:xfrm>
            <a:custGeom>
              <a:avLst/>
              <a:gdLst>
                <a:gd name="T0" fmla="*/ 2147483647 w 72"/>
                <a:gd name="T1" fmla="*/ 2147483647 h 50"/>
                <a:gd name="T2" fmla="*/ 2147483647 w 72"/>
                <a:gd name="T3" fmla="*/ 0 h 50"/>
                <a:gd name="T4" fmla="*/ 0 w 72"/>
                <a:gd name="T5" fmla="*/ 2147483647 h 50"/>
                <a:gd name="T6" fmla="*/ 2147483647 w 7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50"/>
                <a:gd name="T14" fmla="*/ 72 w 7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50">
                  <a:moveTo>
                    <a:pt x="71" y="28"/>
                  </a:moveTo>
                  <a:lnTo>
                    <a:pt x="18" y="0"/>
                  </a:lnTo>
                  <a:lnTo>
                    <a:pt x="0" y="5"/>
                  </a:lnTo>
                  <a:lnTo>
                    <a:pt x="71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Freeform 67"/>
            <p:cNvSpPr>
              <a:spLocks/>
            </p:cNvSpPr>
            <p:nvPr/>
          </p:nvSpPr>
          <p:spPr bwMode="auto">
            <a:xfrm>
              <a:off x="2368550" y="5514975"/>
              <a:ext cx="244475" cy="92075"/>
            </a:xfrm>
            <a:custGeom>
              <a:avLst/>
              <a:gdLst>
                <a:gd name="T0" fmla="*/ 2147483647 w 161"/>
                <a:gd name="T1" fmla="*/ 0 h 61"/>
                <a:gd name="T2" fmla="*/ 0 w 161"/>
                <a:gd name="T3" fmla="*/ 2147483647 h 61"/>
                <a:gd name="T4" fmla="*/ 2147483647 w 161"/>
                <a:gd name="T5" fmla="*/ 2147483647 h 61"/>
                <a:gd name="T6" fmla="*/ 2147483647 w 161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61"/>
                <a:gd name="T14" fmla="*/ 161 w 161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61">
                  <a:moveTo>
                    <a:pt x="142" y="0"/>
                  </a:moveTo>
                  <a:lnTo>
                    <a:pt x="0" y="49"/>
                  </a:lnTo>
                  <a:lnTo>
                    <a:pt x="18" y="60"/>
                  </a:lnTo>
                  <a:lnTo>
                    <a:pt x="16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Freeform 68"/>
            <p:cNvSpPr>
              <a:spLocks/>
            </p:cNvSpPr>
            <p:nvPr/>
          </p:nvSpPr>
          <p:spPr bwMode="auto">
            <a:xfrm>
              <a:off x="2584450" y="5548313"/>
              <a:ext cx="74613" cy="149225"/>
            </a:xfrm>
            <a:custGeom>
              <a:avLst/>
              <a:gdLst>
                <a:gd name="T0" fmla="*/ 2147483647 w 49"/>
                <a:gd name="T1" fmla="*/ 0 h 100"/>
                <a:gd name="T2" fmla="*/ 0 w 49"/>
                <a:gd name="T3" fmla="*/ 2147483647 h 100"/>
                <a:gd name="T4" fmla="*/ 2147483647 w 49"/>
                <a:gd name="T5" fmla="*/ 2147483647 h 100"/>
                <a:gd name="T6" fmla="*/ 2147483647 w 49"/>
                <a:gd name="T7" fmla="*/ 2147483647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100"/>
                <a:gd name="T14" fmla="*/ 49 w 49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100">
                  <a:moveTo>
                    <a:pt x="18" y="0"/>
                  </a:moveTo>
                  <a:lnTo>
                    <a:pt x="0" y="94"/>
                  </a:lnTo>
                  <a:lnTo>
                    <a:pt x="30" y="99"/>
                  </a:lnTo>
                  <a:lnTo>
                    <a:pt x="48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Freeform 69"/>
            <p:cNvSpPr>
              <a:spLocks/>
            </p:cNvSpPr>
            <p:nvPr/>
          </p:nvSpPr>
          <p:spPr bwMode="auto">
            <a:xfrm>
              <a:off x="2657475" y="5449888"/>
              <a:ext cx="242888" cy="192087"/>
            </a:xfrm>
            <a:custGeom>
              <a:avLst/>
              <a:gdLst>
                <a:gd name="T0" fmla="*/ 0 w 160"/>
                <a:gd name="T1" fmla="*/ 2147483647 h 128"/>
                <a:gd name="T2" fmla="*/ 2147483647 w 160"/>
                <a:gd name="T3" fmla="*/ 2147483647 h 128"/>
                <a:gd name="T4" fmla="*/ 2147483647 w 160"/>
                <a:gd name="T5" fmla="*/ 2147483647 h 128"/>
                <a:gd name="T6" fmla="*/ 2147483647 w 160"/>
                <a:gd name="T7" fmla="*/ 2147483647 h 128"/>
                <a:gd name="T8" fmla="*/ 2147483647 w 160"/>
                <a:gd name="T9" fmla="*/ 2147483647 h 128"/>
                <a:gd name="T10" fmla="*/ 2147483647 w 160"/>
                <a:gd name="T11" fmla="*/ 0 h 128"/>
                <a:gd name="T12" fmla="*/ 2147483647 w 160"/>
                <a:gd name="T13" fmla="*/ 2147483647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0"/>
                <a:gd name="T22" fmla="*/ 0 h 128"/>
                <a:gd name="T23" fmla="*/ 160 w 160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0" h="128">
                  <a:moveTo>
                    <a:pt x="0" y="72"/>
                  </a:moveTo>
                  <a:lnTo>
                    <a:pt x="136" y="127"/>
                  </a:lnTo>
                  <a:lnTo>
                    <a:pt x="159" y="116"/>
                  </a:lnTo>
                  <a:lnTo>
                    <a:pt x="18" y="49"/>
                  </a:lnTo>
                  <a:lnTo>
                    <a:pt x="129" y="16"/>
                  </a:lnTo>
                  <a:lnTo>
                    <a:pt x="112" y="0"/>
                  </a:lnTo>
                  <a:lnTo>
                    <a:pt x="18" y="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Freeform 70"/>
            <p:cNvSpPr>
              <a:spLocks/>
            </p:cNvSpPr>
            <p:nvPr/>
          </p:nvSpPr>
          <p:spPr bwMode="auto">
            <a:xfrm>
              <a:off x="2486025" y="5440363"/>
              <a:ext cx="73025" cy="84137"/>
            </a:xfrm>
            <a:custGeom>
              <a:avLst/>
              <a:gdLst>
                <a:gd name="T0" fmla="*/ 0 w 48"/>
                <a:gd name="T1" fmla="*/ 0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0 60000 65536"/>
                <a:gd name="T7" fmla="*/ 0 60000 65536"/>
                <a:gd name="T8" fmla="*/ 0 60000 65536"/>
                <a:gd name="T9" fmla="*/ 0 w 48"/>
                <a:gd name="T10" fmla="*/ 0 h 56"/>
                <a:gd name="T11" fmla="*/ 48 w 48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6">
                  <a:moveTo>
                    <a:pt x="0" y="0"/>
                  </a:moveTo>
                  <a:lnTo>
                    <a:pt x="6" y="22"/>
                  </a:lnTo>
                  <a:lnTo>
                    <a:pt x="47" y="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Freeform 71"/>
            <p:cNvSpPr>
              <a:spLocks/>
            </p:cNvSpPr>
            <p:nvPr/>
          </p:nvSpPr>
          <p:spPr bwMode="auto">
            <a:xfrm>
              <a:off x="2368550" y="5589588"/>
              <a:ext cx="227013" cy="58737"/>
            </a:xfrm>
            <a:custGeom>
              <a:avLst/>
              <a:gdLst>
                <a:gd name="T0" fmla="*/ 0 w 149"/>
                <a:gd name="T1" fmla="*/ 0 h 40"/>
                <a:gd name="T2" fmla="*/ 0 w 149"/>
                <a:gd name="T3" fmla="*/ 2147483647 h 40"/>
                <a:gd name="T4" fmla="*/ 2147483647 w 149"/>
                <a:gd name="T5" fmla="*/ 2147483647 h 40"/>
                <a:gd name="T6" fmla="*/ 2147483647 w 149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40"/>
                <a:gd name="T14" fmla="*/ 149 w 149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40">
                  <a:moveTo>
                    <a:pt x="0" y="0"/>
                  </a:moveTo>
                  <a:lnTo>
                    <a:pt x="0" y="23"/>
                  </a:lnTo>
                  <a:lnTo>
                    <a:pt x="11" y="39"/>
                  </a:lnTo>
                  <a:lnTo>
                    <a:pt x="148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358"/>
            <p:cNvSpPr>
              <a:spLocks noChangeShapeType="1"/>
            </p:cNvSpPr>
            <p:nvPr/>
          </p:nvSpPr>
          <p:spPr bwMode="auto">
            <a:xfrm flipH="1">
              <a:off x="2384425" y="5605463"/>
              <a:ext cx="11113" cy="41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Freeform 73"/>
            <p:cNvSpPr>
              <a:spLocks/>
            </p:cNvSpPr>
            <p:nvPr/>
          </p:nvSpPr>
          <p:spPr bwMode="auto">
            <a:xfrm>
              <a:off x="2584450" y="5689600"/>
              <a:ext cx="46038" cy="42863"/>
            </a:xfrm>
            <a:custGeom>
              <a:avLst/>
              <a:gdLst>
                <a:gd name="T0" fmla="*/ 0 w 30"/>
                <a:gd name="T1" fmla="*/ 0 h 29"/>
                <a:gd name="T2" fmla="*/ 2147483647 w 30"/>
                <a:gd name="T3" fmla="*/ 2147483647 h 29"/>
                <a:gd name="T4" fmla="*/ 2147483647 w 30"/>
                <a:gd name="T5" fmla="*/ 2147483647 h 29"/>
                <a:gd name="T6" fmla="*/ 2147483647 w 30"/>
                <a:gd name="T7" fmla="*/ 2147483647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9"/>
                <a:gd name="T14" fmla="*/ 30 w 30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9">
                  <a:moveTo>
                    <a:pt x="0" y="0"/>
                  </a:moveTo>
                  <a:lnTo>
                    <a:pt x="6" y="23"/>
                  </a:lnTo>
                  <a:lnTo>
                    <a:pt x="24" y="28"/>
                  </a:lnTo>
                  <a:lnTo>
                    <a:pt x="29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Freeform 74"/>
            <p:cNvSpPr>
              <a:spLocks/>
            </p:cNvSpPr>
            <p:nvPr/>
          </p:nvSpPr>
          <p:spPr bwMode="auto">
            <a:xfrm>
              <a:off x="2667000" y="5562600"/>
              <a:ext cx="46038" cy="174625"/>
            </a:xfrm>
            <a:custGeom>
              <a:avLst/>
              <a:gdLst>
                <a:gd name="T0" fmla="*/ 0 w 30"/>
                <a:gd name="T1" fmla="*/ 2147483647 h 117"/>
                <a:gd name="T2" fmla="*/ 2147483647 w 30"/>
                <a:gd name="T3" fmla="*/ 2147483647 h 117"/>
                <a:gd name="T4" fmla="*/ 2147483647 w 30"/>
                <a:gd name="T5" fmla="*/ 0 h 117"/>
                <a:gd name="T6" fmla="*/ 0 60000 65536"/>
                <a:gd name="T7" fmla="*/ 0 60000 65536"/>
                <a:gd name="T8" fmla="*/ 0 60000 65536"/>
                <a:gd name="T9" fmla="*/ 0 w 30"/>
                <a:gd name="T10" fmla="*/ 0 h 117"/>
                <a:gd name="T11" fmla="*/ 30 w 3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117">
                  <a:moveTo>
                    <a:pt x="0" y="116"/>
                  </a:moveTo>
                  <a:lnTo>
                    <a:pt x="29" y="22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Freeform 75"/>
            <p:cNvSpPr>
              <a:spLocks/>
            </p:cNvSpPr>
            <p:nvPr/>
          </p:nvSpPr>
          <p:spPr bwMode="auto">
            <a:xfrm>
              <a:off x="2665413" y="5589588"/>
              <a:ext cx="200025" cy="76200"/>
            </a:xfrm>
            <a:custGeom>
              <a:avLst/>
              <a:gdLst>
                <a:gd name="T0" fmla="*/ 0 w 132"/>
                <a:gd name="T1" fmla="*/ 0 h 51"/>
                <a:gd name="T2" fmla="*/ 2147483647 w 132"/>
                <a:gd name="T3" fmla="*/ 2147483647 h 51"/>
                <a:gd name="T4" fmla="*/ 2147483647 w 132"/>
                <a:gd name="T5" fmla="*/ 2147483647 h 51"/>
                <a:gd name="T6" fmla="*/ 0 60000 65536"/>
                <a:gd name="T7" fmla="*/ 0 60000 65536"/>
                <a:gd name="T8" fmla="*/ 0 60000 65536"/>
                <a:gd name="T9" fmla="*/ 0 w 132"/>
                <a:gd name="T10" fmla="*/ 0 h 51"/>
                <a:gd name="T11" fmla="*/ 132 w 132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51">
                  <a:moveTo>
                    <a:pt x="0" y="0"/>
                  </a:moveTo>
                  <a:lnTo>
                    <a:pt x="124" y="50"/>
                  </a:lnTo>
                  <a:lnTo>
                    <a:pt x="131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Freeform 76"/>
            <p:cNvSpPr>
              <a:spLocks/>
            </p:cNvSpPr>
            <p:nvPr/>
          </p:nvSpPr>
          <p:spPr bwMode="auto">
            <a:xfrm>
              <a:off x="2854325" y="5622925"/>
              <a:ext cx="46038" cy="42863"/>
            </a:xfrm>
            <a:custGeom>
              <a:avLst/>
              <a:gdLst>
                <a:gd name="T0" fmla="*/ 0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0 h 28"/>
                <a:gd name="T6" fmla="*/ 0 60000 65536"/>
                <a:gd name="T7" fmla="*/ 0 60000 65536"/>
                <a:gd name="T8" fmla="*/ 0 60000 65536"/>
                <a:gd name="T9" fmla="*/ 0 w 31"/>
                <a:gd name="T10" fmla="*/ 0 h 28"/>
                <a:gd name="T11" fmla="*/ 31 w 31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28">
                  <a:moveTo>
                    <a:pt x="0" y="27"/>
                  </a:moveTo>
                  <a:lnTo>
                    <a:pt x="30" y="16"/>
                  </a:lnTo>
                  <a:lnTo>
                    <a:pt x="3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77"/>
            <p:cNvSpPr>
              <a:spLocks/>
            </p:cNvSpPr>
            <p:nvPr/>
          </p:nvSpPr>
          <p:spPr bwMode="auto">
            <a:xfrm>
              <a:off x="2728913" y="5473700"/>
              <a:ext cx="127000" cy="68263"/>
            </a:xfrm>
            <a:custGeom>
              <a:avLst/>
              <a:gdLst>
                <a:gd name="T0" fmla="*/ 2147483647 w 83"/>
                <a:gd name="T1" fmla="*/ 0 h 45"/>
                <a:gd name="T2" fmla="*/ 2147483647 w 83"/>
                <a:gd name="T3" fmla="*/ 2147483647 h 45"/>
                <a:gd name="T4" fmla="*/ 0 w 83"/>
                <a:gd name="T5" fmla="*/ 2147483647 h 45"/>
                <a:gd name="T6" fmla="*/ 0 60000 65536"/>
                <a:gd name="T7" fmla="*/ 0 60000 65536"/>
                <a:gd name="T8" fmla="*/ 0 60000 65536"/>
                <a:gd name="T9" fmla="*/ 0 w 83"/>
                <a:gd name="T10" fmla="*/ 0 h 45"/>
                <a:gd name="T11" fmla="*/ 83 w 8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45">
                  <a:moveTo>
                    <a:pt x="82" y="0"/>
                  </a:moveTo>
                  <a:lnTo>
                    <a:pt x="76" y="16"/>
                  </a:lnTo>
                  <a:lnTo>
                    <a:pt x="0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78"/>
            <p:cNvSpPr>
              <a:spLocks/>
            </p:cNvSpPr>
            <p:nvPr/>
          </p:nvSpPr>
          <p:spPr bwMode="auto">
            <a:xfrm>
              <a:off x="2368550" y="5630863"/>
              <a:ext cx="63500" cy="34925"/>
            </a:xfrm>
            <a:custGeom>
              <a:avLst/>
              <a:gdLst>
                <a:gd name="T0" fmla="*/ 0 w 42"/>
                <a:gd name="T1" fmla="*/ 0 h 23"/>
                <a:gd name="T2" fmla="*/ 2147483647 w 42"/>
                <a:gd name="T3" fmla="*/ 2147483647 h 23"/>
                <a:gd name="T4" fmla="*/ 2147483647 w 42"/>
                <a:gd name="T5" fmla="*/ 2147483647 h 23"/>
                <a:gd name="T6" fmla="*/ 2147483647 w 42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23"/>
                <a:gd name="T14" fmla="*/ 42 w 42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23">
                  <a:moveTo>
                    <a:pt x="0" y="0"/>
                  </a:moveTo>
                  <a:lnTo>
                    <a:pt x="11" y="16"/>
                  </a:lnTo>
                  <a:lnTo>
                    <a:pt x="23" y="22"/>
                  </a:lnTo>
                  <a:lnTo>
                    <a:pt x="4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79"/>
            <p:cNvSpPr>
              <a:spLocks/>
            </p:cNvSpPr>
            <p:nvPr/>
          </p:nvSpPr>
          <p:spPr bwMode="auto">
            <a:xfrm>
              <a:off x="2584450" y="5721350"/>
              <a:ext cx="38100" cy="34925"/>
            </a:xfrm>
            <a:custGeom>
              <a:avLst/>
              <a:gdLst>
                <a:gd name="T0" fmla="*/ 2147483647 w 25"/>
                <a:gd name="T1" fmla="*/ 0 h 23"/>
                <a:gd name="T2" fmla="*/ 0 w 25"/>
                <a:gd name="T3" fmla="*/ 2147483647 h 23"/>
                <a:gd name="T4" fmla="*/ 2147483647 w 25"/>
                <a:gd name="T5" fmla="*/ 2147483647 h 23"/>
                <a:gd name="T6" fmla="*/ 2147483647 w 25"/>
                <a:gd name="T7" fmla="*/ 2147483647 h 23"/>
                <a:gd name="T8" fmla="*/ 2147483647 w 25"/>
                <a:gd name="T9" fmla="*/ 2147483647 h 23"/>
                <a:gd name="T10" fmla="*/ 2147483647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6" y="0"/>
                  </a:moveTo>
                  <a:lnTo>
                    <a:pt x="0" y="11"/>
                  </a:lnTo>
                  <a:lnTo>
                    <a:pt x="6" y="22"/>
                  </a:lnTo>
                  <a:lnTo>
                    <a:pt x="18" y="17"/>
                  </a:lnTo>
                  <a:lnTo>
                    <a:pt x="24" y="5"/>
                  </a:lnTo>
                  <a:lnTo>
                    <a:pt x="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80"/>
            <p:cNvSpPr>
              <a:spLocks/>
            </p:cNvSpPr>
            <p:nvPr/>
          </p:nvSpPr>
          <p:spPr bwMode="auto">
            <a:xfrm>
              <a:off x="2819400" y="5654675"/>
              <a:ext cx="65088" cy="28575"/>
            </a:xfrm>
            <a:custGeom>
              <a:avLst/>
              <a:gdLst>
                <a:gd name="T0" fmla="*/ 0 w 43"/>
                <a:gd name="T1" fmla="*/ 0 h 19"/>
                <a:gd name="T2" fmla="*/ 2147483647 w 43"/>
                <a:gd name="T3" fmla="*/ 2147483647 h 19"/>
                <a:gd name="T4" fmla="*/ 2147483647 w 43"/>
                <a:gd name="T5" fmla="*/ 2147483647 h 19"/>
                <a:gd name="T6" fmla="*/ 2147483647 w 43"/>
                <a:gd name="T7" fmla="*/ 2147483647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19"/>
                <a:gd name="T14" fmla="*/ 43 w 4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19">
                  <a:moveTo>
                    <a:pt x="0" y="0"/>
                  </a:moveTo>
                  <a:lnTo>
                    <a:pt x="12" y="18"/>
                  </a:lnTo>
                  <a:lnTo>
                    <a:pt x="30" y="18"/>
                  </a:lnTo>
                  <a:lnTo>
                    <a:pt x="42" y="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81"/>
            <p:cNvSpPr>
              <a:spLocks/>
            </p:cNvSpPr>
            <p:nvPr/>
          </p:nvSpPr>
          <p:spPr bwMode="auto">
            <a:xfrm>
              <a:off x="2782888" y="5499100"/>
              <a:ext cx="65087" cy="42863"/>
            </a:xfrm>
            <a:custGeom>
              <a:avLst/>
              <a:gdLst>
                <a:gd name="T0" fmla="*/ 2147483647 w 43"/>
                <a:gd name="T1" fmla="*/ 0 h 28"/>
                <a:gd name="T2" fmla="*/ 2147483647 w 43"/>
                <a:gd name="T3" fmla="*/ 2147483647 h 28"/>
                <a:gd name="T4" fmla="*/ 2147483647 w 43"/>
                <a:gd name="T5" fmla="*/ 2147483647 h 28"/>
                <a:gd name="T6" fmla="*/ 0 w 43"/>
                <a:gd name="T7" fmla="*/ 214748364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28"/>
                <a:gd name="T14" fmla="*/ 43 w 43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28">
                  <a:moveTo>
                    <a:pt x="42" y="0"/>
                  </a:moveTo>
                  <a:lnTo>
                    <a:pt x="36" y="21"/>
                  </a:lnTo>
                  <a:lnTo>
                    <a:pt x="18" y="27"/>
                  </a:lnTo>
                  <a:lnTo>
                    <a:pt x="0" y="1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82"/>
            <p:cNvSpPr>
              <a:spLocks/>
            </p:cNvSpPr>
            <p:nvPr/>
          </p:nvSpPr>
          <p:spPr bwMode="auto">
            <a:xfrm>
              <a:off x="2503488" y="5489575"/>
              <a:ext cx="36512" cy="34925"/>
            </a:xfrm>
            <a:custGeom>
              <a:avLst/>
              <a:gdLst>
                <a:gd name="T0" fmla="*/ 0 w 24"/>
                <a:gd name="T1" fmla="*/ 0 h 23"/>
                <a:gd name="T2" fmla="*/ 0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lnTo>
                    <a:pt x="0" y="17"/>
                  </a:lnTo>
                  <a:lnTo>
                    <a:pt x="11" y="22"/>
                  </a:lnTo>
                  <a:lnTo>
                    <a:pt x="23" y="1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83"/>
            <p:cNvSpPr>
              <a:spLocks/>
            </p:cNvSpPr>
            <p:nvPr/>
          </p:nvSpPr>
          <p:spPr bwMode="auto">
            <a:xfrm>
              <a:off x="2357438" y="5143500"/>
              <a:ext cx="534987" cy="192088"/>
            </a:xfrm>
            <a:custGeom>
              <a:avLst/>
              <a:gdLst>
                <a:gd name="T0" fmla="*/ 0 w 351"/>
                <a:gd name="T1" fmla="*/ 0 h 128"/>
                <a:gd name="T2" fmla="*/ 2147483647 w 351"/>
                <a:gd name="T3" fmla="*/ 2147483647 h 128"/>
                <a:gd name="T4" fmla="*/ 2147483647 w 351"/>
                <a:gd name="T5" fmla="*/ 2147483647 h 128"/>
                <a:gd name="T6" fmla="*/ 2147483647 w 351"/>
                <a:gd name="T7" fmla="*/ 2147483647 h 128"/>
                <a:gd name="T8" fmla="*/ 2147483647 w 351"/>
                <a:gd name="T9" fmla="*/ 2147483647 h 128"/>
                <a:gd name="T10" fmla="*/ 2147483647 w 351"/>
                <a:gd name="T11" fmla="*/ 2147483647 h 128"/>
                <a:gd name="T12" fmla="*/ 2147483647 w 351"/>
                <a:gd name="T13" fmla="*/ 2147483647 h 128"/>
                <a:gd name="T14" fmla="*/ 0 w 351"/>
                <a:gd name="T15" fmla="*/ 2147483647 h 128"/>
                <a:gd name="T16" fmla="*/ 0 w 351"/>
                <a:gd name="T17" fmla="*/ 0 h 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1"/>
                <a:gd name="T28" fmla="*/ 0 h 128"/>
                <a:gd name="T29" fmla="*/ 351 w 351"/>
                <a:gd name="T30" fmla="*/ 128 h 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1" h="128">
                  <a:moveTo>
                    <a:pt x="0" y="0"/>
                  </a:moveTo>
                  <a:lnTo>
                    <a:pt x="18" y="33"/>
                  </a:lnTo>
                  <a:lnTo>
                    <a:pt x="54" y="60"/>
                  </a:lnTo>
                  <a:lnTo>
                    <a:pt x="190" y="55"/>
                  </a:lnTo>
                  <a:lnTo>
                    <a:pt x="344" y="44"/>
                  </a:lnTo>
                  <a:lnTo>
                    <a:pt x="350" y="105"/>
                  </a:lnTo>
                  <a:lnTo>
                    <a:pt x="54" y="127"/>
                  </a:ln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Freeform 84"/>
            <p:cNvSpPr>
              <a:spLocks/>
            </p:cNvSpPr>
            <p:nvPr/>
          </p:nvSpPr>
          <p:spPr bwMode="auto">
            <a:xfrm>
              <a:off x="2043113" y="3868738"/>
              <a:ext cx="533400" cy="125412"/>
            </a:xfrm>
            <a:custGeom>
              <a:avLst/>
              <a:gdLst>
                <a:gd name="T0" fmla="*/ 2147483647 w 351"/>
                <a:gd name="T1" fmla="*/ 2147483647 h 84"/>
                <a:gd name="T2" fmla="*/ 2147483647 w 351"/>
                <a:gd name="T3" fmla="*/ 2147483647 h 84"/>
                <a:gd name="T4" fmla="*/ 0 w 351"/>
                <a:gd name="T5" fmla="*/ 2147483647 h 84"/>
                <a:gd name="T6" fmla="*/ 2147483647 w 351"/>
                <a:gd name="T7" fmla="*/ 0 h 84"/>
                <a:gd name="T8" fmla="*/ 2147483647 w 351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84"/>
                <a:gd name="T17" fmla="*/ 351 w 35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84">
                  <a:moveTo>
                    <a:pt x="350" y="38"/>
                  </a:moveTo>
                  <a:lnTo>
                    <a:pt x="18" y="83"/>
                  </a:lnTo>
                  <a:lnTo>
                    <a:pt x="0" y="38"/>
                  </a:lnTo>
                  <a:lnTo>
                    <a:pt x="314" y="0"/>
                  </a:lnTo>
                  <a:lnTo>
                    <a:pt x="350" y="3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371"/>
            <p:cNvSpPr>
              <a:spLocks noChangeShapeType="1"/>
            </p:cNvSpPr>
            <p:nvPr/>
          </p:nvSpPr>
          <p:spPr bwMode="auto">
            <a:xfrm flipH="1" flipV="1">
              <a:off x="2014538" y="3946525"/>
              <a:ext cx="55562" cy="138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Freeform 86"/>
            <p:cNvSpPr>
              <a:spLocks/>
            </p:cNvSpPr>
            <p:nvPr/>
          </p:nvSpPr>
          <p:spPr bwMode="auto">
            <a:xfrm>
              <a:off x="2043113" y="3924300"/>
              <a:ext cx="28575" cy="407988"/>
            </a:xfrm>
            <a:custGeom>
              <a:avLst/>
              <a:gdLst>
                <a:gd name="T0" fmla="*/ 0 w 19"/>
                <a:gd name="T1" fmla="*/ 0 h 273"/>
                <a:gd name="T2" fmla="*/ 0 w 19"/>
                <a:gd name="T3" fmla="*/ 2147483647 h 273"/>
                <a:gd name="T4" fmla="*/ 2147483647 w 19"/>
                <a:gd name="T5" fmla="*/ 2147483647 h 273"/>
                <a:gd name="T6" fmla="*/ 2147483647 w 19"/>
                <a:gd name="T7" fmla="*/ 2147483647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273"/>
                <a:gd name="T14" fmla="*/ 19 w 19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273">
                  <a:moveTo>
                    <a:pt x="0" y="0"/>
                  </a:moveTo>
                  <a:lnTo>
                    <a:pt x="0" y="222"/>
                  </a:lnTo>
                  <a:lnTo>
                    <a:pt x="18" y="272"/>
                  </a:lnTo>
                  <a:lnTo>
                    <a:pt x="18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373"/>
            <p:cNvSpPr>
              <a:spLocks noChangeShapeType="1"/>
            </p:cNvSpPr>
            <p:nvPr/>
          </p:nvSpPr>
          <p:spPr bwMode="auto">
            <a:xfrm>
              <a:off x="1997075" y="4251325"/>
              <a:ext cx="46038" cy="92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Freeform 88"/>
            <p:cNvSpPr>
              <a:spLocks/>
            </p:cNvSpPr>
            <p:nvPr/>
          </p:nvSpPr>
          <p:spPr bwMode="auto">
            <a:xfrm>
              <a:off x="2114550" y="3975100"/>
              <a:ext cx="398463" cy="307975"/>
            </a:xfrm>
            <a:custGeom>
              <a:avLst/>
              <a:gdLst>
                <a:gd name="T0" fmla="*/ 0 w 262"/>
                <a:gd name="T1" fmla="*/ 2147483647 h 206"/>
                <a:gd name="T2" fmla="*/ 2147483647 w 262"/>
                <a:gd name="T3" fmla="*/ 0 h 206"/>
                <a:gd name="T4" fmla="*/ 2147483647 w 262"/>
                <a:gd name="T5" fmla="*/ 2147483647 h 206"/>
                <a:gd name="T6" fmla="*/ 0 w 262"/>
                <a:gd name="T7" fmla="*/ 2147483647 h 206"/>
                <a:gd name="T8" fmla="*/ 0 w 262"/>
                <a:gd name="T9" fmla="*/ 2147483647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06"/>
                <a:gd name="T17" fmla="*/ 262 w 262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06">
                  <a:moveTo>
                    <a:pt x="0" y="39"/>
                  </a:moveTo>
                  <a:lnTo>
                    <a:pt x="261" y="0"/>
                  </a:lnTo>
                  <a:lnTo>
                    <a:pt x="261" y="171"/>
                  </a:lnTo>
                  <a:lnTo>
                    <a:pt x="0" y="205"/>
                  </a:lnTo>
                  <a:lnTo>
                    <a:pt x="0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Freeform 89"/>
            <p:cNvSpPr>
              <a:spLocks/>
            </p:cNvSpPr>
            <p:nvPr/>
          </p:nvSpPr>
          <p:spPr bwMode="auto">
            <a:xfrm>
              <a:off x="2640013" y="4546600"/>
              <a:ext cx="26987" cy="60325"/>
            </a:xfrm>
            <a:custGeom>
              <a:avLst/>
              <a:gdLst>
                <a:gd name="T0" fmla="*/ 0 w 18"/>
                <a:gd name="T1" fmla="*/ 0 h 40"/>
                <a:gd name="T2" fmla="*/ 2147483647 w 18"/>
                <a:gd name="T3" fmla="*/ 2147483647 h 40"/>
                <a:gd name="T4" fmla="*/ 2147483647 w 18"/>
                <a:gd name="T5" fmla="*/ 2147483647 h 40"/>
                <a:gd name="T6" fmla="*/ 0 60000 65536"/>
                <a:gd name="T7" fmla="*/ 0 60000 65536"/>
                <a:gd name="T8" fmla="*/ 0 60000 65536"/>
                <a:gd name="T9" fmla="*/ 0 w 18"/>
                <a:gd name="T10" fmla="*/ 0 h 40"/>
                <a:gd name="T11" fmla="*/ 18 w 18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40">
                  <a:moveTo>
                    <a:pt x="0" y="0"/>
                  </a:moveTo>
                  <a:lnTo>
                    <a:pt x="5" y="23"/>
                  </a:lnTo>
                  <a:lnTo>
                    <a:pt x="17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90"/>
            <p:cNvSpPr>
              <a:spLocks/>
            </p:cNvSpPr>
            <p:nvPr/>
          </p:nvSpPr>
          <p:spPr bwMode="auto">
            <a:xfrm>
              <a:off x="2125663" y="4332288"/>
              <a:ext cx="290512" cy="42862"/>
            </a:xfrm>
            <a:custGeom>
              <a:avLst/>
              <a:gdLst>
                <a:gd name="T0" fmla="*/ 0 w 191"/>
                <a:gd name="T1" fmla="*/ 0 h 29"/>
                <a:gd name="T2" fmla="*/ 2147483647 w 191"/>
                <a:gd name="T3" fmla="*/ 2147483647 h 29"/>
                <a:gd name="T4" fmla="*/ 2147483647 w 191"/>
                <a:gd name="T5" fmla="*/ 0 h 29"/>
                <a:gd name="T6" fmla="*/ 0 60000 65536"/>
                <a:gd name="T7" fmla="*/ 0 60000 65536"/>
                <a:gd name="T8" fmla="*/ 0 60000 65536"/>
                <a:gd name="T9" fmla="*/ 0 w 191"/>
                <a:gd name="T10" fmla="*/ 0 h 29"/>
                <a:gd name="T11" fmla="*/ 191 w 19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29">
                  <a:moveTo>
                    <a:pt x="0" y="0"/>
                  </a:moveTo>
                  <a:lnTo>
                    <a:pt x="6" y="28"/>
                  </a:lnTo>
                  <a:lnTo>
                    <a:pt x="19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378"/>
            <p:cNvSpPr>
              <a:spLocks noChangeShapeType="1"/>
            </p:cNvSpPr>
            <p:nvPr/>
          </p:nvSpPr>
          <p:spPr bwMode="auto">
            <a:xfrm flipV="1">
              <a:off x="2070100" y="4332288"/>
              <a:ext cx="344488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7" name="Line 379"/>
            <p:cNvSpPr>
              <a:spLocks noChangeShapeType="1"/>
            </p:cNvSpPr>
            <p:nvPr/>
          </p:nvSpPr>
          <p:spPr bwMode="auto">
            <a:xfrm>
              <a:off x="2070100" y="4389438"/>
              <a:ext cx="44450" cy="123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Line 380"/>
            <p:cNvSpPr>
              <a:spLocks noChangeShapeType="1"/>
            </p:cNvSpPr>
            <p:nvPr/>
          </p:nvSpPr>
          <p:spPr bwMode="auto">
            <a:xfrm flipV="1">
              <a:off x="2224088" y="4530725"/>
              <a:ext cx="196850" cy="333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9" name="Freeform 94"/>
            <p:cNvSpPr>
              <a:spLocks/>
            </p:cNvSpPr>
            <p:nvPr/>
          </p:nvSpPr>
          <p:spPr bwMode="auto">
            <a:xfrm>
              <a:off x="2584450" y="4289425"/>
              <a:ext cx="209550" cy="174625"/>
            </a:xfrm>
            <a:custGeom>
              <a:avLst/>
              <a:gdLst>
                <a:gd name="T0" fmla="*/ 0 w 138"/>
                <a:gd name="T1" fmla="*/ 2147483647 h 117"/>
                <a:gd name="T2" fmla="*/ 2147483647 w 138"/>
                <a:gd name="T3" fmla="*/ 0 h 117"/>
                <a:gd name="T4" fmla="*/ 2147483647 w 138"/>
                <a:gd name="T5" fmla="*/ 2147483647 h 117"/>
                <a:gd name="T6" fmla="*/ 2147483647 w 138"/>
                <a:gd name="T7" fmla="*/ 2147483647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17"/>
                <a:gd name="T14" fmla="*/ 138 w 13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17">
                  <a:moveTo>
                    <a:pt x="0" y="11"/>
                  </a:moveTo>
                  <a:lnTo>
                    <a:pt x="95" y="0"/>
                  </a:lnTo>
                  <a:lnTo>
                    <a:pt x="137" y="105"/>
                  </a:lnTo>
                  <a:lnTo>
                    <a:pt x="48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Freeform 95"/>
            <p:cNvSpPr>
              <a:spLocks/>
            </p:cNvSpPr>
            <p:nvPr/>
          </p:nvSpPr>
          <p:spPr bwMode="auto">
            <a:xfrm>
              <a:off x="2114550" y="4365625"/>
              <a:ext cx="301625" cy="174625"/>
            </a:xfrm>
            <a:custGeom>
              <a:avLst/>
              <a:gdLst>
                <a:gd name="T0" fmla="*/ 0 w 198"/>
                <a:gd name="T1" fmla="*/ 2147483647 h 117"/>
                <a:gd name="T2" fmla="*/ 2147483647 w 198"/>
                <a:gd name="T3" fmla="*/ 0 h 117"/>
                <a:gd name="T4" fmla="*/ 2147483647 w 198"/>
                <a:gd name="T5" fmla="*/ 2147483647 h 117"/>
                <a:gd name="T6" fmla="*/ 2147483647 w 198"/>
                <a:gd name="T7" fmla="*/ 2147483647 h 117"/>
                <a:gd name="T8" fmla="*/ 2147483647 w 198"/>
                <a:gd name="T9" fmla="*/ 2147483647 h 117"/>
                <a:gd name="T10" fmla="*/ 2147483647 w 198"/>
                <a:gd name="T11" fmla="*/ 2147483647 h 117"/>
                <a:gd name="T12" fmla="*/ 2147483647 w 198"/>
                <a:gd name="T13" fmla="*/ 2147483647 h 117"/>
                <a:gd name="T14" fmla="*/ 0 w 198"/>
                <a:gd name="T15" fmla="*/ 2147483647 h 1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"/>
                <a:gd name="T25" fmla="*/ 0 h 117"/>
                <a:gd name="T26" fmla="*/ 198 w 198"/>
                <a:gd name="T27" fmla="*/ 117 h 1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" h="117">
                  <a:moveTo>
                    <a:pt x="0" y="28"/>
                  </a:moveTo>
                  <a:lnTo>
                    <a:pt x="190" y="0"/>
                  </a:lnTo>
                  <a:lnTo>
                    <a:pt x="197" y="88"/>
                  </a:lnTo>
                  <a:lnTo>
                    <a:pt x="131" y="105"/>
                  </a:lnTo>
                  <a:lnTo>
                    <a:pt x="66" y="116"/>
                  </a:lnTo>
                  <a:lnTo>
                    <a:pt x="48" y="100"/>
                  </a:lnTo>
                  <a:lnTo>
                    <a:pt x="7" y="72"/>
                  </a:lnTo>
                  <a:lnTo>
                    <a:pt x="0" y="2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Freeform 96"/>
            <p:cNvSpPr>
              <a:spLocks/>
            </p:cNvSpPr>
            <p:nvPr/>
          </p:nvSpPr>
          <p:spPr bwMode="auto">
            <a:xfrm>
              <a:off x="2006600" y="4556125"/>
              <a:ext cx="109538" cy="50800"/>
            </a:xfrm>
            <a:custGeom>
              <a:avLst/>
              <a:gdLst>
                <a:gd name="T0" fmla="*/ 2147483647 w 72"/>
                <a:gd name="T1" fmla="*/ 2147483647 h 34"/>
                <a:gd name="T2" fmla="*/ 2147483647 w 72"/>
                <a:gd name="T3" fmla="*/ 2147483647 h 34"/>
                <a:gd name="T4" fmla="*/ 2147483647 w 72"/>
                <a:gd name="T5" fmla="*/ 0 h 34"/>
                <a:gd name="T6" fmla="*/ 0 w 72"/>
                <a:gd name="T7" fmla="*/ 2147483647 h 34"/>
                <a:gd name="T8" fmla="*/ 2147483647 w 72"/>
                <a:gd name="T9" fmla="*/ 214748364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4"/>
                <a:gd name="T17" fmla="*/ 72 w 7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4">
                  <a:moveTo>
                    <a:pt x="18" y="33"/>
                  </a:moveTo>
                  <a:lnTo>
                    <a:pt x="71" y="28"/>
                  </a:lnTo>
                  <a:lnTo>
                    <a:pt x="65" y="0"/>
                  </a:lnTo>
                  <a:lnTo>
                    <a:pt x="0" y="5"/>
                  </a:lnTo>
                  <a:lnTo>
                    <a:pt x="18" y="3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Freeform 97"/>
            <p:cNvSpPr>
              <a:spLocks/>
            </p:cNvSpPr>
            <p:nvPr/>
          </p:nvSpPr>
          <p:spPr bwMode="auto">
            <a:xfrm>
              <a:off x="2224088" y="4530725"/>
              <a:ext cx="252412" cy="68263"/>
            </a:xfrm>
            <a:custGeom>
              <a:avLst/>
              <a:gdLst>
                <a:gd name="T0" fmla="*/ 0 w 166"/>
                <a:gd name="T1" fmla="*/ 2147483647 h 46"/>
                <a:gd name="T2" fmla="*/ 2147483647 w 166"/>
                <a:gd name="T3" fmla="*/ 0 h 46"/>
                <a:gd name="T4" fmla="*/ 2147483647 w 166"/>
                <a:gd name="T5" fmla="*/ 2147483647 h 46"/>
                <a:gd name="T6" fmla="*/ 0 w 166"/>
                <a:gd name="T7" fmla="*/ 2147483647 h 46"/>
                <a:gd name="T8" fmla="*/ 0 w 166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46"/>
                <a:gd name="T17" fmla="*/ 166 w 16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46">
                  <a:moveTo>
                    <a:pt x="0" y="23"/>
                  </a:moveTo>
                  <a:lnTo>
                    <a:pt x="130" y="0"/>
                  </a:lnTo>
                  <a:lnTo>
                    <a:pt x="165" y="23"/>
                  </a:lnTo>
                  <a:lnTo>
                    <a:pt x="0" y="45"/>
                  </a:lnTo>
                  <a:lnTo>
                    <a:pt x="0" y="2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Freeform 98"/>
            <p:cNvSpPr>
              <a:spLocks/>
            </p:cNvSpPr>
            <p:nvPr/>
          </p:nvSpPr>
          <p:spPr bwMode="auto">
            <a:xfrm>
              <a:off x="2657475" y="4481513"/>
              <a:ext cx="227013" cy="158750"/>
            </a:xfrm>
            <a:custGeom>
              <a:avLst/>
              <a:gdLst>
                <a:gd name="T0" fmla="*/ 2147483647 w 149"/>
                <a:gd name="T1" fmla="*/ 2147483647 h 106"/>
                <a:gd name="T2" fmla="*/ 2147483647 w 149"/>
                <a:gd name="T3" fmla="*/ 0 h 106"/>
                <a:gd name="T4" fmla="*/ 2147483647 w 149"/>
                <a:gd name="T5" fmla="*/ 2147483647 h 106"/>
                <a:gd name="T6" fmla="*/ 2147483647 w 149"/>
                <a:gd name="T7" fmla="*/ 2147483647 h 106"/>
                <a:gd name="T8" fmla="*/ 2147483647 w 149"/>
                <a:gd name="T9" fmla="*/ 2147483647 h 106"/>
                <a:gd name="T10" fmla="*/ 0 w 149"/>
                <a:gd name="T11" fmla="*/ 2147483647 h 106"/>
                <a:gd name="T12" fmla="*/ 2147483647 w 149"/>
                <a:gd name="T13" fmla="*/ 2147483647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9"/>
                <a:gd name="T22" fmla="*/ 0 h 106"/>
                <a:gd name="T23" fmla="*/ 149 w 149"/>
                <a:gd name="T24" fmla="*/ 106 h 1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9" h="106">
                  <a:moveTo>
                    <a:pt x="18" y="5"/>
                  </a:moveTo>
                  <a:lnTo>
                    <a:pt x="89" y="0"/>
                  </a:lnTo>
                  <a:lnTo>
                    <a:pt x="142" y="71"/>
                  </a:lnTo>
                  <a:lnTo>
                    <a:pt x="148" y="105"/>
                  </a:lnTo>
                  <a:lnTo>
                    <a:pt x="89" y="28"/>
                  </a:lnTo>
                  <a:lnTo>
                    <a:pt x="0" y="39"/>
                  </a:lnTo>
                  <a:lnTo>
                    <a:pt x="18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4" name="Freeform 99"/>
            <p:cNvSpPr>
              <a:spLocks/>
            </p:cNvSpPr>
            <p:nvPr/>
          </p:nvSpPr>
          <p:spPr bwMode="auto">
            <a:xfrm>
              <a:off x="1673225" y="4564063"/>
              <a:ext cx="398463" cy="530225"/>
            </a:xfrm>
            <a:custGeom>
              <a:avLst/>
              <a:gdLst>
                <a:gd name="T0" fmla="*/ 2147483647 w 262"/>
                <a:gd name="T1" fmla="*/ 0 h 355"/>
                <a:gd name="T2" fmla="*/ 2147483647 w 262"/>
                <a:gd name="T3" fmla="*/ 2147483647 h 355"/>
                <a:gd name="T4" fmla="*/ 0 w 262"/>
                <a:gd name="T5" fmla="*/ 2147483647 h 355"/>
                <a:gd name="T6" fmla="*/ 0 60000 65536"/>
                <a:gd name="T7" fmla="*/ 0 60000 65536"/>
                <a:gd name="T8" fmla="*/ 0 60000 65536"/>
                <a:gd name="T9" fmla="*/ 0 w 262"/>
                <a:gd name="T10" fmla="*/ 0 h 355"/>
                <a:gd name="T11" fmla="*/ 262 w 262"/>
                <a:gd name="T12" fmla="*/ 355 h 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355">
                  <a:moveTo>
                    <a:pt x="219" y="0"/>
                  </a:moveTo>
                  <a:lnTo>
                    <a:pt x="261" y="106"/>
                  </a:lnTo>
                  <a:lnTo>
                    <a:pt x="0" y="35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" name="Freeform 100"/>
            <p:cNvSpPr>
              <a:spLocks/>
            </p:cNvSpPr>
            <p:nvPr/>
          </p:nvSpPr>
          <p:spPr bwMode="auto">
            <a:xfrm>
              <a:off x="1636713" y="5092700"/>
              <a:ext cx="84137" cy="606425"/>
            </a:xfrm>
            <a:custGeom>
              <a:avLst/>
              <a:gdLst>
                <a:gd name="T0" fmla="*/ 2147483647 w 55"/>
                <a:gd name="T1" fmla="*/ 0 h 406"/>
                <a:gd name="T2" fmla="*/ 2147483647 w 55"/>
                <a:gd name="T3" fmla="*/ 2147483647 h 406"/>
                <a:gd name="T4" fmla="*/ 2147483647 w 55"/>
                <a:gd name="T5" fmla="*/ 2147483647 h 406"/>
                <a:gd name="T6" fmla="*/ 0 w 55"/>
                <a:gd name="T7" fmla="*/ 2147483647 h 406"/>
                <a:gd name="T8" fmla="*/ 2147483647 w 55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6"/>
                <a:gd name="T17" fmla="*/ 55 w 55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6">
                  <a:moveTo>
                    <a:pt x="22" y="0"/>
                  </a:moveTo>
                  <a:lnTo>
                    <a:pt x="54" y="389"/>
                  </a:lnTo>
                  <a:lnTo>
                    <a:pt x="27" y="405"/>
                  </a:lnTo>
                  <a:lnTo>
                    <a:pt x="0" y="2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Freeform 101"/>
            <p:cNvSpPr>
              <a:spLocks/>
            </p:cNvSpPr>
            <p:nvPr/>
          </p:nvSpPr>
          <p:spPr bwMode="auto">
            <a:xfrm>
              <a:off x="1636713" y="5092700"/>
              <a:ext cx="92075" cy="614363"/>
            </a:xfrm>
            <a:custGeom>
              <a:avLst/>
              <a:gdLst>
                <a:gd name="T0" fmla="*/ 2147483647 w 61"/>
                <a:gd name="T1" fmla="*/ 0 h 411"/>
                <a:gd name="T2" fmla="*/ 2147483647 w 61"/>
                <a:gd name="T3" fmla="*/ 2147483647 h 411"/>
                <a:gd name="T4" fmla="*/ 2147483647 w 61"/>
                <a:gd name="T5" fmla="*/ 2147483647 h 411"/>
                <a:gd name="T6" fmla="*/ 0 w 61"/>
                <a:gd name="T7" fmla="*/ 2147483647 h 411"/>
                <a:gd name="T8" fmla="*/ 2147483647 w 61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411"/>
                <a:gd name="T17" fmla="*/ 61 w 61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411">
                  <a:moveTo>
                    <a:pt x="24" y="0"/>
                  </a:moveTo>
                  <a:lnTo>
                    <a:pt x="60" y="394"/>
                  </a:lnTo>
                  <a:lnTo>
                    <a:pt x="30" y="410"/>
                  </a:lnTo>
                  <a:lnTo>
                    <a:pt x="0" y="22"/>
                  </a:lnTo>
                  <a:lnTo>
                    <a:pt x="24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Line 389"/>
            <p:cNvSpPr>
              <a:spLocks noChangeShapeType="1"/>
            </p:cNvSpPr>
            <p:nvPr/>
          </p:nvSpPr>
          <p:spPr bwMode="auto">
            <a:xfrm>
              <a:off x="1114425" y="4911725"/>
              <a:ext cx="53975" cy="577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" name="Freeform 103"/>
            <p:cNvSpPr>
              <a:spLocks/>
            </p:cNvSpPr>
            <p:nvPr/>
          </p:nvSpPr>
          <p:spPr bwMode="auto">
            <a:xfrm>
              <a:off x="1690688" y="4811713"/>
              <a:ext cx="454025" cy="365125"/>
            </a:xfrm>
            <a:custGeom>
              <a:avLst/>
              <a:gdLst>
                <a:gd name="T0" fmla="*/ 0 w 298"/>
                <a:gd name="T1" fmla="*/ 2147483647 h 244"/>
                <a:gd name="T2" fmla="*/ 2147483647 w 298"/>
                <a:gd name="T3" fmla="*/ 2147483647 h 244"/>
                <a:gd name="T4" fmla="*/ 2147483647 w 298"/>
                <a:gd name="T5" fmla="*/ 2147483647 h 244"/>
                <a:gd name="T6" fmla="*/ 2147483647 w 298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8"/>
                <a:gd name="T13" fmla="*/ 0 h 244"/>
                <a:gd name="T14" fmla="*/ 298 w 298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8" h="244">
                  <a:moveTo>
                    <a:pt x="0" y="210"/>
                  </a:moveTo>
                  <a:lnTo>
                    <a:pt x="89" y="243"/>
                  </a:lnTo>
                  <a:lnTo>
                    <a:pt x="297" y="44"/>
                  </a:lnTo>
                  <a:lnTo>
                    <a:pt x="1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104"/>
            <p:cNvSpPr>
              <a:spLocks/>
            </p:cNvSpPr>
            <p:nvPr/>
          </p:nvSpPr>
          <p:spPr bwMode="auto">
            <a:xfrm>
              <a:off x="1690688" y="4876800"/>
              <a:ext cx="454025" cy="382588"/>
            </a:xfrm>
            <a:custGeom>
              <a:avLst/>
              <a:gdLst>
                <a:gd name="T0" fmla="*/ 2147483647 w 298"/>
                <a:gd name="T1" fmla="*/ 0 h 256"/>
                <a:gd name="T2" fmla="*/ 2147483647 w 298"/>
                <a:gd name="T3" fmla="*/ 2147483647 h 256"/>
                <a:gd name="T4" fmla="*/ 2147483647 w 298"/>
                <a:gd name="T5" fmla="*/ 2147483647 h 256"/>
                <a:gd name="T6" fmla="*/ 0 w 298"/>
                <a:gd name="T7" fmla="*/ 2147483647 h 256"/>
                <a:gd name="T8" fmla="*/ 0 w 298"/>
                <a:gd name="T9" fmla="*/ 2147483647 h 256"/>
                <a:gd name="T10" fmla="*/ 2147483647 w 298"/>
                <a:gd name="T11" fmla="*/ 2147483647 h 256"/>
                <a:gd name="T12" fmla="*/ 2147483647 w 298"/>
                <a:gd name="T13" fmla="*/ 2147483647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8"/>
                <a:gd name="T22" fmla="*/ 0 h 256"/>
                <a:gd name="T23" fmla="*/ 298 w 29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8" h="256">
                  <a:moveTo>
                    <a:pt x="297" y="0"/>
                  </a:moveTo>
                  <a:lnTo>
                    <a:pt x="297" y="39"/>
                  </a:lnTo>
                  <a:lnTo>
                    <a:pt x="95" y="239"/>
                  </a:lnTo>
                  <a:lnTo>
                    <a:pt x="0" y="206"/>
                  </a:lnTo>
                  <a:lnTo>
                    <a:pt x="0" y="227"/>
                  </a:lnTo>
                  <a:lnTo>
                    <a:pt x="83" y="255"/>
                  </a:lnTo>
                  <a:lnTo>
                    <a:pt x="95" y="23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Line 392"/>
            <p:cNvSpPr>
              <a:spLocks noChangeShapeType="1"/>
            </p:cNvSpPr>
            <p:nvPr/>
          </p:nvSpPr>
          <p:spPr bwMode="auto">
            <a:xfrm>
              <a:off x="1825625" y="5175250"/>
              <a:ext cx="9525" cy="57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Freeform 106"/>
            <p:cNvSpPr>
              <a:spLocks/>
            </p:cNvSpPr>
            <p:nvPr/>
          </p:nvSpPr>
          <p:spPr bwMode="auto">
            <a:xfrm>
              <a:off x="1709738" y="4837113"/>
              <a:ext cx="388937" cy="307975"/>
            </a:xfrm>
            <a:custGeom>
              <a:avLst/>
              <a:gdLst>
                <a:gd name="T0" fmla="*/ 0 w 256"/>
                <a:gd name="T1" fmla="*/ 2147483647 h 206"/>
                <a:gd name="T2" fmla="*/ 2147483647 w 256"/>
                <a:gd name="T3" fmla="*/ 2147483647 h 206"/>
                <a:gd name="T4" fmla="*/ 2147483647 w 256"/>
                <a:gd name="T5" fmla="*/ 2147483647 h 206"/>
                <a:gd name="T6" fmla="*/ 2147483647 w 256"/>
                <a:gd name="T7" fmla="*/ 0 h 206"/>
                <a:gd name="T8" fmla="*/ 0 w 256"/>
                <a:gd name="T9" fmla="*/ 2147483647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6"/>
                <a:gd name="T17" fmla="*/ 256 w 256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6">
                  <a:moveTo>
                    <a:pt x="0" y="178"/>
                  </a:moveTo>
                  <a:lnTo>
                    <a:pt x="69" y="205"/>
                  </a:lnTo>
                  <a:lnTo>
                    <a:pt x="255" y="33"/>
                  </a:lnTo>
                  <a:lnTo>
                    <a:pt x="186" y="0"/>
                  </a:lnTo>
                  <a:lnTo>
                    <a:pt x="0" y="17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Freeform 107"/>
            <p:cNvSpPr>
              <a:spLocks/>
            </p:cNvSpPr>
            <p:nvPr/>
          </p:nvSpPr>
          <p:spPr bwMode="auto">
            <a:xfrm>
              <a:off x="1709738" y="4837113"/>
              <a:ext cx="398462" cy="315912"/>
            </a:xfrm>
            <a:custGeom>
              <a:avLst/>
              <a:gdLst>
                <a:gd name="T0" fmla="*/ 0 w 262"/>
                <a:gd name="T1" fmla="*/ 2147483647 h 211"/>
                <a:gd name="T2" fmla="*/ 2147483647 w 262"/>
                <a:gd name="T3" fmla="*/ 2147483647 h 211"/>
                <a:gd name="T4" fmla="*/ 2147483647 w 262"/>
                <a:gd name="T5" fmla="*/ 2147483647 h 211"/>
                <a:gd name="T6" fmla="*/ 2147483647 w 262"/>
                <a:gd name="T7" fmla="*/ 0 h 211"/>
                <a:gd name="T8" fmla="*/ 0 w 262"/>
                <a:gd name="T9" fmla="*/ 2147483647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11"/>
                <a:gd name="T17" fmla="*/ 262 w 262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11">
                  <a:moveTo>
                    <a:pt x="0" y="182"/>
                  </a:moveTo>
                  <a:lnTo>
                    <a:pt x="71" y="210"/>
                  </a:lnTo>
                  <a:lnTo>
                    <a:pt x="261" y="34"/>
                  </a:lnTo>
                  <a:lnTo>
                    <a:pt x="190" y="0"/>
                  </a:lnTo>
                  <a:lnTo>
                    <a:pt x="0" y="18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Line 395"/>
            <p:cNvSpPr>
              <a:spLocks noChangeShapeType="1"/>
            </p:cNvSpPr>
            <p:nvPr/>
          </p:nvSpPr>
          <p:spPr bwMode="auto">
            <a:xfrm flipV="1">
              <a:off x="1735138" y="4852988"/>
              <a:ext cx="271462" cy="25558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Line 396"/>
            <p:cNvSpPr>
              <a:spLocks noChangeShapeType="1"/>
            </p:cNvSpPr>
            <p:nvPr/>
          </p:nvSpPr>
          <p:spPr bwMode="auto">
            <a:xfrm flipV="1">
              <a:off x="1754188" y="4860925"/>
              <a:ext cx="269875" cy="2571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Line 397"/>
            <p:cNvSpPr>
              <a:spLocks noChangeShapeType="1"/>
            </p:cNvSpPr>
            <p:nvPr/>
          </p:nvSpPr>
          <p:spPr bwMode="auto">
            <a:xfrm flipV="1">
              <a:off x="1781175" y="4876800"/>
              <a:ext cx="261938" cy="2492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Line 398"/>
            <p:cNvSpPr>
              <a:spLocks noChangeShapeType="1"/>
            </p:cNvSpPr>
            <p:nvPr/>
          </p:nvSpPr>
          <p:spPr bwMode="auto">
            <a:xfrm>
              <a:off x="914400" y="4038600"/>
              <a:ext cx="947738" cy="2286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Line 399"/>
            <p:cNvSpPr>
              <a:spLocks noChangeShapeType="1"/>
            </p:cNvSpPr>
            <p:nvPr/>
          </p:nvSpPr>
          <p:spPr bwMode="auto">
            <a:xfrm>
              <a:off x="1746250" y="5102225"/>
              <a:ext cx="71438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400"/>
            <p:cNvSpPr>
              <a:spLocks noChangeShapeType="1"/>
            </p:cNvSpPr>
            <p:nvPr/>
          </p:nvSpPr>
          <p:spPr bwMode="auto">
            <a:xfrm>
              <a:off x="1989138" y="4870450"/>
              <a:ext cx="71437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401"/>
            <p:cNvSpPr>
              <a:spLocks noChangeShapeType="1"/>
            </p:cNvSpPr>
            <p:nvPr/>
          </p:nvSpPr>
          <p:spPr bwMode="auto">
            <a:xfrm>
              <a:off x="1870075" y="4994275"/>
              <a:ext cx="55563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Line 402"/>
            <p:cNvSpPr>
              <a:spLocks noChangeShapeType="1"/>
            </p:cNvSpPr>
            <p:nvPr/>
          </p:nvSpPr>
          <p:spPr bwMode="auto">
            <a:xfrm>
              <a:off x="1925638" y="4935538"/>
              <a:ext cx="63500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Line 403"/>
            <p:cNvSpPr>
              <a:spLocks noChangeShapeType="1"/>
            </p:cNvSpPr>
            <p:nvPr/>
          </p:nvSpPr>
          <p:spPr bwMode="auto">
            <a:xfrm>
              <a:off x="1960563" y="4902200"/>
              <a:ext cx="63500" cy="333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2" name="Line 404"/>
            <p:cNvSpPr>
              <a:spLocks noChangeShapeType="1"/>
            </p:cNvSpPr>
            <p:nvPr/>
          </p:nvSpPr>
          <p:spPr bwMode="auto">
            <a:xfrm>
              <a:off x="1808163" y="5051425"/>
              <a:ext cx="61912" cy="2698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3" name="Line 405"/>
            <p:cNvSpPr>
              <a:spLocks noChangeShapeType="1"/>
            </p:cNvSpPr>
            <p:nvPr/>
          </p:nvSpPr>
          <p:spPr bwMode="auto">
            <a:xfrm>
              <a:off x="1771650" y="5078413"/>
              <a:ext cx="63500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" name="Line 406"/>
            <p:cNvSpPr>
              <a:spLocks noChangeShapeType="1"/>
            </p:cNvSpPr>
            <p:nvPr/>
          </p:nvSpPr>
          <p:spPr bwMode="auto">
            <a:xfrm>
              <a:off x="1835150" y="5019675"/>
              <a:ext cx="65088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" name="Line 407"/>
            <p:cNvSpPr>
              <a:spLocks noChangeShapeType="1"/>
            </p:cNvSpPr>
            <p:nvPr/>
          </p:nvSpPr>
          <p:spPr bwMode="auto">
            <a:xfrm>
              <a:off x="1900238" y="4968875"/>
              <a:ext cx="52387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6" name="Line 408"/>
            <p:cNvSpPr>
              <a:spLocks noChangeShapeType="1"/>
            </p:cNvSpPr>
            <p:nvPr/>
          </p:nvSpPr>
          <p:spPr bwMode="auto">
            <a:xfrm>
              <a:off x="1978025" y="4886325"/>
              <a:ext cx="36513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7" name="Line 409"/>
            <p:cNvSpPr>
              <a:spLocks noChangeShapeType="1"/>
            </p:cNvSpPr>
            <p:nvPr/>
          </p:nvSpPr>
          <p:spPr bwMode="auto">
            <a:xfrm>
              <a:off x="1943100" y="4927600"/>
              <a:ext cx="34925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8" name="Line 410"/>
            <p:cNvSpPr>
              <a:spLocks noChangeShapeType="1"/>
            </p:cNvSpPr>
            <p:nvPr/>
          </p:nvSpPr>
          <p:spPr bwMode="auto">
            <a:xfrm>
              <a:off x="1916113" y="4953000"/>
              <a:ext cx="26987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9" name="Line 411"/>
            <p:cNvSpPr>
              <a:spLocks noChangeShapeType="1"/>
            </p:cNvSpPr>
            <p:nvPr/>
          </p:nvSpPr>
          <p:spPr bwMode="auto">
            <a:xfrm>
              <a:off x="1881188" y="4976813"/>
              <a:ext cx="61912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0" name="Line 412"/>
            <p:cNvSpPr>
              <a:spLocks noChangeShapeType="1"/>
            </p:cNvSpPr>
            <p:nvPr/>
          </p:nvSpPr>
          <p:spPr bwMode="auto">
            <a:xfrm>
              <a:off x="1844675" y="5010150"/>
              <a:ext cx="61913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1" name="Line 413"/>
            <p:cNvSpPr>
              <a:spLocks noChangeShapeType="1"/>
            </p:cNvSpPr>
            <p:nvPr/>
          </p:nvSpPr>
          <p:spPr bwMode="auto">
            <a:xfrm>
              <a:off x="1817688" y="5035550"/>
              <a:ext cx="63500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2" name="Line 414"/>
            <p:cNvSpPr>
              <a:spLocks noChangeShapeType="1"/>
            </p:cNvSpPr>
            <p:nvPr/>
          </p:nvSpPr>
          <p:spPr bwMode="auto">
            <a:xfrm>
              <a:off x="1790700" y="5068888"/>
              <a:ext cx="63500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3" name="Line 415"/>
            <p:cNvSpPr>
              <a:spLocks noChangeShapeType="1"/>
            </p:cNvSpPr>
            <p:nvPr/>
          </p:nvSpPr>
          <p:spPr bwMode="auto">
            <a:xfrm>
              <a:off x="1763713" y="5092700"/>
              <a:ext cx="61912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4" name="Line 416"/>
            <p:cNvSpPr>
              <a:spLocks noChangeShapeType="1"/>
            </p:cNvSpPr>
            <p:nvPr/>
          </p:nvSpPr>
          <p:spPr bwMode="auto">
            <a:xfrm>
              <a:off x="2006600" y="4852988"/>
              <a:ext cx="63500" cy="3333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" name="Line 417"/>
            <p:cNvSpPr>
              <a:spLocks noChangeShapeType="1"/>
            </p:cNvSpPr>
            <p:nvPr/>
          </p:nvSpPr>
          <p:spPr bwMode="auto">
            <a:xfrm flipV="1">
              <a:off x="2125663" y="4381500"/>
              <a:ext cx="277812" cy="412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" name="Line 418"/>
            <p:cNvSpPr>
              <a:spLocks noChangeShapeType="1"/>
            </p:cNvSpPr>
            <p:nvPr/>
          </p:nvSpPr>
          <p:spPr bwMode="auto">
            <a:xfrm flipV="1">
              <a:off x="2132013" y="4406900"/>
              <a:ext cx="271462" cy="492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7" name="Line 419"/>
            <p:cNvSpPr>
              <a:spLocks noChangeShapeType="1"/>
            </p:cNvSpPr>
            <p:nvPr/>
          </p:nvSpPr>
          <p:spPr bwMode="auto">
            <a:xfrm flipV="1">
              <a:off x="2151063" y="4438650"/>
              <a:ext cx="263525" cy="4286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8" name="Line 420"/>
            <p:cNvSpPr>
              <a:spLocks noChangeShapeType="1"/>
            </p:cNvSpPr>
            <p:nvPr/>
          </p:nvSpPr>
          <p:spPr bwMode="auto">
            <a:xfrm flipV="1">
              <a:off x="2168525" y="4462463"/>
              <a:ext cx="234950" cy="428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421"/>
            <p:cNvSpPr>
              <a:spLocks noChangeShapeType="1"/>
            </p:cNvSpPr>
            <p:nvPr/>
          </p:nvSpPr>
          <p:spPr bwMode="auto">
            <a:xfrm flipV="1">
              <a:off x="2197100" y="4497388"/>
              <a:ext cx="217488" cy="3333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0" name="Line 422"/>
            <p:cNvSpPr>
              <a:spLocks noChangeShapeType="1"/>
            </p:cNvSpPr>
            <p:nvPr/>
          </p:nvSpPr>
          <p:spPr bwMode="auto">
            <a:xfrm>
              <a:off x="2151063" y="4422775"/>
              <a:ext cx="17462" cy="825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1" name="Line 423"/>
            <p:cNvSpPr>
              <a:spLocks noChangeShapeType="1"/>
            </p:cNvSpPr>
            <p:nvPr/>
          </p:nvSpPr>
          <p:spPr bwMode="auto">
            <a:xfrm>
              <a:off x="2178050" y="4422775"/>
              <a:ext cx="19050" cy="1079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2" name="Line 424"/>
            <p:cNvSpPr>
              <a:spLocks noChangeShapeType="1"/>
            </p:cNvSpPr>
            <p:nvPr/>
          </p:nvSpPr>
          <p:spPr bwMode="auto">
            <a:xfrm>
              <a:off x="2214563" y="4414838"/>
              <a:ext cx="19050" cy="1063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3" name="Line 425"/>
            <p:cNvSpPr>
              <a:spLocks noChangeShapeType="1"/>
            </p:cNvSpPr>
            <p:nvPr/>
          </p:nvSpPr>
          <p:spPr bwMode="auto">
            <a:xfrm>
              <a:off x="2249488" y="4414838"/>
              <a:ext cx="28575" cy="1063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4" name="Line 426"/>
            <p:cNvSpPr>
              <a:spLocks noChangeShapeType="1"/>
            </p:cNvSpPr>
            <p:nvPr/>
          </p:nvSpPr>
          <p:spPr bwMode="auto">
            <a:xfrm>
              <a:off x="2268538" y="4406900"/>
              <a:ext cx="26987" cy="10636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" name="Line 427"/>
            <p:cNvSpPr>
              <a:spLocks noChangeShapeType="1"/>
            </p:cNvSpPr>
            <p:nvPr/>
          </p:nvSpPr>
          <p:spPr bwMode="auto">
            <a:xfrm>
              <a:off x="2295525" y="4397375"/>
              <a:ext cx="17463" cy="587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6" name="Line 428"/>
            <p:cNvSpPr>
              <a:spLocks noChangeShapeType="1"/>
            </p:cNvSpPr>
            <p:nvPr/>
          </p:nvSpPr>
          <p:spPr bwMode="auto">
            <a:xfrm>
              <a:off x="2332038" y="4397375"/>
              <a:ext cx="46037" cy="1000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7" name="Line 429"/>
            <p:cNvSpPr>
              <a:spLocks noChangeShapeType="1"/>
            </p:cNvSpPr>
            <p:nvPr/>
          </p:nvSpPr>
          <p:spPr bwMode="auto">
            <a:xfrm>
              <a:off x="2322513" y="4481513"/>
              <a:ext cx="17462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8" name="Line 430"/>
            <p:cNvSpPr>
              <a:spLocks noChangeShapeType="1"/>
            </p:cNvSpPr>
            <p:nvPr/>
          </p:nvSpPr>
          <p:spPr bwMode="auto">
            <a:xfrm>
              <a:off x="2368550" y="4389438"/>
              <a:ext cx="34925" cy="730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9" name="Freeform 144"/>
            <p:cNvSpPr>
              <a:spLocks/>
            </p:cNvSpPr>
            <p:nvPr/>
          </p:nvSpPr>
          <p:spPr bwMode="auto">
            <a:xfrm>
              <a:off x="1355725" y="4265613"/>
              <a:ext cx="319088" cy="241300"/>
            </a:xfrm>
            <a:custGeom>
              <a:avLst/>
              <a:gdLst>
                <a:gd name="T0" fmla="*/ 0 w 209"/>
                <a:gd name="T1" fmla="*/ 0 h 161"/>
                <a:gd name="T2" fmla="*/ 2147483647 w 209"/>
                <a:gd name="T3" fmla="*/ 2147483647 h 161"/>
                <a:gd name="T4" fmla="*/ 2147483647 w 209"/>
                <a:gd name="T5" fmla="*/ 2147483647 h 161"/>
                <a:gd name="T6" fmla="*/ 2147483647 w 209"/>
                <a:gd name="T7" fmla="*/ 2147483647 h 161"/>
                <a:gd name="T8" fmla="*/ 2147483647 w 209"/>
                <a:gd name="T9" fmla="*/ 2147483647 h 161"/>
                <a:gd name="T10" fmla="*/ 2147483647 w 209"/>
                <a:gd name="T11" fmla="*/ 2147483647 h 161"/>
                <a:gd name="T12" fmla="*/ 2147483647 w 209"/>
                <a:gd name="T13" fmla="*/ 2147483647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9"/>
                <a:gd name="T22" fmla="*/ 0 h 161"/>
                <a:gd name="T23" fmla="*/ 209 w 209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9" h="161">
                  <a:moveTo>
                    <a:pt x="0" y="0"/>
                  </a:moveTo>
                  <a:lnTo>
                    <a:pt x="137" y="44"/>
                  </a:lnTo>
                  <a:lnTo>
                    <a:pt x="166" y="28"/>
                  </a:lnTo>
                  <a:lnTo>
                    <a:pt x="208" y="39"/>
                  </a:lnTo>
                  <a:lnTo>
                    <a:pt x="66" y="160"/>
                  </a:lnTo>
                  <a:lnTo>
                    <a:pt x="24" y="144"/>
                  </a:lnTo>
                  <a:lnTo>
                    <a:pt x="137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0" name="Line 432"/>
            <p:cNvSpPr>
              <a:spLocks noChangeShapeType="1"/>
            </p:cNvSpPr>
            <p:nvPr/>
          </p:nvSpPr>
          <p:spPr bwMode="auto">
            <a:xfrm>
              <a:off x="1204913" y="4406900"/>
              <a:ext cx="187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1" name="Freeform 146"/>
            <p:cNvSpPr>
              <a:spLocks/>
            </p:cNvSpPr>
            <p:nvPr/>
          </p:nvSpPr>
          <p:spPr bwMode="auto">
            <a:xfrm>
              <a:off x="1204913" y="4406900"/>
              <a:ext cx="271462" cy="339725"/>
            </a:xfrm>
            <a:custGeom>
              <a:avLst/>
              <a:gdLst>
                <a:gd name="T0" fmla="*/ 0 w 179"/>
                <a:gd name="T1" fmla="*/ 0 h 228"/>
                <a:gd name="T2" fmla="*/ 2147483647 w 179"/>
                <a:gd name="T3" fmla="*/ 2147483647 h 228"/>
                <a:gd name="T4" fmla="*/ 2147483647 w 179"/>
                <a:gd name="T5" fmla="*/ 2147483647 h 228"/>
                <a:gd name="T6" fmla="*/ 2147483647 w 179"/>
                <a:gd name="T7" fmla="*/ 2147483647 h 228"/>
                <a:gd name="T8" fmla="*/ 2147483647 w 179"/>
                <a:gd name="T9" fmla="*/ 2147483647 h 228"/>
                <a:gd name="T10" fmla="*/ 2147483647 w 179"/>
                <a:gd name="T11" fmla="*/ 2147483647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9"/>
                <a:gd name="T19" fmla="*/ 0 h 228"/>
                <a:gd name="T20" fmla="*/ 179 w 179"/>
                <a:gd name="T21" fmla="*/ 228 h 2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9" h="228">
                  <a:moveTo>
                    <a:pt x="0" y="0"/>
                  </a:moveTo>
                  <a:lnTo>
                    <a:pt x="6" y="138"/>
                  </a:lnTo>
                  <a:lnTo>
                    <a:pt x="130" y="177"/>
                  </a:lnTo>
                  <a:lnTo>
                    <a:pt x="130" y="211"/>
                  </a:lnTo>
                  <a:lnTo>
                    <a:pt x="178" y="227"/>
                  </a:lnTo>
                  <a:lnTo>
                    <a:pt x="166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2" name="Line 434"/>
            <p:cNvSpPr>
              <a:spLocks noChangeShapeType="1"/>
            </p:cNvSpPr>
            <p:nvPr/>
          </p:nvSpPr>
          <p:spPr bwMode="auto">
            <a:xfrm flipH="1" flipV="1">
              <a:off x="1392238" y="4481513"/>
              <a:ext cx="9525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3" name="Freeform 148"/>
            <p:cNvSpPr>
              <a:spLocks/>
            </p:cNvSpPr>
            <p:nvPr/>
          </p:nvSpPr>
          <p:spPr bwMode="auto">
            <a:xfrm>
              <a:off x="1474788" y="4324350"/>
              <a:ext cx="209550" cy="422275"/>
            </a:xfrm>
            <a:custGeom>
              <a:avLst/>
              <a:gdLst>
                <a:gd name="T0" fmla="*/ 0 w 137"/>
                <a:gd name="T1" fmla="*/ 2147483647 h 283"/>
                <a:gd name="T2" fmla="*/ 2147483647 w 137"/>
                <a:gd name="T3" fmla="*/ 2147483647 h 283"/>
                <a:gd name="T4" fmla="*/ 2147483647 w 137"/>
                <a:gd name="T5" fmla="*/ 0 h 283"/>
                <a:gd name="T6" fmla="*/ 0 60000 65536"/>
                <a:gd name="T7" fmla="*/ 0 60000 65536"/>
                <a:gd name="T8" fmla="*/ 0 60000 65536"/>
                <a:gd name="T9" fmla="*/ 0 w 137"/>
                <a:gd name="T10" fmla="*/ 0 h 283"/>
                <a:gd name="T11" fmla="*/ 137 w 137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283">
                  <a:moveTo>
                    <a:pt x="0" y="282"/>
                  </a:moveTo>
                  <a:lnTo>
                    <a:pt x="136" y="155"/>
                  </a:lnTo>
                  <a:lnTo>
                    <a:pt x="13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4" name="Freeform 149"/>
            <p:cNvSpPr>
              <a:spLocks/>
            </p:cNvSpPr>
            <p:nvPr/>
          </p:nvSpPr>
          <p:spPr bwMode="auto">
            <a:xfrm>
              <a:off x="1239838" y="4621213"/>
              <a:ext cx="163512" cy="101600"/>
            </a:xfrm>
            <a:custGeom>
              <a:avLst/>
              <a:gdLst>
                <a:gd name="T0" fmla="*/ 0 w 108"/>
                <a:gd name="T1" fmla="*/ 0 h 68"/>
                <a:gd name="T2" fmla="*/ 2147483647 w 108"/>
                <a:gd name="T3" fmla="*/ 2147483647 h 68"/>
                <a:gd name="T4" fmla="*/ 2147483647 w 108"/>
                <a:gd name="T5" fmla="*/ 2147483647 h 68"/>
                <a:gd name="T6" fmla="*/ 0 60000 65536"/>
                <a:gd name="T7" fmla="*/ 0 60000 65536"/>
                <a:gd name="T8" fmla="*/ 0 60000 65536"/>
                <a:gd name="T9" fmla="*/ 0 w 108"/>
                <a:gd name="T10" fmla="*/ 0 h 68"/>
                <a:gd name="T11" fmla="*/ 108 w 108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68">
                  <a:moveTo>
                    <a:pt x="0" y="0"/>
                  </a:moveTo>
                  <a:lnTo>
                    <a:pt x="7" y="28"/>
                  </a:lnTo>
                  <a:lnTo>
                    <a:pt x="107" y="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5" name="Freeform 150"/>
            <p:cNvSpPr>
              <a:spLocks/>
            </p:cNvSpPr>
            <p:nvPr/>
          </p:nvSpPr>
          <p:spPr bwMode="auto">
            <a:xfrm>
              <a:off x="1122363" y="4521200"/>
              <a:ext cx="642937" cy="284163"/>
            </a:xfrm>
            <a:custGeom>
              <a:avLst/>
              <a:gdLst>
                <a:gd name="T0" fmla="*/ 2147483647 w 423"/>
                <a:gd name="T1" fmla="*/ 2147483647 h 190"/>
                <a:gd name="T2" fmla="*/ 0 w 423"/>
                <a:gd name="T3" fmla="*/ 2147483647 h 190"/>
                <a:gd name="T4" fmla="*/ 2147483647 w 423"/>
                <a:gd name="T5" fmla="*/ 2147483647 h 190"/>
                <a:gd name="T6" fmla="*/ 2147483647 w 423"/>
                <a:gd name="T7" fmla="*/ 2147483647 h 190"/>
                <a:gd name="T8" fmla="*/ 2147483647 w 423"/>
                <a:gd name="T9" fmla="*/ 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190"/>
                <a:gd name="T17" fmla="*/ 423 w 423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190">
                  <a:moveTo>
                    <a:pt x="47" y="44"/>
                  </a:moveTo>
                  <a:lnTo>
                    <a:pt x="0" y="95"/>
                  </a:lnTo>
                  <a:lnTo>
                    <a:pt x="243" y="189"/>
                  </a:lnTo>
                  <a:lnTo>
                    <a:pt x="422" y="23"/>
                  </a:lnTo>
                  <a:lnTo>
                    <a:pt x="36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6" name="Freeform 151"/>
            <p:cNvSpPr>
              <a:spLocks/>
            </p:cNvSpPr>
            <p:nvPr/>
          </p:nvSpPr>
          <p:spPr bwMode="auto">
            <a:xfrm>
              <a:off x="1139825" y="4556125"/>
              <a:ext cx="625475" cy="341313"/>
            </a:xfrm>
            <a:custGeom>
              <a:avLst/>
              <a:gdLst>
                <a:gd name="T0" fmla="*/ 2147483647 w 411"/>
                <a:gd name="T1" fmla="*/ 0 h 228"/>
                <a:gd name="T2" fmla="*/ 2147483647 w 411"/>
                <a:gd name="T3" fmla="*/ 2147483647 h 228"/>
                <a:gd name="T4" fmla="*/ 2147483647 w 411"/>
                <a:gd name="T5" fmla="*/ 2147483647 h 228"/>
                <a:gd name="T6" fmla="*/ 0 w 411"/>
                <a:gd name="T7" fmla="*/ 2147483647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228"/>
                <a:gd name="T14" fmla="*/ 411 w 411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228">
                  <a:moveTo>
                    <a:pt x="410" y="0"/>
                  </a:moveTo>
                  <a:lnTo>
                    <a:pt x="410" y="77"/>
                  </a:lnTo>
                  <a:lnTo>
                    <a:pt x="231" y="227"/>
                  </a:lnTo>
                  <a:lnTo>
                    <a:pt x="0" y="1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7" name="Line 439"/>
            <p:cNvSpPr>
              <a:spLocks noChangeShapeType="1"/>
            </p:cNvSpPr>
            <p:nvPr/>
          </p:nvSpPr>
          <p:spPr bwMode="auto">
            <a:xfrm>
              <a:off x="1492250" y="4803775"/>
              <a:ext cx="0" cy="92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8" name="Freeform 153"/>
            <p:cNvSpPr>
              <a:spLocks/>
            </p:cNvSpPr>
            <p:nvPr/>
          </p:nvSpPr>
          <p:spPr bwMode="auto">
            <a:xfrm>
              <a:off x="2792413" y="3910013"/>
              <a:ext cx="173037" cy="573087"/>
            </a:xfrm>
            <a:custGeom>
              <a:avLst/>
              <a:gdLst>
                <a:gd name="T0" fmla="*/ 2147483647 w 113"/>
                <a:gd name="T1" fmla="*/ 0 h 383"/>
                <a:gd name="T2" fmla="*/ 2147483647 w 113"/>
                <a:gd name="T3" fmla="*/ 2147483647 h 383"/>
                <a:gd name="T4" fmla="*/ 0 w 113"/>
                <a:gd name="T5" fmla="*/ 2147483647 h 383"/>
                <a:gd name="T6" fmla="*/ 0 60000 65536"/>
                <a:gd name="T7" fmla="*/ 0 60000 65536"/>
                <a:gd name="T8" fmla="*/ 0 60000 65536"/>
                <a:gd name="T9" fmla="*/ 0 w 113"/>
                <a:gd name="T10" fmla="*/ 0 h 383"/>
                <a:gd name="T11" fmla="*/ 113 w 113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383">
                  <a:moveTo>
                    <a:pt x="112" y="0"/>
                  </a:moveTo>
                  <a:lnTo>
                    <a:pt x="112" y="255"/>
                  </a:lnTo>
                  <a:lnTo>
                    <a:pt x="0" y="38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9" name="Line 441"/>
            <p:cNvSpPr>
              <a:spLocks noChangeShapeType="1"/>
            </p:cNvSpPr>
            <p:nvPr/>
          </p:nvSpPr>
          <p:spPr bwMode="auto">
            <a:xfrm>
              <a:off x="2963863" y="4289425"/>
              <a:ext cx="658812" cy="198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0" name="Freeform 155"/>
            <p:cNvSpPr>
              <a:spLocks/>
            </p:cNvSpPr>
            <p:nvPr/>
          </p:nvSpPr>
          <p:spPr bwMode="auto">
            <a:xfrm>
              <a:off x="3306763" y="4117975"/>
              <a:ext cx="344487" cy="1274763"/>
            </a:xfrm>
            <a:custGeom>
              <a:avLst/>
              <a:gdLst>
                <a:gd name="T0" fmla="*/ 2147483647 w 226"/>
                <a:gd name="T1" fmla="*/ 0 h 853"/>
                <a:gd name="T2" fmla="*/ 2147483647 w 226"/>
                <a:gd name="T3" fmla="*/ 2147483647 h 853"/>
                <a:gd name="T4" fmla="*/ 0 w 226"/>
                <a:gd name="T5" fmla="*/ 2147483647 h 853"/>
                <a:gd name="T6" fmla="*/ 2147483647 w 226"/>
                <a:gd name="T7" fmla="*/ 2147483647 h 853"/>
                <a:gd name="T8" fmla="*/ 2147483647 w 226"/>
                <a:gd name="T9" fmla="*/ 2147483647 h 8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853"/>
                <a:gd name="T17" fmla="*/ 226 w 226"/>
                <a:gd name="T18" fmla="*/ 853 h 8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853">
                  <a:moveTo>
                    <a:pt x="225" y="0"/>
                  </a:moveTo>
                  <a:lnTo>
                    <a:pt x="190" y="586"/>
                  </a:lnTo>
                  <a:lnTo>
                    <a:pt x="0" y="852"/>
                  </a:lnTo>
                  <a:lnTo>
                    <a:pt x="23" y="448"/>
                  </a:lnTo>
                  <a:lnTo>
                    <a:pt x="207" y="24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1" name="Freeform 156"/>
            <p:cNvSpPr>
              <a:spLocks/>
            </p:cNvSpPr>
            <p:nvPr/>
          </p:nvSpPr>
          <p:spPr bwMode="auto">
            <a:xfrm>
              <a:off x="2871788" y="4587875"/>
              <a:ext cx="463550" cy="217488"/>
            </a:xfrm>
            <a:custGeom>
              <a:avLst/>
              <a:gdLst>
                <a:gd name="T0" fmla="*/ 0 w 304"/>
                <a:gd name="T1" fmla="*/ 0 h 146"/>
                <a:gd name="T2" fmla="*/ 2147483647 w 304"/>
                <a:gd name="T3" fmla="*/ 2147483647 h 146"/>
                <a:gd name="T4" fmla="*/ 2147483647 w 304"/>
                <a:gd name="T5" fmla="*/ 2147483647 h 146"/>
                <a:gd name="T6" fmla="*/ 2147483647 w 304"/>
                <a:gd name="T7" fmla="*/ 2147483647 h 146"/>
                <a:gd name="T8" fmla="*/ 0 w 304"/>
                <a:gd name="T9" fmla="*/ 0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46"/>
                <a:gd name="T17" fmla="*/ 304 w 304"/>
                <a:gd name="T18" fmla="*/ 146 h 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46">
                  <a:moveTo>
                    <a:pt x="0" y="0"/>
                  </a:moveTo>
                  <a:lnTo>
                    <a:pt x="303" y="113"/>
                  </a:lnTo>
                  <a:lnTo>
                    <a:pt x="303" y="145"/>
                  </a:lnTo>
                  <a:lnTo>
                    <a:pt x="6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2" name="Freeform 157"/>
            <p:cNvSpPr>
              <a:spLocks/>
            </p:cNvSpPr>
            <p:nvPr/>
          </p:nvSpPr>
          <p:spPr bwMode="auto">
            <a:xfrm>
              <a:off x="2871788" y="4587875"/>
              <a:ext cx="471487" cy="225425"/>
            </a:xfrm>
            <a:custGeom>
              <a:avLst/>
              <a:gdLst>
                <a:gd name="T0" fmla="*/ 0 w 310"/>
                <a:gd name="T1" fmla="*/ 0 h 151"/>
                <a:gd name="T2" fmla="*/ 2147483647 w 310"/>
                <a:gd name="T3" fmla="*/ 2147483647 h 151"/>
                <a:gd name="T4" fmla="*/ 2147483647 w 310"/>
                <a:gd name="T5" fmla="*/ 2147483647 h 151"/>
                <a:gd name="T6" fmla="*/ 2147483647 w 310"/>
                <a:gd name="T7" fmla="*/ 2147483647 h 151"/>
                <a:gd name="T8" fmla="*/ 0 w 310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151"/>
                <a:gd name="T17" fmla="*/ 310 w 310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151">
                  <a:moveTo>
                    <a:pt x="0" y="0"/>
                  </a:moveTo>
                  <a:lnTo>
                    <a:pt x="309" y="117"/>
                  </a:lnTo>
                  <a:lnTo>
                    <a:pt x="309" y="150"/>
                  </a:lnTo>
                  <a:lnTo>
                    <a:pt x="6" y="34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3" name="Freeform 158"/>
            <p:cNvSpPr>
              <a:spLocks/>
            </p:cNvSpPr>
            <p:nvPr/>
          </p:nvSpPr>
          <p:spPr bwMode="auto">
            <a:xfrm>
              <a:off x="2928938" y="4397375"/>
              <a:ext cx="361950" cy="242888"/>
            </a:xfrm>
            <a:custGeom>
              <a:avLst/>
              <a:gdLst>
                <a:gd name="T0" fmla="*/ 0 w 238"/>
                <a:gd name="T1" fmla="*/ 2147483647 h 162"/>
                <a:gd name="T2" fmla="*/ 2147483647 w 238"/>
                <a:gd name="T3" fmla="*/ 0 h 162"/>
                <a:gd name="T4" fmla="*/ 2147483647 w 238"/>
                <a:gd name="T5" fmla="*/ 2147483647 h 162"/>
                <a:gd name="T6" fmla="*/ 2147483647 w 238"/>
                <a:gd name="T7" fmla="*/ 2147483647 h 162"/>
                <a:gd name="T8" fmla="*/ 0 w 238"/>
                <a:gd name="T9" fmla="*/ 2147483647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62"/>
                <a:gd name="T17" fmla="*/ 238 w 238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62">
                  <a:moveTo>
                    <a:pt x="0" y="96"/>
                  </a:moveTo>
                  <a:lnTo>
                    <a:pt x="69" y="0"/>
                  </a:lnTo>
                  <a:lnTo>
                    <a:pt x="237" y="54"/>
                  </a:lnTo>
                  <a:lnTo>
                    <a:pt x="162" y="161"/>
                  </a:lnTo>
                  <a:lnTo>
                    <a:pt x="0" y="9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4" name="Freeform 159"/>
            <p:cNvSpPr>
              <a:spLocks/>
            </p:cNvSpPr>
            <p:nvPr/>
          </p:nvSpPr>
          <p:spPr bwMode="auto">
            <a:xfrm>
              <a:off x="2928938" y="4397375"/>
              <a:ext cx="369887" cy="249238"/>
            </a:xfrm>
            <a:custGeom>
              <a:avLst/>
              <a:gdLst>
                <a:gd name="T0" fmla="*/ 0 w 243"/>
                <a:gd name="T1" fmla="*/ 2147483647 h 167"/>
                <a:gd name="T2" fmla="*/ 2147483647 w 243"/>
                <a:gd name="T3" fmla="*/ 0 h 167"/>
                <a:gd name="T4" fmla="*/ 2147483647 w 243"/>
                <a:gd name="T5" fmla="*/ 2147483647 h 167"/>
                <a:gd name="T6" fmla="*/ 2147483647 w 243"/>
                <a:gd name="T7" fmla="*/ 2147483647 h 167"/>
                <a:gd name="T8" fmla="*/ 0 w 243"/>
                <a:gd name="T9" fmla="*/ 2147483647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167"/>
                <a:gd name="T17" fmla="*/ 243 w 243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167">
                  <a:moveTo>
                    <a:pt x="0" y="99"/>
                  </a:moveTo>
                  <a:lnTo>
                    <a:pt x="70" y="0"/>
                  </a:lnTo>
                  <a:lnTo>
                    <a:pt x="242" y="55"/>
                  </a:lnTo>
                  <a:lnTo>
                    <a:pt x="165" y="166"/>
                  </a:lnTo>
                  <a:lnTo>
                    <a:pt x="0" y="9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5" name="Freeform 160"/>
            <p:cNvSpPr>
              <a:spLocks/>
            </p:cNvSpPr>
            <p:nvPr/>
          </p:nvSpPr>
          <p:spPr bwMode="auto">
            <a:xfrm>
              <a:off x="2971800" y="4670425"/>
              <a:ext cx="300038" cy="606425"/>
            </a:xfrm>
            <a:custGeom>
              <a:avLst/>
              <a:gdLst>
                <a:gd name="T0" fmla="*/ 0 w 197"/>
                <a:gd name="T1" fmla="*/ 0 h 405"/>
                <a:gd name="T2" fmla="*/ 0 w 197"/>
                <a:gd name="T3" fmla="*/ 2147483647 h 405"/>
                <a:gd name="T4" fmla="*/ 2147483647 w 197"/>
                <a:gd name="T5" fmla="*/ 2147483647 h 405"/>
                <a:gd name="T6" fmla="*/ 0 60000 65536"/>
                <a:gd name="T7" fmla="*/ 0 60000 65536"/>
                <a:gd name="T8" fmla="*/ 0 60000 65536"/>
                <a:gd name="T9" fmla="*/ 0 w 197"/>
                <a:gd name="T10" fmla="*/ 0 h 405"/>
                <a:gd name="T11" fmla="*/ 197 w 197"/>
                <a:gd name="T12" fmla="*/ 405 h 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405">
                  <a:moveTo>
                    <a:pt x="0" y="0"/>
                  </a:moveTo>
                  <a:lnTo>
                    <a:pt x="0" y="327"/>
                  </a:lnTo>
                  <a:lnTo>
                    <a:pt x="196" y="40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" name="Freeform 161"/>
            <p:cNvSpPr>
              <a:spLocks/>
            </p:cNvSpPr>
            <p:nvPr/>
          </p:nvSpPr>
          <p:spPr bwMode="auto">
            <a:xfrm>
              <a:off x="3270250" y="4795838"/>
              <a:ext cx="65088" cy="590550"/>
            </a:xfrm>
            <a:custGeom>
              <a:avLst/>
              <a:gdLst>
                <a:gd name="T0" fmla="*/ 2147483647 w 42"/>
                <a:gd name="T1" fmla="*/ 2147483647 h 395"/>
                <a:gd name="T2" fmla="*/ 2147483647 w 42"/>
                <a:gd name="T3" fmla="*/ 2147483647 h 395"/>
                <a:gd name="T4" fmla="*/ 2147483647 w 42"/>
                <a:gd name="T5" fmla="*/ 0 h 395"/>
                <a:gd name="T6" fmla="*/ 0 w 42"/>
                <a:gd name="T7" fmla="*/ 2147483647 h 395"/>
                <a:gd name="T8" fmla="*/ 2147483647 w 42"/>
                <a:gd name="T9" fmla="*/ 214748364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5"/>
                <a:gd name="T17" fmla="*/ 42 w 42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5">
                  <a:moveTo>
                    <a:pt x="21" y="394"/>
                  </a:moveTo>
                  <a:lnTo>
                    <a:pt x="41" y="11"/>
                  </a:lnTo>
                  <a:lnTo>
                    <a:pt x="10" y="0"/>
                  </a:lnTo>
                  <a:lnTo>
                    <a:pt x="0" y="383"/>
                  </a:lnTo>
                  <a:lnTo>
                    <a:pt x="21" y="39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7" name="Freeform 162"/>
            <p:cNvSpPr>
              <a:spLocks/>
            </p:cNvSpPr>
            <p:nvPr/>
          </p:nvSpPr>
          <p:spPr bwMode="auto">
            <a:xfrm>
              <a:off x="3270250" y="4795838"/>
              <a:ext cx="73025" cy="596900"/>
            </a:xfrm>
            <a:custGeom>
              <a:avLst/>
              <a:gdLst>
                <a:gd name="T0" fmla="*/ 2147483647 w 48"/>
                <a:gd name="T1" fmla="*/ 2147483647 h 400"/>
                <a:gd name="T2" fmla="*/ 2147483647 w 48"/>
                <a:gd name="T3" fmla="*/ 2147483647 h 400"/>
                <a:gd name="T4" fmla="*/ 2147483647 w 48"/>
                <a:gd name="T5" fmla="*/ 0 h 400"/>
                <a:gd name="T6" fmla="*/ 0 w 48"/>
                <a:gd name="T7" fmla="*/ 2147483647 h 400"/>
                <a:gd name="T8" fmla="*/ 2147483647 w 48"/>
                <a:gd name="T9" fmla="*/ 2147483647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0"/>
                <a:gd name="T17" fmla="*/ 48 w 4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0">
                  <a:moveTo>
                    <a:pt x="24" y="399"/>
                  </a:moveTo>
                  <a:lnTo>
                    <a:pt x="47" y="11"/>
                  </a:lnTo>
                  <a:lnTo>
                    <a:pt x="12" y="0"/>
                  </a:lnTo>
                  <a:lnTo>
                    <a:pt x="0" y="388"/>
                  </a:lnTo>
                  <a:lnTo>
                    <a:pt x="24" y="39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8" name="Line 450"/>
            <p:cNvSpPr>
              <a:spLocks noChangeShapeType="1"/>
            </p:cNvSpPr>
            <p:nvPr/>
          </p:nvSpPr>
          <p:spPr bwMode="auto">
            <a:xfrm>
              <a:off x="2971800" y="4837113"/>
              <a:ext cx="325438" cy="115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9" name="Line 451"/>
            <p:cNvSpPr>
              <a:spLocks noChangeShapeType="1"/>
            </p:cNvSpPr>
            <p:nvPr/>
          </p:nvSpPr>
          <p:spPr bwMode="auto">
            <a:xfrm>
              <a:off x="2971800" y="4968875"/>
              <a:ext cx="325438" cy="1095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0" name="Freeform 165"/>
            <p:cNvSpPr>
              <a:spLocks/>
            </p:cNvSpPr>
            <p:nvPr/>
          </p:nvSpPr>
          <p:spPr bwMode="auto">
            <a:xfrm>
              <a:off x="2963863" y="3751263"/>
              <a:ext cx="849312" cy="1244600"/>
            </a:xfrm>
            <a:custGeom>
              <a:avLst/>
              <a:gdLst>
                <a:gd name="T0" fmla="*/ 2147483647 w 558"/>
                <a:gd name="T1" fmla="*/ 2147483647 h 832"/>
                <a:gd name="T2" fmla="*/ 0 w 558"/>
                <a:gd name="T3" fmla="*/ 2147483647 h 832"/>
                <a:gd name="T4" fmla="*/ 2147483647 w 558"/>
                <a:gd name="T5" fmla="*/ 0 h 832"/>
                <a:gd name="T6" fmla="*/ 2147483647 w 558"/>
                <a:gd name="T7" fmla="*/ 2147483647 h 832"/>
                <a:gd name="T8" fmla="*/ 2147483647 w 558"/>
                <a:gd name="T9" fmla="*/ 2147483647 h 832"/>
                <a:gd name="T10" fmla="*/ 2147483647 w 558"/>
                <a:gd name="T11" fmla="*/ 2147483647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8"/>
                <a:gd name="T19" fmla="*/ 0 h 832"/>
                <a:gd name="T20" fmla="*/ 558 w 558"/>
                <a:gd name="T21" fmla="*/ 832 h 8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8" h="832">
                  <a:moveTo>
                    <a:pt x="451" y="244"/>
                  </a:moveTo>
                  <a:lnTo>
                    <a:pt x="0" y="106"/>
                  </a:lnTo>
                  <a:lnTo>
                    <a:pt x="113" y="0"/>
                  </a:lnTo>
                  <a:lnTo>
                    <a:pt x="557" y="133"/>
                  </a:lnTo>
                  <a:lnTo>
                    <a:pt x="515" y="686"/>
                  </a:lnTo>
                  <a:lnTo>
                    <a:pt x="415" y="83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1" name="Line 453"/>
            <p:cNvSpPr>
              <a:spLocks noChangeShapeType="1"/>
            </p:cNvSpPr>
            <p:nvPr/>
          </p:nvSpPr>
          <p:spPr bwMode="auto">
            <a:xfrm flipV="1">
              <a:off x="3649663" y="3951288"/>
              <a:ext cx="161925" cy="166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2" name="Freeform 167"/>
            <p:cNvSpPr>
              <a:spLocks/>
            </p:cNvSpPr>
            <p:nvPr/>
          </p:nvSpPr>
          <p:spPr bwMode="auto">
            <a:xfrm>
              <a:off x="2665413" y="4314825"/>
              <a:ext cx="84137" cy="119063"/>
            </a:xfrm>
            <a:custGeom>
              <a:avLst/>
              <a:gdLst>
                <a:gd name="T0" fmla="*/ 0 w 55"/>
                <a:gd name="T1" fmla="*/ 2147483647 h 79"/>
                <a:gd name="T2" fmla="*/ 2147483647 w 55"/>
                <a:gd name="T3" fmla="*/ 0 h 79"/>
                <a:gd name="T4" fmla="*/ 2147483647 w 55"/>
                <a:gd name="T5" fmla="*/ 2147483647 h 79"/>
                <a:gd name="T6" fmla="*/ 2147483647 w 55"/>
                <a:gd name="T7" fmla="*/ 2147483647 h 79"/>
                <a:gd name="T8" fmla="*/ 0 w 55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9"/>
                <a:gd name="T17" fmla="*/ 55 w 5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9">
                  <a:moveTo>
                    <a:pt x="0" y="6"/>
                  </a:moveTo>
                  <a:lnTo>
                    <a:pt x="27" y="0"/>
                  </a:lnTo>
                  <a:lnTo>
                    <a:pt x="54" y="68"/>
                  </a:lnTo>
                  <a:lnTo>
                    <a:pt x="11" y="78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3" name="Freeform 168"/>
            <p:cNvSpPr>
              <a:spLocks/>
            </p:cNvSpPr>
            <p:nvPr/>
          </p:nvSpPr>
          <p:spPr bwMode="auto">
            <a:xfrm>
              <a:off x="2665413" y="4314825"/>
              <a:ext cx="92075" cy="125413"/>
            </a:xfrm>
            <a:custGeom>
              <a:avLst/>
              <a:gdLst>
                <a:gd name="T0" fmla="*/ 0 w 61"/>
                <a:gd name="T1" fmla="*/ 2147483647 h 84"/>
                <a:gd name="T2" fmla="*/ 2147483647 w 61"/>
                <a:gd name="T3" fmla="*/ 0 h 84"/>
                <a:gd name="T4" fmla="*/ 2147483647 w 61"/>
                <a:gd name="T5" fmla="*/ 2147483647 h 84"/>
                <a:gd name="T6" fmla="*/ 2147483647 w 61"/>
                <a:gd name="T7" fmla="*/ 2147483647 h 84"/>
                <a:gd name="T8" fmla="*/ 0 w 61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84"/>
                <a:gd name="T17" fmla="*/ 61 w 6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84">
                  <a:moveTo>
                    <a:pt x="0" y="6"/>
                  </a:moveTo>
                  <a:lnTo>
                    <a:pt x="30" y="0"/>
                  </a:lnTo>
                  <a:lnTo>
                    <a:pt x="60" y="72"/>
                  </a:lnTo>
                  <a:lnTo>
                    <a:pt x="12" y="83"/>
                  </a:lnTo>
                  <a:lnTo>
                    <a:pt x="0" y="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4" name="Line 456"/>
            <p:cNvSpPr>
              <a:spLocks noChangeShapeType="1"/>
            </p:cNvSpPr>
            <p:nvPr/>
          </p:nvSpPr>
          <p:spPr bwMode="auto">
            <a:xfrm>
              <a:off x="2692400" y="4332288"/>
              <a:ext cx="36513" cy="825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5" name="Line 457"/>
            <p:cNvSpPr>
              <a:spLocks noChangeShapeType="1"/>
            </p:cNvSpPr>
            <p:nvPr/>
          </p:nvSpPr>
          <p:spPr bwMode="auto">
            <a:xfrm>
              <a:off x="2682875" y="4338638"/>
              <a:ext cx="2857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" name="Line 458"/>
            <p:cNvSpPr>
              <a:spLocks noChangeShapeType="1"/>
            </p:cNvSpPr>
            <p:nvPr/>
          </p:nvSpPr>
          <p:spPr bwMode="auto">
            <a:xfrm>
              <a:off x="2692400" y="4365625"/>
              <a:ext cx="2698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7" name="Line 459"/>
            <p:cNvSpPr>
              <a:spLocks noChangeShapeType="1"/>
            </p:cNvSpPr>
            <p:nvPr/>
          </p:nvSpPr>
          <p:spPr bwMode="auto">
            <a:xfrm>
              <a:off x="2711450" y="4381500"/>
              <a:ext cx="1746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8" name="Line 460"/>
            <p:cNvSpPr>
              <a:spLocks noChangeShapeType="1"/>
            </p:cNvSpPr>
            <p:nvPr/>
          </p:nvSpPr>
          <p:spPr bwMode="auto">
            <a:xfrm flipV="1">
              <a:off x="2711450" y="4397375"/>
              <a:ext cx="17463" cy="95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9" name="Freeform 174"/>
            <p:cNvSpPr>
              <a:spLocks/>
            </p:cNvSpPr>
            <p:nvPr/>
          </p:nvSpPr>
          <p:spPr bwMode="auto">
            <a:xfrm>
              <a:off x="2474913" y="4579938"/>
              <a:ext cx="173037" cy="25400"/>
            </a:xfrm>
            <a:custGeom>
              <a:avLst/>
              <a:gdLst>
                <a:gd name="T0" fmla="*/ 0 w 114"/>
                <a:gd name="T1" fmla="*/ 2147483647 h 17"/>
                <a:gd name="T2" fmla="*/ 2147483647 w 114"/>
                <a:gd name="T3" fmla="*/ 2147483647 h 17"/>
                <a:gd name="T4" fmla="*/ 2147483647 w 114"/>
                <a:gd name="T5" fmla="*/ 0 h 17"/>
                <a:gd name="T6" fmla="*/ 0 60000 65536"/>
                <a:gd name="T7" fmla="*/ 0 60000 65536"/>
                <a:gd name="T8" fmla="*/ 0 60000 65536"/>
                <a:gd name="T9" fmla="*/ 0 w 114"/>
                <a:gd name="T10" fmla="*/ 0 h 17"/>
                <a:gd name="T11" fmla="*/ 114 w 11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17">
                  <a:moveTo>
                    <a:pt x="0" y="16"/>
                  </a:moveTo>
                  <a:lnTo>
                    <a:pt x="42" y="16"/>
                  </a:lnTo>
                  <a:lnTo>
                    <a:pt x="1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0" name="Line 462"/>
            <p:cNvSpPr>
              <a:spLocks noChangeShapeType="1"/>
            </p:cNvSpPr>
            <p:nvPr/>
          </p:nvSpPr>
          <p:spPr bwMode="auto">
            <a:xfrm flipH="1" flipV="1">
              <a:off x="1682750" y="4422775"/>
              <a:ext cx="323850" cy="141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1" name="Line 463"/>
            <p:cNvSpPr>
              <a:spLocks noChangeShapeType="1"/>
            </p:cNvSpPr>
            <p:nvPr/>
          </p:nvSpPr>
          <p:spPr bwMode="auto">
            <a:xfrm flipV="1">
              <a:off x="2151063" y="4183063"/>
              <a:ext cx="330200" cy="39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2" name="Line 464"/>
            <p:cNvSpPr>
              <a:spLocks noChangeShapeType="1"/>
            </p:cNvSpPr>
            <p:nvPr/>
          </p:nvSpPr>
          <p:spPr bwMode="auto">
            <a:xfrm flipV="1">
              <a:off x="2201863" y="4186238"/>
              <a:ext cx="7937" cy="31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3" name="Line 465"/>
            <p:cNvSpPr>
              <a:spLocks noChangeShapeType="1"/>
            </p:cNvSpPr>
            <p:nvPr/>
          </p:nvSpPr>
          <p:spPr bwMode="auto">
            <a:xfrm flipV="1">
              <a:off x="2209800" y="4171950"/>
              <a:ext cx="128588" cy="11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4" name="Line 466"/>
            <p:cNvSpPr>
              <a:spLocks noChangeShapeType="1"/>
            </p:cNvSpPr>
            <p:nvPr/>
          </p:nvSpPr>
          <p:spPr bwMode="auto">
            <a:xfrm>
              <a:off x="2333625" y="4171950"/>
              <a:ext cx="71438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5" name="Line 467"/>
            <p:cNvSpPr>
              <a:spLocks noChangeShapeType="1"/>
            </p:cNvSpPr>
            <p:nvPr/>
          </p:nvSpPr>
          <p:spPr bwMode="auto">
            <a:xfrm flipV="1">
              <a:off x="2171700" y="4135438"/>
              <a:ext cx="16192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" name="Line 468"/>
            <p:cNvSpPr>
              <a:spLocks noChangeShapeType="1"/>
            </p:cNvSpPr>
            <p:nvPr/>
          </p:nvSpPr>
          <p:spPr bwMode="auto">
            <a:xfrm flipV="1">
              <a:off x="2379663" y="4117975"/>
              <a:ext cx="96837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" name="Line 469"/>
            <p:cNvSpPr>
              <a:spLocks noChangeShapeType="1"/>
            </p:cNvSpPr>
            <p:nvPr/>
          </p:nvSpPr>
          <p:spPr bwMode="auto">
            <a:xfrm flipV="1">
              <a:off x="2160588" y="4081463"/>
              <a:ext cx="257175" cy="26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8" name="Line 470"/>
            <p:cNvSpPr>
              <a:spLocks noChangeShapeType="1"/>
            </p:cNvSpPr>
            <p:nvPr/>
          </p:nvSpPr>
          <p:spPr bwMode="auto">
            <a:xfrm flipV="1">
              <a:off x="2333625" y="4067175"/>
              <a:ext cx="23813" cy="19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9" name="Line 471"/>
            <p:cNvSpPr>
              <a:spLocks noChangeShapeType="1"/>
            </p:cNvSpPr>
            <p:nvPr/>
          </p:nvSpPr>
          <p:spPr bwMode="auto">
            <a:xfrm flipV="1">
              <a:off x="2357438" y="4062413"/>
              <a:ext cx="101600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0" name="Line 472"/>
            <p:cNvSpPr>
              <a:spLocks noChangeShapeType="1"/>
            </p:cNvSpPr>
            <p:nvPr/>
          </p:nvSpPr>
          <p:spPr bwMode="auto">
            <a:xfrm>
              <a:off x="2452688" y="4062413"/>
              <a:ext cx="39687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1" name="Line 473"/>
            <p:cNvSpPr>
              <a:spLocks noChangeShapeType="1"/>
            </p:cNvSpPr>
            <p:nvPr/>
          </p:nvSpPr>
          <p:spPr bwMode="auto">
            <a:xfrm flipV="1">
              <a:off x="2138363" y="4043363"/>
              <a:ext cx="203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2" name="Line 474"/>
            <p:cNvSpPr>
              <a:spLocks noChangeShapeType="1"/>
            </p:cNvSpPr>
            <p:nvPr/>
          </p:nvSpPr>
          <p:spPr bwMode="auto">
            <a:xfrm flipV="1">
              <a:off x="2382838" y="4030663"/>
              <a:ext cx="93662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3" name="Freeform 188"/>
            <p:cNvSpPr>
              <a:spLocks/>
            </p:cNvSpPr>
            <p:nvPr/>
          </p:nvSpPr>
          <p:spPr bwMode="auto">
            <a:xfrm>
              <a:off x="1487488" y="4376738"/>
              <a:ext cx="174625" cy="312737"/>
            </a:xfrm>
            <a:custGeom>
              <a:avLst/>
              <a:gdLst>
                <a:gd name="T0" fmla="*/ 2147483647 w 115"/>
                <a:gd name="T1" fmla="*/ 2147483647 h 209"/>
                <a:gd name="T2" fmla="*/ 0 w 115"/>
                <a:gd name="T3" fmla="*/ 2147483647 h 209"/>
                <a:gd name="T4" fmla="*/ 2147483647 w 115"/>
                <a:gd name="T5" fmla="*/ 0 h 209"/>
                <a:gd name="T6" fmla="*/ 2147483647 w 115"/>
                <a:gd name="T7" fmla="*/ 2147483647 h 209"/>
                <a:gd name="T8" fmla="*/ 2147483647 w 115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09"/>
                <a:gd name="T17" fmla="*/ 115 w 115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09">
                  <a:moveTo>
                    <a:pt x="8" y="208"/>
                  </a:moveTo>
                  <a:lnTo>
                    <a:pt x="0" y="94"/>
                  </a:lnTo>
                  <a:lnTo>
                    <a:pt x="108" y="0"/>
                  </a:lnTo>
                  <a:lnTo>
                    <a:pt x="114" y="114"/>
                  </a:lnTo>
                  <a:lnTo>
                    <a:pt x="8" y="20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476"/>
            <p:cNvSpPr>
              <a:spLocks noChangeShapeType="1"/>
            </p:cNvSpPr>
            <p:nvPr/>
          </p:nvSpPr>
          <p:spPr bwMode="auto">
            <a:xfrm flipV="1">
              <a:off x="1550988" y="4510088"/>
              <a:ext cx="42862" cy="87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5" name="Line 477"/>
            <p:cNvSpPr>
              <a:spLocks noChangeShapeType="1"/>
            </p:cNvSpPr>
            <p:nvPr/>
          </p:nvSpPr>
          <p:spPr bwMode="auto">
            <a:xfrm flipV="1">
              <a:off x="1530350" y="4462463"/>
              <a:ext cx="49213" cy="115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" name="Line 478"/>
            <p:cNvSpPr>
              <a:spLocks noChangeShapeType="1"/>
            </p:cNvSpPr>
            <p:nvPr/>
          </p:nvSpPr>
          <p:spPr bwMode="auto">
            <a:xfrm flipV="1">
              <a:off x="1614488" y="4470400"/>
              <a:ext cx="25400" cy="22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" name="Line 479"/>
            <p:cNvSpPr>
              <a:spLocks noChangeShapeType="1"/>
            </p:cNvSpPr>
            <p:nvPr/>
          </p:nvSpPr>
          <p:spPr bwMode="auto">
            <a:xfrm flipV="1">
              <a:off x="1597025" y="4432300"/>
              <a:ext cx="34925" cy="26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8" name="Freeform 193"/>
            <p:cNvSpPr>
              <a:spLocks/>
            </p:cNvSpPr>
            <p:nvPr/>
          </p:nvSpPr>
          <p:spPr bwMode="auto">
            <a:xfrm>
              <a:off x="2070100" y="3924300"/>
              <a:ext cx="506413" cy="407988"/>
            </a:xfrm>
            <a:custGeom>
              <a:avLst/>
              <a:gdLst>
                <a:gd name="T0" fmla="*/ 0 w 333"/>
                <a:gd name="T1" fmla="*/ 2147483647 h 273"/>
                <a:gd name="T2" fmla="*/ 2147483647 w 333"/>
                <a:gd name="T3" fmla="*/ 2147483647 h 273"/>
                <a:gd name="T4" fmla="*/ 2147483647 w 333"/>
                <a:gd name="T5" fmla="*/ 0 h 273"/>
                <a:gd name="T6" fmla="*/ 0 60000 65536"/>
                <a:gd name="T7" fmla="*/ 0 60000 65536"/>
                <a:gd name="T8" fmla="*/ 0 60000 65536"/>
                <a:gd name="T9" fmla="*/ 0 w 333"/>
                <a:gd name="T10" fmla="*/ 0 h 273"/>
                <a:gd name="T11" fmla="*/ 333 w 333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" h="273">
                  <a:moveTo>
                    <a:pt x="0" y="272"/>
                  </a:moveTo>
                  <a:lnTo>
                    <a:pt x="332" y="228"/>
                  </a:lnTo>
                  <a:lnTo>
                    <a:pt x="33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3" name="Rectangle 39"/>
          <p:cNvSpPr>
            <a:spLocks noChangeArrowheads="1"/>
          </p:cNvSpPr>
          <p:nvPr/>
        </p:nvSpPr>
        <p:spPr bwMode="auto">
          <a:xfrm rot="-2364176">
            <a:off x="147638" y="3370879"/>
            <a:ext cx="13446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ill Sans MT" pitchFamily="34" charset="0"/>
              </a:rPr>
              <a:t>CAD</a:t>
            </a:r>
          </a:p>
        </p:txBody>
      </p:sp>
      <p:sp>
        <p:nvSpPr>
          <p:cNvPr id="477" name="Rectangle 476"/>
          <p:cNvSpPr/>
          <p:nvPr/>
        </p:nvSpPr>
        <p:spPr>
          <a:xfrm>
            <a:off x="762000" y="1524000"/>
            <a:ext cx="34226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Computer Aided Dispatch 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&amp; Back Office Server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 rot="20390067">
            <a:off x="4451923" y="2471734"/>
            <a:ext cx="2516715" cy="635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Backhaul: </a:t>
            </a:r>
            <a:b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</a:b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Fiber Optic, Microwave,</a:t>
            </a:r>
            <a:b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</a:b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Commercial Telco</a:t>
            </a:r>
          </a:p>
        </p:txBody>
      </p:sp>
      <p:sp>
        <p:nvSpPr>
          <p:cNvPr id="485" name="Left-Right Arrow 484"/>
          <p:cNvSpPr/>
          <p:nvPr/>
        </p:nvSpPr>
        <p:spPr>
          <a:xfrm rot="20456910">
            <a:off x="4313509" y="3067323"/>
            <a:ext cx="2492271" cy="235076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34" name="Right Arrow 26"/>
          <p:cNvSpPr>
            <a:spLocks noChangeArrowheads="1"/>
          </p:cNvSpPr>
          <p:nvPr/>
        </p:nvSpPr>
        <p:spPr bwMode="auto">
          <a:xfrm>
            <a:off x="2133600" y="4217016"/>
            <a:ext cx="1219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86000" y="4259462"/>
            <a:ext cx="811056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n>
                  <a:solidFill>
                    <a:schemeClr val="tx2"/>
                  </a:solidFill>
                </a:ln>
                <a:latin typeface="Arial" pitchFamily="34" charset="0"/>
                <a:cs typeface="Arial" pitchFamily="34" charset="0"/>
              </a:rPr>
              <a:t>Codec</a:t>
            </a:r>
          </a:p>
        </p:txBody>
      </p:sp>
      <p:sp>
        <p:nvSpPr>
          <p:cNvPr id="8238" name="Rectangle 41"/>
          <p:cNvSpPr>
            <a:spLocks noChangeArrowheads="1"/>
          </p:cNvSpPr>
          <p:nvPr/>
        </p:nvSpPr>
        <p:spPr bwMode="auto">
          <a:xfrm>
            <a:off x="7162800" y="25908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en-US" sz="2000" b="1" dirty="0" smtClean="0">
                <a:latin typeface="Gill Sans MT" pitchFamily="34" charset="0"/>
              </a:rPr>
              <a:t>Field Radio</a:t>
            </a:r>
            <a:endParaRPr lang="en-US" sz="2000" b="1" dirty="0">
              <a:latin typeface="Gill Sans MT" pitchFamily="34" charset="0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4191000" y="5105400"/>
            <a:ext cx="1066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Wayside Interface Unit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2" name="Left-Right Arrow 491"/>
          <p:cNvSpPr/>
          <p:nvPr/>
        </p:nvSpPr>
        <p:spPr>
          <a:xfrm rot="19993713">
            <a:off x="4057253" y="4223158"/>
            <a:ext cx="2906749" cy="240483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6934200" y="6248400"/>
            <a:ext cx="1981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Transponders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4" name="Freeform 20"/>
          <p:cNvSpPr>
            <a:spLocks/>
          </p:cNvSpPr>
          <p:nvPr/>
        </p:nvSpPr>
        <p:spPr bwMode="auto">
          <a:xfrm rot="5400000">
            <a:off x="7779227" y="5708176"/>
            <a:ext cx="654418" cy="668072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5" name="Left-Right Arrow 494"/>
          <p:cNvSpPr/>
          <p:nvPr/>
        </p:nvSpPr>
        <p:spPr>
          <a:xfrm>
            <a:off x="3581400" y="5715000"/>
            <a:ext cx="838200" cy="22860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953000" y="6248400"/>
            <a:ext cx="1828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Cab Signals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7" name="Left-Right Arrow 496"/>
          <p:cNvSpPr/>
          <p:nvPr/>
        </p:nvSpPr>
        <p:spPr>
          <a:xfrm rot="16200000">
            <a:off x="6286500" y="5981700"/>
            <a:ext cx="685800" cy="30480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5791200" y="1447800"/>
            <a:ext cx="2166938" cy="708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Communication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Network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76600" y="9906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I-ETMS </a:t>
            </a:r>
            <a:r>
              <a:rPr lang="en-US" sz="3600" dirty="0" smtClean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PTC</a:t>
            </a:r>
            <a:endParaRPr lang="en-US" sz="3600" dirty="0">
              <a:solidFill>
                <a:schemeClr val="bg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9813" y="1807191"/>
            <a:ext cx="4294187" cy="261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8188" y="5077441"/>
            <a:ext cx="3200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7788" y="6372841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On-Board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5029200"/>
            <a:ext cx="1192212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4876800"/>
            <a:ext cx="10556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Wayside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5257800"/>
            <a:ext cx="2209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626216"/>
            <a:ext cx="39624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pic>
        <p:nvPicPr>
          <p:cNvPr id="8202" name="Picture 13" descr="C:\Users\kerwinr\AppData\Local\Microsoft\Windows\Temporary Internet Files\Content.IE5\IVNXWDE5\MC90003003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159616"/>
            <a:ext cx="368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1277938" y="62252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1277938" y="62252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1277938" y="6225204"/>
            <a:ext cx="1827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pic>
        <p:nvPicPr>
          <p:cNvPr id="8206" name="Picture 1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025" y="2238991"/>
            <a:ext cx="303213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70788" y="2181841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8" name="Freeform 20"/>
          <p:cNvSpPr>
            <a:spLocks/>
          </p:cNvSpPr>
          <p:nvPr/>
        </p:nvSpPr>
        <p:spPr bwMode="auto">
          <a:xfrm rot="2249144">
            <a:off x="6640668" y="4168158"/>
            <a:ext cx="1425264" cy="731483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33"/>
          </a:solidFill>
          <a:ln w="12700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21"/>
          <p:cNvSpPr>
            <a:spLocks/>
          </p:cNvSpPr>
          <p:nvPr/>
        </p:nvSpPr>
        <p:spPr bwMode="auto">
          <a:xfrm rot="-785105">
            <a:off x="8191500" y="2878754"/>
            <a:ext cx="571500" cy="2420937"/>
          </a:xfrm>
          <a:custGeom>
            <a:avLst/>
            <a:gdLst>
              <a:gd name="T0" fmla="*/ 2147483647 w 490"/>
              <a:gd name="T1" fmla="*/ 0 h 859"/>
              <a:gd name="T2" fmla="*/ 2147483647 w 490"/>
              <a:gd name="T3" fmla="*/ 2147483647 h 859"/>
              <a:gd name="T4" fmla="*/ 2147483647 w 490"/>
              <a:gd name="T5" fmla="*/ 2147483647 h 859"/>
              <a:gd name="T6" fmla="*/ 2147483647 w 490"/>
              <a:gd name="T7" fmla="*/ 2147483647 h 859"/>
              <a:gd name="T8" fmla="*/ 2147483647 w 490"/>
              <a:gd name="T9" fmla="*/ 2147483647 h 859"/>
              <a:gd name="T10" fmla="*/ 0 w 490"/>
              <a:gd name="T11" fmla="*/ 2147483647 h 859"/>
              <a:gd name="T12" fmla="*/ 2147483647 w 490"/>
              <a:gd name="T13" fmla="*/ 2147483647 h 859"/>
              <a:gd name="T14" fmla="*/ 2147483647 w 490"/>
              <a:gd name="T15" fmla="*/ 2147483647 h 859"/>
              <a:gd name="T16" fmla="*/ 2147483647 w 490"/>
              <a:gd name="T17" fmla="*/ 2147483647 h 859"/>
              <a:gd name="T18" fmla="*/ 2147483647 w 490"/>
              <a:gd name="T19" fmla="*/ 2147483647 h 859"/>
              <a:gd name="T20" fmla="*/ 2147483647 w 490"/>
              <a:gd name="T21" fmla="*/ 0 h 8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90"/>
              <a:gd name="T34" fmla="*/ 0 h 859"/>
              <a:gd name="T35" fmla="*/ 490 w 490"/>
              <a:gd name="T36" fmla="*/ 859 h 8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90" h="859">
                <a:moveTo>
                  <a:pt x="437" y="0"/>
                </a:moveTo>
                <a:lnTo>
                  <a:pt x="107" y="512"/>
                </a:lnTo>
                <a:lnTo>
                  <a:pt x="245" y="436"/>
                </a:lnTo>
                <a:lnTo>
                  <a:pt x="67" y="720"/>
                </a:lnTo>
                <a:lnTo>
                  <a:pt x="37" y="702"/>
                </a:lnTo>
                <a:lnTo>
                  <a:pt x="0" y="858"/>
                </a:lnTo>
                <a:lnTo>
                  <a:pt x="137" y="747"/>
                </a:lnTo>
                <a:lnTo>
                  <a:pt x="104" y="737"/>
                </a:lnTo>
                <a:lnTo>
                  <a:pt x="489" y="218"/>
                </a:lnTo>
                <a:lnTo>
                  <a:pt x="337" y="277"/>
                </a:lnTo>
                <a:lnTo>
                  <a:pt x="437" y="0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59463" y="5196504"/>
            <a:ext cx="3082925" cy="1176337"/>
            <a:chOff x="5908675" y="5072062"/>
            <a:chExt cx="3082925" cy="1176338"/>
          </a:xfrm>
        </p:grpSpPr>
        <p:sp>
          <p:nvSpPr>
            <p:cNvPr id="8389" name="Freeform 194"/>
            <p:cNvSpPr>
              <a:spLocks/>
            </p:cNvSpPr>
            <p:nvPr/>
          </p:nvSpPr>
          <p:spPr bwMode="auto">
            <a:xfrm>
              <a:off x="6923291" y="5881052"/>
              <a:ext cx="376319" cy="129328"/>
            </a:xfrm>
            <a:custGeom>
              <a:avLst/>
              <a:gdLst>
                <a:gd name="T0" fmla="*/ 0 w 271"/>
                <a:gd name="T1" fmla="*/ 2147483647 h 100"/>
                <a:gd name="T2" fmla="*/ 2147483647 w 271"/>
                <a:gd name="T3" fmla="*/ 2147483647 h 100"/>
                <a:gd name="T4" fmla="*/ 2147483647 w 271"/>
                <a:gd name="T5" fmla="*/ 2147483647 h 100"/>
                <a:gd name="T6" fmla="*/ 2147483647 w 271"/>
                <a:gd name="T7" fmla="*/ 2147483647 h 100"/>
                <a:gd name="T8" fmla="*/ 2147483647 w 271"/>
                <a:gd name="T9" fmla="*/ 2147483647 h 100"/>
                <a:gd name="T10" fmla="*/ 2147483647 w 271"/>
                <a:gd name="T11" fmla="*/ 2147483647 h 100"/>
                <a:gd name="T12" fmla="*/ 2147483647 w 271"/>
                <a:gd name="T13" fmla="*/ 2147483647 h 100"/>
                <a:gd name="T14" fmla="*/ 2147483647 w 271"/>
                <a:gd name="T15" fmla="*/ 2147483647 h 100"/>
                <a:gd name="T16" fmla="*/ 2147483647 w 271"/>
                <a:gd name="T17" fmla="*/ 2147483647 h 100"/>
                <a:gd name="T18" fmla="*/ 2147483647 w 271"/>
                <a:gd name="T19" fmla="*/ 2147483647 h 100"/>
                <a:gd name="T20" fmla="*/ 2147483647 w 271"/>
                <a:gd name="T21" fmla="*/ 0 h 100"/>
                <a:gd name="T22" fmla="*/ 0 w 271"/>
                <a:gd name="T23" fmla="*/ 2147483647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1"/>
                <a:gd name="T37" fmla="*/ 0 h 100"/>
                <a:gd name="T38" fmla="*/ 271 w 271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1" h="100">
                  <a:moveTo>
                    <a:pt x="0" y="40"/>
                  </a:moveTo>
                  <a:lnTo>
                    <a:pt x="6" y="99"/>
                  </a:lnTo>
                  <a:lnTo>
                    <a:pt x="175" y="99"/>
                  </a:lnTo>
                  <a:lnTo>
                    <a:pt x="180" y="40"/>
                  </a:lnTo>
                  <a:lnTo>
                    <a:pt x="239" y="40"/>
                  </a:lnTo>
                  <a:lnTo>
                    <a:pt x="239" y="89"/>
                  </a:lnTo>
                  <a:lnTo>
                    <a:pt x="244" y="94"/>
                  </a:lnTo>
                  <a:lnTo>
                    <a:pt x="249" y="40"/>
                  </a:lnTo>
                  <a:lnTo>
                    <a:pt x="265" y="40"/>
                  </a:lnTo>
                  <a:lnTo>
                    <a:pt x="270" y="25"/>
                  </a:lnTo>
                  <a:lnTo>
                    <a:pt x="265" y="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0" name="Freeform 195"/>
            <p:cNvSpPr>
              <a:spLocks/>
            </p:cNvSpPr>
            <p:nvPr/>
          </p:nvSpPr>
          <p:spPr bwMode="auto">
            <a:xfrm>
              <a:off x="8350410" y="5695315"/>
              <a:ext cx="523953" cy="360468"/>
            </a:xfrm>
            <a:custGeom>
              <a:avLst/>
              <a:gdLst>
                <a:gd name="T0" fmla="*/ 2147483647 w 377"/>
                <a:gd name="T1" fmla="*/ 0 h 279"/>
                <a:gd name="T2" fmla="*/ 0 w 377"/>
                <a:gd name="T3" fmla="*/ 2147483647 h 279"/>
                <a:gd name="T4" fmla="*/ 0 w 377"/>
                <a:gd name="T5" fmla="*/ 2147483647 h 279"/>
                <a:gd name="T6" fmla="*/ 0 w 377"/>
                <a:gd name="T7" fmla="*/ 2147483647 h 279"/>
                <a:gd name="T8" fmla="*/ 2147483647 w 377"/>
                <a:gd name="T9" fmla="*/ 2147483647 h 279"/>
                <a:gd name="T10" fmla="*/ 2147483647 w 377"/>
                <a:gd name="T11" fmla="*/ 2147483647 h 279"/>
                <a:gd name="T12" fmla="*/ 2147483647 w 377"/>
                <a:gd name="T13" fmla="*/ 2147483647 h 279"/>
                <a:gd name="T14" fmla="*/ 2147483647 w 377"/>
                <a:gd name="T15" fmla="*/ 2147483647 h 279"/>
                <a:gd name="T16" fmla="*/ 2147483647 w 377"/>
                <a:gd name="T17" fmla="*/ 2147483647 h 279"/>
                <a:gd name="T18" fmla="*/ 2147483647 w 377"/>
                <a:gd name="T19" fmla="*/ 2147483647 h 279"/>
                <a:gd name="T20" fmla="*/ 2147483647 w 377"/>
                <a:gd name="T21" fmla="*/ 2147483647 h 279"/>
                <a:gd name="T22" fmla="*/ 2147483647 w 377"/>
                <a:gd name="T23" fmla="*/ 2147483647 h 279"/>
                <a:gd name="T24" fmla="*/ 2147483647 w 377"/>
                <a:gd name="T25" fmla="*/ 2147483647 h 279"/>
                <a:gd name="T26" fmla="*/ 2147483647 w 377"/>
                <a:gd name="T27" fmla="*/ 2147483647 h 279"/>
                <a:gd name="T28" fmla="*/ 2147483647 w 377"/>
                <a:gd name="T29" fmla="*/ 2147483647 h 279"/>
                <a:gd name="T30" fmla="*/ 2147483647 w 377"/>
                <a:gd name="T31" fmla="*/ 2147483647 h 279"/>
                <a:gd name="T32" fmla="*/ 2147483647 w 377"/>
                <a:gd name="T33" fmla="*/ 2147483647 h 279"/>
                <a:gd name="T34" fmla="*/ 2147483647 w 377"/>
                <a:gd name="T35" fmla="*/ 2147483647 h 279"/>
                <a:gd name="T36" fmla="*/ 2147483647 w 377"/>
                <a:gd name="T37" fmla="*/ 2147483647 h 279"/>
                <a:gd name="T38" fmla="*/ 2147483647 w 377"/>
                <a:gd name="T39" fmla="*/ 2147483647 h 279"/>
                <a:gd name="T40" fmla="*/ 2147483647 w 377"/>
                <a:gd name="T41" fmla="*/ 2147483647 h 279"/>
                <a:gd name="T42" fmla="*/ 2147483647 w 377"/>
                <a:gd name="T43" fmla="*/ 2147483647 h 279"/>
                <a:gd name="T44" fmla="*/ 2147483647 w 377"/>
                <a:gd name="T45" fmla="*/ 2147483647 h 279"/>
                <a:gd name="T46" fmla="*/ 2147483647 w 377"/>
                <a:gd name="T47" fmla="*/ 2147483647 h 279"/>
                <a:gd name="T48" fmla="*/ 2147483647 w 377"/>
                <a:gd name="T49" fmla="*/ 2147483647 h 279"/>
                <a:gd name="T50" fmla="*/ 2147483647 w 377"/>
                <a:gd name="T51" fmla="*/ 2147483647 h 279"/>
                <a:gd name="T52" fmla="*/ 2147483647 w 377"/>
                <a:gd name="T53" fmla="*/ 0 h 2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7"/>
                <a:gd name="T82" fmla="*/ 0 h 279"/>
                <a:gd name="T83" fmla="*/ 377 w 377"/>
                <a:gd name="T84" fmla="*/ 279 h 2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7" h="279">
                  <a:moveTo>
                    <a:pt x="16" y="0"/>
                  </a:moveTo>
                  <a:lnTo>
                    <a:pt x="0" y="30"/>
                  </a:lnTo>
                  <a:lnTo>
                    <a:pt x="0" y="40"/>
                  </a:lnTo>
                  <a:lnTo>
                    <a:pt x="0" y="100"/>
                  </a:lnTo>
                  <a:lnTo>
                    <a:pt x="212" y="158"/>
                  </a:lnTo>
                  <a:lnTo>
                    <a:pt x="201" y="189"/>
                  </a:lnTo>
                  <a:lnTo>
                    <a:pt x="195" y="223"/>
                  </a:lnTo>
                  <a:lnTo>
                    <a:pt x="217" y="263"/>
                  </a:lnTo>
                  <a:lnTo>
                    <a:pt x="244" y="278"/>
                  </a:lnTo>
                  <a:lnTo>
                    <a:pt x="265" y="278"/>
                  </a:lnTo>
                  <a:lnTo>
                    <a:pt x="286" y="258"/>
                  </a:lnTo>
                  <a:lnTo>
                    <a:pt x="333" y="223"/>
                  </a:lnTo>
                  <a:lnTo>
                    <a:pt x="333" y="169"/>
                  </a:lnTo>
                  <a:lnTo>
                    <a:pt x="376" y="154"/>
                  </a:lnTo>
                  <a:lnTo>
                    <a:pt x="366" y="120"/>
                  </a:lnTo>
                  <a:lnTo>
                    <a:pt x="349" y="124"/>
                  </a:lnTo>
                  <a:lnTo>
                    <a:pt x="328" y="114"/>
                  </a:lnTo>
                  <a:lnTo>
                    <a:pt x="323" y="104"/>
                  </a:lnTo>
                  <a:lnTo>
                    <a:pt x="323" y="89"/>
                  </a:lnTo>
                  <a:lnTo>
                    <a:pt x="328" y="74"/>
                  </a:lnTo>
                  <a:lnTo>
                    <a:pt x="349" y="65"/>
                  </a:lnTo>
                  <a:lnTo>
                    <a:pt x="355" y="60"/>
                  </a:lnTo>
                  <a:lnTo>
                    <a:pt x="360" y="50"/>
                  </a:lnTo>
                  <a:lnTo>
                    <a:pt x="355" y="30"/>
                  </a:lnTo>
                  <a:lnTo>
                    <a:pt x="291" y="25"/>
                  </a:lnTo>
                  <a:lnTo>
                    <a:pt x="148" y="1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1" name="Freeform 196"/>
            <p:cNvSpPr>
              <a:spLocks/>
            </p:cNvSpPr>
            <p:nvPr/>
          </p:nvSpPr>
          <p:spPr bwMode="auto">
            <a:xfrm>
              <a:off x="8702123" y="5438034"/>
              <a:ext cx="208423" cy="432012"/>
            </a:xfrm>
            <a:custGeom>
              <a:avLst/>
              <a:gdLst>
                <a:gd name="T0" fmla="*/ 2147483647 w 150"/>
                <a:gd name="T1" fmla="*/ 2147483647 h 333"/>
                <a:gd name="T2" fmla="*/ 2147483647 w 150"/>
                <a:gd name="T3" fmla="*/ 2147483647 h 333"/>
                <a:gd name="T4" fmla="*/ 2147483647 w 150"/>
                <a:gd name="T5" fmla="*/ 2147483647 h 333"/>
                <a:gd name="T6" fmla="*/ 2147483647 w 150"/>
                <a:gd name="T7" fmla="*/ 2147483647 h 333"/>
                <a:gd name="T8" fmla="*/ 2147483647 w 150"/>
                <a:gd name="T9" fmla="*/ 2147483647 h 333"/>
                <a:gd name="T10" fmla="*/ 2147483647 w 150"/>
                <a:gd name="T11" fmla="*/ 2147483647 h 333"/>
                <a:gd name="T12" fmla="*/ 2147483647 w 150"/>
                <a:gd name="T13" fmla="*/ 2147483647 h 333"/>
                <a:gd name="T14" fmla="*/ 2147483647 w 150"/>
                <a:gd name="T15" fmla="*/ 2147483647 h 333"/>
                <a:gd name="T16" fmla="*/ 2147483647 w 150"/>
                <a:gd name="T17" fmla="*/ 2147483647 h 333"/>
                <a:gd name="T18" fmla="*/ 2147483647 w 150"/>
                <a:gd name="T19" fmla="*/ 0 h 333"/>
                <a:gd name="T20" fmla="*/ 0 w 150"/>
                <a:gd name="T21" fmla="*/ 0 h 3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333"/>
                <a:gd name="T35" fmla="*/ 150 w 150"/>
                <a:gd name="T36" fmla="*/ 333 h 3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333">
                  <a:moveTo>
                    <a:pt x="122" y="332"/>
                  </a:moveTo>
                  <a:lnTo>
                    <a:pt x="143" y="322"/>
                  </a:lnTo>
                  <a:lnTo>
                    <a:pt x="149" y="302"/>
                  </a:lnTo>
                  <a:lnTo>
                    <a:pt x="143" y="188"/>
                  </a:lnTo>
                  <a:lnTo>
                    <a:pt x="112" y="45"/>
                  </a:lnTo>
                  <a:lnTo>
                    <a:pt x="106" y="35"/>
                  </a:lnTo>
                  <a:lnTo>
                    <a:pt x="85" y="25"/>
                  </a:lnTo>
                  <a:lnTo>
                    <a:pt x="37" y="15"/>
                  </a:lnTo>
                  <a:lnTo>
                    <a:pt x="37" y="10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2" name="Freeform 197"/>
            <p:cNvSpPr>
              <a:spLocks/>
            </p:cNvSpPr>
            <p:nvPr/>
          </p:nvSpPr>
          <p:spPr bwMode="auto">
            <a:xfrm>
              <a:off x="6733683" y="5142230"/>
              <a:ext cx="2257917" cy="1055264"/>
            </a:xfrm>
            <a:custGeom>
              <a:avLst/>
              <a:gdLst>
                <a:gd name="T0" fmla="*/ 2147483647 w 1628"/>
                <a:gd name="T1" fmla="*/ 2147483647 h 814"/>
                <a:gd name="T2" fmla="*/ 2147483647 w 1628"/>
                <a:gd name="T3" fmla="*/ 2147483647 h 814"/>
                <a:gd name="T4" fmla="*/ 2147483647 w 1628"/>
                <a:gd name="T5" fmla="*/ 2147483647 h 814"/>
                <a:gd name="T6" fmla="*/ 0 w 1628"/>
                <a:gd name="T7" fmla="*/ 2147483647 h 814"/>
                <a:gd name="T8" fmla="*/ 0 w 1628"/>
                <a:gd name="T9" fmla="*/ 2147483647 h 814"/>
                <a:gd name="T10" fmla="*/ 2147483647 w 1628"/>
                <a:gd name="T11" fmla="*/ 2147483647 h 814"/>
                <a:gd name="T12" fmla="*/ 2147483647 w 1628"/>
                <a:gd name="T13" fmla="*/ 2147483647 h 814"/>
                <a:gd name="T14" fmla="*/ 2147483647 w 1628"/>
                <a:gd name="T15" fmla="*/ 2147483647 h 814"/>
                <a:gd name="T16" fmla="*/ 2147483647 w 1628"/>
                <a:gd name="T17" fmla="*/ 2147483647 h 814"/>
                <a:gd name="T18" fmla="*/ 2147483647 w 1628"/>
                <a:gd name="T19" fmla="*/ 2147483647 h 814"/>
                <a:gd name="T20" fmla="*/ 2147483647 w 1628"/>
                <a:gd name="T21" fmla="*/ 2147483647 h 814"/>
                <a:gd name="T22" fmla="*/ 2147483647 w 1628"/>
                <a:gd name="T23" fmla="*/ 2147483647 h 814"/>
                <a:gd name="T24" fmla="*/ 2147483647 w 1628"/>
                <a:gd name="T25" fmla="*/ 2147483647 h 814"/>
                <a:gd name="T26" fmla="*/ 2147483647 w 1628"/>
                <a:gd name="T27" fmla="*/ 2147483647 h 814"/>
                <a:gd name="T28" fmla="*/ 2147483647 w 1628"/>
                <a:gd name="T29" fmla="*/ 2147483647 h 814"/>
                <a:gd name="T30" fmla="*/ 2147483647 w 1628"/>
                <a:gd name="T31" fmla="*/ 2147483647 h 814"/>
                <a:gd name="T32" fmla="*/ 2147483647 w 1628"/>
                <a:gd name="T33" fmla="*/ 2147483647 h 814"/>
                <a:gd name="T34" fmla="*/ 2147483647 w 1628"/>
                <a:gd name="T35" fmla="*/ 2147483647 h 814"/>
                <a:gd name="T36" fmla="*/ 2147483647 w 1628"/>
                <a:gd name="T37" fmla="*/ 2147483647 h 814"/>
                <a:gd name="T38" fmla="*/ 2147483647 w 1628"/>
                <a:gd name="T39" fmla="*/ 2147483647 h 814"/>
                <a:gd name="T40" fmla="*/ 2147483647 w 1628"/>
                <a:gd name="T41" fmla="*/ 2147483647 h 814"/>
                <a:gd name="T42" fmla="*/ 2147483647 w 1628"/>
                <a:gd name="T43" fmla="*/ 2147483647 h 814"/>
                <a:gd name="T44" fmla="*/ 2147483647 w 1628"/>
                <a:gd name="T45" fmla="*/ 2147483647 h 814"/>
                <a:gd name="T46" fmla="*/ 2147483647 w 1628"/>
                <a:gd name="T47" fmla="*/ 2147483647 h 814"/>
                <a:gd name="T48" fmla="*/ 2147483647 w 1628"/>
                <a:gd name="T49" fmla="*/ 2147483647 h 814"/>
                <a:gd name="T50" fmla="*/ 2147483647 w 1628"/>
                <a:gd name="T51" fmla="*/ 2147483647 h 814"/>
                <a:gd name="T52" fmla="*/ 2147483647 w 1628"/>
                <a:gd name="T53" fmla="*/ 2147483647 h 814"/>
                <a:gd name="T54" fmla="*/ 2147483647 w 1628"/>
                <a:gd name="T55" fmla="*/ 2147483647 h 814"/>
                <a:gd name="T56" fmla="*/ 2147483647 w 1628"/>
                <a:gd name="T57" fmla="*/ 2147483647 h 814"/>
                <a:gd name="T58" fmla="*/ 2147483647 w 1628"/>
                <a:gd name="T59" fmla="*/ 2147483647 h 814"/>
                <a:gd name="T60" fmla="*/ 2147483647 w 1628"/>
                <a:gd name="T61" fmla="*/ 2147483647 h 814"/>
                <a:gd name="T62" fmla="*/ 2147483647 w 1628"/>
                <a:gd name="T63" fmla="*/ 2147483647 h 814"/>
                <a:gd name="T64" fmla="*/ 2147483647 w 1628"/>
                <a:gd name="T65" fmla="*/ 2147483647 h 814"/>
                <a:gd name="T66" fmla="*/ 2147483647 w 1628"/>
                <a:gd name="T67" fmla="*/ 2147483647 h 814"/>
                <a:gd name="T68" fmla="*/ 2147483647 w 1628"/>
                <a:gd name="T69" fmla="*/ 2147483647 h 814"/>
                <a:gd name="T70" fmla="*/ 2147483647 w 1628"/>
                <a:gd name="T71" fmla="*/ 2147483647 h 814"/>
                <a:gd name="T72" fmla="*/ 2147483647 w 1628"/>
                <a:gd name="T73" fmla="*/ 2147483647 h 814"/>
                <a:gd name="T74" fmla="*/ 2147483647 w 1628"/>
                <a:gd name="T75" fmla="*/ 2147483647 h 814"/>
                <a:gd name="T76" fmla="*/ 2147483647 w 1628"/>
                <a:gd name="T77" fmla="*/ 2147483647 h 814"/>
                <a:gd name="T78" fmla="*/ 2147483647 w 1628"/>
                <a:gd name="T79" fmla="*/ 2147483647 h 814"/>
                <a:gd name="T80" fmla="*/ 2147483647 w 1628"/>
                <a:gd name="T81" fmla="*/ 2147483647 h 814"/>
                <a:gd name="T82" fmla="*/ 2147483647 w 1628"/>
                <a:gd name="T83" fmla="*/ 2147483647 h 814"/>
                <a:gd name="T84" fmla="*/ 2147483647 w 1628"/>
                <a:gd name="T85" fmla="*/ 2147483647 h 814"/>
                <a:gd name="T86" fmla="*/ 2147483647 w 1628"/>
                <a:gd name="T87" fmla="*/ 2147483647 h 814"/>
                <a:gd name="T88" fmla="*/ 2147483647 w 1628"/>
                <a:gd name="T89" fmla="*/ 2147483647 h 814"/>
                <a:gd name="T90" fmla="*/ 2147483647 w 1628"/>
                <a:gd name="T91" fmla="*/ 2147483647 h 814"/>
                <a:gd name="T92" fmla="*/ 2147483647 w 1628"/>
                <a:gd name="T93" fmla="*/ 2147483647 h 814"/>
                <a:gd name="T94" fmla="*/ 2147483647 w 1628"/>
                <a:gd name="T95" fmla="*/ 2147483647 h 814"/>
                <a:gd name="T96" fmla="*/ 2147483647 w 1628"/>
                <a:gd name="T97" fmla="*/ 2147483647 h 814"/>
                <a:gd name="T98" fmla="*/ 2147483647 w 1628"/>
                <a:gd name="T99" fmla="*/ 2147483647 h 814"/>
                <a:gd name="T100" fmla="*/ 2147483647 w 1628"/>
                <a:gd name="T101" fmla="*/ 2147483647 h 814"/>
                <a:gd name="T102" fmla="*/ 2147483647 w 1628"/>
                <a:gd name="T103" fmla="*/ 2147483647 h 814"/>
                <a:gd name="T104" fmla="*/ 2147483647 w 1628"/>
                <a:gd name="T105" fmla="*/ 2147483647 h 814"/>
                <a:gd name="T106" fmla="*/ 2147483647 w 1628"/>
                <a:gd name="T107" fmla="*/ 2147483647 h 814"/>
                <a:gd name="T108" fmla="*/ 2147483647 w 1628"/>
                <a:gd name="T109" fmla="*/ 2147483647 h 814"/>
                <a:gd name="T110" fmla="*/ 2147483647 w 1628"/>
                <a:gd name="T111" fmla="*/ 2147483647 h 814"/>
                <a:gd name="T112" fmla="*/ 2147483647 w 1628"/>
                <a:gd name="T113" fmla="*/ 2147483647 h 814"/>
                <a:gd name="T114" fmla="*/ 2147483647 w 1628"/>
                <a:gd name="T115" fmla="*/ 0 h 814"/>
                <a:gd name="T116" fmla="*/ 2147483647 w 1628"/>
                <a:gd name="T117" fmla="*/ 2147483647 h 814"/>
                <a:gd name="T118" fmla="*/ 2147483647 w 1628"/>
                <a:gd name="T119" fmla="*/ 2147483647 h 814"/>
                <a:gd name="T120" fmla="*/ 2147483647 w 1628"/>
                <a:gd name="T121" fmla="*/ 2147483647 h 814"/>
                <a:gd name="T122" fmla="*/ 2147483647 w 1628"/>
                <a:gd name="T123" fmla="*/ 2147483647 h 814"/>
                <a:gd name="T124" fmla="*/ 2147483647 w 1628"/>
                <a:gd name="T125" fmla="*/ 2147483647 h 8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28"/>
                <a:gd name="T190" fmla="*/ 0 h 814"/>
                <a:gd name="T191" fmla="*/ 1628 w 1628"/>
                <a:gd name="T192" fmla="*/ 814 h 81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28" h="814">
                  <a:moveTo>
                    <a:pt x="10" y="416"/>
                  </a:moveTo>
                  <a:lnTo>
                    <a:pt x="10" y="431"/>
                  </a:lnTo>
                  <a:lnTo>
                    <a:pt x="26" y="446"/>
                  </a:lnTo>
                  <a:lnTo>
                    <a:pt x="26" y="456"/>
                  </a:lnTo>
                  <a:lnTo>
                    <a:pt x="37" y="456"/>
                  </a:lnTo>
                  <a:lnTo>
                    <a:pt x="47" y="466"/>
                  </a:lnTo>
                  <a:lnTo>
                    <a:pt x="47" y="590"/>
                  </a:lnTo>
                  <a:lnTo>
                    <a:pt x="0" y="600"/>
                  </a:lnTo>
                  <a:lnTo>
                    <a:pt x="0" y="624"/>
                  </a:lnTo>
                  <a:lnTo>
                    <a:pt x="0" y="704"/>
                  </a:lnTo>
                  <a:lnTo>
                    <a:pt x="21" y="709"/>
                  </a:lnTo>
                  <a:lnTo>
                    <a:pt x="31" y="713"/>
                  </a:lnTo>
                  <a:lnTo>
                    <a:pt x="37" y="728"/>
                  </a:lnTo>
                  <a:lnTo>
                    <a:pt x="42" y="739"/>
                  </a:lnTo>
                  <a:lnTo>
                    <a:pt x="63" y="744"/>
                  </a:lnTo>
                  <a:lnTo>
                    <a:pt x="74" y="733"/>
                  </a:lnTo>
                  <a:lnTo>
                    <a:pt x="74" y="728"/>
                  </a:lnTo>
                  <a:lnTo>
                    <a:pt x="90" y="733"/>
                  </a:lnTo>
                  <a:lnTo>
                    <a:pt x="100" y="744"/>
                  </a:lnTo>
                  <a:lnTo>
                    <a:pt x="111" y="744"/>
                  </a:lnTo>
                  <a:lnTo>
                    <a:pt x="121" y="739"/>
                  </a:lnTo>
                  <a:lnTo>
                    <a:pt x="132" y="733"/>
                  </a:lnTo>
                  <a:lnTo>
                    <a:pt x="132" y="739"/>
                  </a:lnTo>
                  <a:lnTo>
                    <a:pt x="137" y="748"/>
                  </a:lnTo>
                  <a:lnTo>
                    <a:pt x="158" y="748"/>
                  </a:lnTo>
                  <a:lnTo>
                    <a:pt x="169" y="744"/>
                  </a:lnTo>
                  <a:lnTo>
                    <a:pt x="185" y="744"/>
                  </a:lnTo>
                  <a:lnTo>
                    <a:pt x="201" y="733"/>
                  </a:lnTo>
                  <a:lnTo>
                    <a:pt x="212" y="728"/>
                  </a:lnTo>
                  <a:lnTo>
                    <a:pt x="217" y="733"/>
                  </a:lnTo>
                  <a:lnTo>
                    <a:pt x="228" y="744"/>
                  </a:lnTo>
                  <a:lnTo>
                    <a:pt x="238" y="744"/>
                  </a:lnTo>
                  <a:lnTo>
                    <a:pt x="249" y="739"/>
                  </a:lnTo>
                  <a:lnTo>
                    <a:pt x="275" y="739"/>
                  </a:lnTo>
                  <a:lnTo>
                    <a:pt x="291" y="748"/>
                  </a:lnTo>
                  <a:lnTo>
                    <a:pt x="302" y="748"/>
                  </a:lnTo>
                  <a:lnTo>
                    <a:pt x="312" y="744"/>
                  </a:lnTo>
                  <a:lnTo>
                    <a:pt x="413" y="744"/>
                  </a:lnTo>
                  <a:lnTo>
                    <a:pt x="514" y="748"/>
                  </a:lnTo>
                  <a:lnTo>
                    <a:pt x="519" y="758"/>
                  </a:lnTo>
                  <a:lnTo>
                    <a:pt x="535" y="773"/>
                  </a:lnTo>
                  <a:lnTo>
                    <a:pt x="551" y="778"/>
                  </a:lnTo>
                  <a:lnTo>
                    <a:pt x="572" y="778"/>
                  </a:lnTo>
                  <a:lnTo>
                    <a:pt x="594" y="768"/>
                  </a:lnTo>
                  <a:lnTo>
                    <a:pt x="609" y="744"/>
                  </a:lnTo>
                  <a:lnTo>
                    <a:pt x="615" y="744"/>
                  </a:lnTo>
                  <a:lnTo>
                    <a:pt x="646" y="739"/>
                  </a:lnTo>
                  <a:lnTo>
                    <a:pt x="662" y="739"/>
                  </a:lnTo>
                  <a:lnTo>
                    <a:pt x="668" y="748"/>
                  </a:lnTo>
                  <a:lnTo>
                    <a:pt x="694" y="748"/>
                  </a:lnTo>
                  <a:lnTo>
                    <a:pt x="699" y="748"/>
                  </a:lnTo>
                  <a:lnTo>
                    <a:pt x="710" y="764"/>
                  </a:lnTo>
                  <a:lnTo>
                    <a:pt x="720" y="778"/>
                  </a:lnTo>
                  <a:lnTo>
                    <a:pt x="742" y="793"/>
                  </a:lnTo>
                  <a:lnTo>
                    <a:pt x="768" y="793"/>
                  </a:lnTo>
                  <a:lnTo>
                    <a:pt x="795" y="783"/>
                  </a:lnTo>
                  <a:lnTo>
                    <a:pt x="810" y="744"/>
                  </a:lnTo>
                  <a:lnTo>
                    <a:pt x="826" y="758"/>
                  </a:lnTo>
                  <a:lnTo>
                    <a:pt x="847" y="764"/>
                  </a:lnTo>
                  <a:lnTo>
                    <a:pt x="874" y="764"/>
                  </a:lnTo>
                  <a:lnTo>
                    <a:pt x="884" y="764"/>
                  </a:lnTo>
                  <a:lnTo>
                    <a:pt x="927" y="768"/>
                  </a:lnTo>
                  <a:lnTo>
                    <a:pt x="938" y="788"/>
                  </a:lnTo>
                  <a:lnTo>
                    <a:pt x="975" y="813"/>
                  </a:lnTo>
                  <a:lnTo>
                    <a:pt x="1012" y="813"/>
                  </a:lnTo>
                  <a:lnTo>
                    <a:pt x="1038" y="808"/>
                  </a:lnTo>
                  <a:lnTo>
                    <a:pt x="1054" y="808"/>
                  </a:lnTo>
                  <a:lnTo>
                    <a:pt x="1065" y="813"/>
                  </a:lnTo>
                  <a:lnTo>
                    <a:pt x="1081" y="808"/>
                  </a:lnTo>
                  <a:lnTo>
                    <a:pt x="1108" y="788"/>
                  </a:lnTo>
                  <a:lnTo>
                    <a:pt x="1112" y="778"/>
                  </a:lnTo>
                  <a:lnTo>
                    <a:pt x="1139" y="773"/>
                  </a:lnTo>
                  <a:lnTo>
                    <a:pt x="1150" y="773"/>
                  </a:lnTo>
                  <a:lnTo>
                    <a:pt x="1150" y="778"/>
                  </a:lnTo>
                  <a:lnTo>
                    <a:pt x="1182" y="778"/>
                  </a:lnTo>
                  <a:lnTo>
                    <a:pt x="1192" y="788"/>
                  </a:lnTo>
                  <a:lnTo>
                    <a:pt x="1219" y="793"/>
                  </a:lnTo>
                  <a:lnTo>
                    <a:pt x="1256" y="793"/>
                  </a:lnTo>
                  <a:lnTo>
                    <a:pt x="1478" y="788"/>
                  </a:lnTo>
                  <a:lnTo>
                    <a:pt x="1579" y="778"/>
                  </a:lnTo>
                  <a:lnTo>
                    <a:pt x="1573" y="764"/>
                  </a:lnTo>
                  <a:lnTo>
                    <a:pt x="1579" y="744"/>
                  </a:lnTo>
                  <a:lnTo>
                    <a:pt x="1579" y="689"/>
                  </a:lnTo>
                  <a:lnTo>
                    <a:pt x="1584" y="659"/>
                  </a:lnTo>
                  <a:lnTo>
                    <a:pt x="1579" y="629"/>
                  </a:lnTo>
                  <a:lnTo>
                    <a:pt x="1589" y="595"/>
                  </a:lnTo>
                  <a:lnTo>
                    <a:pt x="1606" y="575"/>
                  </a:lnTo>
                  <a:lnTo>
                    <a:pt x="1627" y="560"/>
                  </a:lnTo>
                  <a:lnTo>
                    <a:pt x="1547" y="580"/>
                  </a:lnTo>
                  <a:lnTo>
                    <a:pt x="1542" y="565"/>
                  </a:lnTo>
                  <a:lnTo>
                    <a:pt x="1526" y="555"/>
                  </a:lnTo>
                  <a:lnTo>
                    <a:pt x="1552" y="545"/>
                  </a:lnTo>
                  <a:lnTo>
                    <a:pt x="1558" y="520"/>
                  </a:lnTo>
                  <a:lnTo>
                    <a:pt x="1558" y="506"/>
                  </a:lnTo>
                  <a:lnTo>
                    <a:pt x="1547" y="495"/>
                  </a:lnTo>
                  <a:lnTo>
                    <a:pt x="1526" y="486"/>
                  </a:lnTo>
                  <a:lnTo>
                    <a:pt x="1532" y="426"/>
                  </a:lnTo>
                  <a:lnTo>
                    <a:pt x="1505" y="411"/>
                  </a:lnTo>
                  <a:lnTo>
                    <a:pt x="1489" y="406"/>
                  </a:lnTo>
                  <a:lnTo>
                    <a:pt x="1478" y="406"/>
                  </a:lnTo>
                  <a:lnTo>
                    <a:pt x="1452" y="402"/>
                  </a:lnTo>
                  <a:lnTo>
                    <a:pt x="1415" y="397"/>
                  </a:lnTo>
                  <a:lnTo>
                    <a:pt x="1409" y="332"/>
                  </a:lnTo>
                  <a:lnTo>
                    <a:pt x="1404" y="262"/>
                  </a:lnTo>
                  <a:lnTo>
                    <a:pt x="1409" y="258"/>
                  </a:lnTo>
                  <a:lnTo>
                    <a:pt x="1409" y="218"/>
                  </a:lnTo>
                  <a:lnTo>
                    <a:pt x="1404" y="213"/>
                  </a:lnTo>
                  <a:lnTo>
                    <a:pt x="1398" y="193"/>
                  </a:lnTo>
                  <a:lnTo>
                    <a:pt x="1266" y="114"/>
                  </a:lnTo>
                  <a:lnTo>
                    <a:pt x="1224" y="114"/>
                  </a:lnTo>
                  <a:lnTo>
                    <a:pt x="1203" y="109"/>
                  </a:lnTo>
                  <a:lnTo>
                    <a:pt x="1197" y="94"/>
                  </a:lnTo>
                  <a:lnTo>
                    <a:pt x="1187" y="80"/>
                  </a:lnTo>
                  <a:lnTo>
                    <a:pt x="1166" y="60"/>
                  </a:lnTo>
                  <a:lnTo>
                    <a:pt x="1038" y="15"/>
                  </a:lnTo>
                  <a:lnTo>
                    <a:pt x="826" y="0"/>
                  </a:lnTo>
                  <a:lnTo>
                    <a:pt x="789" y="10"/>
                  </a:lnTo>
                  <a:lnTo>
                    <a:pt x="577" y="124"/>
                  </a:lnTo>
                  <a:lnTo>
                    <a:pt x="577" y="139"/>
                  </a:lnTo>
                  <a:lnTo>
                    <a:pt x="503" y="178"/>
                  </a:lnTo>
                  <a:lnTo>
                    <a:pt x="503" y="188"/>
                  </a:lnTo>
                  <a:lnTo>
                    <a:pt x="349" y="262"/>
                  </a:lnTo>
                  <a:lnTo>
                    <a:pt x="349" y="287"/>
                  </a:lnTo>
                  <a:lnTo>
                    <a:pt x="191" y="367"/>
                  </a:lnTo>
                  <a:lnTo>
                    <a:pt x="100" y="371"/>
                  </a:lnTo>
                  <a:lnTo>
                    <a:pt x="10" y="4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3" name="Freeform 198"/>
            <p:cNvSpPr>
              <a:spLocks/>
            </p:cNvSpPr>
            <p:nvPr/>
          </p:nvSpPr>
          <p:spPr bwMode="auto">
            <a:xfrm>
              <a:off x="8909100" y="5700818"/>
              <a:ext cx="52106" cy="64664"/>
            </a:xfrm>
            <a:custGeom>
              <a:avLst/>
              <a:gdLst>
                <a:gd name="T0" fmla="*/ 0 w 38"/>
                <a:gd name="T1" fmla="*/ 2147483647 h 50"/>
                <a:gd name="T2" fmla="*/ 2147483647 w 38"/>
                <a:gd name="T3" fmla="*/ 2147483647 h 50"/>
                <a:gd name="T4" fmla="*/ 2147483647 w 38"/>
                <a:gd name="T5" fmla="*/ 2147483647 h 50"/>
                <a:gd name="T6" fmla="*/ 2147483647 w 38"/>
                <a:gd name="T7" fmla="*/ 0 h 50"/>
                <a:gd name="T8" fmla="*/ 2147483647 w 38"/>
                <a:gd name="T9" fmla="*/ 0 h 50"/>
                <a:gd name="T10" fmla="*/ 2147483647 w 38"/>
                <a:gd name="T11" fmla="*/ 2147483647 h 50"/>
                <a:gd name="T12" fmla="*/ 0 w 38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50"/>
                <a:gd name="T23" fmla="*/ 38 w 38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50">
                  <a:moveTo>
                    <a:pt x="0" y="49"/>
                  </a:moveTo>
                  <a:lnTo>
                    <a:pt x="16" y="40"/>
                  </a:lnTo>
                  <a:lnTo>
                    <a:pt x="37" y="15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0" y="9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4" name="Line 30"/>
            <p:cNvSpPr>
              <a:spLocks noChangeShapeType="1"/>
            </p:cNvSpPr>
            <p:nvPr/>
          </p:nvSpPr>
          <p:spPr bwMode="auto">
            <a:xfrm>
              <a:off x="8820809" y="5471054"/>
              <a:ext cx="14474" cy="210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5" name="Line 31"/>
            <p:cNvSpPr>
              <a:spLocks noChangeShapeType="1"/>
            </p:cNvSpPr>
            <p:nvPr/>
          </p:nvSpPr>
          <p:spPr bwMode="auto">
            <a:xfrm>
              <a:off x="8702123" y="5438034"/>
              <a:ext cx="23158" cy="217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6" name="Freeform 201"/>
            <p:cNvSpPr>
              <a:spLocks/>
            </p:cNvSpPr>
            <p:nvPr/>
          </p:nvSpPr>
          <p:spPr bwMode="auto">
            <a:xfrm>
              <a:off x="8386594" y="5649912"/>
              <a:ext cx="464610" cy="85302"/>
            </a:xfrm>
            <a:custGeom>
              <a:avLst/>
              <a:gdLst>
                <a:gd name="T0" fmla="*/ 2147483647 w 335"/>
                <a:gd name="T1" fmla="*/ 2147483647 h 66"/>
                <a:gd name="T2" fmla="*/ 2147483647 w 335"/>
                <a:gd name="T3" fmla="*/ 0 h 66"/>
                <a:gd name="T4" fmla="*/ 0 w 335"/>
                <a:gd name="T5" fmla="*/ 0 h 66"/>
                <a:gd name="T6" fmla="*/ 0 w 335"/>
                <a:gd name="T7" fmla="*/ 2147483647 h 66"/>
                <a:gd name="T8" fmla="*/ 2147483647 w 335"/>
                <a:gd name="T9" fmla="*/ 2147483647 h 66"/>
                <a:gd name="T10" fmla="*/ 2147483647 w 335"/>
                <a:gd name="T11" fmla="*/ 2147483647 h 66"/>
                <a:gd name="T12" fmla="*/ 2147483647 w 335"/>
                <a:gd name="T13" fmla="*/ 2147483647 h 66"/>
                <a:gd name="T14" fmla="*/ 2147483647 w 335"/>
                <a:gd name="T15" fmla="*/ 2147483647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"/>
                <a:gd name="T25" fmla="*/ 0 h 66"/>
                <a:gd name="T26" fmla="*/ 335 w 335"/>
                <a:gd name="T27" fmla="*/ 66 h 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" h="66">
                  <a:moveTo>
                    <a:pt x="223" y="5"/>
                  </a:moveTo>
                  <a:lnTo>
                    <a:pt x="117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122" y="35"/>
                  </a:lnTo>
                  <a:lnTo>
                    <a:pt x="239" y="35"/>
                  </a:lnTo>
                  <a:lnTo>
                    <a:pt x="297" y="45"/>
                  </a:lnTo>
                  <a:lnTo>
                    <a:pt x="334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" name="Freeform 202"/>
            <p:cNvSpPr>
              <a:spLocks/>
            </p:cNvSpPr>
            <p:nvPr/>
          </p:nvSpPr>
          <p:spPr bwMode="auto">
            <a:xfrm>
              <a:off x="8269357" y="5823267"/>
              <a:ext cx="610795" cy="341207"/>
            </a:xfrm>
            <a:custGeom>
              <a:avLst/>
              <a:gdLst>
                <a:gd name="T0" fmla="*/ 2147483647 w 441"/>
                <a:gd name="T1" fmla="*/ 2147483647 h 264"/>
                <a:gd name="T2" fmla="*/ 2147483647 w 441"/>
                <a:gd name="T3" fmla="*/ 2147483647 h 264"/>
                <a:gd name="T4" fmla="*/ 2147483647 w 441"/>
                <a:gd name="T5" fmla="*/ 2147483647 h 264"/>
                <a:gd name="T6" fmla="*/ 2147483647 w 441"/>
                <a:gd name="T7" fmla="*/ 2147483647 h 264"/>
                <a:gd name="T8" fmla="*/ 2147483647 w 441"/>
                <a:gd name="T9" fmla="*/ 2147483647 h 264"/>
                <a:gd name="T10" fmla="*/ 2147483647 w 441"/>
                <a:gd name="T11" fmla="*/ 2147483647 h 264"/>
                <a:gd name="T12" fmla="*/ 2147483647 w 441"/>
                <a:gd name="T13" fmla="*/ 2147483647 h 264"/>
                <a:gd name="T14" fmla="*/ 2147483647 w 441"/>
                <a:gd name="T15" fmla="*/ 2147483647 h 264"/>
                <a:gd name="T16" fmla="*/ 2147483647 w 441"/>
                <a:gd name="T17" fmla="*/ 2147483647 h 264"/>
                <a:gd name="T18" fmla="*/ 2147483647 w 441"/>
                <a:gd name="T19" fmla="*/ 2147483647 h 264"/>
                <a:gd name="T20" fmla="*/ 2147483647 w 441"/>
                <a:gd name="T21" fmla="*/ 0 h 264"/>
                <a:gd name="T22" fmla="*/ 2147483647 w 441"/>
                <a:gd name="T23" fmla="*/ 2147483647 h 264"/>
                <a:gd name="T24" fmla="*/ 2147483647 w 441"/>
                <a:gd name="T25" fmla="*/ 2147483647 h 264"/>
                <a:gd name="T26" fmla="*/ 0 w 441"/>
                <a:gd name="T27" fmla="*/ 2147483647 h 264"/>
                <a:gd name="T28" fmla="*/ 2147483647 w 441"/>
                <a:gd name="T29" fmla="*/ 2147483647 h 264"/>
                <a:gd name="T30" fmla="*/ 2147483647 w 441"/>
                <a:gd name="T31" fmla="*/ 2147483647 h 264"/>
                <a:gd name="T32" fmla="*/ 2147483647 w 441"/>
                <a:gd name="T33" fmla="*/ 2147483647 h 264"/>
                <a:gd name="T34" fmla="*/ 2147483647 w 441"/>
                <a:gd name="T35" fmla="*/ 2147483647 h 2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1"/>
                <a:gd name="T55" fmla="*/ 0 h 264"/>
                <a:gd name="T56" fmla="*/ 441 w 441"/>
                <a:gd name="T57" fmla="*/ 264 h 2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1" h="264">
                  <a:moveTo>
                    <a:pt x="440" y="55"/>
                  </a:moveTo>
                  <a:lnTo>
                    <a:pt x="403" y="69"/>
                  </a:lnTo>
                  <a:lnTo>
                    <a:pt x="397" y="124"/>
                  </a:lnTo>
                  <a:lnTo>
                    <a:pt x="360" y="159"/>
                  </a:lnTo>
                  <a:lnTo>
                    <a:pt x="281" y="164"/>
                  </a:lnTo>
                  <a:lnTo>
                    <a:pt x="275" y="148"/>
                  </a:lnTo>
                  <a:lnTo>
                    <a:pt x="265" y="119"/>
                  </a:lnTo>
                  <a:lnTo>
                    <a:pt x="270" y="79"/>
                  </a:lnTo>
                  <a:lnTo>
                    <a:pt x="275" y="59"/>
                  </a:lnTo>
                  <a:lnTo>
                    <a:pt x="164" y="24"/>
                  </a:lnTo>
                  <a:lnTo>
                    <a:pt x="47" y="0"/>
                  </a:lnTo>
                  <a:lnTo>
                    <a:pt x="37" y="4"/>
                  </a:lnTo>
                  <a:lnTo>
                    <a:pt x="16" y="30"/>
                  </a:lnTo>
                  <a:lnTo>
                    <a:pt x="0" y="114"/>
                  </a:lnTo>
                  <a:lnTo>
                    <a:pt x="5" y="144"/>
                  </a:lnTo>
                  <a:lnTo>
                    <a:pt x="43" y="188"/>
                  </a:lnTo>
                  <a:lnTo>
                    <a:pt x="84" y="233"/>
                  </a:lnTo>
                  <a:lnTo>
                    <a:pt x="158" y="2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" name="Freeform 203"/>
            <p:cNvSpPr>
              <a:spLocks/>
            </p:cNvSpPr>
            <p:nvPr/>
          </p:nvSpPr>
          <p:spPr bwMode="auto">
            <a:xfrm>
              <a:off x="8444489" y="5905817"/>
              <a:ext cx="112896" cy="79798"/>
            </a:xfrm>
            <a:custGeom>
              <a:avLst/>
              <a:gdLst>
                <a:gd name="T0" fmla="*/ 2147483647 w 81"/>
                <a:gd name="T1" fmla="*/ 0 h 61"/>
                <a:gd name="T2" fmla="*/ 2147483647 w 81"/>
                <a:gd name="T3" fmla="*/ 2147483647 h 61"/>
                <a:gd name="T4" fmla="*/ 2147483647 w 81"/>
                <a:gd name="T5" fmla="*/ 2147483647 h 61"/>
                <a:gd name="T6" fmla="*/ 0 w 81"/>
                <a:gd name="T7" fmla="*/ 2147483647 h 61"/>
                <a:gd name="T8" fmla="*/ 2147483647 w 81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61"/>
                <a:gd name="T17" fmla="*/ 81 w 81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61">
                  <a:moveTo>
                    <a:pt x="6" y="0"/>
                  </a:moveTo>
                  <a:lnTo>
                    <a:pt x="80" y="5"/>
                  </a:lnTo>
                  <a:lnTo>
                    <a:pt x="74" y="60"/>
                  </a:lnTo>
                  <a:lnTo>
                    <a:pt x="0" y="6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" name="Freeform 204"/>
            <p:cNvSpPr>
              <a:spLocks/>
            </p:cNvSpPr>
            <p:nvPr/>
          </p:nvSpPr>
          <p:spPr bwMode="auto">
            <a:xfrm>
              <a:off x="8835283" y="5925079"/>
              <a:ext cx="39080" cy="53658"/>
            </a:xfrm>
            <a:custGeom>
              <a:avLst/>
              <a:gdLst>
                <a:gd name="T0" fmla="*/ 0 w 28"/>
                <a:gd name="T1" fmla="*/ 2147483647 h 41"/>
                <a:gd name="T2" fmla="*/ 2147483647 w 28"/>
                <a:gd name="T3" fmla="*/ 0 h 41"/>
                <a:gd name="T4" fmla="*/ 2147483647 w 28"/>
                <a:gd name="T5" fmla="*/ 2147483647 h 41"/>
                <a:gd name="T6" fmla="*/ 0 w 28"/>
                <a:gd name="T7" fmla="*/ 2147483647 h 41"/>
                <a:gd name="T8" fmla="*/ 0 w 28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41"/>
                <a:gd name="T17" fmla="*/ 28 w 28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41">
                  <a:moveTo>
                    <a:pt x="0" y="5"/>
                  </a:moveTo>
                  <a:lnTo>
                    <a:pt x="27" y="0"/>
                  </a:lnTo>
                  <a:lnTo>
                    <a:pt x="27" y="35"/>
                  </a:lnTo>
                  <a:lnTo>
                    <a:pt x="0" y="40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" name="Freeform 205"/>
            <p:cNvSpPr>
              <a:spLocks/>
            </p:cNvSpPr>
            <p:nvPr/>
          </p:nvSpPr>
          <p:spPr bwMode="auto">
            <a:xfrm>
              <a:off x="8732519" y="6035145"/>
              <a:ext cx="30395" cy="129328"/>
            </a:xfrm>
            <a:custGeom>
              <a:avLst/>
              <a:gdLst>
                <a:gd name="T0" fmla="*/ 0 w 22"/>
                <a:gd name="T1" fmla="*/ 0 h 100"/>
                <a:gd name="T2" fmla="*/ 0 w 22"/>
                <a:gd name="T3" fmla="*/ 2147483647 h 100"/>
                <a:gd name="T4" fmla="*/ 2147483647 w 22"/>
                <a:gd name="T5" fmla="*/ 2147483647 h 100"/>
                <a:gd name="T6" fmla="*/ 2147483647 w 22"/>
                <a:gd name="T7" fmla="*/ 2147483647 h 100"/>
                <a:gd name="T8" fmla="*/ 2147483647 w 22"/>
                <a:gd name="T9" fmla="*/ 2147483647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00"/>
                <a:gd name="T17" fmla="*/ 22 w 22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00">
                  <a:moveTo>
                    <a:pt x="0" y="0"/>
                  </a:moveTo>
                  <a:lnTo>
                    <a:pt x="0" y="39"/>
                  </a:lnTo>
                  <a:lnTo>
                    <a:pt x="5" y="75"/>
                  </a:lnTo>
                  <a:lnTo>
                    <a:pt x="11" y="89"/>
                  </a:lnTo>
                  <a:lnTo>
                    <a:pt x="21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" name="Freeform 206"/>
            <p:cNvSpPr>
              <a:spLocks/>
            </p:cNvSpPr>
            <p:nvPr/>
          </p:nvSpPr>
          <p:spPr bwMode="auto">
            <a:xfrm>
              <a:off x="8262119" y="5366490"/>
              <a:ext cx="309740" cy="489797"/>
            </a:xfrm>
            <a:custGeom>
              <a:avLst/>
              <a:gdLst>
                <a:gd name="T0" fmla="*/ 2147483647 w 223"/>
                <a:gd name="T1" fmla="*/ 2147483647 h 378"/>
                <a:gd name="T2" fmla="*/ 2147483647 w 223"/>
                <a:gd name="T3" fmla="*/ 2147483647 h 378"/>
                <a:gd name="T4" fmla="*/ 2147483647 w 223"/>
                <a:gd name="T5" fmla="*/ 2147483647 h 378"/>
                <a:gd name="T6" fmla="*/ 0 w 223"/>
                <a:gd name="T7" fmla="*/ 2147483647 h 378"/>
                <a:gd name="T8" fmla="*/ 2147483647 w 223"/>
                <a:gd name="T9" fmla="*/ 2147483647 h 378"/>
                <a:gd name="T10" fmla="*/ 2147483647 w 223"/>
                <a:gd name="T11" fmla="*/ 2147483647 h 378"/>
                <a:gd name="T12" fmla="*/ 2147483647 w 223"/>
                <a:gd name="T13" fmla="*/ 0 h 378"/>
                <a:gd name="T14" fmla="*/ 2147483647 w 223"/>
                <a:gd name="T15" fmla="*/ 0 h 378"/>
                <a:gd name="T16" fmla="*/ 2147483647 w 223"/>
                <a:gd name="T17" fmla="*/ 2147483647 h 378"/>
                <a:gd name="T18" fmla="*/ 2147483647 w 223"/>
                <a:gd name="T19" fmla="*/ 2147483647 h 378"/>
                <a:gd name="T20" fmla="*/ 2147483647 w 223"/>
                <a:gd name="T21" fmla="*/ 2147483647 h 378"/>
                <a:gd name="T22" fmla="*/ 2147483647 w 223"/>
                <a:gd name="T23" fmla="*/ 2147483647 h 378"/>
                <a:gd name="T24" fmla="*/ 2147483647 w 223"/>
                <a:gd name="T25" fmla="*/ 2147483647 h 378"/>
                <a:gd name="T26" fmla="*/ 2147483647 w 223"/>
                <a:gd name="T27" fmla="*/ 2147483647 h 378"/>
                <a:gd name="T28" fmla="*/ 2147483647 w 223"/>
                <a:gd name="T29" fmla="*/ 2147483647 h 3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3"/>
                <a:gd name="T46" fmla="*/ 0 h 378"/>
                <a:gd name="T47" fmla="*/ 223 w 223"/>
                <a:gd name="T48" fmla="*/ 378 h 3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3" h="378">
                  <a:moveTo>
                    <a:pt x="21" y="377"/>
                  </a:moveTo>
                  <a:lnTo>
                    <a:pt x="16" y="377"/>
                  </a:lnTo>
                  <a:lnTo>
                    <a:pt x="6" y="367"/>
                  </a:lnTo>
                  <a:lnTo>
                    <a:pt x="0" y="189"/>
                  </a:lnTo>
                  <a:lnTo>
                    <a:pt x="48" y="15"/>
                  </a:lnTo>
                  <a:lnTo>
                    <a:pt x="53" y="5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101" y="10"/>
                  </a:lnTo>
                  <a:lnTo>
                    <a:pt x="127" y="10"/>
                  </a:lnTo>
                  <a:lnTo>
                    <a:pt x="159" y="15"/>
                  </a:lnTo>
                  <a:lnTo>
                    <a:pt x="206" y="25"/>
                  </a:lnTo>
                  <a:lnTo>
                    <a:pt x="212" y="30"/>
                  </a:lnTo>
                  <a:lnTo>
                    <a:pt x="217" y="45"/>
                  </a:lnTo>
                  <a:lnTo>
                    <a:pt x="222" y="21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" name="Line 38"/>
            <p:cNvSpPr>
              <a:spLocks noChangeShapeType="1"/>
            </p:cNvSpPr>
            <p:nvPr/>
          </p:nvSpPr>
          <p:spPr bwMode="auto">
            <a:xfrm>
              <a:off x="8555938" y="5425652"/>
              <a:ext cx="7236" cy="2173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" name="Line 39"/>
            <p:cNvSpPr>
              <a:spLocks noChangeShapeType="1"/>
            </p:cNvSpPr>
            <p:nvPr/>
          </p:nvSpPr>
          <p:spPr bwMode="auto">
            <a:xfrm>
              <a:off x="8372120" y="5373370"/>
              <a:ext cx="0" cy="269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4" name="Freeform 209"/>
            <p:cNvSpPr>
              <a:spLocks/>
            </p:cNvSpPr>
            <p:nvPr/>
          </p:nvSpPr>
          <p:spPr bwMode="auto">
            <a:xfrm>
              <a:off x="8364884" y="5630650"/>
              <a:ext cx="44868" cy="116946"/>
            </a:xfrm>
            <a:custGeom>
              <a:avLst/>
              <a:gdLst>
                <a:gd name="T0" fmla="*/ 0 w 32"/>
                <a:gd name="T1" fmla="*/ 2147483647 h 90"/>
                <a:gd name="T2" fmla="*/ 0 w 32"/>
                <a:gd name="T3" fmla="*/ 2147483647 h 90"/>
                <a:gd name="T4" fmla="*/ 2147483647 w 32"/>
                <a:gd name="T5" fmla="*/ 2147483647 h 90"/>
                <a:gd name="T6" fmla="*/ 2147483647 w 32"/>
                <a:gd name="T7" fmla="*/ 2147483647 h 90"/>
                <a:gd name="T8" fmla="*/ 2147483647 w 32"/>
                <a:gd name="T9" fmla="*/ 2147483647 h 90"/>
                <a:gd name="T10" fmla="*/ 2147483647 w 32"/>
                <a:gd name="T11" fmla="*/ 2147483647 h 90"/>
                <a:gd name="T12" fmla="*/ 2147483647 w 32"/>
                <a:gd name="T13" fmla="*/ 0 h 90"/>
                <a:gd name="T14" fmla="*/ 2147483647 w 32"/>
                <a:gd name="T15" fmla="*/ 2147483647 h 90"/>
                <a:gd name="T16" fmla="*/ 0 w 32"/>
                <a:gd name="T17" fmla="*/ 2147483647 h 90"/>
                <a:gd name="T18" fmla="*/ 2147483647 w 32"/>
                <a:gd name="T19" fmla="*/ 2147483647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90"/>
                <a:gd name="T32" fmla="*/ 32 w 32"/>
                <a:gd name="T33" fmla="*/ 90 h 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90">
                  <a:moveTo>
                    <a:pt x="0" y="89"/>
                  </a:moveTo>
                  <a:lnTo>
                    <a:pt x="0" y="84"/>
                  </a:lnTo>
                  <a:lnTo>
                    <a:pt x="5" y="69"/>
                  </a:lnTo>
                  <a:lnTo>
                    <a:pt x="31" y="20"/>
                  </a:lnTo>
                  <a:lnTo>
                    <a:pt x="31" y="15"/>
                  </a:lnTo>
                  <a:lnTo>
                    <a:pt x="31" y="5"/>
                  </a:lnTo>
                  <a:lnTo>
                    <a:pt x="21" y="0"/>
                  </a:lnTo>
                  <a:lnTo>
                    <a:pt x="5" y="5"/>
                  </a:lnTo>
                  <a:lnTo>
                    <a:pt x="0" y="35"/>
                  </a:lnTo>
                  <a:lnTo>
                    <a:pt x="5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5" name="Line 41"/>
            <p:cNvSpPr>
              <a:spLocks noChangeShapeType="1"/>
            </p:cNvSpPr>
            <p:nvPr/>
          </p:nvSpPr>
          <p:spPr bwMode="auto">
            <a:xfrm>
              <a:off x="8364884" y="5746220"/>
              <a:ext cx="140396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" name="Freeform 211"/>
            <p:cNvSpPr>
              <a:spLocks/>
            </p:cNvSpPr>
            <p:nvPr/>
          </p:nvSpPr>
          <p:spPr bwMode="auto">
            <a:xfrm>
              <a:off x="8299751" y="5663670"/>
              <a:ext cx="57895" cy="166476"/>
            </a:xfrm>
            <a:custGeom>
              <a:avLst/>
              <a:gdLst>
                <a:gd name="T0" fmla="*/ 2147483647 w 42"/>
                <a:gd name="T1" fmla="*/ 0 h 129"/>
                <a:gd name="T2" fmla="*/ 0 w 42"/>
                <a:gd name="T3" fmla="*/ 2147483647 h 129"/>
                <a:gd name="T4" fmla="*/ 0 w 42"/>
                <a:gd name="T5" fmla="*/ 2147483647 h 129"/>
                <a:gd name="T6" fmla="*/ 0 60000 65536"/>
                <a:gd name="T7" fmla="*/ 0 60000 65536"/>
                <a:gd name="T8" fmla="*/ 0 60000 65536"/>
                <a:gd name="T9" fmla="*/ 0 w 42"/>
                <a:gd name="T10" fmla="*/ 0 h 129"/>
                <a:gd name="T11" fmla="*/ 42 w 42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9">
                  <a:moveTo>
                    <a:pt x="41" y="0"/>
                  </a:moveTo>
                  <a:lnTo>
                    <a:pt x="0" y="4"/>
                  </a:lnTo>
                  <a:lnTo>
                    <a:pt x="0" y="1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7" name="Line 43"/>
            <p:cNvSpPr>
              <a:spLocks noChangeShapeType="1"/>
            </p:cNvSpPr>
            <p:nvPr/>
          </p:nvSpPr>
          <p:spPr bwMode="auto">
            <a:xfrm flipH="1">
              <a:off x="8224487" y="5772362"/>
              <a:ext cx="66580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" name="Line 44"/>
            <p:cNvSpPr>
              <a:spLocks noChangeShapeType="1"/>
            </p:cNvSpPr>
            <p:nvPr/>
          </p:nvSpPr>
          <p:spPr bwMode="auto">
            <a:xfrm flipH="1">
              <a:off x="8217251" y="5669174"/>
              <a:ext cx="82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" name="Freeform 214"/>
            <p:cNvSpPr>
              <a:spLocks/>
            </p:cNvSpPr>
            <p:nvPr/>
          </p:nvSpPr>
          <p:spPr bwMode="auto">
            <a:xfrm>
              <a:off x="8253435" y="5842529"/>
              <a:ext cx="47764" cy="33020"/>
            </a:xfrm>
            <a:custGeom>
              <a:avLst/>
              <a:gdLst>
                <a:gd name="T0" fmla="*/ 2147483647 w 34"/>
                <a:gd name="T1" fmla="*/ 0 h 26"/>
                <a:gd name="T2" fmla="*/ 0 w 34"/>
                <a:gd name="T3" fmla="*/ 2147483647 h 26"/>
                <a:gd name="T4" fmla="*/ 0 w 34"/>
                <a:gd name="T5" fmla="*/ 2147483647 h 26"/>
                <a:gd name="T6" fmla="*/ 0 60000 65536"/>
                <a:gd name="T7" fmla="*/ 0 60000 65536"/>
                <a:gd name="T8" fmla="*/ 0 60000 65536"/>
                <a:gd name="T9" fmla="*/ 0 w 34"/>
                <a:gd name="T10" fmla="*/ 0 h 26"/>
                <a:gd name="T11" fmla="*/ 34 w 34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26">
                  <a:moveTo>
                    <a:pt x="33" y="0"/>
                  </a:moveTo>
                  <a:lnTo>
                    <a:pt x="0" y="9"/>
                  </a:lnTo>
                  <a:lnTo>
                    <a:pt x="0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0" name="Line 46"/>
            <p:cNvSpPr>
              <a:spLocks noChangeShapeType="1"/>
            </p:cNvSpPr>
            <p:nvPr/>
          </p:nvSpPr>
          <p:spPr bwMode="auto">
            <a:xfrm flipH="1">
              <a:off x="8195540" y="5881052"/>
              <a:ext cx="868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" name="Line 47"/>
            <p:cNvSpPr>
              <a:spLocks noChangeShapeType="1"/>
            </p:cNvSpPr>
            <p:nvPr/>
          </p:nvSpPr>
          <p:spPr bwMode="auto">
            <a:xfrm>
              <a:off x="8253435" y="5881052"/>
              <a:ext cx="0" cy="70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2" name="Line 48"/>
            <p:cNvSpPr>
              <a:spLocks noChangeShapeType="1"/>
            </p:cNvSpPr>
            <p:nvPr/>
          </p:nvSpPr>
          <p:spPr bwMode="auto">
            <a:xfrm>
              <a:off x="8231725" y="5951220"/>
              <a:ext cx="376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3" name="Line 49"/>
            <p:cNvSpPr>
              <a:spLocks noChangeShapeType="1"/>
            </p:cNvSpPr>
            <p:nvPr/>
          </p:nvSpPr>
          <p:spPr bwMode="auto">
            <a:xfrm flipH="1">
              <a:off x="8231725" y="5951220"/>
              <a:ext cx="8684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4" name="Line 50"/>
            <p:cNvSpPr>
              <a:spLocks noChangeShapeType="1"/>
            </p:cNvSpPr>
            <p:nvPr/>
          </p:nvSpPr>
          <p:spPr bwMode="auto">
            <a:xfrm flipH="1">
              <a:off x="8173829" y="5989743"/>
              <a:ext cx="95527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5" name="Line 51"/>
            <p:cNvSpPr>
              <a:spLocks noChangeShapeType="1"/>
            </p:cNvSpPr>
            <p:nvPr/>
          </p:nvSpPr>
          <p:spPr bwMode="auto">
            <a:xfrm flipH="1">
              <a:off x="8217251" y="6047528"/>
              <a:ext cx="955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6" name="Line 52"/>
            <p:cNvSpPr>
              <a:spLocks noChangeShapeType="1"/>
            </p:cNvSpPr>
            <p:nvPr/>
          </p:nvSpPr>
          <p:spPr bwMode="auto">
            <a:xfrm flipH="1">
              <a:off x="8128960" y="6098434"/>
              <a:ext cx="140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" name="Freeform 222"/>
            <p:cNvSpPr>
              <a:spLocks/>
            </p:cNvSpPr>
            <p:nvPr/>
          </p:nvSpPr>
          <p:spPr bwMode="auto">
            <a:xfrm>
              <a:off x="8100012" y="5798502"/>
              <a:ext cx="39080" cy="334328"/>
            </a:xfrm>
            <a:custGeom>
              <a:avLst/>
              <a:gdLst>
                <a:gd name="T0" fmla="*/ 2147483647 w 28"/>
                <a:gd name="T1" fmla="*/ 2147483647 h 258"/>
                <a:gd name="T2" fmla="*/ 2147483647 w 28"/>
                <a:gd name="T3" fmla="*/ 2147483647 h 258"/>
                <a:gd name="T4" fmla="*/ 2147483647 w 28"/>
                <a:gd name="T5" fmla="*/ 2147483647 h 258"/>
                <a:gd name="T6" fmla="*/ 0 w 28"/>
                <a:gd name="T7" fmla="*/ 2147483647 h 258"/>
                <a:gd name="T8" fmla="*/ 0 w 28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58"/>
                <a:gd name="T17" fmla="*/ 28 w 28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58">
                  <a:moveTo>
                    <a:pt x="27" y="257"/>
                  </a:moveTo>
                  <a:lnTo>
                    <a:pt x="21" y="232"/>
                  </a:lnTo>
                  <a:lnTo>
                    <a:pt x="21" y="222"/>
                  </a:lnTo>
                  <a:lnTo>
                    <a:pt x="0" y="15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8" name="Freeform 223"/>
            <p:cNvSpPr>
              <a:spLocks/>
            </p:cNvSpPr>
            <p:nvPr/>
          </p:nvSpPr>
          <p:spPr bwMode="auto">
            <a:xfrm>
              <a:off x="8100012" y="5451792"/>
              <a:ext cx="163555" cy="546206"/>
            </a:xfrm>
            <a:custGeom>
              <a:avLst/>
              <a:gdLst>
                <a:gd name="T0" fmla="*/ 2147483647 w 118"/>
                <a:gd name="T1" fmla="*/ 2147483647 h 422"/>
                <a:gd name="T2" fmla="*/ 2147483647 w 118"/>
                <a:gd name="T3" fmla="*/ 2147483647 h 422"/>
                <a:gd name="T4" fmla="*/ 2147483647 w 118"/>
                <a:gd name="T5" fmla="*/ 2147483647 h 422"/>
                <a:gd name="T6" fmla="*/ 2147483647 w 118"/>
                <a:gd name="T7" fmla="*/ 2147483647 h 422"/>
                <a:gd name="T8" fmla="*/ 2147483647 w 118"/>
                <a:gd name="T9" fmla="*/ 2147483647 h 422"/>
                <a:gd name="T10" fmla="*/ 2147483647 w 118"/>
                <a:gd name="T11" fmla="*/ 2147483647 h 422"/>
                <a:gd name="T12" fmla="*/ 2147483647 w 118"/>
                <a:gd name="T13" fmla="*/ 2147483647 h 422"/>
                <a:gd name="T14" fmla="*/ 2147483647 w 118"/>
                <a:gd name="T15" fmla="*/ 2147483647 h 422"/>
                <a:gd name="T16" fmla="*/ 0 w 118"/>
                <a:gd name="T17" fmla="*/ 2147483647 h 422"/>
                <a:gd name="T18" fmla="*/ 2147483647 w 118"/>
                <a:gd name="T19" fmla="*/ 2147483647 h 422"/>
                <a:gd name="T20" fmla="*/ 2147483647 w 118"/>
                <a:gd name="T21" fmla="*/ 2147483647 h 422"/>
                <a:gd name="T22" fmla="*/ 2147483647 w 118"/>
                <a:gd name="T23" fmla="*/ 0 h 422"/>
                <a:gd name="T24" fmla="*/ 2147483647 w 118"/>
                <a:gd name="T25" fmla="*/ 2147483647 h 4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8"/>
                <a:gd name="T40" fmla="*/ 0 h 422"/>
                <a:gd name="T41" fmla="*/ 118 w 118"/>
                <a:gd name="T42" fmla="*/ 422 h 4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8" h="422">
                  <a:moveTo>
                    <a:pt x="6" y="421"/>
                  </a:moveTo>
                  <a:lnTo>
                    <a:pt x="16" y="421"/>
                  </a:lnTo>
                  <a:lnTo>
                    <a:pt x="32" y="417"/>
                  </a:lnTo>
                  <a:lnTo>
                    <a:pt x="37" y="397"/>
                  </a:lnTo>
                  <a:lnTo>
                    <a:pt x="37" y="382"/>
                  </a:lnTo>
                  <a:lnTo>
                    <a:pt x="21" y="366"/>
                  </a:lnTo>
                  <a:lnTo>
                    <a:pt x="11" y="357"/>
                  </a:lnTo>
                  <a:lnTo>
                    <a:pt x="6" y="347"/>
                  </a:lnTo>
                  <a:lnTo>
                    <a:pt x="0" y="188"/>
                  </a:lnTo>
                  <a:lnTo>
                    <a:pt x="6" y="173"/>
                  </a:lnTo>
                  <a:lnTo>
                    <a:pt x="96" y="10"/>
                  </a:lnTo>
                  <a:lnTo>
                    <a:pt x="111" y="0"/>
                  </a:lnTo>
                  <a:lnTo>
                    <a:pt x="117" y="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9" name="Freeform 224"/>
            <p:cNvSpPr>
              <a:spLocks/>
            </p:cNvSpPr>
            <p:nvPr/>
          </p:nvSpPr>
          <p:spPr bwMode="auto">
            <a:xfrm>
              <a:off x="7901721" y="5290820"/>
              <a:ext cx="531189" cy="796607"/>
            </a:xfrm>
            <a:custGeom>
              <a:avLst/>
              <a:gdLst>
                <a:gd name="T0" fmla="*/ 2147483647 w 383"/>
                <a:gd name="T1" fmla="*/ 2147483647 h 615"/>
                <a:gd name="T2" fmla="*/ 2147483647 w 383"/>
                <a:gd name="T3" fmla="*/ 2147483647 h 615"/>
                <a:gd name="T4" fmla="*/ 2147483647 w 383"/>
                <a:gd name="T5" fmla="*/ 2147483647 h 615"/>
                <a:gd name="T6" fmla="*/ 2147483647 w 383"/>
                <a:gd name="T7" fmla="*/ 0 h 615"/>
                <a:gd name="T8" fmla="*/ 2147483647 w 383"/>
                <a:gd name="T9" fmla="*/ 0 h 615"/>
                <a:gd name="T10" fmla="*/ 0 w 383"/>
                <a:gd name="T11" fmla="*/ 2147483647 h 615"/>
                <a:gd name="T12" fmla="*/ 2147483647 w 383"/>
                <a:gd name="T13" fmla="*/ 2147483647 h 6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3"/>
                <a:gd name="T22" fmla="*/ 0 h 615"/>
                <a:gd name="T23" fmla="*/ 383 w 383"/>
                <a:gd name="T24" fmla="*/ 615 h 6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3" h="615">
                  <a:moveTo>
                    <a:pt x="170" y="614"/>
                  </a:moveTo>
                  <a:lnTo>
                    <a:pt x="174" y="604"/>
                  </a:lnTo>
                  <a:lnTo>
                    <a:pt x="164" y="49"/>
                  </a:lnTo>
                  <a:lnTo>
                    <a:pt x="382" y="0"/>
                  </a:lnTo>
                  <a:lnTo>
                    <a:pt x="223" y="0"/>
                  </a:lnTo>
                  <a:lnTo>
                    <a:pt x="0" y="20"/>
                  </a:lnTo>
                  <a:lnTo>
                    <a:pt x="164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0" name="Line 56"/>
            <p:cNvSpPr>
              <a:spLocks noChangeShapeType="1"/>
            </p:cNvSpPr>
            <p:nvPr/>
          </p:nvSpPr>
          <p:spPr bwMode="auto">
            <a:xfrm flipH="1" flipV="1">
              <a:off x="8173829" y="5161492"/>
              <a:ext cx="36184" cy="129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1" name="Line 57"/>
            <p:cNvSpPr>
              <a:spLocks noChangeShapeType="1"/>
            </p:cNvSpPr>
            <p:nvPr/>
          </p:nvSpPr>
          <p:spPr bwMode="auto">
            <a:xfrm flipH="1" flipV="1">
              <a:off x="7856852" y="5149109"/>
              <a:ext cx="44869" cy="167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2" name="Freeform 227"/>
            <p:cNvSpPr>
              <a:spLocks/>
            </p:cNvSpPr>
            <p:nvPr/>
          </p:nvSpPr>
          <p:spPr bwMode="auto">
            <a:xfrm>
              <a:off x="7901721" y="5200015"/>
              <a:ext cx="288029" cy="97684"/>
            </a:xfrm>
            <a:custGeom>
              <a:avLst/>
              <a:gdLst>
                <a:gd name="T0" fmla="*/ 2147483647 w 208"/>
                <a:gd name="T1" fmla="*/ 2147483647 h 76"/>
                <a:gd name="T2" fmla="*/ 0 w 208"/>
                <a:gd name="T3" fmla="*/ 2147483647 h 76"/>
                <a:gd name="T4" fmla="*/ 0 w 208"/>
                <a:gd name="T5" fmla="*/ 2147483647 h 76"/>
                <a:gd name="T6" fmla="*/ 2147483647 w 208"/>
                <a:gd name="T7" fmla="*/ 0 h 76"/>
                <a:gd name="T8" fmla="*/ 2147483647 w 208"/>
                <a:gd name="T9" fmla="*/ 0 h 76"/>
                <a:gd name="T10" fmla="*/ 2147483647 w 208"/>
                <a:gd name="T11" fmla="*/ 2147483647 h 76"/>
                <a:gd name="T12" fmla="*/ 2147483647 w 208"/>
                <a:gd name="T13" fmla="*/ 2147483647 h 76"/>
                <a:gd name="T14" fmla="*/ 2147483647 w 208"/>
                <a:gd name="T15" fmla="*/ 2147483647 h 76"/>
                <a:gd name="T16" fmla="*/ 2147483647 w 208"/>
                <a:gd name="T17" fmla="*/ 2147483647 h 76"/>
                <a:gd name="T18" fmla="*/ 2147483647 w 208"/>
                <a:gd name="T19" fmla="*/ 2147483647 h 76"/>
                <a:gd name="T20" fmla="*/ 2147483647 w 208"/>
                <a:gd name="T21" fmla="*/ 2147483647 h 76"/>
                <a:gd name="T22" fmla="*/ 2147483647 w 208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8"/>
                <a:gd name="T37" fmla="*/ 0 h 76"/>
                <a:gd name="T38" fmla="*/ 208 w 208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8" h="76">
                  <a:moveTo>
                    <a:pt x="5" y="60"/>
                  </a:moveTo>
                  <a:lnTo>
                    <a:pt x="0" y="1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80" y="0"/>
                  </a:lnTo>
                  <a:lnTo>
                    <a:pt x="186" y="5"/>
                  </a:lnTo>
                  <a:lnTo>
                    <a:pt x="196" y="20"/>
                  </a:lnTo>
                  <a:lnTo>
                    <a:pt x="207" y="60"/>
                  </a:lnTo>
                  <a:lnTo>
                    <a:pt x="201" y="65"/>
                  </a:lnTo>
                  <a:lnTo>
                    <a:pt x="186" y="71"/>
                  </a:lnTo>
                  <a:lnTo>
                    <a:pt x="26" y="75"/>
                  </a:lnTo>
                  <a:lnTo>
                    <a:pt x="5" y="6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3" name="Freeform 228"/>
            <p:cNvSpPr>
              <a:spLocks/>
            </p:cNvSpPr>
            <p:nvPr/>
          </p:nvSpPr>
          <p:spPr bwMode="auto">
            <a:xfrm>
              <a:off x="8210013" y="5220652"/>
              <a:ext cx="170791" cy="71543"/>
            </a:xfrm>
            <a:custGeom>
              <a:avLst/>
              <a:gdLst>
                <a:gd name="T0" fmla="*/ 0 w 123"/>
                <a:gd name="T1" fmla="*/ 0 h 55"/>
                <a:gd name="T2" fmla="*/ 2147483647 w 123"/>
                <a:gd name="T3" fmla="*/ 0 h 55"/>
                <a:gd name="T4" fmla="*/ 2147483647 w 123"/>
                <a:gd name="T5" fmla="*/ 2147483647 h 55"/>
                <a:gd name="T6" fmla="*/ 2147483647 w 123"/>
                <a:gd name="T7" fmla="*/ 2147483647 h 55"/>
                <a:gd name="T8" fmla="*/ 2147483647 w 123"/>
                <a:gd name="T9" fmla="*/ 2147483647 h 55"/>
                <a:gd name="T10" fmla="*/ 2147483647 w 123"/>
                <a:gd name="T11" fmla="*/ 2147483647 h 55"/>
                <a:gd name="T12" fmla="*/ 0 w 123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"/>
                <a:gd name="T22" fmla="*/ 0 h 55"/>
                <a:gd name="T23" fmla="*/ 123 w 123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" h="55">
                  <a:moveTo>
                    <a:pt x="0" y="0"/>
                  </a:moveTo>
                  <a:lnTo>
                    <a:pt x="16" y="0"/>
                  </a:lnTo>
                  <a:lnTo>
                    <a:pt x="111" y="34"/>
                  </a:lnTo>
                  <a:lnTo>
                    <a:pt x="116" y="44"/>
                  </a:lnTo>
                  <a:lnTo>
                    <a:pt x="122" y="54"/>
                  </a:ln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4" name="Freeform 229"/>
            <p:cNvSpPr>
              <a:spLocks/>
            </p:cNvSpPr>
            <p:nvPr/>
          </p:nvSpPr>
          <p:spPr bwMode="auto">
            <a:xfrm>
              <a:off x="7783036" y="5213773"/>
              <a:ext cx="75264" cy="136207"/>
            </a:xfrm>
            <a:custGeom>
              <a:avLst/>
              <a:gdLst>
                <a:gd name="T0" fmla="*/ 2147483647 w 54"/>
                <a:gd name="T1" fmla="*/ 2147483647 h 105"/>
                <a:gd name="T2" fmla="*/ 2147483647 w 54"/>
                <a:gd name="T3" fmla="*/ 0 h 105"/>
                <a:gd name="T4" fmla="*/ 2147483647 w 54"/>
                <a:gd name="T5" fmla="*/ 0 h 105"/>
                <a:gd name="T6" fmla="*/ 2147483647 w 54"/>
                <a:gd name="T7" fmla="*/ 2147483647 h 105"/>
                <a:gd name="T8" fmla="*/ 2147483647 w 54"/>
                <a:gd name="T9" fmla="*/ 2147483647 h 105"/>
                <a:gd name="T10" fmla="*/ 2147483647 w 54"/>
                <a:gd name="T11" fmla="*/ 2147483647 h 105"/>
                <a:gd name="T12" fmla="*/ 2147483647 w 54"/>
                <a:gd name="T13" fmla="*/ 2147483647 h 105"/>
                <a:gd name="T14" fmla="*/ 2147483647 w 54"/>
                <a:gd name="T15" fmla="*/ 2147483647 h 105"/>
                <a:gd name="T16" fmla="*/ 0 w 54"/>
                <a:gd name="T17" fmla="*/ 2147483647 h 105"/>
                <a:gd name="T18" fmla="*/ 0 w 54"/>
                <a:gd name="T19" fmla="*/ 2147483647 h 105"/>
                <a:gd name="T20" fmla="*/ 0 w 54"/>
                <a:gd name="T21" fmla="*/ 2147483647 h 105"/>
                <a:gd name="T22" fmla="*/ 0 w 54"/>
                <a:gd name="T23" fmla="*/ 2147483647 h 105"/>
                <a:gd name="T24" fmla="*/ 2147483647 w 54"/>
                <a:gd name="T25" fmla="*/ 2147483647 h 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105"/>
                <a:gd name="T41" fmla="*/ 54 w 54"/>
                <a:gd name="T42" fmla="*/ 105 h 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105">
                  <a:moveTo>
                    <a:pt x="6" y="15"/>
                  </a:moveTo>
                  <a:lnTo>
                    <a:pt x="32" y="0"/>
                  </a:lnTo>
                  <a:lnTo>
                    <a:pt x="43" y="0"/>
                  </a:lnTo>
                  <a:lnTo>
                    <a:pt x="48" y="15"/>
                  </a:lnTo>
                  <a:lnTo>
                    <a:pt x="48" y="75"/>
                  </a:lnTo>
                  <a:lnTo>
                    <a:pt x="53" y="80"/>
                  </a:lnTo>
                  <a:lnTo>
                    <a:pt x="43" y="89"/>
                  </a:lnTo>
                  <a:lnTo>
                    <a:pt x="10" y="104"/>
                  </a:lnTo>
                  <a:lnTo>
                    <a:pt x="0" y="8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6" y="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5" name="Freeform 230"/>
            <p:cNvSpPr>
              <a:spLocks/>
            </p:cNvSpPr>
            <p:nvPr/>
          </p:nvSpPr>
          <p:spPr bwMode="auto">
            <a:xfrm>
              <a:off x="7665798" y="5250920"/>
              <a:ext cx="89738" cy="143087"/>
            </a:xfrm>
            <a:custGeom>
              <a:avLst/>
              <a:gdLst>
                <a:gd name="T0" fmla="*/ 2147483647 w 65"/>
                <a:gd name="T1" fmla="*/ 0 h 110"/>
                <a:gd name="T2" fmla="*/ 2147483647 w 65"/>
                <a:gd name="T3" fmla="*/ 2147483647 h 110"/>
                <a:gd name="T4" fmla="*/ 2147483647 w 65"/>
                <a:gd name="T5" fmla="*/ 2147483647 h 110"/>
                <a:gd name="T6" fmla="*/ 0 w 65"/>
                <a:gd name="T7" fmla="*/ 2147483647 h 110"/>
                <a:gd name="T8" fmla="*/ 2147483647 w 65"/>
                <a:gd name="T9" fmla="*/ 2147483647 h 110"/>
                <a:gd name="T10" fmla="*/ 2147483647 w 65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110"/>
                <a:gd name="T20" fmla="*/ 65 w 65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110">
                  <a:moveTo>
                    <a:pt x="64" y="0"/>
                  </a:moveTo>
                  <a:lnTo>
                    <a:pt x="64" y="85"/>
                  </a:lnTo>
                  <a:lnTo>
                    <a:pt x="6" y="109"/>
                  </a:lnTo>
                  <a:lnTo>
                    <a:pt x="0" y="65"/>
                  </a:lnTo>
                  <a:lnTo>
                    <a:pt x="38" y="50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6" name="Freeform 231"/>
            <p:cNvSpPr>
              <a:spLocks/>
            </p:cNvSpPr>
            <p:nvPr/>
          </p:nvSpPr>
          <p:spPr bwMode="auto">
            <a:xfrm>
              <a:off x="7548560" y="5329343"/>
              <a:ext cx="104212" cy="116945"/>
            </a:xfrm>
            <a:custGeom>
              <a:avLst/>
              <a:gdLst>
                <a:gd name="T0" fmla="*/ 2147483647 w 75"/>
                <a:gd name="T1" fmla="*/ 2147483647 h 90"/>
                <a:gd name="T2" fmla="*/ 2147483647 w 75"/>
                <a:gd name="T3" fmla="*/ 2147483647 h 90"/>
                <a:gd name="T4" fmla="*/ 0 w 75"/>
                <a:gd name="T5" fmla="*/ 2147483647 h 90"/>
                <a:gd name="T6" fmla="*/ 0 w 75"/>
                <a:gd name="T7" fmla="*/ 2147483647 h 90"/>
                <a:gd name="T8" fmla="*/ 2147483647 w 75"/>
                <a:gd name="T9" fmla="*/ 0 h 90"/>
                <a:gd name="T10" fmla="*/ 2147483647 w 75"/>
                <a:gd name="T11" fmla="*/ 2147483647 h 90"/>
                <a:gd name="T12" fmla="*/ 2147483647 w 75"/>
                <a:gd name="T13" fmla="*/ 2147483647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90"/>
                <a:gd name="T23" fmla="*/ 75 w 75"/>
                <a:gd name="T24" fmla="*/ 90 h 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90">
                  <a:moveTo>
                    <a:pt x="74" y="10"/>
                  </a:moveTo>
                  <a:lnTo>
                    <a:pt x="74" y="60"/>
                  </a:lnTo>
                  <a:lnTo>
                    <a:pt x="0" y="89"/>
                  </a:lnTo>
                  <a:lnTo>
                    <a:pt x="0" y="15"/>
                  </a:lnTo>
                  <a:lnTo>
                    <a:pt x="21" y="0"/>
                  </a:lnTo>
                  <a:lnTo>
                    <a:pt x="43" y="25"/>
                  </a:lnTo>
                  <a:lnTo>
                    <a:pt x="74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7" name="Freeform 232"/>
            <p:cNvSpPr>
              <a:spLocks/>
            </p:cNvSpPr>
            <p:nvPr/>
          </p:nvSpPr>
          <p:spPr bwMode="auto">
            <a:xfrm>
              <a:off x="8599360" y="5406390"/>
              <a:ext cx="89738" cy="71543"/>
            </a:xfrm>
            <a:custGeom>
              <a:avLst/>
              <a:gdLst>
                <a:gd name="T0" fmla="*/ 2147483647 w 65"/>
                <a:gd name="T1" fmla="*/ 2147483647 h 55"/>
                <a:gd name="T2" fmla="*/ 0 w 65"/>
                <a:gd name="T3" fmla="*/ 0 h 55"/>
                <a:gd name="T4" fmla="*/ 0 w 65"/>
                <a:gd name="T5" fmla="*/ 2147483647 h 55"/>
                <a:gd name="T6" fmla="*/ 2147483647 w 65"/>
                <a:gd name="T7" fmla="*/ 214748364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55"/>
                <a:gd name="T14" fmla="*/ 65 w 6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55">
                  <a:moveTo>
                    <a:pt x="58" y="9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64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8" name="Freeform 233"/>
            <p:cNvSpPr>
              <a:spLocks/>
            </p:cNvSpPr>
            <p:nvPr/>
          </p:nvSpPr>
          <p:spPr bwMode="auto">
            <a:xfrm>
              <a:off x="8518306" y="5340350"/>
              <a:ext cx="46316" cy="60537"/>
            </a:xfrm>
            <a:custGeom>
              <a:avLst/>
              <a:gdLst>
                <a:gd name="T0" fmla="*/ 0 w 33"/>
                <a:gd name="T1" fmla="*/ 2147483647 h 46"/>
                <a:gd name="T2" fmla="*/ 0 w 33"/>
                <a:gd name="T3" fmla="*/ 2147483647 h 46"/>
                <a:gd name="T4" fmla="*/ 2147483647 w 33"/>
                <a:gd name="T5" fmla="*/ 0 h 46"/>
                <a:gd name="T6" fmla="*/ 2147483647 w 33"/>
                <a:gd name="T7" fmla="*/ 2147483647 h 46"/>
                <a:gd name="T8" fmla="*/ 2147483647 w 33"/>
                <a:gd name="T9" fmla="*/ 2147483647 h 46"/>
                <a:gd name="T10" fmla="*/ 2147483647 w 33"/>
                <a:gd name="T11" fmla="*/ 2147483647 h 46"/>
                <a:gd name="T12" fmla="*/ 2147483647 w 33"/>
                <a:gd name="T13" fmla="*/ 2147483647 h 46"/>
                <a:gd name="T14" fmla="*/ 2147483647 w 33"/>
                <a:gd name="T15" fmla="*/ 2147483647 h 46"/>
                <a:gd name="T16" fmla="*/ 0 w 33"/>
                <a:gd name="T17" fmla="*/ 2147483647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46"/>
                <a:gd name="T29" fmla="*/ 33 w 33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46">
                  <a:moveTo>
                    <a:pt x="0" y="16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27" y="5"/>
                  </a:lnTo>
                  <a:lnTo>
                    <a:pt x="32" y="16"/>
                  </a:lnTo>
                  <a:lnTo>
                    <a:pt x="32" y="40"/>
                  </a:lnTo>
                  <a:lnTo>
                    <a:pt x="32" y="45"/>
                  </a:lnTo>
                  <a:lnTo>
                    <a:pt x="5" y="45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9" name="Line 66"/>
            <p:cNvSpPr>
              <a:spLocks noChangeShapeType="1"/>
            </p:cNvSpPr>
            <p:nvPr/>
          </p:nvSpPr>
          <p:spPr bwMode="auto">
            <a:xfrm>
              <a:off x="8496595" y="5303202"/>
              <a:ext cx="8684" cy="346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0" name="Line 67"/>
            <p:cNvSpPr>
              <a:spLocks noChangeShapeType="1"/>
            </p:cNvSpPr>
            <p:nvPr/>
          </p:nvSpPr>
          <p:spPr bwMode="auto">
            <a:xfrm>
              <a:off x="8431463" y="5290820"/>
              <a:ext cx="13026" cy="352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1" name="Line 68"/>
            <p:cNvSpPr>
              <a:spLocks noChangeShapeType="1"/>
            </p:cNvSpPr>
            <p:nvPr/>
          </p:nvSpPr>
          <p:spPr bwMode="auto">
            <a:xfrm flipH="1" flipV="1">
              <a:off x="8584886" y="5348605"/>
              <a:ext cx="23158" cy="301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2" name="Line 69"/>
            <p:cNvSpPr>
              <a:spLocks noChangeShapeType="1"/>
            </p:cNvSpPr>
            <p:nvPr/>
          </p:nvSpPr>
          <p:spPr bwMode="auto">
            <a:xfrm>
              <a:off x="8505279" y="5399510"/>
              <a:ext cx="79607" cy="19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3" name="Line 70"/>
            <p:cNvSpPr>
              <a:spLocks noChangeShapeType="1"/>
            </p:cNvSpPr>
            <p:nvPr/>
          </p:nvSpPr>
          <p:spPr bwMode="auto">
            <a:xfrm>
              <a:off x="8496595" y="5431155"/>
              <a:ext cx="96975" cy="247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4" name="Line 71"/>
            <p:cNvSpPr>
              <a:spLocks noChangeShapeType="1"/>
            </p:cNvSpPr>
            <p:nvPr/>
          </p:nvSpPr>
          <p:spPr bwMode="auto">
            <a:xfrm flipV="1">
              <a:off x="8137644" y="5592127"/>
              <a:ext cx="306845" cy="55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5" name="Freeform 240"/>
            <p:cNvSpPr>
              <a:spLocks/>
            </p:cNvSpPr>
            <p:nvPr/>
          </p:nvSpPr>
          <p:spPr bwMode="auto">
            <a:xfrm>
              <a:off x="8444489" y="5592127"/>
              <a:ext cx="244608" cy="27517"/>
            </a:xfrm>
            <a:custGeom>
              <a:avLst/>
              <a:gdLst>
                <a:gd name="T0" fmla="*/ 0 w 176"/>
                <a:gd name="T1" fmla="*/ 0 h 21"/>
                <a:gd name="T2" fmla="*/ 2147483647 w 176"/>
                <a:gd name="T3" fmla="*/ 0 h 21"/>
                <a:gd name="T4" fmla="*/ 2147483647 w 176"/>
                <a:gd name="T5" fmla="*/ 2147483647 h 21"/>
                <a:gd name="T6" fmla="*/ 2147483647 w 176"/>
                <a:gd name="T7" fmla="*/ 214748364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1"/>
                <a:gd name="T14" fmla="*/ 176 w 176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1">
                  <a:moveTo>
                    <a:pt x="0" y="0"/>
                  </a:moveTo>
                  <a:lnTo>
                    <a:pt x="43" y="0"/>
                  </a:lnTo>
                  <a:lnTo>
                    <a:pt x="117" y="10"/>
                  </a:lnTo>
                  <a:lnTo>
                    <a:pt x="175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6" name="Line 73"/>
            <p:cNvSpPr>
              <a:spLocks noChangeShapeType="1"/>
            </p:cNvSpPr>
            <p:nvPr/>
          </p:nvSpPr>
          <p:spPr bwMode="auto">
            <a:xfrm>
              <a:off x="8137644" y="5669174"/>
              <a:ext cx="124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" name="Freeform 242"/>
            <p:cNvSpPr>
              <a:spLocks/>
            </p:cNvSpPr>
            <p:nvPr/>
          </p:nvSpPr>
          <p:spPr bwMode="auto">
            <a:xfrm>
              <a:off x="8570412" y="5431155"/>
              <a:ext cx="127370" cy="72919"/>
            </a:xfrm>
            <a:custGeom>
              <a:avLst/>
              <a:gdLst>
                <a:gd name="T0" fmla="*/ 0 w 92"/>
                <a:gd name="T1" fmla="*/ 0 h 56"/>
                <a:gd name="T2" fmla="*/ 2147483647 w 92"/>
                <a:gd name="T3" fmla="*/ 2147483647 h 56"/>
                <a:gd name="T4" fmla="*/ 2147483647 w 92"/>
                <a:gd name="T5" fmla="*/ 2147483647 h 56"/>
                <a:gd name="T6" fmla="*/ 2147483647 w 92"/>
                <a:gd name="T7" fmla="*/ 2147483647 h 56"/>
                <a:gd name="T8" fmla="*/ 2147483647 w 92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6"/>
                <a:gd name="T17" fmla="*/ 92 w 92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6">
                  <a:moveTo>
                    <a:pt x="0" y="0"/>
                  </a:moveTo>
                  <a:lnTo>
                    <a:pt x="27" y="39"/>
                  </a:lnTo>
                  <a:lnTo>
                    <a:pt x="59" y="55"/>
                  </a:lnTo>
                  <a:lnTo>
                    <a:pt x="74" y="55"/>
                  </a:lnTo>
                  <a:lnTo>
                    <a:pt x="91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8" name="Freeform 243"/>
            <p:cNvSpPr>
              <a:spLocks/>
            </p:cNvSpPr>
            <p:nvPr/>
          </p:nvSpPr>
          <p:spPr bwMode="auto">
            <a:xfrm>
              <a:off x="8328699" y="5340350"/>
              <a:ext cx="81053" cy="22013"/>
            </a:xfrm>
            <a:custGeom>
              <a:avLst/>
              <a:gdLst>
                <a:gd name="T0" fmla="*/ 0 w 58"/>
                <a:gd name="T1" fmla="*/ 2147483647 h 17"/>
                <a:gd name="T2" fmla="*/ 2147483647 w 58"/>
                <a:gd name="T3" fmla="*/ 2147483647 h 17"/>
                <a:gd name="T4" fmla="*/ 2147483647 w 58"/>
                <a:gd name="T5" fmla="*/ 2147483647 h 17"/>
                <a:gd name="T6" fmla="*/ 2147483647 w 58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"/>
                <a:gd name="T13" fmla="*/ 0 h 17"/>
                <a:gd name="T14" fmla="*/ 58 w 58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" h="17">
                  <a:moveTo>
                    <a:pt x="0" y="8"/>
                  </a:moveTo>
                  <a:lnTo>
                    <a:pt x="5" y="16"/>
                  </a:lnTo>
                  <a:lnTo>
                    <a:pt x="57" y="8"/>
                  </a:lnTo>
                  <a:lnTo>
                    <a:pt x="5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9" name="Freeform 244"/>
            <p:cNvSpPr>
              <a:spLocks/>
            </p:cNvSpPr>
            <p:nvPr/>
          </p:nvSpPr>
          <p:spPr bwMode="auto">
            <a:xfrm>
              <a:off x="8328699" y="5425652"/>
              <a:ext cx="88291" cy="22013"/>
            </a:xfrm>
            <a:custGeom>
              <a:avLst/>
              <a:gdLst>
                <a:gd name="T0" fmla="*/ 0 w 64"/>
                <a:gd name="T1" fmla="*/ 2147483647 h 17"/>
                <a:gd name="T2" fmla="*/ 2147483647 w 64"/>
                <a:gd name="T3" fmla="*/ 2147483647 h 17"/>
                <a:gd name="T4" fmla="*/ 2147483647 w 64"/>
                <a:gd name="T5" fmla="*/ 2147483647 h 17"/>
                <a:gd name="T6" fmla="*/ 2147483647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8"/>
                  </a:moveTo>
                  <a:lnTo>
                    <a:pt x="10" y="16"/>
                  </a:lnTo>
                  <a:lnTo>
                    <a:pt x="63" y="16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0" name="Freeform 245"/>
            <p:cNvSpPr>
              <a:spLocks/>
            </p:cNvSpPr>
            <p:nvPr/>
          </p:nvSpPr>
          <p:spPr bwMode="auto">
            <a:xfrm>
              <a:off x="8335936" y="5495819"/>
              <a:ext cx="88290" cy="22013"/>
            </a:xfrm>
            <a:custGeom>
              <a:avLst/>
              <a:gdLst>
                <a:gd name="T0" fmla="*/ 0 w 64"/>
                <a:gd name="T1" fmla="*/ 2147483647 h 17"/>
                <a:gd name="T2" fmla="*/ 2147483647 w 64"/>
                <a:gd name="T3" fmla="*/ 2147483647 h 17"/>
                <a:gd name="T4" fmla="*/ 2147483647 w 64"/>
                <a:gd name="T5" fmla="*/ 2147483647 h 17"/>
                <a:gd name="T6" fmla="*/ 2147483647 w 6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7"/>
                <a:gd name="T14" fmla="*/ 64 w 6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7">
                  <a:moveTo>
                    <a:pt x="0" y="8"/>
                  </a:moveTo>
                  <a:lnTo>
                    <a:pt x="11" y="16"/>
                  </a:lnTo>
                  <a:lnTo>
                    <a:pt x="63" y="16"/>
                  </a:lnTo>
                  <a:lnTo>
                    <a:pt x="6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1" name="Freeform 246"/>
            <p:cNvSpPr>
              <a:spLocks/>
            </p:cNvSpPr>
            <p:nvPr/>
          </p:nvSpPr>
          <p:spPr bwMode="auto">
            <a:xfrm>
              <a:off x="8335936" y="5579745"/>
              <a:ext cx="104212" cy="22013"/>
            </a:xfrm>
            <a:custGeom>
              <a:avLst/>
              <a:gdLst>
                <a:gd name="T0" fmla="*/ 0 w 75"/>
                <a:gd name="T1" fmla="*/ 2147483647 h 17"/>
                <a:gd name="T2" fmla="*/ 2147483647 w 75"/>
                <a:gd name="T3" fmla="*/ 2147483647 h 17"/>
                <a:gd name="T4" fmla="*/ 2147483647 w 75"/>
                <a:gd name="T5" fmla="*/ 2147483647 h 17"/>
                <a:gd name="T6" fmla="*/ 2147483647 w 75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7"/>
                <a:gd name="T14" fmla="*/ 75 w 75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7">
                  <a:moveTo>
                    <a:pt x="0" y="5"/>
                  </a:moveTo>
                  <a:lnTo>
                    <a:pt x="11" y="16"/>
                  </a:lnTo>
                  <a:lnTo>
                    <a:pt x="74" y="11"/>
                  </a:lnTo>
                  <a:lnTo>
                    <a:pt x="6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2" name="Line 79"/>
            <p:cNvSpPr>
              <a:spLocks noChangeShapeType="1"/>
            </p:cNvSpPr>
            <p:nvPr/>
          </p:nvSpPr>
          <p:spPr bwMode="auto">
            <a:xfrm>
              <a:off x="8438700" y="5649912"/>
              <a:ext cx="0" cy="45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3" name="Line 80"/>
            <p:cNvSpPr>
              <a:spLocks noChangeShapeType="1"/>
            </p:cNvSpPr>
            <p:nvPr/>
          </p:nvSpPr>
          <p:spPr bwMode="auto">
            <a:xfrm>
              <a:off x="8716597" y="5655415"/>
              <a:ext cx="0" cy="39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4" name="Line 81"/>
            <p:cNvSpPr>
              <a:spLocks noChangeShapeType="1"/>
            </p:cNvSpPr>
            <p:nvPr/>
          </p:nvSpPr>
          <p:spPr bwMode="auto">
            <a:xfrm>
              <a:off x="8790414" y="5669174"/>
              <a:ext cx="8684" cy="38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5" name="Oval 250"/>
            <p:cNvSpPr>
              <a:spLocks noChangeArrowheads="1"/>
            </p:cNvSpPr>
            <p:nvPr/>
          </p:nvSpPr>
          <p:spPr bwMode="auto">
            <a:xfrm>
              <a:off x="8841072" y="5788872"/>
              <a:ext cx="39080" cy="5365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46" name="Oval 251"/>
            <p:cNvSpPr>
              <a:spLocks noChangeArrowheads="1"/>
            </p:cNvSpPr>
            <p:nvPr/>
          </p:nvSpPr>
          <p:spPr bwMode="auto">
            <a:xfrm>
              <a:off x="8531332" y="5769610"/>
              <a:ext cx="41975" cy="605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47" name="Freeform 252"/>
            <p:cNvSpPr>
              <a:spLocks/>
            </p:cNvSpPr>
            <p:nvPr/>
          </p:nvSpPr>
          <p:spPr bwMode="auto">
            <a:xfrm>
              <a:off x="8804888" y="5779240"/>
              <a:ext cx="69474" cy="77047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0 h 60"/>
                <a:gd name="T4" fmla="*/ 2147483647 w 50"/>
                <a:gd name="T5" fmla="*/ 2147483647 h 60"/>
                <a:gd name="T6" fmla="*/ 0 w 50"/>
                <a:gd name="T7" fmla="*/ 2147483647 h 60"/>
                <a:gd name="T8" fmla="*/ 0 w 50"/>
                <a:gd name="T9" fmla="*/ 2147483647 h 60"/>
                <a:gd name="T10" fmla="*/ 2147483647 w 50"/>
                <a:gd name="T11" fmla="*/ 2147483647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60"/>
                <a:gd name="T29" fmla="*/ 50 w 5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60">
                  <a:moveTo>
                    <a:pt x="43" y="4"/>
                  </a:moveTo>
                  <a:lnTo>
                    <a:pt x="27" y="0"/>
                  </a:lnTo>
                  <a:lnTo>
                    <a:pt x="6" y="4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6" y="49"/>
                  </a:lnTo>
                  <a:lnTo>
                    <a:pt x="17" y="59"/>
                  </a:lnTo>
                  <a:lnTo>
                    <a:pt x="49" y="55"/>
                  </a:lnTo>
                  <a:lnTo>
                    <a:pt x="43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8" name="Freeform 253"/>
            <p:cNvSpPr>
              <a:spLocks/>
            </p:cNvSpPr>
            <p:nvPr/>
          </p:nvSpPr>
          <p:spPr bwMode="auto">
            <a:xfrm>
              <a:off x="8496595" y="5764107"/>
              <a:ext cx="68027" cy="79798"/>
            </a:xfrm>
            <a:custGeom>
              <a:avLst/>
              <a:gdLst>
                <a:gd name="T0" fmla="*/ 2147483647 w 49"/>
                <a:gd name="T1" fmla="*/ 2147483647 h 61"/>
                <a:gd name="T2" fmla="*/ 2147483647 w 49"/>
                <a:gd name="T3" fmla="*/ 0 h 61"/>
                <a:gd name="T4" fmla="*/ 2147483647 w 49"/>
                <a:gd name="T5" fmla="*/ 2147483647 h 61"/>
                <a:gd name="T6" fmla="*/ 0 w 49"/>
                <a:gd name="T7" fmla="*/ 2147483647 h 61"/>
                <a:gd name="T8" fmla="*/ 0 w 49"/>
                <a:gd name="T9" fmla="*/ 2147483647 h 61"/>
                <a:gd name="T10" fmla="*/ 2147483647 w 49"/>
                <a:gd name="T11" fmla="*/ 2147483647 h 61"/>
                <a:gd name="T12" fmla="*/ 2147483647 w 49"/>
                <a:gd name="T13" fmla="*/ 2147483647 h 61"/>
                <a:gd name="T14" fmla="*/ 2147483647 w 49"/>
                <a:gd name="T15" fmla="*/ 2147483647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"/>
                <a:gd name="T25" fmla="*/ 0 h 61"/>
                <a:gd name="T26" fmla="*/ 49 w 49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" h="61">
                  <a:moveTo>
                    <a:pt x="42" y="5"/>
                  </a:moveTo>
                  <a:lnTo>
                    <a:pt x="27" y="0"/>
                  </a:lnTo>
                  <a:lnTo>
                    <a:pt x="6" y="10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27" y="60"/>
                  </a:lnTo>
                  <a:lnTo>
                    <a:pt x="48" y="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9" name="Oval 254"/>
            <p:cNvSpPr>
              <a:spLocks noChangeArrowheads="1"/>
            </p:cNvSpPr>
            <p:nvPr/>
          </p:nvSpPr>
          <p:spPr bwMode="auto">
            <a:xfrm>
              <a:off x="8540017" y="5777865"/>
              <a:ext cx="24606" cy="467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50" name="Oval 255"/>
            <p:cNvSpPr>
              <a:spLocks noChangeArrowheads="1"/>
            </p:cNvSpPr>
            <p:nvPr/>
          </p:nvSpPr>
          <p:spPr bwMode="auto">
            <a:xfrm>
              <a:off x="8846862" y="5788872"/>
              <a:ext cx="26053" cy="4815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451" name="Freeform 256"/>
            <p:cNvSpPr>
              <a:spLocks/>
            </p:cNvSpPr>
            <p:nvPr/>
          </p:nvSpPr>
          <p:spPr bwMode="auto">
            <a:xfrm>
              <a:off x="8386594" y="5695315"/>
              <a:ext cx="464610" cy="45402"/>
            </a:xfrm>
            <a:custGeom>
              <a:avLst/>
              <a:gdLst>
                <a:gd name="T0" fmla="*/ 2147483647 w 335"/>
                <a:gd name="T1" fmla="*/ 2147483647 h 36"/>
                <a:gd name="T2" fmla="*/ 2147483647 w 335"/>
                <a:gd name="T3" fmla="*/ 2147483647 h 36"/>
                <a:gd name="T4" fmla="*/ 2147483647 w 335"/>
                <a:gd name="T5" fmla="*/ 2147483647 h 36"/>
                <a:gd name="T6" fmla="*/ 2147483647 w 335"/>
                <a:gd name="T7" fmla="*/ 2147483647 h 36"/>
                <a:gd name="T8" fmla="*/ 2147483647 w 335"/>
                <a:gd name="T9" fmla="*/ 2147483647 h 36"/>
                <a:gd name="T10" fmla="*/ 0 w 335"/>
                <a:gd name="T11" fmla="*/ 0 h 36"/>
                <a:gd name="T12" fmla="*/ 2147483647 w 335"/>
                <a:gd name="T13" fmla="*/ 0 h 36"/>
                <a:gd name="T14" fmla="*/ 2147483647 w 335"/>
                <a:gd name="T15" fmla="*/ 2147483647 h 36"/>
                <a:gd name="T16" fmla="*/ 2147483647 w 335"/>
                <a:gd name="T17" fmla="*/ 2147483647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"/>
                <a:gd name="T28" fmla="*/ 0 h 36"/>
                <a:gd name="T29" fmla="*/ 335 w 335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" h="36">
                  <a:moveTo>
                    <a:pt x="334" y="31"/>
                  </a:moveTo>
                  <a:lnTo>
                    <a:pt x="281" y="35"/>
                  </a:lnTo>
                  <a:lnTo>
                    <a:pt x="249" y="20"/>
                  </a:lnTo>
                  <a:lnTo>
                    <a:pt x="217" y="15"/>
                  </a:lnTo>
                  <a:lnTo>
                    <a:pt x="32" y="15"/>
                  </a:lnTo>
                  <a:lnTo>
                    <a:pt x="0" y="0"/>
                  </a:lnTo>
                  <a:lnTo>
                    <a:pt x="239" y="0"/>
                  </a:lnTo>
                  <a:lnTo>
                    <a:pt x="297" y="11"/>
                  </a:lnTo>
                  <a:lnTo>
                    <a:pt x="334" y="3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2" name="Line 89"/>
            <p:cNvSpPr>
              <a:spLocks noChangeShapeType="1"/>
            </p:cNvSpPr>
            <p:nvPr/>
          </p:nvSpPr>
          <p:spPr bwMode="auto">
            <a:xfrm>
              <a:off x="8541464" y="5984240"/>
              <a:ext cx="28948" cy="1141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3" name="Freeform 258"/>
            <p:cNvSpPr>
              <a:spLocks/>
            </p:cNvSpPr>
            <p:nvPr/>
          </p:nvSpPr>
          <p:spPr bwMode="auto">
            <a:xfrm>
              <a:off x="8511069" y="5984240"/>
              <a:ext cx="31842" cy="148590"/>
            </a:xfrm>
            <a:custGeom>
              <a:avLst/>
              <a:gdLst>
                <a:gd name="T0" fmla="*/ 0 w 22"/>
                <a:gd name="T1" fmla="*/ 0 h 115"/>
                <a:gd name="T2" fmla="*/ 2147483647 w 22"/>
                <a:gd name="T3" fmla="*/ 2147483647 h 115"/>
                <a:gd name="T4" fmla="*/ 2147483647 w 22"/>
                <a:gd name="T5" fmla="*/ 2147483647 h 115"/>
                <a:gd name="T6" fmla="*/ 2147483647 w 22"/>
                <a:gd name="T7" fmla="*/ 2147483647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15"/>
                <a:gd name="T14" fmla="*/ 22 w 22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15">
                  <a:moveTo>
                    <a:pt x="0" y="0"/>
                  </a:moveTo>
                  <a:lnTo>
                    <a:pt x="11" y="40"/>
                  </a:lnTo>
                  <a:lnTo>
                    <a:pt x="21" y="94"/>
                  </a:lnTo>
                  <a:lnTo>
                    <a:pt x="21" y="1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4" name="Line 91"/>
            <p:cNvSpPr>
              <a:spLocks noChangeShapeType="1"/>
            </p:cNvSpPr>
            <p:nvPr/>
          </p:nvSpPr>
          <p:spPr bwMode="auto">
            <a:xfrm>
              <a:off x="8570412" y="6098434"/>
              <a:ext cx="7236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5" name="Freeform 260"/>
            <p:cNvSpPr>
              <a:spLocks/>
            </p:cNvSpPr>
            <p:nvPr/>
          </p:nvSpPr>
          <p:spPr bwMode="auto">
            <a:xfrm>
              <a:off x="8505279" y="5984240"/>
              <a:ext cx="23158" cy="141710"/>
            </a:xfrm>
            <a:custGeom>
              <a:avLst/>
              <a:gdLst>
                <a:gd name="T0" fmla="*/ 0 w 17"/>
                <a:gd name="T1" fmla="*/ 0 h 110"/>
                <a:gd name="T2" fmla="*/ 2147483647 w 17"/>
                <a:gd name="T3" fmla="*/ 2147483647 h 110"/>
                <a:gd name="T4" fmla="*/ 2147483647 w 17"/>
                <a:gd name="T5" fmla="*/ 2147483647 h 110"/>
                <a:gd name="T6" fmla="*/ 0 60000 65536"/>
                <a:gd name="T7" fmla="*/ 0 60000 65536"/>
                <a:gd name="T8" fmla="*/ 0 60000 65536"/>
                <a:gd name="T9" fmla="*/ 0 w 17"/>
                <a:gd name="T10" fmla="*/ 0 h 110"/>
                <a:gd name="T11" fmla="*/ 17 w 17"/>
                <a:gd name="T12" fmla="*/ 110 h 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10">
                  <a:moveTo>
                    <a:pt x="0" y="0"/>
                  </a:moveTo>
                  <a:lnTo>
                    <a:pt x="5" y="99"/>
                  </a:lnTo>
                  <a:lnTo>
                    <a:pt x="16" y="10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6" name="Freeform 261"/>
            <p:cNvSpPr>
              <a:spLocks/>
            </p:cNvSpPr>
            <p:nvPr/>
          </p:nvSpPr>
          <p:spPr bwMode="auto">
            <a:xfrm>
              <a:off x="8790414" y="6003502"/>
              <a:ext cx="39079" cy="136207"/>
            </a:xfrm>
            <a:custGeom>
              <a:avLst/>
              <a:gdLst>
                <a:gd name="T0" fmla="*/ 0 w 28"/>
                <a:gd name="T1" fmla="*/ 0 h 105"/>
                <a:gd name="T2" fmla="*/ 2147483647 w 28"/>
                <a:gd name="T3" fmla="*/ 2147483647 h 105"/>
                <a:gd name="T4" fmla="*/ 2147483647 w 28"/>
                <a:gd name="T5" fmla="*/ 2147483647 h 105"/>
                <a:gd name="T6" fmla="*/ 2147483647 w 28"/>
                <a:gd name="T7" fmla="*/ 2147483647 h 105"/>
                <a:gd name="T8" fmla="*/ 2147483647 w 28"/>
                <a:gd name="T9" fmla="*/ 2147483647 h 105"/>
                <a:gd name="T10" fmla="*/ 2147483647 w 28"/>
                <a:gd name="T11" fmla="*/ 2147483647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05"/>
                <a:gd name="T20" fmla="*/ 28 w 28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05">
                  <a:moveTo>
                    <a:pt x="0" y="0"/>
                  </a:moveTo>
                  <a:lnTo>
                    <a:pt x="10" y="29"/>
                  </a:lnTo>
                  <a:lnTo>
                    <a:pt x="21" y="55"/>
                  </a:lnTo>
                  <a:lnTo>
                    <a:pt x="21" y="80"/>
                  </a:lnTo>
                  <a:lnTo>
                    <a:pt x="21" y="104"/>
                  </a:lnTo>
                  <a:lnTo>
                    <a:pt x="27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7" name="Freeform 262"/>
            <p:cNvSpPr>
              <a:spLocks/>
            </p:cNvSpPr>
            <p:nvPr/>
          </p:nvSpPr>
          <p:spPr bwMode="auto">
            <a:xfrm>
              <a:off x="8835283" y="5977360"/>
              <a:ext cx="44869" cy="136208"/>
            </a:xfrm>
            <a:custGeom>
              <a:avLst/>
              <a:gdLst>
                <a:gd name="T0" fmla="*/ 0 w 33"/>
                <a:gd name="T1" fmla="*/ 0 h 105"/>
                <a:gd name="T2" fmla="*/ 2147483647 w 33"/>
                <a:gd name="T3" fmla="*/ 2147483647 h 105"/>
                <a:gd name="T4" fmla="*/ 2147483647 w 33"/>
                <a:gd name="T5" fmla="*/ 2147483647 h 105"/>
                <a:gd name="T6" fmla="*/ 2147483647 w 33"/>
                <a:gd name="T7" fmla="*/ 2147483647 h 105"/>
                <a:gd name="T8" fmla="*/ 2147483647 w 33"/>
                <a:gd name="T9" fmla="*/ 214748364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5"/>
                <a:gd name="T17" fmla="*/ 33 w 33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5">
                  <a:moveTo>
                    <a:pt x="0" y="0"/>
                  </a:moveTo>
                  <a:lnTo>
                    <a:pt x="11" y="29"/>
                  </a:lnTo>
                  <a:lnTo>
                    <a:pt x="21" y="80"/>
                  </a:lnTo>
                  <a:lnTo>
                    <a:pt x="27" y="100"/>
                  </a:lnTo>
                  <a:lnTo>
                    <a:pt x="32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8" name="Freeform 263"/>
            <p:cNvSpPr>
              <a:spLocks/>
            </p:cNvSpPr>
            <p:nvPr/>
          </p:nvSpPr>
          <p:spPr bwMode="auto">
            <a:xfrm>
              <a:off x="8856994" y="5970482"/>
              <a:ext cx="30395" cy="136207"/>
            </a:xfrm>
            <a:custGeom>
              <a:avLst/>
              <a:gdLst>
                <a:gd name="T0" fmla="*/ 0 w 22"/>
                <a:gd name="T1" fmla="*/ 0 h 105"/>
                <a:gd name="T2" fmla="*/ 2147483647 w 22"/>
                <a:gd name="T3" fmla="*/ 2147483647 h 105"/>
                <a:gd name="T4" fmla="*/ 2147483647 w 22"/>
                <a:gd name="T5" fmla="*/ 2147483647 h 105"/>
                <a:gd name="T6" fmla="*/ 0 60000 65536"/>
                <a:gd name="T7" fmla="*/ 0 60000 65536"/>
                <a:gd name="T8" fmla="*/ 0 60000 65536"/>
                <a:gd name="T9" fmla="*/ 0 w 22"/>
                <a:gd name="T10" fmla="*/ 0 h 105"/>
                <a:gd name="T11" fmla="*/ 22 w 22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05">
                  <a:moveTo>
                    <a:pt x="0" y="0"/>
                  </a:moveTo>
                  <a:lnTo>
                    <a:pt x="16" y="79"/>
                  </a:lnTo>
                  <a:lnTo>
                    <a:pt x="2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9" name="Freeform 264"/>
            <p:cNvSpPr>
              <a:spLocks/>
            </p:cNvSpPr>
            <p:nvPr/>
          </p:nvSpPr>
          <p:spPr bwMode="auto">
            <a:xfrm>
              <a:off x="8799099" y="5996622"/>
              <a:ext cx="66580" cy="123825"/>
            </a:xfrm>
            <a:custGeom>
              <a:avLst/>
              <a:gdLst>
                <a:gd name="T0" fmla="*/ 0 w 48"/>
                <a:gd name="T1" fmla="*/ 0 h 95"/>
                <a:gd name="T2" fmla="*/ 2147483647 w 48"/>
                <a:gd name="T3" fmla="*/ 2147483647 h 95"/>
                <a:gd name="T4" fmla="*/ 2147483647 w 48"/>
                <a:gd name="T5" fmla="*/ 2147483647 h 95"/>
                <a:gd name="T6" fmla="*/ 2147483647 w 48"/>
                <a:gd name="T7" fmla="*/ 2147483647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5"/>
                <a:gd name="T14" fmla="*/ 48 w 48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5">
                  <a:moveTo>
                    <a:pt x="0" y="0"/>
                  </a:moveTo>
                  <a:lnTo>
                    <a:pt x="26" y="74"/>
                  </a:lnTo>
                  <a:lnTo>
                    <a:pt x="37" y="79"/>
                  </a:lnTo>
                  <a:lnTo>
                    <a:pt x="47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0" name="Freeform 265"/>
            <p:cNvSpPr>
              <a:spLocks/>
            </p:cNvSpPr>
            <p:nvPr/>
          </p:nvSpPr>
          <p:spPr bwMode="auto">
            <a:xfrm>
              <a:off x="8422779" y="5707697"/>
              <a:ext cx="377766" cy="103188"/>
            </a:xfrm>
            <a:custGeom>
              <a:avLst/>
              <a:gdLst>
                <a:gd name="T0" fmla="*/ 2147483647 w 272"/>
                <a:gd name="T1" fmla="*/ 2147483647 h 80"/>
                <a:gd name="T2" fmla="*/ 2147483647 w 272"/>
                <a:gd name="T3" fmla="*/ 2147483647 h 80"/>
                <a:gd name="T4" fmla="*/ 2147483647 w 272"/>
                <a:gd name="T5" fmla="*/ 2147483647 h 80"/>
                <a:gd name="T6" fmla="*/ 2147483647 w 272"/>
                <a:gd name="T7" fmla="*/ 2147483647 h 80"/>
                <a:gd name="T8" fmla="*/ 2147483647 w 272"/>
                <a:gd name="T9" fmla="*/ 0 h 80"/>
                <a:gd name="T10" fmla="*/ 2147483647 w 272"/>
                <a:gd name="T11" fmla="*/ 2147483647 h 80"/>
                <a:gd name="T12" fmla="*/ 2147483647 w 272"/>
                <a:gd name="T13" fmla="*/ 2147483647 h 80"/>
                <a:gd name="T14" fmla="*/ 2147483647 w 272"/>
                <a:gd name="T15" fmla="*/ 2147483647 h 80"/>
                <a:gd name="T16" fmla="*/ 2147483647 w 272"/>
                <a:gd name="T17" fmla="*/ 2147483647 h 80"/>
                <a:gd name="T18" fmla="*/ 0 w 272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2"/>
                <a:gd name="T31" fmla="*/ 0 h 80"/>
                <a:gd name="T32" fmla="*/ 272 w 272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2" h="80">
                  <a:moveTo>
                    <a:pt x="271" y="49"/>
                  </a:moveTo>
                  <a:lnTo>
                    <a:pt x="265" y="30"/>
                  </a:lnTo>
                  <a:lnTo>
                    <a:pt x="255" y="15"/>
                  </a:lnTo>
                  <a:lnTo>
                    <a:pt x="239" y="4"/>
                  </a:lnTo>
                  <a:lnTo>
                    <a:pt x="170" y="0"/>
                  </a:lnTo>
                  <a:lnTo>
                    <a:pt x="117" y="4"/>
                  </a:lnTo>
                  <a:lnTo>
                    <a:pt x="96" y="20"/>
                  </a:lnTo>
                  <a:lnTo>
                    <a:pt x="84" y="30"/>
                  </a:lnTo>
                  <a:lnTo>
                    <a:pt x="32" y="64"/>
                  </a:lnTo>
                  <a:lnTo>
                    <a:pt x="0" y="7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1" name="Line 98"/>
            <p:cNvSpPr>
              <a:spLocks noChangeShapeType="1"/>
            </p:cNvSpPr>
            <p:nvPr/>
          </p:nvSpPr>
          <p:spPr bwMode="auto">
            <a:xfrm>
              <a:off x="8777387" y="5779240"/>
              <a:ext cx="5790" cy="756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2" name="Line 99"/>
            <p:cNvSpPr>
              <a:spLocks noChangeShapeType="1"/>
            </p:cNvSpPr>
            <p:nvPr/>
          </p:nvSpPr>
          <p:spPr bwMode="auto">
            <a:xfrm>
              <a:off x="8777387" y="5740717"/>
              <a:ext cx="5790" cy="1086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3" name="Freeform 268"/>
            <p:cNvSpPr>
              <a:spLocks/>
            </p:cNvSpPr>
            <p:nvPr/>
          </p:nvSpPr>
          <p:spPr bwMode="auto">
            <a:xfrm>
              <a:off x="8790414" y="5809509"/>
              <a:ext cx="60790" cy="53658"/>
            </a:xfrm>
            <a:custGeom>
              <a:avLst/>
              <a:gdLst>
                <a:gd name="T0" fmla="*/ 0 w 44"/>
                <a:gd name="T1" fmla="*/ 0 h 41"/>
                <a:gd name="T2" fmla="*/ 2147483647 w 44"/>
                <a:gd name="T3" fmla="*/ 2147483647 h 41"/>
                <a:gd name="T4" fmla="*/ 2147483647 w 44"/>
                <a:gd name="T5" fmla="*/ 2147483647 h 41"/>
                <a:gd name="T6" fmla="*/ 0 60000 65536"/>
                <a:gd name="T7" fmla="*/ 0 60000 65536"/>
                <a:gd name="T8" fmla="*/ 0 60000 65536"/>
                <a:gd name="T9" fmla="*/ 0 w 44"/>
                <a:gd name="T10" fmla="*/ 0 h 41"/>
                <a:gd name="T11" fmla="*/ 44 w 44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1">
                  <a:moveTo>
                    <a:pt x="0" y="0"/>
                  </a:moveTo>
                  <a:lnTo>
                    <a:pt x="6" y="40"/>
                  </a:lnTo>
                  <a:lnTo>
                    <a:pt x="43" y="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4" name="Line 101"/>
            <p:cNvSpPr>
              <a:spLocks noChangeShapeType="1"/>
            </p:cNvSpPr>
            <p:nvPr/>
          </p:nvSpPr>
          <p:spPr bwMode="auto">
            <a:xfrm>
              <a:off x="8505279" y="5714577"/>
              <a:ext cx="0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5" name="Line 102"/>
            <p:cNvSpPr>
              <a:spLocks noChangeShapeType="1"/>
            </p:cNvSpPr>
            <p:nvPr/>
          </p:nvSpPr>
          <p:spPr bwMode="auto">
            <a:xfrm flipH="1">
              <a:off x="8489359" y="5714577"/>
              <a:ext cx="7236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6" name="Freeform 271"/>
            <p:cNvSpPr>
              <a:spLocks/>
            </p:cNvSpPr>
            <p:nvPr/>
          </p:nvSpPr>
          <p:spPr bwMode="auto">
            <a:xfrm>
              <a:off x="8644228" y="5914072"/>
              <a:ext cx="104212" cy="110067"/>
            </a:xfrm>
            <a:custGeom>
              <a:avLst/>
              <a:gdLst>
                <a:gd name="T0" fmla="*/ 2147483647 w 75"/>
                <a:gd name="T1" fmla="*/ 0 h 85"/>
                <a:gd name="T2" fmla="*/ 2147483647 w 75"/>
                <a:gd name="T3" fmla="*/ 2147483647 h 85"/>
                <a:gd name="T4" fmla="*/ 2147483647 w 75"/>
                <a:gd name="T5" fmla="*/ 2147483647 h 85"/>
                <a:gd name="T6" fmla="*/ 2147483647 w 75"/>
                <a:gd name="T7" fmla="*/ 2147483647 h 85"/>
                <a:gd name="T8" fmla="*/ 2147483647 w 75"/>
                <a:gd name="T9" fmla="*/ 2147483647 h 85"/>
                <a:gd name="T10" fmla="*/ 2147483647 w 75"/>
                <a:gd name="T11" fmla="*/ 2147483647 h 85"/>
                <a:gd name="T12" fmla="*/ 0 w 75"/>
                <a:gd name="T13" fmla="*/ 2147483647 h 85"/>
                <a:gd name="T14" fmla="*/ 0 w 75"/>
                <a:gd name="T15" fmla="*/ 2147483647 h 85"/>
                <a:gd name="T16" fmla="*/ 2147483647 w 75"/>
                <a:gd name="T17" fmla="*/ 2147483647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"/>
                <a:gd name="T28" fmla="*/ 0 h 85"/>
                <a:gd name="T29" fmla="*/ 75 w 75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" h="85">
                  <a:moveTo>
                    <a:pt x="5" y="0"/>
                  </a:moveTo>
                  <a:lnTo>
                    <a:pt x="53" y="5"/>
                  </a:lnTo>
                  <a:lnTo>
                    <a:pt x="74" y="5"/>
                  </a:lnTo>
                  <a:lnTo>
                    <a:pt x="74" y="55"/>
                  </a:lnTo>
                  <a:lnTo>
                    <a:pt x="58" y="69"/>
                  </a:lnTo>
                  <a:lnTo>
                    <a:pt x="31" y="49"/>
                  </a:lnTo>
                  <a:lnTo>
                    <a:pt x="0" y="64"/>
                  </a:lnTo>
                  <a:lnTo>
                    <a:pt x="0" y="84"/>
                  </a:lnTo>
                  <a:lnTo>
                    <a:pt x="58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7" name="Line 104"/>
            <p:cNvSpPr>
              <a:spLocks noChangeShapeType="1"/>
            </p:cNvSpPr>
            <p:nvPr/>
          </p:nvSpPr>
          <p:spPr bwMode="auto">
            <a:xfrm>
              <a:off x="8687650" y="591957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" name="Freeform 273"/>
            <p:cNvSpPr>
              <a:spLocks/>
            </p:cNvSpPr>
            <p:nvPr/>
          </p:nvSpPr>
          <p:spPr bwMode="auto">
            <a:xfrm>
              <a:off x="8725282" y="5940213"/>
              <a:ext cx="75264" cy="70167"/>
            </a:xfrm>
            <a:custGeom>
              <a:avLst/>
              <a:gdLst>
                <a:gd name="T0" fmla="*/ 2147483647 w 54"/>
                <a:gd name="T1" fmla="*/ 0 h 55"/>
                <a:gd name="T2" fmla="*/ 2147483647 w 54"/>
                <a:gd name="T3" fmla="*/ 2147483647 h 55"/>
                <a:gd name="T4" fmla="*/ 2147483647 w 54"/>
                <a:gd name="T5" fmla="*/ 2147483647 h 55"/>
                <a:gd name="T6" fmla="*/ 2147483647 w 54"/>
                <a:gd name="T7" fmla="*/ 2147483647 h 55"/>
                <a:gd name="T8" fmla="*/ 0 w 54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5"/>
                <a:gd name="T17" fmla="*/ 54 w 54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5">
                  <a:moveTo>
                    <a:pt x="16" y="0"/>
                  </a:moveTo>
                  <a:lnTo>
                    <a:pt x="53" y="5"/>
                  </a:lnTo>
                  <a:lnTo>
                    <a:pt x="53" y="44"/>
                  </a:lnTo>
                  <a:lnTo>
                    <a:pt x="37" y="54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9" name="Freeform 274"/>
            <p:cNvSpPr>
              <a:spLocks/>
            </p:cNvSpPr>
            <p:nvPr/>
          </p:nvSpPr>
          <p:spPr bwMode="auto">
            <a:xfrm>
              <a:off x="8777387" y="5854912"/>
              <a:ext cx="102765" cy="52282"/>
            </a:xfrm>
            <a:custGeom>
              <a:avLst/>
              <a:gdLst>
                <a:gd name="T0" fmla="*/ 0 w 75"/>
                <a:gd name="T1" fmla="*/ 2147483647 h 40"/>
                <a:gd name="T2" fmla="*/ 0 w 75"/>
                <a:gd name="T3" fmla="*/ 2147483647 h 40"/>
                <a:gd name="T4" fmla="*/ 2147483647 w 75"/>
                <a:gd name="T5" fmla="*/ 2147483647 h 40"/>
                <a:gd name="T6" fmla="*/ 2147483647 w 75"/>
                <a:gd name="T7" fmla="*/ 2147483647 h 40"/>
                <a:gd name="T8" fmla="*/ 2147483647 w 75"/>
                <a:gd name="T9" fmla="*/ 2147483647 h 40"/>
                <a:gd name="T10" fmla="*/ 2147483647 w 75"/>
                <a:gd name="T11" fmla="*/ 2147483647 h 40"/>
                <a:gd name="T12" fmla="*/ 2147483647 w 75"/>
                <a:gd name="T13" fmla="*/ 2147483647 h 40"/>
                <a:gd name="T14" fmla="*/ 2147483647 w 75"/>
                <a:gd name="T15" fmla="*/ 2147483647 h 40"/>
                <a:gd name="T16" fmla="*/ 2147483647 w 75"/>
                <a:gd name="T17" fmla="*/ 2147483647 h 40"/>
                <a:gd name="T18" fmla="*/ 2147483647 w 75"/>
                <a:gd name="T19" fmla="*/ 2147483647 h 40"/>
                <a:gd name="T20" fmla="*/ 2147483647 w 75"/>
                <a:gd name="T21" fmla="*/ 0 h 40"/>
                <a:gd name="T22" fmla="*/ 0 w 75"/>
                <a:gd name="T23" fmla="*/ 2147483647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5"/>
                <a:gd name="T37" fmla="*/ 0 h 40"/>
                <a:gd name="T38" fmla="*/ 75 w 75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5" h="40">
                  <a:moveTo>
                    <a:pt x="0" y="5"/>
                  </a:moveTo>
                  <a:lnTo>
                    <a:pt x="0" y="15"/>
                  </a:lnTo>
                  <a:lnTo>
                    <a:pt x="16" y="15"/>
                  </a:lnTo>
                  <a:lnTo>
                    <a:pt x="31" y="25"/>
                  </a:lnTo>
                  <a:lnTo>
                    <a:pt x="42" y="30"/>
                  </a:lnTo>
                  <a:lnTo>
                    <a:pt x="42" y="39"/>
                  </a:lnTo>
                  <a:lnTo>
                    <a:pt x="74" y="30"/>
                  </a:lnTo>
                  <a:lnTo>
                    <a:pt x="63" y="20"/>
                  </a:lnTo>
                  <a:lnTo>
                    <a:pt x="53" y="10"/>
                  </a:lnTo>
                  <a:lnTo>
                    <a:pt x="42" y="5"/>
                  </a:lnTo>
                  <a:lnTo>
                    <a:pt x="5" y="0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0" name="Line 107"/>
            <p:cNvSpPr>
              <a:spLocks noChangeShapeType="1"/>
            </p:cNvSpPr>
            <p:nvPr/>
          </p:nvSpPr>
          <p:spPr bwMode="auto">
            <a:xfrm>
              <a:off x="7534086" y="5303202"/>
              <a:ext cx="5790" cy="3150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1" name="Line 108"/>
            <p:cNvSpPr>
              <a:spLocks noChangeShapeType="1"/>
            </p:cNvSpPr>
            <p:nvPr/>
          </p:nvSpPr>
          <p:spPr bwMode="auto">
            <a:xfrm>
              <a:off x="7431322" y="5373370"/>
              <a:ext cx="0" cy="1485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2" name="Line 109"/>
            <p:cNvSpPr>
              <a:spLocks noChangeShapeType="1"/>
            </p:cNvSpPr>
            <p:nvPr/>
          </p:nvSpPr>
          <p:spPr bwMode="auto">
            <a:xfrm>
              <a:off x="7217109" y="5515080"/>
              <a:ext cx="0" cy="908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3" name="Freeform 278"/>
            <p:cNvSpPr>
              <a:spLocks/>
            </p:cNvSpPr>
            <p:nvPr/>
          </p:nvSpPr>
          <p:spPr bwMode="auto">
            <a:xfrm>
              <a:off x="6871185" y="5560483"/>
              <a:ext cx="340134" cy="187113"/>
            </a:xfrm>
            <a:custGeom>
              <a:avLst/>
              <a:gdLst>
                <a:gd name="T0" fmla="*/ 2147483647 w 245"/>
                <a:gd name="T1" fmla="*/ 0 h 145"/>
                <a:gd name="T2" fmla="*/ 2147483647 w 245"/>
                <a:gd name="T3" fmla="*/ 2147483647 h 145"/>
                <a:gd name="T4" fmla="*/ 2147483647 w 245"/>
                <a:gd name="T5" fmla="*/ 2147483647 h 145"/>
                <a:gd name="T6" fmla="*/ 2147483647 w 245"/>
                <a:gd name="T7" fmla="*/ 2147483647 h 145"/>
                <a:gd name="T8" fmla="*/ 2147483647 w 245"/>
                <a:gd name="T9" fmla="*/ 2147483647 h 145"/>
                <a:gd name="T10" fmla="*/ 2147483647 w 245"/>
                <a:gd name="T11" fmla="*/ 2147483647 h 145"/>
                <a:gd name="T12" fmla="*/ 2147483647 w 245"/>
                <a:gd name="T13" fmla="*/ 2147483647 h 145"/>
                <a:gd name="T14" fmla="*/ 2147483647 w 245"/>
                <a:gd name="T15" fmla="*/ 2147483647 h 145"/>
                <a:gd name="T16" fmla="*/ 0 w 245"/>
                <a:gd name="T17" fmla="*/ 2147483647 h 145"/>
                <a:gd name="T18" fmla="*/ 0 w 245"/>
                <a:gd name="T19" fmla="*/ 2147483647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5"/>
                <a:gd name="T31" fmla="*/ 0 h 145"/>
                <a:gd name="T32" fmla="*/ 245 w 245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5" h="145">
                  <a:moveTo>
                    <a:pt x="244" y="0"/>
                  </a:moveTo>
                  <a:lnTo>
                    <a:pt x="54" y="84"/>
                  </a:lnTo>
                  <a:lnTo>
                    <a:pt x="48" y="89"/>
                  </a:lnTo>
                  <a:lnTo>
                    <a:pt x="27" y="144"/>
                  </a:lnTo>
                  <a:lnTo>
                    <a:pt x="11" y="100"/>
                  </a:lnTo>
                  <a:lnTo>
                    <a:pt x="27" y="95"/>
                  </a:lnTo>
                  <a:lnTo>
                    <a:pt x="32" y="84"/>
                  </a:lnTo>
                  <a:lnTo>
                    <a:pt x="27" y="84"/>
                  </a:lnTo>
                  <a:lnTo>
                    <a:pt x="0" y="69"/>
                  </a:lnTo>
                  <a:lnTo>
                    <a:pt x="0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4" name="Freeform 279"/>
            <p:cNvSpPr>
              <a:spLocks/>
            </p:cNvSpPr>
            <p:nvPr/>
          </p:nvSpPr>
          <p:spPr bwMode="auto">
            <a:xfrm>
              <a:off x="6746710" y="5649912"/>
              <a:ext cx="170791" cy="71543"/>
            </a:xfrm>
            <a:custGeom>
              <a:avLst/>
              <a:gdLst>
                <a:gd name="T0" fmla="*/ 0 w 123"/>
                <a:gd name="T1" fmla="*/ 2147483647 h 56"/>
                <a:gd name="T2" fmla="*/ 2147483647 w 123"/>
                <a:gd name="T3" fmla="*/ 0 h 56"/>
                <a:gd name="T4" fmla="*/ 2147483647 w 123"/>
                <a:gd name="T5" fmla="*/ 2147483647 h 56"/>
                <a:gd name="T6" fmla="*/ 2147483647 w 123"/>
                <a:gd name="T7" fmla="*/ 2147483647 h 56"/>
                <a:gd name="T8" fmla="*/ 0 w 123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56"/>
                <a:gd name="T17" fmla="*/ 123 w 123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56">
                  <a:moveTo>
                    <a:pt x="0" y="40"/>
                  </a:moveTo>
                  <a:lnTo>
                    <a:pt x="90" y="0"/>
                  </a:lnTo>
                  <a:lnTo>
                    <a:pt x="122" y="15"/>
                  </a:lnTo>
                  <a:lnTo>
                    <a:pt x="21" y="55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5" name="Line 112"/>
            <p:cNvSpPr>
              <a:spLocks noChangeShapeType="1"/>
            </p:cNvSpPr>
            <p:nvPr/>
          </p:nvSpPr>
          <p:spPr bwMode="auto">
            <a:xfrm flipV="1">
              <a:off x="6784342" y="5674677"/>
              <a:ext cx="124475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6" name="Line 113"/>
            <p:cNvSpPr>
              <a:spLocks noChangeShapeType="1"/>
            </p:cNvSpPr>
            <p:nvPr/>
          </p:nvSpPr>
          <p:spPr bwMode="auto">
            <a:xfrm flipV="1">
              <a:off x="6806052" y="5746220"/>
              <a:ext cx="10276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7" name="Line 114"/>
            <p:cNvSpPr>
              <a:spLocks noChangeShapeType="1"/>
            </p:cNvSpPr>
            <p:nvPr/>
          </p:nvSpPr>
          <p:spPr bwMode="auto">
            <a:xfrm>
              <a:off x="6871185" y="5695315"/>
              <a:ext cx="24605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" name="Line 115"/>
            <p:cNvSpPr>
              <a:spLocks noChangeShapeType="1"/>
            </p:cNvSpPr>
            <p:nvPr/>
          </p:nvSpPr>
          <p:spPr bwMode="auto">
            <a:xfrm>
              <a:off x="6858158" y="5700818"/>
              <a:ext cx="20263" cy="59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9" name="Line 116"/>
            <p:cNvSpPr>
              <a:spLocks noChangeShapeType="1"/>
            </p:cNvSpPr>
            <p:nvPr/>
          </p:nvSpPr>
          <p:spPr bwMode="auto">
            <a:xfrm>
              <a:off x="6843684" y="5707697"/>
              <a:ext cx="21711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0" name="Line 117"/>
            <p:cNvSpPr>
              <a:spLocks noChangeShapeType="1"/>
            </p:cNvSpPr>
            <p:nvPr/>
          </p:nvSpPr>
          <p:spPr bwMode="auto">
            <a:xfrm>
              <a:off x="6827763" y="5714577"/>
              <a:ext cx="21710" cy="49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1" name="Line 118"/>
            <p:cNvSpPr>
              <a:spLocks noChangeShapeType="1"/>
            </p:cNvSpPr>
            <p:nvPr/>
          </p:nvSpPr>
          <p:spPr bwMode="auto">
            <a:xfrm>
              <a:off x="6813290" y="5720080"/>
              <a:ext cx="23158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2" name="Line 119"/>
            <p:cNvSpPr>
              <a:spLocks noChangeShapeType="1"/>
            </p:cNvSpPr>
            <p:nvPr/>
          </p:nvSpPr>
          <p:spPr bwMode="auto">
            <a:xfrm>
              <a:off x="6791578" y="5726959"/>
              <a:ext cx="28948" cy="522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3" name="Line 120"/>
            <p:cNvSpPr>
              <a:spLocks noChangeShapeType="1"/>
            </p:cNvSpPr>
            <p:nvPr/>
          </p:nvSpPr>
          <p:spPr bwMode="auto">
            <a:xfrm flipV="1">
              <a:off x="6806052" y="5714577"/>
              <a:ext cx="89738" cy="316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4" name="Line 121"/>
            <p:cNvSpPr>
              <a:spLocks noChangeShapeType="1"/>
            </p:cNvSpPr>
            <p:nvPr/>
          </p:nvSpPr>
          <p:spPr bwMode="auto">
            <a:xfrm flipV="1">
              <a:off x="6806052" y="5720080"/>
              <a:ext cx="89738" cy="398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5" name="Line 122"/>
            <p:cNvSpPr>
              <a:spLocks noChangeShapeType="1"/>
            </p:cNvSpPr>
            <p:nvPr/>
          </p:nvSpPr>
          <p:spPr bwMode="auto">
            <a:xfrm flipV="1">
              <a:off x="6806052" y="5733838"/>
              <a:ext cx="95527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6" name="Line 123"/>
            <p:cNvSpPr>
              <a:spLocks noChangeShapeType="1"/>
            </p:cNvSpPr>
            <p:nvPr/>
          </p:nvSpPr>
          <p:spPr bwMode="auto">
            <a:xfrm flipV="1">
              <a:off x="6813290" y="5740717"/>
              <a:ext cx="88290" cy="316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7" name="Freeform 292"/>
            <p:cNvSpPr>
              <a:spLocks/>
            </p:cNvSpPr>
            <p:nvPr/>
          </p:nvSpPr>
          <p:spPr bwMode="auto">
            <a:xfrm>
              <a:off x="6946449" y="5623772"/>
              <a:ext cx="53553" cy="46778"/>
            </a:xfrm>
            <a:custGeom>
              <a:avLst/>
              <a:gdLst>
                <a:gd name="T0" fmla="*/ 0 w 38"/>
                <a:gd name="T1" fmla="*/ 2147483647 h 36"/>
                <a:gd name="T2" fmla="*/ 0 w 38"/>
                <a:gd name="T3" fmla="*/ 2147483647 h 36"/>
                <a:gd name="T4" fmla="*/ 2147483647 w 38"/>
                <a:gd name="T5" fmla="*/ 0 h 36"/>
                <a:gd name="T6" fmla="*/ 0 60000 65536"/>
                <a:gd name="T7" fmla="*/ 0 60000 65536"/>
                <a:gd name="T8" fmla="*/ 0 60000 65536"/>
                <a:gd name="T9" fmla="*/ 0 w 38"/>
                <a:gd name="T10" fmla="*/ 0 h 36"/>
                <a:gd name="T11" fmla="*/ 38 w 38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6">
                  <a:moveTo>
                    <a:pt x="0" y="35"/>
                  </a:moveTo>
                  <a:lnTo>
                    <a:pt x="0" y="15"/>
                  </a:lnTo>
                  <a:lnTo>
                    <a:pt x="3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8" name="Line 125"/>
            <p:cNvSpPr>
              <a:spLocks noChangeShapeType="1"/>
            </p:cNvSpPr>
            <p:nvPr/>
          </p:nvSpPr>
          <p:spPr bwMode="auto">
            <a:xfrm flipH="1">
              <a:off x="6930527" y="5681557"/>
              <a:ext cx="7237" cy="1994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" name="Line 126"/>
            <p:cNvSpPr>
              <a:spLocks noChangeShapeType="1"/>
            </p:cNvSpPr>
            <p:nvPr/>
          </p:nvSpPr>
          <p:spPr bwMode="auto">
            <a:xfrm>
              <a:off x="6960923" y="5663670"/>
              <a:ext cx="0" cy="89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" name="Line 127"/>
            <p:cNvSpPr>
              <a:spLocks noChangeShapeType="1"/>
            </p:cNvSpPr>
            <p:nvPr/>
          </p:nvSpPr>
          <p:spPr bwMode="auto">
            <a:xfrm>
              <a:off x="6998555" y="5649912"/>
              <a:ext cx="0" cy="509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" name="Line 128"/>
            <p:cNvSpPr>
              <a:spLocks noChangeShapeType="1"/>
            </p:cNvSpPr>
            <p:nvPr/>
          </p:nvSpPr>
          <p:spPr bwMode="auto">
            <a:xfrm>
              <a:off x="7018818" y="5637530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2" name="Line 129"/>
            <p:cNvSpPr>
              <a:spLocks noChangeShapeType="1"/>
            </p:cNvSpPr>
            <p:nvPr/>
          </p:nvSpPr>
          <p:spPr bwMode="auto">
            <a:xfrm>
              <a:off x="7034739" y="5630650"/>
              <a:ext cx="0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3" name="Line 130"/>
            <p:cNvSpPr>
              <a:spLocks noChangeShapeType="1"/>
            </p:cNvSpPr>
            <p:nvPr/>
          </p:nvSpPr>
          <p:spPr bwMode="auto">
            <a:xfrm>
              <a:off x="7055002" y="5623772"/>
              <a:ext cx="0" cy="50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4" name="Line 131"/>
            <p:cNvSpPr>
              <a:spLocks noChangeShapeType="1"/>
            </p:cNvSpPr>
            <p:nvPr/>
          </p:nvSpPr>
          <p:spPr bwMode="auto">
            <a:xfrm>
              <a:off x="7078160" y="5618268"/>
              <a:ext cx="0" cy="50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5" name="Line 132"/>
            <p:cNvSpPr>
              <a:spLocks noChangeShapeType="1"/>
            </p:cNvSpPr>
            <p:nvPr/>
          </p:nvSpPr>
          <p:spPr bwMode="auto">
            <a:xfrm>
              <a:off x="7101318" y="5605885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6" name="Line 133"/>
            <p:cNvSpPr>
              <a:spLocks noChangeShapeType="1"/>
            </p:cNvSpPr>
            <p:nvPr/>
          </p:nvSpPr>
          <p:spPr bwMode="auto">
            <a:xfrm>
              <a:off x="7121582" y="5597630"/>
              <a:ext cx="0" cy="66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7" name="Line 134"/>
            <p:cNvSpPr>
              <a:spLocks noChangeShapeType="1"/>
            </p:cNvSpPr>
            <p:nvPr/>
          </p:nvSpPr>
          <p:spPr bwMode="auto">
            <a:xfrm>
              <a:off x="7143293" y="5585248"/>
              <a:ext cx="0" cy="70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8" name="Line 135"/>
            <p:cNvSpPr>
              <a:spLocks noChangeShapeType="1"/>
            </p:cNvSpPr>
            <p:nvPr/>
          </p:nvSpPr>
          <p:spPr bwMode="auto">
            <a:xfrm>
              <a:off x="7172240" y="5572865"/>
              <a:ext cx="0" cy="70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" name="Freeform 304"/>
            <p:cNvSpPr>
              <a:spLocks/>
            </p:cNvSpPr>
            <p:nvPr/>
          </p:nvSpPr>
          <p:spPr bwMode="auto">
            <a:xfrm>
              <a:off x="6952238" y="5643033"/>
              <a:ext cx="221449" cy="193992"/>
            </a:xfrm>
            <a:custGeom>
              <a:avLst/>
              <a:gdLst>
                <a:gd name="T0" fmla="*/ 2147483647 w 160"/>
                <a:gd name="T1" fmla="*/ 0 h 150"/>
                <a:gd name="T2" fmla="*/ 2147483647 w 160"/>
                <a:gd name="T3" fmla="*/ 2147483647 h 150"/>
                <a:gd name="T4" fmla="*/ 0 w 160"/>
                <a:gd name="T5" fmla="*/ 2147483647 h 150"/>
                <a:gd name="T6" fmla="*/ 0 60000 65536"/>
                <a:gd name="T7" fmla="*/ 0 60000 65536"/>
                <a:gd name="T8" fmla="*/ 0 60000 65536"/>
                <a:gd name="T9" fmla="*/ 0 w 160"/>
                <a:gd name="T10" fmla="*/ 0 h 150"/>
                <a:gd name="T11" fmla="*/ 160 w 160"/>
                <a:gd name="T12" fmla="*/ 150 h 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50">
                  <a:moveTo>
                    <a:pt x="159" y="0"/>
                  </a:moveTo>
                  <a:lnTo>
                    <a:pt x="21" y="50"/>
                  </a:lnTo>
                  <a:lnTo>
                    <a:pt x="0" y="1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" name="Freeform 305"/>
            <p:cNvSpPr>
              <a:spLocks/>
            </p:cNvSpPr>
            <p:nvPr/>
          </p:nvSpPr>
          <p:spPr bwMode="auto">
            <a:xfrm>
              <a:off x="7555796" y="5592127"/>
              <a:ext cx="302503" cy="225637"/>
            </a:xfrm>
            <a:custGeom>
              <a:avLst/>
              <a:gdLst>
                <a:gd name="T0" fmla="*/ 0 w 218"/>
                <a:gd name="T1" fmla="*/ 2147483647 h 174"/>
                <a:gd name="T2" fmla="*/ 2147483647 w 218"/>
                <a:gd name="T3" fmla="*/ 0 h 174"/>
                <a:gd name="T4" fmla="*/ 2147483647 w 218"/>
                <a:gd name="T5" fmla="*/ 2147483647 h 174"/>
                <a:gd name="T6" fmla="*/ 0 w 218"/>
                <a:gd name="T7" fmla="*/ 2147483647 h 174"/>
                <a:gd name="T8" fmla="*/ 0 w 218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174"/>
                <a:gd name="T17" fmla="*/ 218 w 218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174">
                  <a:moveTo>
                    <a:pt x="0" y="54"/>
                  </a:moveTo>
                  <a:lnTo>
                    <a:pt x="212" y="0"/>
                  </a:lnTo>
                  <a:lnTo>
                    <a:pt x="217" y="138"/>
                  </a:lnTo>
                  <a:lnTo>
                    <a:pt x="0" y="173"/>
                  </a:lnTo>
                  <a:lnTo>
                    <a:pt x="0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" name="Line 138"/>
            <p:cNvSpPr>
              <a:spLocks noChangeShapeType="1"/>
            </p:cNvSpPr>
            <p:nvPr/>
          </p:nvSpPr>
          <p:spPr bwMode="auto">
            <a:xfrm>
              <a:off x="7673035" y="5630650"/>
              <a:ext cx="7236" cy="167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" name="Freeform 307"/>
            <p:cNvSpPr>
              <a:spLocks/>
            </p:cNvSpPr>
            <p:nvPr/>
          </p:nvSpPr>
          <p:spPr bwMode="auto">
            <a:xfrm>
              <a:off x="7445795" y="5689812"/>
              <a:ext cx="75264" cy="134832"/>
            </a:xfrm>
            <a:custGeom>
              <a:avLst/>
              <a:gdLst>
                <a:gd name="T0" fmla="*/ 2147483647 w 54"/>
                <a:gd name="T1" fmla="*/ 2147483647 h 104"/>
                <a:gd name="T2" fmla="*/ 2147483647 w 54"/>
                <a:gd name="T3" fmla="*/ 0 h 104"/>
                <a:gd name="T4" fmla="*/ 2147483647 w 54"/>
                <a:gd name="T5" fmla="*/ 2147483647 h 104"/>
                <a:gd name="T6" fmla="*/ 0 w 54"/>
                <a:gd name="T7" fmla="*/ 2147483647 h 104"/>
                <a:gd name="T8" fmla="*/ 2147483647 w 54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04"/>
                <a:gd name="T17" fmla="*/ 54 w 5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04">
                  <a:moveTo>
                    <a:pt x="6" y="15"/>
                  </a:moveTo>
                  <a:lnTo>
                    <a:pt x="53" y="0"/>
                  </a:lnTo>
                  <a:lnTo>
                    <a:pt x="53" y="93"/>
                  </a:lnTo>
                  <a:lnTo>
                    <a:pt x="0" y="103"/>
                  </a:lnTo>
                  <a:lnTo>
                    <a:pt x="6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3" name="Freeform 308"/>
            <p:cNvSpPr>
              <a:spLocks/>
            </p:cNvSpPr>
            <p:nvPr/>
          </p:nvSpPr>
          <p:spPr bwMode="auto">
            <a:xfrm>
              <a:off x="7209872" y="5695315"/>
              <a:ext cx="222897" cy="160972"/>
            </a:xfrm>
            <a:custGeom>
              <a:avLst/>
              <a:gdLst>
                <a:gd name="T0" fmla="*/ 0 w 160"/>
                <a:gd name="T1" fmla="*/ 2147483647 h 125"/>
                <a:gd name="T2" fmla="*/ 2147483647 w 160"/>
                <a:gd name="T3" fmla="*/ 0 h 125"/>
                <a:gd name="T4" fmla="*/ 2147483647 w 160"/>
                <a:gd name="T5" fmla="*/ 2147483647 h 125"/>
                <a:gd name="T6" fmla="*/ 0 w 160"/>
                <a:gd name="T7" fmla="*/ 2147483647 h 125"/>
                <a:gd name="T8" fmla="*/ 0 w 160"/>
                <a:gd name="T9" fmla="*/ 2147483647 h 1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25"/>
                <a:gd name="T17" fmla="*/ 160 w 160"/>
                <a:gd name="T18" fmla="*/ 125 h 1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25">
                  <a:moveTo>
                    <a:pt x="0" y="40"/>
                  </a:moveTo>
                  <a:lnTo>
                    <a:pt x="154" y="0"/>
                  </a:lnTo>
                  <a:lnTo>
                    <a:pt x="159" y="100"/>
                  </a:lnTo>
                  <a:lnTo>
                    <a:pt x="0" y="124"/>
                  </a:lnTo>
                  <a:lnTo>
                    <a:pt x="0" y="4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4" name="Line 141"/>
            <p:cNvSpPr>
              <a:spLocks noChangeShapeType="1"/>
            </p:cNvSpPr>
            <p:nvPr/>
          </p:nvSpPr>
          <p:spPr bwMode="auto">
            <a:xfrm>
              <a:off x="7305400" y="5726959"/>
              <a:ext cx="0" cy="1155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" name="Freeform 310"/>
            <p:cNvSpPr>
              <a:spLocks/>
            </p:cNvSpPr>
            <p:nvPr/>
          </p:nvSpPr>
          <p:spPr bwMode="auto">
            <a:xfrm>
              <a:off x="6703289" y="5482060"/>
              <a:ext cx="853956" cy="528320"/>
            </a:xfrm>
            <a:custGeom>
              <a:avLst/>
              <a:gdLst>
                <a:gd name="T0" fmla="*/ 2147483647 w 615"/>
                <a:gd name="T1" fmla="*/ 0 h 408"/>
                <a:gd name="T2" fmla="*/ 2147483647 w 615"/>
                <a:gd name="T3" fmla="*/ 2147483647 h 408"/>
                <a:gd name="T4" fmla="*/ 2147483647 w 615"/>
                <a:gd name="T5" fmla="*/ 2147483647 h 408"/>
                <a:gd name="T6" fmla="*/ 2147483647 w 615"/>
                <a:gd name="T7" fmla="*/ 2147483647 h 408"/>
                <a:gd name="T8" fmla="*/ 2147483647 w 615"/>
                <a:gd name="T9" fmla="*/ 2147483647 h 408"/>
                <a:gd name="T10" fmla="*/ 0 w 615"/>
                <a:gd name="T11" fmla="*/ 2147483647 h 408"/>
                <a:gd name="T12" fmla="*/ 2147483647 w 615"/>
                <a:gd name="T13" fmla="*/ 2147483647 h 408"/>
                <a:gd name="T14" fmla="*/ 2147483647 w 615"/>
                <a:gd name="T15" fmla="*/ 2147483647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5"/>
                <a:gd name="T25" fmla="*/ 0 h 408"/>
                <a:gd name="T26" fmla="*/ 615 w 615"/>
                <a:gd name="T27" fmla="*/ 408 h 4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5" h="408">
                  <a:moveTo>
                    <a:pt x="614" y="0"/>
                  </a:moveTo>
                  <a:lnTo>
                    <a:pt x="360" y="100"/>
                  </a:lnTo>
                  <a:lnTo>
                    <a:pt x="328" y="154"/>
                  </a:lnTo>
                  <a:lnTo>
                    <a:pt x="21" y="263"/>
                  </a:lnTo>
                  <a:lnTo>
                    <a:pt x="16" y="298"/>
                  </a:lnTo>
                  <a:lnTo>
                    <a:pt x="0" y="333"/>
                  </a:lnTo>
                  <a:lnTo>
                    <a:pt x="6" y="387"/>
                  </a:lnTo>
                  <a:lnTo>
                    <a:pt x="16" y="4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" name="Line 143"/>
            <p:cNvSpPr>
              <a:spLocks noChangeShapeType="1"/>
            </p:cNvSpPr>
            <p:nvPr/>
          </p:nvSpPr>
          <p:spPr bwMode="auto">
            <a:xfrm flipH="1">
              <a:off x="6739473" y="5823267"/>
              <a:ext cx="7237" cy="908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" name="Line 144"/>
            <p:cNvSpPr>
              <a:spLocks noChangeShapeType="1"/>
            </p:cNvSpPr>
            <p:nvPr/>
          </p:nvSpPr>
          <p:spPr bwMode="auto">
            <a:xfrm>
              <a:off x="6762631" y="5816388"/>
              <a:ext cx="7237" cy="1086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8" name="Line 145"/>
            <p:cNvSpPr>
              <a:spLocks noChangeShapeType="1"/>
            </p:cNvSpPr>
            <p:nvPr/>
          </p:nvSpPr>
          <p:spPr bwMode="auto">
            <a:xfrm>
              <a:off x="6827763" y="5798502"/>
              <a:ext cx="0" cy="1210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" name="Line 146"/>
            <p:cNvSpPr>
              <a:spLocks noChangeShapeType="1"/>
            </p:cNvSpPr>
            <p:nvPr/>
          </p:nvSpPr>
          <p:spPr bwMode="auto">
            <a:xfrm>
              <a:off x="6895790" y="5772362"/>
              <a:ext cx="0" cy="1334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" name="Line 147"/>
            <p:cNvSpPr>
              <a:spLocks noChangeShapeType="1"/>
            </p:cNvSpPr>
            <p:nvPr/>
          </p:nvSpPr>
          <p:spPr bwMode="auto">
            <a:xfrm>
              <a:off x="7078160" y="5714577"/>
              <a:ext cx="0" cy="1609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" name="Line 148"/>
            <p:cNvSpPr>
              <a:spLocks noChangeShapeType="1"/>
            </p:cNvSpPr>
            <p:nvPr/>
          </p:nvSpPr>
          <p:spPr bwMode="auto">
            <a:xfrm flipH="1">
              <a:off x="7209872" y="5605885"/>
              <a:ext cx="7236" cy="1788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" name="Line 149"/>
            <p:cNvSpPr>
              <a:spLocks noChangeShapeType="1"/>
            </p:cNvSpPr>
            <p:nvPr/>
          </p:nvSpPr>
          <p:spPr bwMode="auto">
            <a:xfrm flipH="1">
              <a:off x="7312636" y="5572865"/>
              <a:ext cx="7237" cy="1472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3" name="Line 150"/>
            <p:cNvSpPr>
              <a:spLocks noChangeShapeType="1"/>
            </p:cNvSpPr>
            <p:nvPr/>
          </p:nvSpPr>
          <p:spPr bwMode="auto">
            <a:xfrm flipV="1">
              <a:off x="6798816" y="5830147"/>
              <a:ext cx="405267" cy="68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4" name="Line 151"/>
            <p:cNvSpPr>
              <a:spLocks noChangeShapeType="1"/>
            </p:cNvSpPr>
            <p:nvPr/>
          </p:nvSpPr>
          <p:spPr bwMode="auto">
            <a:xfrm flipV="1">
              <a:off x="6798816" y="5707697"/>
              <a:ext cx="88290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5" name="Line 152"/>
            <p:cNvSpPr>
              <a:spLocks noChangeShapeType="1"/>
            </p:cNvSpPr>
            <p:nvPr/>
          </p:nvSpPr>
          <p:spPr bwMode="auto">
            <a:xfrm flipV="1">
              <a:off x="6798816" y="5700818"/>
              <a:ext cx="79606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6" name="Freeform 321"/>
            <p:cNvSpPr>
              <a:spLocks/>
            </p:cNvSpPr>
            <p:nvPr/>
          </p:nvSpPr>
          <p:spPr bwMode="auto">
            <a:xfrm>
              <a:off x="6733683" y="5784744"/>
              <a:ext cx="1742649" cy="393488"/>
            </a:xfrm>
            <a:custGeom>
              <a:avLst/>
              <a:gdLst>
                <a:gd name="T0" fmla="*/ 0 w 1256"/>
                <a:gd name="T1" fmla="*/ 2147483647 h 304"/>
                <a:gd name="T2" fmla="*/ 2147483647 w 1256"/>
                <a:gd name="T3" fmla="*/ 0 h 304"/>
                <a:gd name="T4" fmla="*/ 2147483647 w 1256"/>
                <a:gd name="T5" fmla="*/ 2147483647 h 304"/>
                <a:gd name="T6" fmla="*/ 2147483647 w 1256"/>
                <a:gd name="T7" fmla="*/ 2147483647 h 304"/>
                <a:gd name="T8" fmla="*/ 2147483647 w 1256"/>
                <a:gd name="T9" fmla="*/ 2147483647 h 304"/>
                <a:gd name="T10" fmla="*/ 2147483647 w 1256"/>
                <a:gd name="T11" fmla="*/ 2147483647 h 304"/>
                <a:gd name="T12" fmla="*/ 2147483647 w 1256"/>
                <a:gd name="T13" fmla="*/ 2147483647 h 304"/>
                <a:gd name="T14" fmla="*/ 2147483647 w 1256"/>
                <a:gd name="T15" fmla="*/ 2147483647 h 304"/>
                <a:gd name="T16" fmla="*/ 2147483647 w 1256"/>
                <a:gd name="T17" fmla="*/ 2147483647 h 304"/>
                <a:gd name="T18" fmla="*/ 2147483647 w 1256"/>
                <a:gd name="T19" fmla="*/ 2147483647 h 304"/>
                <a:gd name="T20" fmla="*/ 2147483647 w 1256"/>
                <a:gd name="T21" fmla="*/ 2147483647 h 304"/>
                <a:gd name="T22" fmla="*/ 2147483647 w 1256"/>
                <a:gd name="T23" fmla="*/ 2147483647 h 304"/>
                <a:gd name="T24" fmla="*/ 2147483647 w 1256"/>
                <a:gd name="T25" fmla="*/ 2147483647 h 304"/>
                <a:gd name="T26" fmla="*/ 2147483647 w 1256"/>
                <a:gd name="T27" fmla="*/ 2147483647 h 304"/>
                <a:gd name="T28" fmla="*/ 2147483647 w 1256"/>
                <a:gd name="T29" fmla="*/ 2147483647 h 304"/>
                <a:gd name="T30" fmla="*/ 2147483647 w 1256"/>
                <a:gd name="T31" fmla="*/ 2147483647 h 304"/>
                <a:gd name="T32" fmla="*/ 2147483647 w 1256"/>
                <a:gd name="T33" fmla="*/ 2147483647 h 304"/>
                <a:gd name="T34" fmla="*/ 2147483647 w 1256"/>
                <a:gd name="T35" fmla="*/ 2147483647 h 3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56"/>
                <a:gd name="T55" fmla="*/ 0 h 304"/>
                <a:gd name="T56" fmla="*/ 1256 w 1256"/>
                <a:gd name="T57" fmla="*/ 304 h 3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56" h="304">
                  <a:moveTo>
                    <a:pt x="0" y="129"/>
                  </a:moveTo>
                  <a:lnTo>
                    <a:pt x="895" y="0"/>
                  </a:lnTo>
                  <a:lnTo>
                    <a:pt x="895" y="45"/>
                  </a:lnTo>
                  <a:lnTo>
                    <a:pt x="938" y="50"/>
                  </a:lnTo>
                  <a:lnTo>
                    <a:pt x="963" y="174"/>
                  </a:lnTo>
                  <a:lnTo>
                    <a:pt x="979" y="258"/>
                  </a:lnTo>
                  <a:lnTo>
                    <a:pt x="985" y="283"/>
                  </a:lnTo>
                  <a:lnTo>
                    <a:pt x="1016" y="278"/>
                  </a:lnTo>
                  <a:lnTo>
                    <a:pt x="1049" y="248"/>
                  </a:lnTo>
                  <a:lnTo>
                    <a:pt x="1107" y="243"/>
                  </a:lnTo>
                  <a:lnTo>
                    <a:pt x="1175" y="248"/>
                  </a:lnTo>
                  <a:lnTo>
                    <a:pt x="1191" y="263"/>
                  </a:lnTo>
                  <a:lnTo>
                    <a:pt x="1255" y="298"/>
                  </a:lnTo>
                  <a:lnTo>
                    <a:pt x="1239" y="303"/>
                  </a:lnTo>
                  <a:lnTo>
                    <a:pt x="1218" y="298"/>
                  </a:lnTo>
                  <a:lnTo>
                    <a:pt x="1197" y="293"/>
                  </a:lnTo>
                  <a:lnTo>
                    <a:pt x="1181" y="283"/>
                  </a:lnTo>
                  <a:lnTo>
                    <a:pt x="1149" y="27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7" name="Freeform 322"/>
            <p:cNvSpPr>
              <a:spLocks/>
            </p:cNvSpPr>
            <p:nvPr/>
          </p:nvSpPr>
          <p:spPr bwMode="auto">
            <a:xfrm>
              <a:off x="7754088" y="5206894"/>
              <a:ext cx="23158" cy="155470"/>
            </a:xfrm>
            <a:custGeom>
              <a:avLst/>
              <a:gdLst>
                <a:gd name="T0" fmla="*/ 0 w 17"/>
                <a:gd name="T1" fmla="*/ 0 h 121"/>
                <a:gd name="T2" fmla="*/ 0 w 17"/>
                <a:gd name="T3" fmla="*/ 2147483647 h 121"/>
                <a:gd name="T4" fmla="*/ 2147483647 w 17"/>
                <a:gd name="T5" fmla="*/ 2147483647 h 121"/>
                <a:gd name="T6" fmla="*/ 2147483647 w 17"/>
                <a:gd name="T7" fmla="*/ 2147483647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21"/>
                <a:gd name="T14" fmla="*/ 17 w 17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21">
                  <a:moveTo>
                    <a:pt x="0" y="0"/>
                  </a:moveTo>
                  <a:lnTo>
                    <a:pt x="0" y="30"/>
                  </a:lnTo>
                  <a:lnTo>
                    <a:pt x="8" y="35"/>
                  </a:lnTo>
                  <a:lnTo>
                    <a:pt x="16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8" name="Freeform 323"/>
            <p:cNvSpPr>
              <a:spLocks/>
            </p:cNvSpPr>
            <p:nvPr/>
          </p:nvSpPr>
          <p:spPr bwMode="auto">
            <a:xfrm>
              <a:off x="7571718" y="5303202"/>
              <a:ext cx="36184" cy="59161"/>
            </a:xfrm>
            <a:custGeom>
              <a:avLst/>
              <a:gdLst>
                <a:gd name="T0" fmla="*/ 0 w 27"/>
                <a:gd name="T1" fmla="*/ 0 h 46"/>
                <a:gd name="T2" fmla="*/ 0 w 27"/>
                <a:gd name="T3" fmla="*/ 2147483647 h 46"/>
                <a:gd name="T4" fmla="*/ 2147483647 w 27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27"/>
                <a:gd name="T10" fmla="*/ 0 h 46"/>
                <a:gd name="T11" fmla="*/ 27 w 2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46">
                  <a:moveTo>
                    <a:pt x="0" y="0"/>
                  </a:moveTo>
                  <a:lnTo>
                    <a:pt x="0" y="20"/>
                  </a:lnTo>
                  <a:lnTo>
                    <a:pt x="2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9" name="Line 156"/>
            <p:cNvSpPr>
              <a:spLocks noChangeShapeType="1"/>
            </p:cNvSpPr>
            <p:nvPr/>
          </p:nvSpPr>
          <p:spPr bwMode="auto">
            <a:xfrm flipV="1">
              <a:off x="7555796" y="5194512"/>
              <a:ext cx="227240" cy="1086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0" name="Freeform 325"/>
            <p:cNvSpPr>
              <a:spLocks/>
            </p:cNvSpPr>
            <p:nvPr/>
          </p:nvSpPr>
          <p:spPr bwMode="auto">
            <a:xfrm>
              <a:off x="7240267" y="5406390"/>
              <a:ext cx="176581" cy="148590"/>
            </a:xfrm>
            <a:custGeom>
              <a:avLst/>
              <a:gdLst>
                <a:gd name="T0" fmla="*/ 0 w 127"/>
                <a:gd name="T1" fmla="*/ 2147483647 h 114"/>
                <a:gd name="T2" fmla="*/ 2147483647 w 127"/>
                <a:gd name="T3" fmla="*/ 0 h 114"/>
                <a:gd name="T4" fmla="*/ 2147483647 w 127"/>
                <a:gd name="T5" fmla="*/ 2147483647 h 114"/>
                <a:gd name="T6" fmla="*/ 0 w 127"/>
                <a:gd name="T7" fmla="*/ 2147483647 h 114"/>
                <a:gd name="T8" fmla="*/ 0 w 127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14"/>
                <a:gd name="T17" fmla="*/ 127 w 127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14">
                  <a:moveTo>
                    <a:pt x="0" y="69"/>
                  </a:moveTo>
                  <a:lnTo>
                    <a:pt x="126" y="0"/>
                  </a:lnTo>
                  <a:lnTo>
                    <a:pt x="126" y="54"/>
                  </a:lnTo>
                  <a:lnTo>
                    <a:pt x="0" y="113"/>
                  </a:lnTo>
                  <a:lnTo>
                    <a:pt x="0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1" name="Freeform 326"/>
            <p:cNvSpPr>
              <a:spLocks/>
            </p:cNvSpPr>
            <p:nvPr/>
          </p:nvSpPr>
          <p:spPr bwMode="auto">
            <a:xfrm>
              <a:off x="7453033" y="5355484"/>
              <a:ext cx="68027" cy="136208"/>
            </a:xfrm>
            <a:custGeom>
              <a:avLst/>
              <a:gdLst>
                <a:gd name="T0" fmla="*/ 0 w 49"/>
                <a:gd name="T1" fmla="*/ 2147483647 h 105"/>
                <a:gd name="T2" fmla="*/ 2147483647 w 49"/>
                <a:gd name="T3" fmla="*/ 0 h 105"/>
                <a:gd name="T4" fmla="*/ 2147483647 w 49"/>
                <a:gd name="T5" fmla="*/ 2147483647 h 105"/>
                <a:gd name="T6" fmla="*/ 0 w 49"/>
                <a:gd name="T7" fmla="*/ 2147483647 h 105"/>
                <a:gd name="T8" fmla="*/ 0 w 49"/>
                <a:gd name="T9" fmla="*/ 214748364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05"/>
                <a:gd name="T17" fmla="*/ 49 w 49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05">
                  <a:moveTo>
                    <a:pt x="0" y="24"/>
                  </a:moveTo>
                  <a:lnTo>
                    <a:pt x="48" y="0"/>
                  </a:lnTo>
                  <a:lnTo>
                    <a:pt x="48" y="79"/>
                  </a:lnTo>
                  <a:lnTo>
                    <a:pt x="0" y="104"/>
                  </a:lnTo>
                  <a:lnTo>
                    <a:pt x="0" y="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2" name="Line 159"/>
            <p:cNvSpPr>
              <a:spLocks noChangeShapeType="1"/>
            </p:cNvSpPr>
            <p:nvPr/>
          </p:nvSpPr>
          <p:spPr bwMode="auto">
            <a:xfrm>
              <a:off x="7505138" y="5366490"/>
              <a:ext cx="0" cy="976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3" name="Line 160"/>
            <p:cNvSpPr>
              <a:spLocks noChangeShapeType="1"/>
            </p:cNvSpPr>
            <p:nvPr/>
          </p:nvSpPr>
          <p:spPr bwMode="auto">
            <a:xfrm>
              <a:off x="7489217" y="5366490"/>
              <a:ext cx="8684" cy="1045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4" name="Line 161"/>
            <p:cNvSpPr>
              <a:spLocks noChangeShapeType="1"/>
            </p:cNvSpPr>
            <p:nvPr/>
          </p:nvSpPr>
          <p:spPr bwMode="auto">
            <a:xfrm>
              <a:off x="7481980" y="5373370"/>
              <a:ext cx="0" cy="976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5" name="Line 162"/>
            <p:cNvSpPr>
              <a:spLocks noChangeShapeType="1"/>
            </p:cNvSpPr>
            <p:nvPr/>
          </p:nvSpPr>
          <p:spPr bwMode="auto">
            <a:xfrm>
              <a:off x="7468953" y="5381625"/>
              <a:ext cx="0" cy="100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6" name="Line 163"/>
            <p:cNvSpPr>
              <a:spLocks noChangeShapeType="1"/>
            </p:cNvSpPr>
            <p:nvPr/>
          </p:nvSpPr>
          <p:spPr bwMode="auto">
            <a:xfrm>
              <a:off x="7453033" y="5385752"/>
              <a:ext cx="0" cy="963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7" name="Line 164"/>
            <p:cNvSpPr>
              <a:spLocks noChangeShapeType="1"/>
            </p:cNvSpPr>
            <p:nvPr/>
          </p:nvSpPr>
          <p:spPr bwMode="auto">
            <a:xfrm>
              <a:off x="7400927" y="5418772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8" name="Line 165"/>
            <p:cNvSpPr>
              <a:spLocks noChangeShapeType="1"/>
            </p:cNvSpPr>
            <p:nvPr/>
          </p:nvSpPr>
          <p:spPr bwMode="auto">
            <a:xfrm>
              <a:off x="7395137" y="5425652"/>
              <a:ext cx="0" cy="64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" name="Line 166"/>
            <p:cNvSpPr>
              <a:spLocks noChangeShapeType="1"/>
            </p:cNvSpPr>
            <p:nvPr/>
          </p:nvSpPr>
          <p:spPr bwMode="auto">
            <a:xfrm>
              <a:off x="7371979" y="5431155"/>
              <a:ext cx="7236" cy="64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" name="Line 167"/>
            <p:cNvSpPr>
              <a:spLocks noChangeShapeType="1"/>
            </p:cNvSpPr>
            <p:nvPr/>
          </p:nvSpPr>
          <p:spPr bwMode="auto">
            <a:xfrm>
              <a:off x="7357505" y="5438034"/>
              <a:ext cx="7236" cy="646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1" name="Line 168"/>
            <p:cNvSpPr>
              <a:spLocks noChangeShapeType="1"/>
            </p:cNvSpPr>
            <p:nvPr/>
          </p:nvSpPr>
          <p:spPr bwMode="auto">
            <a:xfrm>
              <a:off x="7343032" y="5444913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2" name="Line 169"/>
            <p:cNvSpPr>
              <a:spLocks noChangeShapeType="1"/>
            </p:cNvSpPr>
            <p:nvPr/>
          </p:nvSpPr>
          <p:spPr bwMode="auto">
            <a:xfrm>
              <a:off x="7328558" y="5451792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3" name="Line 170"/>
            <p:cNvSpPr>
              <a:spLocks noChangeShapeType="1"/>
            </p:cNvSpPr>
            <p:nvPr/>
          </p:nvSpPr>
          <p:spPr bwMode="auto">
            <a:xfrm>
              <a:off x="7305400" y="546417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4" name="Line 171"/>
            <p:cNvSpPr>
              <a:spLocks noChangeShapeType="1"/>
            </p:cNvSpPr>
            <p:nvPr/>
          </p:nvSpPr>
          <p:spPr bwMode="auto">
            <a:xfrm>
              <a:off x="7283688" y="5471054"/>
              <a:ext cx="0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5" name="Line 172"/>
            <p:cNvSpPr>
              <a:spLocks noChangeShapeType="1"/>
            </p:cNvSpPr>
            <p:nvPr/>
          </p:nvSpPr>
          <p:spPr bwMode="auto">
            <a:xfrm>
              <a:off x="7261978" y="5482060"/>
              <a:ext cx="0" cy="591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6" name="Line 173"/>
            <p:cNvSpPr>
              <a:spLocks noChangeShapeType="1"/>
            </p:cNvSpPr>
            <p:nvPr/>
          </p:nvSpPr>
          <p:spPr bwMode="auto">
            <a:xfrm>
              <a:off x="7246057" y="5490315"/>
              <a:ext cx="0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7" name="Line 174"/>
            <p:cNvSpPr>
              <a:spLocks noChangeShapeType="1"/>
            </p:cNvSpPr>
            <p:nvPr/>
          </p:nvSpPr>
          <p:spPr bwMode="auto">
            <a:xfrm flipV="1">
              <a:off x="7240267" y="5431155"/>
              <a:ext cx="167896" cy="715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8" name="Line 175"/>
            <p:cNvSpPr>
              <a:spLocks noChangeShapeType="1"/>
            </p:cNvSpPr>
            <p:nvPr/>
          </p:nvSpPr>
          <p:spPr bwMode="auto">
            <a:xfrm flipV="1">
              <a:off x="7233031" y="5444913"/>
              <a:ext cx="175133" cy="70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9" name="Line 176"/>
            <p:cNvSpPr>
              <a:spLocks noChangeShapeType="1"/>
            </p:cNvSpPr>
            <p:nvPr/>
          </p:nvSpPr>
          <p:spPr bwMode="auto">
            <a:xfrm flipV="1">
              <a:off x="7240267" y="5455920"/>
              <a:ext cx="175134" cy="66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0" name="Line 177"/>
            <p:cNvSpPr>
              <a:spLocks noChangeShapeType="1"/>
            </p:cNvSpPr>
            <p:nvPr/>
          </p:nvSpPr>
          <p:spPr bwMode="auto">
            <a:xfrm flipV="1">
              <a:off x="7240267" y="5471054"/>
              <a:ext cx="167896" cy="6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1" name="Line 178"/>
            <p:cNvSpPr>
              <a:spLocks noChangeShapeType="1"/>
            </p:cNvSpPr>
            <p:nvPr/>
          </p:nvSpPr>
          <p:spPr bwMode="auto">
            <a:xfrm flipV="1">
              <a:off x="7453033" y="5366490"/>
              <a:ext cx="5789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2" name="Line 179"/>
            <p:cNvSpPr>
              <a:spLocks noChangeShapeType="1"/>
            </p:cNvSpPr>
            <p:nvPr/>
          </p:nvSpPr>
          <p:spPr bwMode="auto">
            <a:xfrm flipV="1">
              <a:off x="7453033" y="5381625"/>
              <a:ext cx="66580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3" name="Line 180"/>
            <p:cNvSpPr>
              <a:spLocks noChangeShapeType="1"/>
            </p:cNvSpPr>
            <p:nvPr/>
          </p:nvSpPr>
          <p:spPr bwMode="auto">
            <a:xfrm flipV="1">
              <a:off x="7453033" y="5392632"/>
              <a:ext cx="57895" cy="33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4" name="Line 181"/>
            <p:cNvSpPr>
              <a:spLocks noChangeShapeType="1"/>
            </p:cNvSpPr>
            <p:nvPr/>
          </p:nvSpPr>
          <p:spPr bwMode="auto">
            <a:xfrm flipV="1">
              <a:off x="7453033" y="5411893"/>
              <a:ext cx="57895" cy="26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5" name="Line 182"/>
            <p:cNvSpPr>
              <a:spLocks noChangeShapeType="1"/>
            </p:cNvSpPr>
            <p:nvPr/>
          </p:nvSpPr>
          <p:spPr bwMode="auto">
            <a:xfrm flipV="1">
              <a:off x="7453033" y="5425652"/>
              <a:ext cx="66580" cy="30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6" name="Line 183"/>
            <p:cNvSpPr>
              <a:spLocks noChangeShapeType="1"/>
            </p:cNvSpPr>
            <p:nvPr/>
          </p:nvSpPr>
          <p:spPr bwMode="auto">
            <a:xfrm flipV="1">
              <a:off x="7453033" y="5444913"/>
              <a:ext cx="66580" cy="26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7" name="Freeform 352"/>
            <p:cNvSpPr>
              <a:spLocks/>
            </p:cNvSpPr>
            <p:nvPr/>
          </p:nvSpPr>
          <p:spPr bwMode="auto">
            <a:xfrm>
              <a:off x="6908817" y="6022763"/>
              <a:ext cx="318424" cy="83925"/>
            </a:xfrm>
            <a:custGeom>
              <a:avLst/>
              <a:gdLst>
                <a:gd name="T0" fmla="*/ 0 w 229"/>
                <a:gd name="T1" fmla="*/ 2147483647 h 65"/>
                <a:gd name="T2" fmla="*/ 2147483647 w 229"/>
                <a:gd name="T3" fmla="*/ 0 h 65"/>
                <a:gd name="T4" fmla="*/ 2147483647 w 229"/>
                <a:gd name="T5" fmla="*/ 2147483647 h 65"/>
                <a:gd name="T6" fmla="*/ 2147483647 w 229"/>
                <a:gd name="T7" fmla="*/ 2147483647 h 65"/>
                <a:gd name="T8" fmla="*/ 2147483647 w 229"/>
                <a:gd name="T9" fmla="*/ 2147483647 h 65"/>
                <a:gd name="T10" fmla="*/ 2147483647 w 229"/>
                <a:gd name="T11" fmla="*/ 2147483647 h 65"/>
                <a:gd name="T12" fmla="*/ 2147483647 w 229"/>
                <a:gd name="T13" fmla="*/ 2147483647 h 65"/>
                <a:gd name="T14" fmla="*/ 2147483647 w 229"/>
                <a:gd name="T15" fmla="*/ 2147483647 h 65"/>
                <a:gd name="T16" fmla="*/ 2147483647 w 229"/>
                <a:gd name="T17" fmla="*/ 2147483647 h 65"/>
                <a:gd name="T18" fmla="*/ 2147483647 w 229"/>
                <a:gd name="T19" fmla="*/ 2147483647 h 65"/>
                <a:gd name="T20" fmla="*/ 0 w 229"/>
                <a:gd name="T21" fmla="*/ 2147483647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"/>
                <a:gd name="T34" fmla="*/ 0 h 65"/>
                <a:gd name="T35" fmla="*/ 229 w 229"/>
                <a:gd name="T36" fmla="*/ 65 h 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" h="65">
                  <a:moveTo>
                    <a:pt x="0" y="5"/>
                  </a:moveTo>
                  <a:lnTo>
                    <a:pt x="191" y="0"/>
                  </a:lnTo>
                  <a:lnTo>
                    <a:pt x="228" y="59"/>
                  </a:lnTo>
                  <a:lnTo>
                    <a:pt x="201" y="59"/>
                  </a:lnTo>
                  <a:lnTo>
                    <a:pt x="170" y="64"/>
                  </a:lnTo>
                  <a:lnTo>
                    <a:pt x="138" y="54"/>
                  </a:lnTo>
                  <a:lnTo>
                    <a:pt x="111" y="64"/>
                  </a:lnTo>
                  <a:lnTo>
                    <a:pt x="80" y="49"/>
                  </a:lnTo>
                  <a:lnTo>
                    <a:pt x="53" y="64"/>
                  </a:lnTo>
                  <a:lnTo>
                    <a:pt x="32" y="49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8" name="Freeform 353"/>
            <p:cNvSpPr>
              <a:spLocks/>
            </p:cNvSpPr>
            <p:nvPr/>
          </p:nvSpPr>
          <p:spPr bwMode="auto">
            <a:xfrm>
              <a:off x="6901579" y="5931958"/>
              <a:ext cx="392241" cy="99060"/>
            </a:xfrm>
            <a:custGeom>
              <a:avLst/>
              <a:gdLst>
                <a:gd name="T0" fmla="*/ 0 w 283"/>
                <a:gd name="T1" fmla="*/ 2147483647 h 76"/>
                <a:gd name="T2" fmla="*/ 0 w 283"/>
                <a:gd name="T3" fmla="*/ 0 h 76"/>
                <a:gd name="T4" fmla="*/ 2147483647 w 283"/>
                <a:gd name="T5" fmla="*/ 0 h 76"/>
                <a:gd name="T6" fmla="*/ 2147483647 w 283"/>
                <a:gd name="T7" fmla="*/ 2147483647 h 76"/>
                <a:gd name="T8" fmla="*/ 2147483647 w 283"/>
                <a:gd name="T9" fmla="*/ 2147483647 h 76"/>
                <a:gd name="T10" fmla="*/ 2147483647 w 283"/>
                <a:gd name="T11" fmla="*/ 0 h 76"/>
                <a:gd name="T12" fmla="*/ 2147483647 w 283"/>
                <a:gd name="T13" fmla="*/ 0 h 76"/>
                <a:gd name="T14" fmla="*/ 2147483647 w 283"/>
                <a:gd name="T15" fmla="*/ 2147483647 h 76"/>
                <a:gd name="T16" fmla="*/ 2147483647 w 283"/>
                <a:gd name="T17" fmla="*/ 2147483647 h 76"/>
                <a:gd name="T18" fmla="*/ 2147483647 w 283"/>
                <a:gd name="T19" fmla="*/ 0 h 76"/>
                <a:gd name="T20" fmla="*/ 2147483647 w 283"/>
                <a:gd name="T21" fmla="*/ 0 h 76"/>
                <a:gd name="T22" fmla="*/ 2147483647 w 283"/>
                <a:gd name="T23" fmla="*/ 2147483647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3"/>
                <a:gd name="T37" fmla="*/ 0 h 76"/>
                <a:gd name="T38" fmla="*/ 283 w 283"/>
                <a:gd name="T39" fmla="*/ 76 h 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3" h="76">
                  <a:moveTo>
                    <a:pt x="0" y="75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1" y="60"/>
                  </a:lnTo>
                  <a:lnTo>
                    <a:pt x="191" y="60"/>
                  </a:lnTo>
                  <a:lnTo>
                    <a:pt x="197" y="0"/>
                  </a:lnTo>
                  <a:lnTo>
                    <a:pt x="255" y="0"/>
                  </a:lnTo>
                  <a:lnTo>
                    <a:pt x="255" y="50"/>
                  </a:lnTo>
                  <a:lnTo>
                    <a:pt x="261" y="55"/>
                  </a:lnTo>
                  <a:lnTo>
                    <a:pt x="265" y="0"/>
                  </a:lnTo>
                  <a:lnTo>
                    <a:pt x="282" y="0"/>
                  </a:lnTo>
                  <a:lnTo>
                    <a:pt x="282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9" name="Freeform 354"/>
            <p:cNvSpPr>
              <a:spLocks/>
            </p:cNvSpPr>
            <p:nvPr/>
          </p:nvSpPr>
          <p:spPr bwMode="auto">
            <a:xfrm>
              <a:off x="7172240" y="6022763"/>
              <a:ext cx="178028" cy="83925"/>
            </a:xfrm>
            <a:custGeom>
              <a:avLst/>
              <a:gdLst>
                <a:gd name="T0" fmla="*/ 0 w 128"/>
                <a:gd name="T1" fmla="*/ 0 h 65"/>
                <a:gd name="T2" fmla="*/ 2147483647 w 128"/>
                <a:gd name="T3" fmla="*/ 0 h 65"/>
                <a:gd name="T4" fmla="*/ 2147483647 w 128"/>
                <a:gd name="T5" fmla="*/ 2147483647 h 65"/>
                <a:gd name="T6" fmla="*/ 2147483647 w 128"/>
                <a:gd name="T7" fmla="*/ 2147483647 h 65"/>
                <a:gd name="T8" fmla="*/ 0 w 12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65"/>
                <a:gd name="T17" fmla="*/ 128 w 12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65">
                  <a:moveTo>
                    <a:pt x="0" y="0"/>
                  </a:moveTo>
                  <a:lnTo>
                    <a:pt x="90" y="0"/>
                  </a:lnTo>
                  <a:lnTo>
                    <a:pt x="127" y="64"/>
                  </a:lnTo>
                  <a:lnTo>
                    <a:pt x="37" y="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0" name="Freeform 355"/>
            <p:cNvSpPr>
              <a:spLocks/>
            </p:cNvSpPr>
            <p:nvPr/>
          </p:nvSpPr>
          <p:spPr bwMode="auto">
            <a:xfrm>
              <a:off x="7292373" y="5842529"/>
              <a:ext cx="315529" cy="271040"/>
            </a:xfrm>
            <a:custGeom>
              <a:avLst/>
              <a:gdLst>
                <a:gd name="T0" fmla="*/ 0 w 228"/>
                <a:gd name="T1" fmla="*/ 2147483647 h 209"/>
                <a:gd name="T2" fmla="*/ 2147483647 w 228"/>
                <a:gd name="T3" fmla="*/ 2147483647 h 209"/>
                <a:gd name="T4" fmla="*/ 2147483647 w 228"/>
                <a:gd name="T5" fmla="*/ 2147483647 h 209"/>
                <a:gd name="T6" fmla="*/ 2147483647 w 228"/>
                <a:gd name="T7" fmla="*/ 2147483647 h 209"/>
                <a:gd name="T8" fmla="*/ 2147483647 w 228"/>
                <a:gd name="T9" fmla="*/ 2147483647 h 209"/>
                <a:gd name="T10" fmla="*/ 2147483647 w 228"/>
                <a:gd name="T11" fmla="*/ 2147483647 h 209"/>
                <a:gd name="T12" fmla="*/ 2147483647 w 228"/>
                <a:gd name="T13" fmla="*/ 2147483647 h 209"/>
                <a:gd name="T14" fmla="*/ 2147483647 w 228"/>
                <a:gd name="T15" fmla="*/ 2147483647 h 209"/>
                <a:gd name="T16" fmla="*/ 2147483647 w 228"/>
                <a:gd name="T17" fmla="*/ 2147483647 h 209"/>
                <a:gd name="T18" fmla="*/ 2147483647 w 228"/>
                <a:gd name="T19" fmla="*/ 2147483647 h 209"/>
                <a:gd name="T20" fmla="*/ 2147483647 w 228"/>
                <a:gd name="T21" fmla="*/ 2147483647 h 209"/>
                <a:gd name="T22" fmla="*/ 2147483647 w 228"/>
                <a:gd name="T23" fmla="*/ 2147483647 h 209"/>
                <a:gd name="T24" fmla="*/ 2147483647 w 228"/>
                <a:gd name="T25" fmla="*/ 2147483647 h 209"/>
                <a:gd name="T26" fmla="*/ 2147483647 w 228"/>
                <a:gd name="T27" fmla="*/ 2147483647 h 209"/>
                <a:gd name="T28" fmla="*/ 2147483647 w 228"/>
                <a:gd name="T29" fmla="*/ 2147483647 h 209"/>
                <a:gd name="T30" fmla="*/ 2147483647 w 228"/>
                <a:gd name="T31" fmla="*/ 2147483647 h 209"/>
                <a:gd name="T32" fmla="*/ 2147483647 w 228"/>
                <a:gd name="T33" fmla="*/ 2147483647 h 209"/>
                <a:gd name="T34" fmla="*/ 2147483647 w 228"/>
                <a:gd name="T35" fmla="*/ 2147483647 h 209"/>
                <a:gd name="T36" fmla="*/ 2147483647 w 228"/>
                <a:gd name="T37" fmla="*/ 0 h 209"/>
                <a:gd name="T38" fmla="*/ 2147483647 w 228"/>
                <a:gd name="T39" fmla="*/ 2147483647 h 209"/>
                <a:gd name="T40" fmla="*/ 0 w 228"/>
                <a:gd name="T41" fmla="*/ 2147483647 h 209"/>
                <a:gd name="T42" fmla="*/ 0 w 228"/>
                <a:gd name="T43" fmla="*/ 2147483647 h 209"/>
                <a:gd name="T44" fmla="*/ 0 w 228"/>
                <a:gd name="T45" fmla="*/ 2147483647 h 2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8"/>
                <a:gd name="T70" fmla="*/ 0 h 209"/>
                <a:gd name="T71" fmla="*/ 228 w 228"/>
                <a:gd name="T72" fmla="*/ 209 h 2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8" h="209">
                  <a:moveTo>
                    <a:pt x="0" y="129"/>
                  </a:moveTo>
                  <a:lnTo>
                    <a:pt x="53" y="208"/>
                  </a:lnTo>
                  <a:lnTo>
                    <a:pt x="105" y="208"/>
                  </a:lnTo>
                  <a:lnTo>
                    <a:pt x="105" y="188"/>
                  </a:lnTo>
                  <a:lnTo>
                    <a:pt x="84" y="184"/>
                  </a:lnTo>
                  <a:lnTo>
                    <a:pt x="84" y="173"/>
                  </a:lnTo>
                  <a:lnTo>
                    <a:pt x="90" y="149"/>
                  </a:lnTo>
                  <a:lnTo>
                    <a:pt x="100" y="144"/>
                  </a:lnTo>
                  <a:lnTo>
                    <a:pt x="100" y="124"/>
                  </a:lnTo>
                  <a:lnTo>
                    <a:pt x="78" y="124"/>
                  </a:lnTo>
                  <a:lnTo>
                    <a:pt x="74" y="124"/>
                  </a:lnTo>
                  <a:lnTo>
                    <a:pt x="68" y="114"/>
                  </a:lnTo>
                  <a:lnTo>
                    <a:pt x="58" y="114"/>
                  </a:lnTo>
                  <a:lnTo>
                    <a:pt x="58" y="94"/>
                  </a:lnTo>
                  <a:lnTo>
                    <a:pt x="68" y="94"/>
                  </a:lnTo>
                  <a:lnTo>
                    <a:pt x="63" y="89"/>
                  </a:lnTo>
                  <a:lnTo>
                    <a:pt x="68" y="84"/>
                  </a:lnTo>
                  <a:lnTo>
                    <a:pt x="84" y="80"/>
                  </a:lnTo>
                  <a:lnTo>
                    <a:pt x="227" y="0"/>
                  </a:lnTo>
                  <a:lnTo>
                    <a:pt x="116" y="15"/>
                  </a:lnTo>
                  <a:lnTo>
                    <a:pt x="0" y="29"/>
                  </a:lnTo>
                  <a:lnTo>
                    <a:pt x="0" y="69"/>
                  </a:lnTo>
                  <a:lnTo>
                    <a:pt x="0" y="12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1" name="Freeform 356"/>
            <p:cNvSpPr>
              <a:spLocks/>
            </p:cNvSpPr>
            <p:nvPr/>
          </p:nvSpPr>
          <p:spPr bwMode="auto">
            <a:xfrm>
              <a:off x="7489217" y="6054407"/>
              <a:ext cx="75264" cy="85302"/>
            </a:xfrm>
            <a:custGeom>
              <a:avLst/>
              <a:gdLst>
                <a:gd name="T0" fmla="*/ 0 w 54"/>
                <a:gd name="T1" fmla="*/ 2147483647 h 65"/>
                <a:gd name="T2" fmla="*/ 0 w 54"/>
                <a:gd name="T3" fmla="*/ 2147483647 h 65"/>
                <a:gd name="T4" fmla="*/ 2147483647 w 54"/>
                <a:gd name="T5" fmla="*/ 2147483647 h 65"/>
                <a:gd name="T6" fmla="*/ 2147483647 w 54"/>
                <a:gd name="T7" fmla="*/ 2147483647 h 65"/>
                <a:gd name="T8" fmla="*/ 2147483647 w 54"/>
                <a:gd name="T9" fmla="*/ 2147483647 h 65"/>
                <a:gd name="T10" fmla="*/ 2147483647 w 54"/>
                <a:gd name="T11" fmla="*/ 2147483647 h 65"/>
                <a:gd name="T12" fmla="*/ 2147483647 w 54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65"/>
                <a:gd name="T23" fmla="*/ 54 w 54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65">
                  <a:moveTo>
                    <a:pt x="0" y="49"/>
                  </a:moveTo>
                  <a:lnTo>
                    <a:pt x="0" y="60"/>
                  </a:lnTo>
                  <a:lnTo>
                    <a:pt x="16" y="64"/>
                  </a:lnTo>
                  <a:lnTo>
                    <a:pt x="37" y="54"/>
                  </a:lnTo>
                  <a:lnTo>
                    <a:pt x="48" y="40"/>
                  </a:lnTo>
                  <a:lnTo>
                    <a:pt x="53" y="24"/>
                  </a:lnTo>
                  <a:lnTo>
                    <a:pt x="5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2" name="Freeform 357"/>
            <p:cNvSpPr>
              <a:spLocks/>
            </p:cNvSpPr>
            <p:nvPr/>
          </p:nvSpPr>
          <p:spPr bwMode="auto">
            <a:xfrm>
              <a:off x="6930527" y="5914072"/>
              <a:ext cx="237371" cy="71543"/>
            </a:xfrm>
            <a:custGeom>
              <a:avLst/>
              <a:gdLst>
                <a:gd name="T0" fmla="*/ 2147483647 w 171"/>
                <a:gd name="T1" fmla="*/ 2147483647 h 55"/>
                <a:gd name="T2" fmla="*/ 2147483647 w 171"/>
                <a:gd name="T3" fmla="*/ 2147483647 h 55"/>
                <a:gd name="T4" fmla="*/ 0 w 171"/>
                <a:gd name="T5" fmla="*/ 2147483647 h 55"/>
                <a:gd name="T6" fmla="*/ 2147483647 w 171"/>
                <a:gd name="T7" fmla="*/ 2147483647 h 55"/>
                <a:gd name="T8" fmla="*/ 2147483647 w 171"/>
                <a:gd name="T9" fmla="*/ 2147483647 h 55"/>
                <a:gd name="T10" fmla="*/ 2147483647 w 171"/>
                <a:gd name="T11" fmla="*/ 2147483647 h 55"/>
                <a:gd name="T12" fmla="*/ 2147483647 w 171"/>
                <a:gd name="T13" fmla="*/ 2147483647 h 55"/>
                <a:gd name="T14" fmla="*/ 2147483647 w 171"/>
                <a:gd name="T15" fmla="*/ 2147483647 h 55"/>
                <a:gd name="T16" fmla="*/ 2147483647 w 171"/>
                <a:gd name="T17" fmla="*/ 2147483647 h 55"/>
                <a:gd name="T18" fmla="*/ 2147483647 w 171"/>
                <a:gd name="T19" fmla="*/ 0 h 55"/>
                <a:gd name="T20" fmla="*/ 2147483647 w 171"/>
                <a:gd name="T21" fmla="*/ 2147483647 h 55"/>
                <a:gd name="T22" fmla="*/ 2147483647 w 171"/>
                <a:gd name="T23" fmla="*/ 2147483647 h 55"/>
                <a:gd name="T24" fmla="*/ 2147483647 w 171"/>
                <a:gd name="T25" fmla="*/ 2147483647 h 55"/>
                <a:gd name="T26" fmla="*/ 2147483647 w 171"/>
                <a:gd name="T27" fmla="*/ 2147483647 h 55"/>
                <a:gd name="T28" fmla="*/ 2147483647 w 171"/>
                <a:gd name="T29" fmla="*/ 2147483647 h 55"/>
                <a:gd name="T30" fmla="*/ 2147483647 w 171"/>
                <a:gd name="T31" fmla="*/ 2147483647 h 55"/>
                <a:gd name="T32" fmla="*/ 2147483647 w 171"/>
                <a:gd name="T33" fmla="*/ 2147483647 h 55"/>
                <a:gd name="T34" fmla="*/ 2147483647 w 171"/>
                <a:gd name="T35" fmla="*/ 2147483647 h 55"/>
                <a:gd name="T36" fmla="*/ 2147483647 w 171"/>
                <a:gd name="T37" fmla="*/ 2147483647 h 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1"/>
                <a:gd name="T58" fmla="*/ 0 h 55"/>
                <a:gd name="T59" fmla="*/ 171 w 171"/>
                <a:gd name="T60" fmla="*/ 55 h 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1" h="55">
                  <a:moveTo>
                    <a:pt x="11" y="22"/>
                  </a:moveTo>
                  <a:lnTo>
                    <a:pt x="6" y="32"/>
                  </a:lnTo>
                  <a:lnTo>
                    <a:pt x="0" y="40"/>
                  </a:lnTo>
                  <a:lnTo>
                    <a:pt x="11" y="54"/>
                  </a:lnTo>
                  <a:lnTo>
                    <a:pt x="46" y="54"/>
                  </a:lnTo>
                  <a:lnTo>
                    <a:pt x="87" y="54"/>
                  </a:lnTo>
                  <a:lnTo>
                    <a:pt x="160" y="50"/>
                  </a:lnTo>
                  <a:lnTo>
                    <a:pt x="164" y="50"/>
                  </a:lnTo>
                  <a:lnTo>
                    <a:pt x="170" y="14"/>
                  </a:lnTo>
                  <a:lnTo>
                    <a:pt x="170" y="0"/>
                  </a:lnTo>
                  <a:lnTo>
                    <a:pt x="93" y="14"/>
                  </a:lnTo>
                  <a:lnTo>
                    <a:pt x="87" y="18"/>
                  </a:lnTo>
                  <a:lnTo>
                    <a:pt x="83" y="22"/>
                  </a:lnTo>
                  <a:lnTo>
                    <a:pt x="72" y="22"/>
                  </a:lnTo>
                  <a:lnTo>
                    <a:pt x="72" y="14"/>
                  </a:lnTo>
                  <a:lnTo>
                    <a:pt x="62" y="14"/>
                  </a:lnTo>
                  <a:lnTo>
                    <a:pt x="57" y="14"/>
                  </a:lnTo>
                  <a:lnTo>
                    <a:pt x="51" y="18"/>
                  </a:lnTo>
                  <a:lnTo>
                    <a:pt x="11" y="2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3" name="Freeform 358"/>
            <p:cNvSpPr>
              <a:spLocks/>
            </p:cNvSpPr>
            <p:nvPr/>
          </p:nvSpPr>
          <p:spPr bwMode="auto">
            <a:xfrm>
              <a:off x="6930527" y="5914072"/>
              <a:ext cx="243160" cy="77047"/>
            </a:xfrm>
            <a:custGeom>
              <a:avLst/>
              <a:gdLst>
                <a:gd name="T0" fmla="*/ 2147483647 w 176"/>
                <a:gd name="T1" fmla="*/ 2147483647 h 60"/>
                <a:gd name="T2" fmla="*/ 2147483647 w 176"/>
                <a:gd name="T3" fmla="*/ 2147483647 h 60"/>
                <a:gd name="T4" fmla="*/ 0 w 176"/>
                <a:gd name="T5" fmla="*/ 2147483647 h 60"/>
                <a:gd name="T6" fmla="*/ 2147483647 w 176"/>
                <a:gd name="T7" fmla="*/ 2147483647 h 60"/>
                <a:gd name="T8" fmla="*/ 2147483647 w 176"/>
                <a:gd name="T9" fmla="*/ 2147483647 h 60"/>
                <a:gd name="T10" fmla="*/ 2147483647 w 176"/>
                <a:gd name="T11" fmla="*/ 2147483647 h 60"/>
                <a:gd name="T12" fmla="*/ 2147483647 w 176"/>
                <a:gd name="T13" fmla="*/ 2147483647 h 60"/>
                <a:gd name="T14" fmla="*/ 2147483647 w 176"/>
                <a:gd name="T15" fmla="*/ 2147483647 h 60"/>
                <a:gd name="T16" fmla="*/ 2147483647 w 176"/>
                <a:gd name="T17" fmla="*/ 2147483647 h 60"/>
                <a:gd name="T18" fmla="*/ 2147483647 w 176"/>
                <a:gd name="T19" fmla="*/ 0 h 60"/>
                <a:gd name="T20" fmla="*/ 2147483647 w 176"/>
                <a:gd name="T21" fmla="*/ 2147483647 h 60"/>
                <a:gd name="T22" fmla="*/ 2147483647 w 176"/>
                <a:gd name="T23" fmla="*/ 2147483647 h 60"/>
                <a:gd name="T24" fmla="*/ 2147483647 w 176"/>
                <a:gd name="T25" fmla="*/ 2147483647 h 60"/>
                <a:gd name="T26" fmla="*/ 2147483647 w 176"/>
                <a:gd name="T27" fmla="*/ 2147483647 h 60"/>
                <a:gd name="T28" fmla="*/ 2147483647 w 176"/>
                <a:gd name="T29" fmla="*/ 2147483647 h 60"/>
                <a:gd name="T30" fmla="*/ 2147483647 w 176"/>
                <a:gd name="T31" fmla="*/ 2147483647 h 60"/>
                <a:gd name="T32" fmla="*/ 2147483647 w 176"/>
                <a:gd name="T33" fmla="*/ 2147483647 h 60"/>
                <a:gd name="T34" fmla="*/ 2147483647 w 176"/>
                <a:gd name="T35" fmla="*/ 2147483647 h 60"/>
                <a:gd name="T36" fmla="*/ 2147483647 w 176"/>
                <a:gd name="T37" fmla="*/ 2147483647 h 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6"/>
                <a:gd name="T58" fmla="*/ 0 h 60"/>
                <a:gd name="T59" fmla="*/ 176 w 176"/>
                <a:gd name="T60" fmla="*/ 60 h 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6" h="60">
                  <a:moveTo>
                    <a:pt x="11" y="25"/>
                  </a:moveTo>
                  <a:lnTo>
                    <a:pt x="6" y="34"/>
                  </a:lnTo>
                  <a:lnTo>
                    <a:pt x="0" y="44"/>
                  </a:lnTo>
                  <a:lnTo>
                    <a:pt x="11" y="59"/>
                  </a:lnTo>
                  <a:lnTo>
                    <a:pt x="48" y="59"/>
                  </a:lnTo>
                  <a:lnTo>
                    <a:pt x="90" y="59"/>
                  </a:lnTo>
                  <a:lnTo>
                    <a:pt x="165" y="54"/>
                  </a:lnTo>
                  <a:lnTo>
                    <a:pt x="169" y="54"/>
                  </a:lnTo>
                  <a:lnTo>
                    <a:pt x="175" y="15"/>
                  </a:lnTo>
                  <a:lnTo>
                    <a:pt x="175" y="0"/>
                  </a:lnTo>
                  <a:lnTo>
                    <a:pt x="95" y="15"/>
                  </a:lnTo>
                  <a:lnTo>
                    <a:pt x="90" y="20"/>
                  </a:lnTo>
                  <a:lnTo>
                    <a:pt x="85" y="25"/>
                  </a:lnTo>
                  <a:lnTo>
                    <a:pt x="74" y="25"/>
                  </a:lnTo>
                  <a:lnTo>
                    <a:pt x="74" y="15"/>
                  </a:lnTo>
                  <a:lnTo>
                    <a:pt x="64" y="15"/>
                  </a:lnTo>
                  <a:lnTo>
                    <a:pt x="58" y="15"/>
                  </a:lnTo>
                  <a:lnTo>
                    <a:pt x="53" y="20"/>
                  </a:lnTo>
                  <a:lnTo>
                    <a:pt x="11" y="2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4" name="Freeform 359"/>
            <p:cNvSpPr>
              <a:spLocks/>
            </p:cNvSpPr>
            <p:nvPr/>
          </p:nvSpPr>
          <p:spPr bwMode="auto">
            <a:xfrm>
              <a:off x="6937765" y="5945717"/>
              <a:ext cx="24605" cy="45402"/>
            </a:xfrm>
            <a:custGeom>
              <a:avLst/>
              <a:gdLst>
                <a:gd name="T0" fmla="*/ 2147483647 w 17"/>
                <a:gd name="T1" fmla="*/ 0 h 35"/>
                <a:gd name="T2" fmla="*/ 2147483647 w 17"/>
                <a:gd name="T3" fmla="*/ 2147483647 h 35"/>
                <a:gd name="T4" fmla="*/ 0 w 17"/>
                <a:gd name="T5" fmla="*/ 2147483647 h 35"/>
                <a:gd name="T6" fmla="*/ 2147483647 w 17"/>
                <a:gd name="T7" fmla="*/ 2147483647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5"/>
                <a:gd name="T14" fmla="*/ 17 w 17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5">
                  <a:moveTo>
                    <a:pt x="16" y="0"/>
                  </a:moveTo>
                  <a:lnTo>
                    <a:pt x="8" y="9"/>
                  </a:lnTo>
                  <a:lnTo>
                    <a:pt x="0" y="19"/>
                  </a:lnTo>
                  <a:lnTo>
                    <a:pt x="16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5" name="Freeform 360"/>
            <p:cNvSpPr>
              <a:spLocks/>
            </p:cNvSpPr>
            <p:nvPr/>
          </p:nvSpPr>
          <p:spPr bwMode="auto">
            <a:xfrm>
              <a:off x="6998555" y="5940213"/>
              <a:ext cx="23158" cy="50905"/>
            </a:xfrm>
            <a:custGeom>
              <a:avLst/>
              <a:gdLst>
                <a:gd name="T0" fmla="*/ 2147483647 w 17"/>
                <a:gd name="T1" fmla="*/ 0 h 40"/>
                <a:gd name="T2" fmla="*/ 0 w 17"/>
                <a:gd name="T3" fmla="*/ 2147483647 h 40"/>
                <a:gd name="T4" fmla="*/ 2147483647 w 17"/>
                <a:gd name="T5" fmla="*/ 2147483647 h 40"/>
                <a:gd name="T6" fmla="*/ 0 60000 65536"/>
                <a:gd name="T7" fmla="*/ 0 60000 65536"/>
                <a:gd name="T8" fmla="*/ 0 60000 65536"/>
                <a:gd name="T9" fmla="*/ 0 w 17"/>
                <a:gd name="T10" fmla="*/ 0 h 40"/>
                <a:gd name="T11" fmla="*/ 17 w 17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0">
                  <a:moveTo>
                    <a:pt x="16" y="0"/>
                  </a:moveTo>
                  <a:lnTo>
                    <a:pt x="0" y="14"/>
                  </a:lnTo>
                  <a:lnTo>
                    <a:pt x="16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6" name="Freeform 361"/>
            <p:cNvSpPr>
              <a:spLocks/>
            </p:cNvSpPr>
            <p:nvPr/>
          </p:nvSpPr>
          <p:spPr bwMode="auto">
            <a:xfrm>
              <a:off x="7004344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2147483647 w 17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17"/>
                <a:gd name="T10" fmla="*/ 0 h 46"/>
                <a:gd name="T11" fmla="*/ 17 w 1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6">
                  <a:moveTo>
                    <a:pt x="8" y="0"/>
                  </a:moveTo>
                  <a:lnTo>
                    <a:pt x="0" y="20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7" name="Freeform 362"/>
            <p:cNvSpPr>
              <a:spLocks/>
            </p:cNvSpPr>
            <p:nvPr/>
          </p:nvSpPr>
          <p:spPr bwMode="auto">
            <a:xfrm>
              <a:off x="7049213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0 w 17"/>
                <a:gd name="T5" fmla="*/ 2147483647 h 46"/>
                <a:gd name="T6" fmla="*/ 2147483647 w 17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46"/>
                <a:gd name="T14" fmla="*/ 17 w 1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46">
                  <a:moveTo>
                    <a:pt x="6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8" name="Freeform 363"/>
            <p:cNvSpPr>
              <a:spLocks/>
            </p:cNvSpPr>
            <p:nvPr/>
          </p:nvSpPr>
          <p:spPr bwMode="auto">
            <a:xfrm>
              <a:off x="7055002" y="5931958"/>
              <a:ext cx="23158" cy="59160"/>
            </a:xfrm>
            <a:custGeom>
              <a:avLst/>
              <a:gdLst>
                <a:gd name="T0" fmla="*/ 2147483647 w 17"/>
                <a:gd name="T1" fmla="*/ 0 h 46"/>
                <a:gd name="T2" fmla="*/ 0 w 17"/>
                <a:gd name="T3" fmla="*/ 2147483647 h 46"/>
                <a:gd name="T4" fmla="*/ 0 w 17"/>
                <a:gd name="T5" fmla="*/ 2147483647 h 46"/>
                <a:gd name="T6" fmla="*/ 2147483647 w 17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46"/>
                <a:gd name="T14" fmla="*/ 17 w 1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46">
                  <a:moveTo>
                    <a:pt x="8" y="0"/>
                  </a:moveTo>
                  <a:lnTo>
                    <a:pt x="0" y="15"/>
                  </a:lnTo>
                  <a:lnTo>
                    <a:pt x="0" y="29"/>
                  </a:lnTo>
                  <a:lnTo>
                    <a:pt x="16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9" name="Freeform 364"/>
            <p:cNvSpPr>
              <a:spLocks/>
            </p:cNvSpPr>
            <p:nvPr/>
          </p:nvSpPr>
          <p:spPr bwMode="auto">
            <a:xfrm>
              <a:off x="7137503" y="5914072"/>
              <a:ext cx="23158" cy="71543"/>
            </a:xfrm>
            <a:custGeom>
              <a:avLst/>
              <a:gdLst>
                <a:gd name="T0" fmla="*/ 2147483647 w 17"/>
                <a:gd name="T1" fmla="*/ 0 h 55"/>
                <a:gd name="T2" fmla="*/ 0 w 17"/>
                <a:gd name="T3" fmla="*/ 2147483647 h 55"/>
                <a:gd name="T4" fmla="*/ 0 w 17"/>
                <a:gd name="T5" fmla="*/ 2147483647 h 55"/>
                <a:gd name="T6" fmla="*/ 2147483647 w 17"/>
                <a:gd name="T7" fmla="*/ 214748364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5"/>
                <a:gd name="T14" fmla="*/ 17 w 17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5">
                  <a:moveTo>
                    <a:pt x="11" y="0"/>
                  </a:moveTo>
                  <a:lnTo>
                    <a:pt x="0" y="20"/>
                  </a:lnTo>
                  <a:lnTo>
                    <a:pt x="0" y="34"/>
                  </a:lnTo>
                  <a:lnTo>
                    <a:pt x="16" y="5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0" name="Freeform 365"/>
            <p:cNvSpPr>
              <a:spLocks/>
            </p:cNvSpPr>
            <p:nvPr/>
          </p:nvSpPr>
          <p:spPr bwMode="auto">
            <a:xfrm>
              <a:off x="7143293" y="5914072"/>
              <a:ext cx="30395" cy="64665"/>
            </a:xfrm>
            <a:custGeom>
              <a:avLst/>
              <a:gdLst>
                <a:gd name="T0" fmla="*/ 2147483647 w 22"/>
                <a:gd name="T1" fmla="*/ 0 h 50"/>
                <a:gd name="T2" fmla="*/ 2147483647 w 22"/>
                <a:gd name="T3" fmla="*/ 2147483647 h 50"/>
                <a:gd name="T4" fmla="*/ 0 w 22"/>
                <a:gd name="T5" fmla="*/ 2147483647 h 50"/>
                <a:gd name="T6" fmla="*/ 2147483647 w 2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50"/>
                <a:gd name="T14" fmla="*/ 22 w 2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50">
                  <a:moveTo>
                    <a:pt x="21" y="0"/>
                  </a:moveTo>
                  <a:lnTo>
                    <a:pt x="5" y="9"/>
                  </a:lnTo>
                  <a:lnTo>
                    <a:pt x="0" y="29"/>
                  </a:lnTo>
                  <a:lnTo>
                    <a:pt x="16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1" name="Line 198"/>
            <p:cNvSpPr>
              <a:spLocks noChangeShapeType="1"/>
            </p:cNvSpPr>
            <p:nvPr/>
          </p:nvSpPr>
          <p:spPr bwMode="auto">
            <a:xfrm>
              <a:off x="7489217" y="6035145"/>
              <a:ext cx="8684" cy="770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2" name="Freeform 367"/>
            <p:cNvSpPr>
              <a:spLocks/>
            </p:cNvSpPr>
            <p:nvPr/>
          </p:nvSpPr>
          <p:spPr bwMode="auto">
            <a:xfrm>
              <a:off x="7408163" y="5945717"/>
              <a:ext cx="251845" cy="110067"/>
            </a:xfrm>
            <a:custGeom>
              <a:avLst/>
              <a:gdLst>
                <a:gd name="T0" fmla="*/ 2147483647 w 181"/>
                <a:gd name="T1" fmla="*/ 0 h 85"/>
                <a:gd name="T2" fmla="*/ 0 w 181"/>
                <a:gd name="T3" fmla="*/ 2147483647 h 85"/>
                <a:gd name="T4" fmla="*/ 2147483647 w 181"/>
                <a:gd name="T5" fmla="*/ 2147483647 h 85"/>
                <a:gd name="T6" fmla="*/ 2147483647 w 181"/>
                <a:gd name="T7" fmla="*/ 2147483647 h 85"/>
                <a:gd name="T8" fmla="*/ 2147483647 w 181"/>
                <a:gd name="T9" fmla="*/ 2147483647 h 85"/>
                <a:gd name="T10" fmla="*/ 2147483647 w 181"/>
                <a:gd name="T11" fmla="*/ 2147483647 h 85"/>
                <a:gd name="T12" fmla="*/ 2147483647 w 181"/>
                <a:gd name="T13" fmla="*/ 2147483647 h 85"/>
                <a:gd name="T14" fmla="*/ 2147483647 w 181"/>
                <a:gd name="T15" fmla="*/ 2147483647 h 85"/>
                <a:gd name="T16" fmla="*/ 2147483647 w 181"/>
                <a:gd name="T17" fmla="*/ 2147483647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1"/>
                <a:gd name="T28" fmla="*/ 0 h 85"/>
                <a:gd name="T29" fmla="*/ 181 w 181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1" h="85">
                  <a:moveTo>
                    <a:pt x="6" y="0"/>
                  </a:moveTo>
                  <a:lnTo>
                    <a:pt x="0" y="19"/>
                  </a:lnTo>
                  <a:lnTo>
                    <a:pt x="11" y="39"/>
                  </a:lnTo>
                  <a:lnTo>
                    <a:pt x="42" y="44"/>
                  </a:lnTo>
                  <a:lnTo>
                    <a:pt x="58" y="64"/>
                  </a:lnTo>
                  <a:lnTo>
                    <a:pt x="64" y="74"/>
                  </a:lnTo>
                  <a:lnTo>
                    <a:pt x="79" y="84"/>
                  </a:lnTo>
                  <a:lnTo>
                    <a:pt x="143" y="84"/>
                  </a:lnTo>
                  <a:lnTo>
                    <a:pt x="180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3" name="Freeform 368"/>
            <p:cNvSpPr>
              <a:spLocks/>
            </p:cNvSpPr>
            <p:nvPr/>
          </p:nvSpPr>
          <p:spPr bwMode="auto">
            <a:xfrm>
              <a:off x="7577508" y="6054407"/>
              <a:ext cx="1447" cy="59161"/>
            </a:xfrm>
            <a:custGeom>
              <a:avLst/>
              <a:gdLst>
                <a:gd name="T0" fmla="*/ 0 w 1"/>
                <a:gd name="T1" fmla="*/ 2147483647 h 45"/>
                <a:gd name="T2" fmla="*/ 0 w 1"/>
                <a:gd name="T3" fmla="*/ 2147483647 h 45"/>
                <a:gd name="T4" fmla="*/ 0 w 1"/>
                <a:gd name="T5" fmla="*/ 0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4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4" name="Oval 369"/>
            <p:cNvSpPr>
              <a:spLocks noChangeArrowheads="1"/>
            </p:cNvSpPr>
            <p:nvPr/>
          </p:nvSpPr>
          <p:spPr bwMode="auto">
            <a:xfrm>
              <a:off x="7442901" y="6028267"/>
              <a:ext cx="20263" cy="5228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65" name="Freeform 370"/>
            <p:cNvSpPr>
              <a:spLocks/>
            </p:cNvSpPr>
            <p:nvPr/>
          </p:nvSpPr>
          <p:spPr bwMode="auto">
            <a:xfrm>
              <a:off x="7415401" y="6035145"/>
              <a:ext cx="55001" cy="52282"/>
            </a:xfrm>
            <a:custGeom>
              <a:avLst/>
              <a:gdLst>
                <a:gd name="T0" fmla="*/ 0 w 39"/>
                <a:gd name="T1" fmla="*/ 0 h 40"/>
                <a:gd name="T2" fmla="*/ 2147483647 w 39"/>
                <a:gd name="T3" fmla="*/ 0 h 40"/>
                <a:gd name="T4" fmla="*/ 2147483647 w 39"/>
                <a:gd name="T5" fmla="*/ 2147483647 h 40"/>
                <a:gd name="T6" fmla="*/ 2147483647 w 39"/>
                <a:gd name="T7" fmla="*/ 2147483647 h 40"/>
                <a:gd name="T8" fmla="*/ 2147483647 w 39"/>
                <a:gd name="T9" fmla="*/ 2147483647 h 40"/>
                <a:gd name="T10" fmla="*/ 0 w 39"/>
                <a:gd name="T11" fmla="*/ 2147483647 h 40"/>
                <a:gd name="T12" fmla="*/ 0 w 39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0"/>
                <a:gd name="T23" fmla="*/ 39 w 3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0">
                  <a:moveTo>
                    <a:pt x="0" y="0"/>
                  </a:moveTo>
                  <a:lnTo>
                    <a:pt x="28" y="0"/>
                  </a:lnTo>
                  <a:lnTo>
                    <a:pt x="32" y="10"/>
                  </a:lnTo>
                  <a:lnTo>
                    <a:pt x="38" y="20"/>
                  </a:lnTo>
                  <a:lnTo>
                    <a:pt x="32" y="35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6" name="Oval 371"/>
            <p:cNvSpPr>
              <a:spLocks noChangeArrowheads="1"/>
            </p:cNvSpPr>
            <p:nvPr/>
          </p:nvSpPr>
          <p:spPr bwMode="auto">
            <a:xfrm>
              <a:off x="7413953" y="6040649"/>
              <a:ext cx="11579" cy="3439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67" name="Freeform 372"/>
            <p:cNvSpPr>
              <a:spLocks/>
            </p:cNvSpPr>
            <p:nvPr/>
          </p:nvSpPr>
          <p:spPr bwMode="auto">
            <a:xfrm>
              <a:off x="7497901" y="6054407"/>
              <a:ext cx="43421" cy="59161"/>
            </a:xfrm>
            <a:custGeom>
              <a:avLst/>
              <a:gdLst>
                <a:gd name="T0" fmla="*/ 0 w 32"/>
                <a:gd name="T1" fmla="*/ 2147483647 h 45"/>
                <a:gd name="T2" fmla="*/ 2147483647 w 32"/>
                <a:gd name="T3" fmla="*/ 2147483647 h 45"/>
                <a:gd name="T4" fmla="*/ 2147483647 w 32"/>
                <a:gd name="T5" fmla="*/ 2147483647 h 45"/>
                <a:gd name="T6" fmla="*/ 2147483647 w 32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45"/>
                <a:gd name="T14" fmla="*/ 32 w 32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45">
                  <a:moveTo>
                    <a:pt x="0" y="44"/>
                  </a:moveTo>
                  <a:lnTo>
                    <a:pt x="16" y="44"/>
                  </a:lnTo>
                  <a:lnTo>
                    <a:pt x="26" y="29"/>
                  </a:lnTo>
                  <a:lnTo>
                    <a:pt x="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8" name="Freeform 373"/>
            <p:cNvSpPr>
              <a:spLocks/>
            </p:cNvSpPr>
            <p:nvPr/>
          </p:nvSpPr>
          <p:spPr bwMode="auto">
            <a:xfrm>
              <a:off x="7386453" y="5919575"/>
              <a:ext cx="545663" cy="78423"/>
            </a:xfrm>
            <a:custGeom>
              <a:avLst/>
              <a:gdLst>
                <a:gd name="T0" fmla="*/ 2147483647 w 393"/>
                <a:gd name="T1" fmla="*/ 2147483647 h 60"/>
                <a:gd name="T2" fmla="*/ 2147483647 w 393"/>
                <a:gd name="T3" fmla="*/ 2147483647 h 60"/>
                <a:gd name="T4" fmla="*/ 2147483647 w 393"/>
                <a:gd name="T5" fmla="*/ 2147483647 h 60"/>
                <a:gd name="T6" fmla="*/ 2147483647 w 393"/>
                <a:gd name="T7" fmla="*/ 0 h 60"/>
                <a:gd name="T8" fmla="*/ 2147483647 w 393"/>
                <a:gd name="T9" fmla="*/ 0 h 60"/>
                <a:gd name="T10" fmla="*/ 2147483647 w 393"/>
                <a:gd name="T11" fmla="*/ 2147483647 h 60"/>
                <a:gd name="T12" fmla="*/ 2147483647 w 393"/>
                <a:gd name="T13" fmla="*/ 2147483647 h 60"/>
                <a:gd name="T14" fmla="*/ 2147483647 w 393"/>
                <a:gd name="T15" fmla="*/ 2147483647 h 60"/>
                <a:gd name="T16" fmla="*/ 2147483647 w 393"/>
                <a:gd name="T17" fmla="*/ 2147483647 h 60"/>
                <a:gd name="T18" fmla="*/ 2147483647 w 393"/>
                <a:gd name="T19" fmla="*/ 2147483647 h 60"/>
                <a:gd name="T20" fmla="*/ 2147483647 w 393"/>
                <a:gd name="T21" fmla="*/ 2147483647 h 60"/>
                <a:gd name="T22" fmla="*/ 2147483647 w 393"/>
                <a:gd name="T23" fmla="*/ 2147483647 h 60"/>
                <a:gd name="T24" fmla="*/ 2147483647 w 393"/>
                <a:gd name="T25" fmla="*/ 2147483647 h 60"/>
                <a:gd name="T26" fmla="*/ 0 w 393"/>
                <a:gd name="T27" fmla="*/ 2147483647 h 60"/>
                <a:gd name="T28" fmla="*/ 0 w 393"/>
                <a:gd name="T29" fmla="*/ 2147483647 h 60"/>
                <a:gd name="T30" fmla="*/ 2147483647 w 393"/>
                <a:gd name="T31" fmla="*/ 214748364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3"/>
                <a:gd name="T49" fmla="*/ 0 h 60"/>
                <a:gd name="T50" fmla="*/ 393 w 39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3" h="60">
                  <a:moveTo>
                    <a:pt x="392" y="10"/>
                  </a:moveTo>
                  <a:lnTo>
                    <a:pt x="360" y="39"/>
                  </a:lnTo>
                  <a:lnTo>
                    <a:pt x="292" y="39"/>
                  </a:lnTo>
                  <a:lnTo>
                    <a:pt x="249" y="0"/>
                  </a:lnTo>
                  <a:lnTo>
                    <a:pt x="201" y="0"/>
                  </a:lnTo>
                  <a:lnTo>
                    <a:pt x="159" y="49"/>
                  </a:lnTo>
                  <a:lnTo>
                    <a:pt x="106" y="55"/>
                  </a:lnTo>
                  <a:lnTo>
                    <a:pt x="95" y="30"/>
                  </a:lnTo>
                  <a:lnTo>
                    <a:pt x="95" y="15"/>
                  </a:lnTo>
                  <a:lnTo>
                    <a:pt x="69" y="15"/>
                  </a:lnTo>
                  <a:lnTo>
                    <a:pt x="32" y="10"/>
                  </a:lnTo>
                  <a:lnTo>
                    <a:pt x="21" y="24"/>
                  </a:lnTo>
                  <a:lnTo>
                    <a:pt x="6" y="24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6" y="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9" name="Oval 374"/>
            <p:cNvSpPr>
              <a:spLocks noChangeArrowheads="1"/>
            </p:cNvSpPr>
            <p:nvPr/>
          </p:nvSpPr>
          <p:spPr bwMode="auto">
            <a:xfrm>
              <a:off x="7657113" y="6014508"/>
              <a:ext cx="49211" cy="7979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0" name="Freeform 375"/>
            <p:cNvSpPr>
              <a:spLocks/>
            </p:cNvSpPr>
            <p:nvPr/>
          </p:nvSpPr>
          <p:spPr bwMode="auto">
            <a:xfrm>
              <a:off x="7651324" y="5951220"/>
              <a:ext cx="23158" cy="46778"/>
            </a:xfrm>
            <a:custGeom>
              <a:avLst/>
              <a:gdLst>
                <a:gd name="T0" fmla="*/ 0 w 17"/>
                <a:gd name="T1" fmla="*/ 0 h 36"/>
                <a:gd name="T2" fmla="*/ 2147483647 w 17"/>
                <a:gd name="T3" fmla="*/ 0 h 36"/>
                <a:gd name="T4" fmla="*/ 2147483647 w 17"/>
                <a:gd name="T5" fmla="*/ 2147483647 h 36"/>
                <a:gd name="T6" fmla="*/ 0 w 17"/>
                <a:gd name="T7" fmla="*/ 2147483647 h 36"/>
                <a:gd name="T8" fmla="*/ 0 w 17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0" y="0"/>
                  </a:moveTo>
                  <a:lnTo>
                    <a:pt x="16" y="0"/>
                  </a:lnTo>
                  <a:lnTo>
                    <a:pt x="16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1" name="Rectangle 376"/>
            <p:cNvSpPr>
              <a:spLocks noChangeArrowheads="1"/>
            </p:cNvSpPr>
            <p:nvPr/>
          </p:nvSpPr>
          <p:spPr bwMode="auto">
            <a:xfrm>
              <a:off x="7657113" y="5956723"/>
              <a:ext cx="17369" cy="412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2" name="Freeform 377"/>
            <p:cNvSpPr>
              <a:spLocks/>
            </p:cNvSpPr>
            <p:nvPr/>
          </p:nvSpPr>
          <p:spPr bwMode="auto">
            <a:xfrm>
              <a:off x="7658561" y="5931958"/>
              <a:ext cx="23158" cy="2201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3" name="Rectangle 378"/>
            <p:cNvSpPr>
              <a:spLocks noChangeArrowheads="1"/>
            </p:cNvSpPr>
            <p:nvPr/>
          </p:nvSpPr>
          <p:spPr bwMode="auto">
            <a:xfrm>
              <a:off x="7664351" y="5937462"/>
              <a:ext cx="10131" cy="82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4" name="Freeform 379"/>
            <p:cNvSpPr>
              <a:spLocks/>
            </p:cNvSpPr>
            <p:nvPr/>
          </p:nvSpPr>
          <p:spPr bwMode="auto">
            <a:xfrm>
              <a:off x="7717903" y="6009005"/>
              <a:ext cx="23158" cy="90805"/>
            </a:xfrm>
            <a:custGeom>
              <a:avLst/>
              <a:gdLst>
                <a:gd name="T0" fmla="*/ 0 w 17"/>
                <a:gd name="T1" fmla="*/ 0 h 70"/>
                <a:gd name="T2" fmla="*/ 2147483647 w 17"/>
                <a:gd name="T3" fmla="*/ 2147483647 h 70"/>
                <a:gd name="T4" fmla="*/ 2147483647 w 17"/>
                <a:gd name="T5" fmla="*/ 2147483647 h 70"/>
                <a:gd name="T6" fmla="*/ 2147483647 w 17"/>
                <a:gd name="T7" fmla="*/ 2147483647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70"/>
                <a:gd name="T14" fmla="*/ 17 w 17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70">
                  <a:moveTo>
                    <a:pt x="0" y="0"/>
                  </a:moveTo>
                  <a:lnTo>
                    <a:pt x="16" y="20"/>
                  </a:lnTo>
                  <a:lnTo>
                    <a:pt x="16" y="44"/>
                  </a:lnTo>
                  <a:lnTo>
                    <a:pt x="5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5" name="Oval 380"/>
            <p:cNvSpPr>
              <a:spLocks noChangeArrowheads="1"/>
            </p:cNvSpPr>
            <p:nvPr/>
          </p:nvSpPr>
          <p:spPr bwMode="auto">
            <a:xfrm>
              <a:off x="7988564" y="5904442"/>
              <a:ext cx="31842" cy="5503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76" name="Freeform 381"/>
            <p:cNvSpPr>
              <a:spLocks/>
            </p:cNvSpPr>
            <p:nvPr/>
          </p:nvSpPr>
          <p:spPr bwMode="auto">
            <a:xfrm>
              <a:off x="7923432" y="5905817"/>
              <a:ext cx="23158" cy="66040"/>
            </a:xfrm>
            <a:custGeom>
              <a:avLst/>
              <a:gdLst>
                <a:gd name="T0" fmla="*/ 2147483647 w 17"/>
                <a:gd name="T1" fmla="*/ 0 h 51"/>
                <a:gd name="T2" fmla="*/ 2147483647 w 17"/>
                <a:gd name="T3" fmla="*/ 2147483647 h 51"/>
                <a:gd name="T4" fmla="*/ 0 w 17"/>
                <a:gd name="T5" fmla="*/ 2147483647 h 51"/>
                <a:gd name="T6" fmla="*/ 2147483647 w 17"/>
                <a:gd name="T7" fmla="*/ 2147483647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1"/>
                <a:gd name="T14" fmla="*/ 17 w 17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1">
                  <a:moveTo>
                    <a:pt x="16" y="0"/>
                  </a:moveTo>
                  <a:lnTo>
                    <a:pt x="5" y="15"/>
                  </a:lnTo>
                  <a:lnTo>
                    <a:pt x="0" y="31"/>
                  </a:lnTo>
                  <a:lnTo>
                    <a:pt x="10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7" name="Line 214"/>
            <p:cNvSpPr>
              <a:spLocks noChangeShapeType="1"/>
            </p:cNvSpPr>
            <p:nvPr/>
          </p:nvSpPr>
          <p:spPr bwMode="auto">
            <a:xfrm>
              <a:off x="7937905" y="5970482"/>
              <a:ext cx="680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8" name="Line 215"/>
            <p:cNvSpPr>
              <a:spLocks noChangeShapeType="1"/>
            </p:cNvSpPr>
            <p:nvPr/>
          </p:nvSpPr>
          <p:spPr bwMode="auto">
            <a:xfrm flipV="1">
              <a:off x="7945143" y="5898938"/>
              <a:ext cx="60790" cy="68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9" name="Oval 384"/>
            <p:cNvSpPr>
              <a:spLocks noChangeArrowheads="1"/>
            </p:cNvSpPr>
            <p:nvPr/>
          </p:nvSpPr>
          <p:spPr bwMode="auto">
            <a:xfrm>
              <a:off x="8016064" y="5925079"/>
              <a:ext cx="4343" cy="1513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0" name="Freeform 385"/>
            <p:cNvSpPr>
              <a:spLocks/>
            </p:cNvSpPr>
            <p:nvPr/>
          </p:nvSpPr>
          <p:spPr bwMode="auto">
            <a:xfrm>
              <a:off x="8026196" y="5931958"/>
              <a:ext cx="23158" cy="22013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0 h 17"/>
                <a:gd name="T6" fmla="*/ 2147483647 w 17"/>
                <a:gd name="T7" fmla="*/ 2147483647 h 17"/>
                <a:gd name="T8" fmla="*/ 0 w 17"/>
                <a:gd name="T9" fmla="*/ 2147483647 h 17"/>
                <a:gd name="T10" fmla="*/ 0 w 1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7"/>
                <a:gd name="T20" fmla="*/ 17 w 1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7">
                  <a:moveTo>
                    <a:pt x="0" y="0"/>
                  </a:moveTo>
                  <a:lnTo>
                    <a:pt x="10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1" name="Freeform 386"/>
            <p:cNvSpPr>
              <a:spLocks/>
            </p:cNvSpPr>
            <p:nvPr/>
          </p:nvSpPr>
          <p:spPr bwMode="auto">
            <a:xfrm>
              <a:off x="7754088" y="5970482"/>
              <a:ext cx="253292" cy="78422"/>
            </a:xfrm>
            <a:custGeom>
              <a:avLst/>
              <a:gdLst>
                <a:gd name="T0" fmla="*/ 2147483647 w 182"/>
                <a:gd name="T1" fmla="*/ 0 h 60"/>
                <a:gd name="T2" fmla="*/ 2147483647 w 182"/>
                <a:gd name="T3" fmla="*/ 2147483647 h 60"/>
                <a:gd name="T4" fmla="*/ 2147483647 w 182"/>
                <a:gd name="T5" fmla="*/ 2147483647 h 60"/>
                <a:gd name="T6" fmla="*/ 2147483647 w 182"/>
                <a:gd name="T7" fmla="*/ 2147483647 h 60"/>
                <a:gd name="T8" fmla="*/ 2147483647 w 182"/>
                <a:gd name="T9" fmla="*/ 2147483647 h 60"/>
                <a:gd name="T10" fmla="*/ 2147483647 w 182"/>
                <a:gd name="T11" fmla="*/ 2147483647 h 60"/>
                <a:gd name="T12" fmla="*/ 0 w 182"/>
                <a:gd name="T13" fmla="*/ 2147483647 h 60"/>
                <a:gd name="T14" fmla="*/ 0 w 182"/>
                <a:gd name="T15" fmla="*/ 2147483647 h 60"/>
                <a:gd name="T16" fmla="*/ 2147483647 w 182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2"/>
                <a:gd name="T28" fmla="*/ 0 h 60"/>
                <a:gd name="T29" fmla="*/ 182 w 182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2" h="60">
                  <a:moveTo>
                    <a:pt x="181" y="0"/>
                  </a:moveTo>
                  <a:lnTo>
                    <a:pt x="117" y="59"/>
                  </a:lnTo>
                  <a:lnTo>
                    <a:pt x="32" y="59"/>
                  </a:lnTo>
                  <a:lnTo>
                    <a:pt x="11" y="50"/>
                  </a:lnTo>
                  <a:lnTo>
                    <a:pt x="32" y="50"/>
                  </a:lnTo>
                  <a:lnTo>
                    <a:pt x="32" y="30"/>
                  </a:lnTo>
                  <a:lnTo>
                    <a:pt x="0" y="30"/>
                  </a:lnTo>
                  <a:lnTo>
                    <a:pt x="0" y="50"/>
                  </a:lnTo>
                  <a:lnTo>
                    <a:pt x="11" y="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2" name="Freeform 387"/>
            <p:cNvSpPr>
              <a:spLocks/>
            </p:cNvSpPr>
            <p:nvPr/>
          </p:nvSpPr>
          <p:spPr bwMode="auto">
            <a:xfrm>
              <a:off x="7754088" y="5984240"/>
              <a:ext cx="75264" cy="57785"/>
            </a:xfrm>
            <a:custGeom>
              <a:avLst/>
              <a:gdLst>
                <a:gd name="T0" fmla="*/ 2147483647 w 54"/>
                <a:gd name="T1" fmla="*/ 2147483647 h 45"/>
                <a:gd name="T2" fmla="*/ 2147483647 w 54"/>
                <a:gd name="T3" fmla="*/ 2147483647 h 45"/>
                <a:gd name="T4" fmla="*/ 2147483647 w 54"/>
                <a:gd name="T5" fmla="*/ 0 h 45"/>
                <a:gd name="T6" fmla="*/ 2147483647 w 54"/>
                <a:gd name="T7" fmla="*/ 0 h 45"/>
                <a:gd name="T8" fmla="*/ 0 w 54"/>
                <a:gd name="T9" fmla="*/ 2147483647 h 45"/>
                <a:gd name="T10" fmla="*/ 2147483647 w 54"/>
                <a:gd name="T11" fmla="*/ 2147483647 h 45"/>
                <a:gd name="T12" fmla="*/ 2147483647 w 54"/>
                <a:gd name="T13" fmla="*/ 2147483647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45"/>
                <a:gd name="T23" fmla="*/ 54 w 54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45">
                  <a:moveTo>
                    <a:pt x="21" y="44"/>
                  </a:moveTo>
                  <a:lnTo>
                    <a:pt x="53" y="44"/>
                  </a:lnTo>
                  <a:lnTo>
                    <a:pt x="53" y="0"/>
                  </a:lnTo>
                  <a:lnTo>
                    <a:pt x="16" y="0"/>
                  </a:lnTo>
                  <a:lnTo>
                    <a:pt x="0" y="20"/>
                  </a:lnTo>
                  <a:lnTo>
                    <a:pt x="32" y="20"/>
                  </a:lnTo>
                  <a:lnTo>
                    <a:pt x="53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3" name="Oval 388"/>
            <p:cNvSpPr>
              <a:spLocks noChangeArrowheads="1"/>
            </p:cNvSpPr>
            <p:nvPr/>
          </p:nvSpPr>
          <p:spPr bwMode="auto">
            <a:xfrm flipH="1">
              <a:off x="7843826" y="6009005"/>
              <a:ext cx="4342" cy="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4" name="Oval 389"/>
            <p:cNvSpPr>
              <a:spLocks noChangeArrowheads="1"/>
            </p:cNvSpPr>
            <p:nvPr/>
          </p:nvSpPr>
          <p:spPr bwMode="auto">
            <a:xfrm flipH="1">
              <a:off x="7548560" y="6020012"/>
              <a:ext cx="5790" cy="412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85" name="Freeform 390"/>
            <p:cNvSpPr>
              <a:spLocks/>
            </p:cNvSpPr>
            <p:nvPr/>
          </p:nvSpPr>
          <p:spPr bwMode="auto">
            <a:xfrm>
              <a:off x="7916195" y="5951220"/>
              <a:ext cx="141843" cy="97684"/>
            </a:xfrm>
            <a:custGeom>
              <a:avLst/>
              <a:gdLst>
                <a:gd name="T0" fmla="*/ 0 w 102"/>
                <a:gd name="T1" fmla="*/ 2147483647 h 75"/>
                <a:gd name="T2" fmla="*/ 2147483647 w 102"/>
                <a:gd name="T3" fmla="*/ 2147483647 h 75"/>
                <a:gd name="T4" fmla="*/ 2147483647 w 102"/>
                <a:gd name="T5" fmla="*/ 0 h 75"/>
                <a:gd name="T6" fmla="*/ 2147483647 w 102"/>
                <a:gd name="T7" fmla="*/ 0 h 75"/>
                <a:gd name="T8" fmla="*/ 2147483647 w 102"/>
                <a:gd name="T9" fmla="*/ 2147483647 h 75"/>
                <a:gd name="T10" fmla="*/ 2147483647 w 102"/>
                <a:gd name="T11" fmla="*/ 2147483647 h 75"/>
                <a:gd name="T12" fmla="*/ 0 w 102"/>
                <a:gd name="T13" fmla="*/ 2147483647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75"/>
                <a:gd name="T23" fmla="*/ 102 w 102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75">
                  <a:moveTo>
                    <a:pt x="0" y="74"/>
                  </a:moveTo>
                  <a:lnTo>
                    <a:pt x="27" y="65"/>
                  </a:lnTo>
                  <a:lnTo>
                    <a:pt x="101" y="0"/>
                  </a:lnTo>
                  <a:lnTo>
                    <a:pt x="85" y="0"/>
                  </a:lnTo>
                  <a:lnTo>
                    <a:pt x="64" y="15"/>
                  </a:lnTo>
                  <a:lnTo>
                    <a:pt x="37" y="45"/>
                  </a:lnTo>
                  <a:lnTo>
                    <a:pt x="0" y="7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6" name="Freeform 391"/>
            <p:cNvSpPr>
              <a:spLocks/>
            </p:cNvSpPr>
            <p:nvPr/>
          </p:nvSpPr>
          <p:spPr bwMode="auto">
            <a:xfrm>
              <a:off x="7732377" y="6047528"/>
              <a:ext cx="104212" cy="104563"/>
            </a:xfrm>
            <a:custGeom>
              <a:avLst/>
              <a:gdLst>
                <a:gd name="T0" fmla="*/ 0 w 75"/>
                <a:gd name="T1" fmla="*/ 2147483647 h 81"/>
                <a:gd name="T2" fmla="*/ 2147483647 w 75"/>
                <a:gd name="T3" fmla="*/ 2147483647 h 81"/>
                <a:gd name="T4" fmla="*/ 2147483647 w 75"/>
                <a:gd name="T5" fmla="*/ 2147483647 h 81"/>
                <a:gd name="T6" fmla="*/ 2147483647 w 75"/>
                <a:gd name="T7" fmla="*/ 2147483647 h 81"/>
                <a:gd name="T8" fmla="*/ 2147483647 w 75"/>
                <a:gd name="T9" fmla="*/ 2147483647 h 81"/>
                <a:gd name="T10" fmla="*/ 2147483647 w 75"/>
                <a:gd name="T11" fmla="*/ 2147483647 h 81"/>
                <a:gd name="T12" fmla="*/ 2147483647 w 75"/>
                <a:gd name="T13" fmla="*/ 0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81"/>
                <a:gd name="T23" fmla="*/ 75 w 75"/>
                <a:gd name="T24" fmla="*/ 81 h 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81">
                  <a:moveTo>
                    <a:pt x="0" y="55"/>
                  </a:moveTo>
                  <a:lnTo>
                    <a:pt x="10" y="75"/>
                  </a:lnTo>
                  <a:lnTo>
                    <a:pt x="27" y="80"/>
                  </a:lnTo>
                  <a:lnTo>
                    <a:pt x="47" y="75"/>
                  </a:lnTo>
                  <a:lnTo>
                    <a:pt x="64" y="60"/>
                  </a:lnTo>
                  <a:lnTo>
                    <a:pt x="74" y="35"/>
                  </a:lnTo>
                  <a:lnTo>
                    <a:pt x="7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7" name="Line 224"/>
            <p:cNvSpPr>
              <a:spLocks noChangeShapeType="1"/>
            </p:cNvSpPr>
            <p:nvPr/>
          </p:nvSpPr>
          <p:spPr bwMode="auto">
            <a:xfrm>
              <a:off x="7688956" y="6009005"/>
              <a:ext cx="289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8" name="Line 225"/>
            <p:cNvSpPr>
              <a:spLocks noChangeShapeType="1"/>
            </p:cNvSpPr>
            <p:nvPr/>
          </p:nvSpPr>
          <p:spPr bwMode="auto">
            <a:xfrm flipV="1">
              <a:off x="7688956" y="6098434"/>
              <a:ext cx="36185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9" name="Line 226"/>
            <p:cNvSpPr>
              <a:spLocks noChangeShapeType="1"/>
            </p:cNvSpPr>
            <p:nvPr/>
          </p:nvSpPr>
          <p:spPr bwMode="auto">
            <a:xfrm>
              <a:off x="7717903" y="6047528"/>
              <a:ext cx="2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0" name="Line 227"/>
            <p:cNvSpPr>
              <a:spLocks noChangeShapeType="1"/>
            </p:cNvSpPr>
            <p:nvPr/>
          </p:nvSpPr>
          <p:spPr bwMode="auto">
            <a:xfrm>
              <a:off x="7703429" y="6014508"/>
              <a:ext cx="2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" name="Line 228"/>
            <p:cNvSpPr>
              <a:spLocks noChangeShapeType="1"/>
            </p:cNvSpPr>
            <p:nvPr/>
          </p:nvSpPr>
          <p:spPr bwMode="auto">
            <a:xfrm>
              <a:off x="7710667" y="6080548"/>
              <a:ext cx="21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2" name="Freeform 397"/>
            <p:cNvSpPr>
              <a:spLocks/>
            </p:cNvSpPr>
            <p:nvPr/>
          </p:nvSpPr>
          <p:spPr bwMode="auto">
            <a:xfrm>
              <a:off x="7680271" y="5925079"/>
              <a:ext cx="31842" cy="34396"/>
            </a:xfrm>
            <a:custGeom>
              <a:avLst/>
              <a:gdLst>
                <a:gd name="T0" fmla="*/ 0 w 23"/>
                <a:gd name="T1" fmla="*/ 2147483647 h 26"/>
                <a:gd name="T2" fmla="*/ 2147483647 w 23"/>
                <a:gd name="T3" fmla="*/ 2147483647 h 26"/>
                <a:gd name="T4" fmla="*/ 2147483647 w 23"/>
                <a:gd name="T5" fmla="*/ 2147483647 h 26"/>
                <a:gd name="T6" fmla="*/ 2147483647 w 23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6"/>
                <a:gd name="T14" fmla="*/ 23 w 23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6">
                  <a:moveTo>
                    <a:pt x="0" y="20"/>
                  </a:moveTo>
                  <a:lnTo>
                    <a:pt x="11" y="25"/>
                  </a:lnTo>
                  <a:lnTo>
                    <a:pt x="22" y="25"/>
                  </a:lnTo>
                  <a:lnTo>
                    <a:pt x="2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3" name="Freeform 398"/>
            <p:cNvSpPr>
              <a:spLocks/>
            </p:cNvSpPr>
            <p:nvPr/>
          </p:nvSpPr>
          <p:spPr bwMode="auto">
            <a:xfrm>
              <a:off x="7694745" y="5925079"/>
              <a:ext cx="39080" cy="46778"/>
            </a:xfrm>
            <a:custGeom>
              <a:avLst/>
              <a:gdLst>
                <a:gd name="T0" fmla="*/ 0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6"/>
                <a:gd name="T14" fmla="*/ 28 w 2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6">
                  <a:moveTo>
                    <a:pt x="0" y="25"/>
                  </a:moveTo>
                  <a:lnTo>
                    <a:pt x="21" y="35"/>
                  </a:lnTo>
                  <a:lnTo>
                    <a:pt x="27" y="35"/>
                  </a:lnTo>
                  <a:lnTo>
                    <a:pt x="2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4" name="Freeform 399"/>
            <p:cNvSpPr>
              <a:spLocks/>
            </p:cNvSpPr>
            <p:nvPr/>
          </p:nvSpPr>
          <p:spPr bwMode="auto">
            <a:xfrm>
              <a:off x="7680271" y="5958099"/>
              <a:ext cx="24606" cy="22013"/>
            </a:xfrm>
            <a:custGeom>
              <a:avLst/>
              <a:gdLst>
                <a:gd name="T0" fmla="*/ 2147483647 w 17"/>
                <a:gd name="T1" fmla="*/ 0 h 17"/>
                <a:gd name="T2" fmla="*/ 2147483647 w 17"/>
                <a:gd name="T3" fmla="*/ 2147483647 h 17"/>
                <a:gd name="T4" fmla="*/ 0 w 17"/>
                <a:gd name="T5" fmla="*/ 2147483647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5" name="Freeform 400"/>
            <p:cNvSpPr>
              <a:spLocks/>
            </p:cNvSpPr>
            <p:nvPr/>
          </p:nvSpPr>
          <p:spPr bwMode="auto">
            <a:xfrm>
              <a:off x="7835142" y="6047528"/>
              <a:ext cx="44868" cy="46778"/>
            </a:xfrm>
            <a:custGeom>
              <a:avLst/>
              <a:gdLst>
                <a:gd name="T0" fmla="*/ 2147483647 w 33"/>
                <a:gd name="T1" fmla="*/ 0 h 36"/>
                <a:gd name="T2" fmla="*/ 2147483647 w 33"/>
                <a:gd name="T3" fmla="*/ 2147483647 h 36"/>
                <a:gd name="T4" fmla="*/ 2147483647 w 33"/>
                <a:gd name="T5" fmla="*/ 2147483647 h 36"/>
                <a:gd name="T6" fmla="*/ 2147483647 w 33"/>
                <a:gd name="T7" fmla="*/ 2147483647 h 36"/>
                <a:gd name="T8" fmla="*/ 2147483647 w 33"/>
                <a:gd name="T9" fmla="*/ 2147483647 h 36"/>
                <a:gd name="T10" fmla="*/ 2147483647 w 33"/>
                <a:gd name="T11" fmla="*/ 2147483647 h 36"/>
                <a:gd name="T12" fmla="*/ 0 w 33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"/>
                <a:gd name="T23" fmla="*/ 33 w 33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">
                  <a:moveTo>
                    <a:pt x="16" y="0"/>
                  </a:moveTo>
                  <a:lnTo>
                    <a:pt x="27" y="11"/>
                  </a:lnTo>
                  <a:lnTo>
                    <a:pt x="32" y="20"/>
                  </a:lnTo>
                  <a:lnTo>
                    <a:pt x="32" y="35"/>
                  </a:lnTo>
                  <a:lnTo>
                    <a:pt x="16" y="35"/>
                  </a:lnTo>
                  <a:lnTo>
                    <a:pt x="16" y="2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6" name="Freeform 401"/>
            <p:cNvSpPr>
              <a:spLocks/>
            </p:cNvSpPr>
            <p:nvPr/>
          </p:nvSpPr>
          <p:spPr bwMode="auto">
            <a:xfrm>
              <a:off x="7856852" y="6040649"/>
              <a:ext cx="98422" cy="66040"/>
            </a:xfrm>
            <a:custGeom>
              <a:avLst/>
              <a:gdLst>
                <a:gd name="T0" fmla="*/ 2147483647 w 71"/>
                <a:gd name="T1" fmla="*/ 2147483647 h 51"/>
                <a:gd name="T2" fmla="*/ 2147483647 w 71"/>
                <a:gd name="T3" fmla="*/ 2147483647 h 51"/>
                <a:gd name="T4" fmla="*/ 2147483647 w 71"/>
                <a:gd name="T5" fmla="*/ 2147483647 h 51"/>
                <a:gd name="T6" fmla="*/ 2147483647 w 71"/>
                <a:gd name="T7" fmla="*/ 2147483647 h 51"/>
                <a:gd name="T8" fmla="*/ 2147483647 w 71"/>
                <a:gd name="T9" fmla="*/ 2147483647 h 51"/>
                <a:gd name="T10" fmla="*/ 2147483647 w 71"/>
                <a:gd name="T11" fmla="*/ 2147483647 h 51"/>
                <a:gd name="T12" fmla="*/ 2147483647 w 71"/>
                <a:gd name="T13" fmla="*/ 0 h 51"/>
                <a:gd name="T14" fmla="*/ 2147483647 w 71"/>
                <a:gd name="T15" fmla="*/ 2147483647 h 51"/>
                <a:gd name="T16" fmla="*/ 0 w 71"/>
                <a:gd name="T17" fmla="*/ 2147483647 h 51"/>
                <a:gd name="T18" fmla="*/ 2147483647 w 71"/>
                <a:gd name="T19" fmla="*/ 2147483647 h 51"/>
                <a:gd name="T20" fmla="*/ 2147483647 w 71"/>
                <a:gd name="T21" fmla="*/ 2147483647 h 51"/>
                <a:gd name="T22" fmla="*/ 2147483647 w 71"/>
                <a:gd name="T23" fmla="*/ 2147483647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"/>
                <a:gd name="T37" fmla="*/ 0 h 51"/>
                <a:gd name="T38" fmla="*/ 71 w 71"/>
                <a:gd name="T39" fmla="*/ 51 h 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" h="51">
                  <a:moveTo>
                    <a:pt x="16" y="40"/>
                  </a:moveTo>
                  <a:lnTo>
                    <a:pt x="16" y="50"/>
                  </a:lnTo>
                  <a:lnTo>
                    <a:pt x="21" y="40"/>
                  </a:lnTo>
                  <a:lnTo>
                    <a:pt x="37" y="20"/>
                  </a:lnTo>
                  <a:lnTo>
                    <a:pt x="53" y="20"/>
                  </a:lnTo>
                  <a:lnTo>
                    <a:pt x="70" y="5"/>
                  </a:lnTo>
                  <a:lnTo>
                    <a:pt x="64" y="0"/>
                  </a:lnTo>
                  <a:lnTo>
                    <a:pt x="43" y="5"/>
                  </a:lnTo>
                  <a:lnTo>
                    <a:pt x="0" y="5"/>
                  </a:lnTo>
                  <a:lnTo>
                    <a:pt x="11" y="10"/>
                  </a:lnTo>
                  <a:lnTo>
                    <a:pt x="16" y="25"/>
                  </a:lnTo>
                  <a:lnTo>
                    <a:pt x="16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7" name="Freeform 402"/>
            <p:cNvSpPr>
              <a:spLocks/>
            </p:cNvSpPr>
            <p:nvPr/>
          </p:nvSpPr>
          <p:spPr bwMode="auto">
            <a:xfrm>
              <a:off x="7878563" y="6098434"/>
              <a:ext cx="76711" cy="34396"/>
            </a:xfrm>
            <a:custGeom>
              <a:avLst/>
              <a:gdLst>
                <a:gd name="T0" fmla="*/ 2147483647 w 55"/>
                <a:gd name="T1" fmla="*/ 0 h 26"/>
                <a:gd name="T2" fmla="*/ 0 w 55"/>
                <a:gd name="T3" fmla="*/ 2147483647 h 26"/>
                <a:gd name="T4" fmla="*/ 2147483647 w 55"/>
                <a:gd name="T5" fmla="*/ 2147483647 h 26"/>
                <a:gd name="T6" fmla="*/ 2147483647 w 55"/>
                <a:gd name="T7" fmla="*/ 2147483647 h 26"/>
                <a:gd name="T8" fmla="*/ 2147483647 w 55"/>
                <a:gd name="T9" fmla="*/ 2147483647 h 26"/>
                <a:gd name="T10" fmla="*/ 2147483647 w 55"/>
                <a:gd name="T11" fmla="*/ 2147483647 h 26"/>
                <a:gd name="T12" fmla="*/ 2147483647 w 55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26"/>
                <a:gd name="T23" fmla="*/ 55 w 55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26">
                  <a:moveTo>
                    <a:pt x="11" y="0"/>
                  </a:moveTo>
                  <a:lnTo>
                    <a:pt x="0" y="15"/>
                  </a:lnTo>
                  <a:lnTo>
                    <a:pt x="27" y="25"/>
                  </a:lnTo>
                  <a:lnTo>
                    <a:pt x="48" y="25"/>
                  </a:lnTo>
                  <a:lnTo>
                    <a:pt x="48" y="15"/>
                  </a:lnTo>
                  <a:lnTo>
                    <a:pt x="54" y="5"/>
                  </a:lnTo>
                  <a:lnTo>
                    <a:pt x="1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8" name="Oval 403"/>
            <p:cNvSpPr>
              <a:spLocks noChangeArrowheads="1"/>
            </p:cNvSpPr>
            <p:nvPr/>
          </p:nvSpPr>
          <p:spPr bwMode="auto">
            <a:xfrm>
              <a:off x="7994354" y="6020012"/>
              <a:ext cx="40527" cy="7429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599" name="Oval 404"/>
            <p:cNvSpPr>
              <a:spLocks noChangeArrowheads="1"/>
            </p:cNvSpPr>
            <p:nvPr/>
          </p:nvSpPr>
          <p:spPr bwMode="auto">
            <a:xfrm>
              <a:off x="8003038" y="6028267"/>
              <a:ext cx="31842" cy="59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0" name="Oval 405"/>
            <p:cNvSpPr>
              <a:spLocks noChangeArrowheads="1"/>
            </p:cNvSpPr>
            <p:nvPr/>
          </p:nvSpPr>
          <p:spPr bwMode="auto">
            <a:xfrm>
              <a:off x="7664351" y="6020012"/>
              <a:ext cx="33289" cy="6053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1" name="Oval 406"/>
            <p:cNvSpPr>
              <a:spLocks noChangeArrowheads="1"/>
            </p:cNvSpPr>
            <p:nvPr/>
          </p:nvSpPr>
          <p:spPr bwMode="auto">
            <a:xfrm>
              <a:off x="7678824" y="6040649"/>
              <a:ext cx="2895" cy="2063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2" name="Freeform 407"/>
            <p:cNvSpPr>
              <a:spLocks/>
            </p:cNvSpPr>
            <p:nvPr/>
          </p:nvSpPr>
          <p:spPr bwMode="auto">
            <a:xfrm>
              <a:off x="7658561" y="6003502"/>
              <a:ext cx="23158" cy="52282"/>
            </a:xfrm>
            <a:custGeom>
              <a:avLst/>
              <a:gdLst>
                <a:gd name="T0" fmla="*/ 0 w 17"/>
                <a:gd name="T1" fmla="*/ 0 h 41"/>
                <a:gd name="T2" fmla="*/ 2147483647 w 17"/>
                <a:gd name="T3" fmla="*/ 0 h 41"/>
                <a:gd name="T4" fmla="*/ 2147483647 w 17"/>
                <a:gd name="T5" fmla="*/ 2147483647 h 41"/>
                <a:gd name="T6" fmla="*/ 0 w 17"/>
                <a:gd name="T7" fmla="*/ 2147483647 h 41"/>
                <a:gd name="T8" fmla="*/ 0 w 17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0" y="0"/>
                  </a:moveTo>
                  <a:lnTo>
                    <a:pt x="16" y="0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" name="Rectangle 408"/>
            <p:cNvSpPr>
              <a:spLocks noChangeArrowheads="1"/>
            </p:cNvSpPr>
            <p:nvPr/>
          </p:nvSpPr>
          <p:spPr bwMode="auto">
            <a:xfrm>
              <a:off x="7664351" y="6009005"/>
              <a:ext cx="10131" cy="4540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4" name="Oval 409"/>
            <p:cNvSpPr>
              <a:spLocks noChangeArrowheads="1"/>
            </p:cNvSpPr>
            <p:nvPr/>
          </p:nvSpPr>
          <p:spPr bwMode="auto">
            <a:xfrm>
              <a:off x="8010275" y="6046152"/>
              <a:ext cx="10132" cy="220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05" name="Freeform 410"/>
            <p:cNvSpPr>
              <a:spLocks/>
            </p:cNvSpPr>
            <p:nvPr/>
          </p:nvSpPr>
          <p:spPr bwMode="auto">
            <a:xfrm>
              <a:off x="7754088" y="6040649"/>
              <a:ext cx="30395" cy="66040"/>
            </a:xfrm>
            <a:custGeom>
              <a:avLst/>
              <a:gdLst>
                <a:gd name="T0" fmla="*/ 0 w 22"/>
                <a:gd name="T1" fmla="*/ 0 h 51"/>
                <a:gd name="T2" fmla="*/ 0 w 22"/>
                <a:gd name="T3" fmla="*/ 2147483647 h 51"/>
                <a:gd name="T4" fmla="*/ 2147483647 w 22"/>
                <a:gd name="T5" fmla="*/ 2147483647 h 51"/>
                <a:gd name="T6" fmla="*/ 2147483647 w 22"/>
                <a:gd name="T7" fmla="*/ 2147483647 h 51"/>
                <a:gd name="T8" fmla="*/ 2147483647 w 22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51"/>
                <a:gd name="T17" fmla="*/ 22 w 22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51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21" y="34"/>
                  </a:lnTo>
                  <a:lnTo>
                    <a:pt x="21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" name="Freeform 411"/>
            <p:cNvSpPr>
              <a:spLocks/>
            </p:cNvSpPr>
            <p:nvPr/>
          </p:nvSpPr>
          <p:spPr bwMode="auto">
            <a:xfrm>
              <a:off x="7754088" y="6066790"/>
              <a:ext cx="44868" cy="59160"/>
            </a:xfrm>
            <a:custGeom>
              <a:avLst/>
              <a:gdLst>
                <a:gd name="T0" fmla="*/ 0 w 32"/>
                <a:gd name="T1" fmla="*/ 2147483647 h 46"/>
                <a:gd name="T2" fmla="*/ 2147483647 w 32"/>
                <a:gd name="T3" fmla="*/ 2147483647 h 46"/>
                <a:gd name="T4" fmla="*/ 2147483647 w 32"/>
                <a:gd name="T5" fmla="*/ 2147483647 h 46"/>
                <a:gd name="T6" fmla="*/ 2147483647 w 32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46"/>
                <a:gd name="T14" fmla="*/ 32 w 32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46">
                  <a:moveTo>
                    <a:pt x="0" y="45"/>
                  </a:moveTo>
                  <a:lnTo>
                    <a:pt x="16" y="45"/>
                  </a:lnTo>
                  <a:lnTo>
                    <a:pt x="26" y="35"/>
                  </a:lnTo>
                  <a:lnTo>
                    <a:pt x="3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" name="Freeform 412"/>
            <p:cNvSpPr>
              <a:spLocks/>
            </p:cNvSpPr>
            <p:nvPr/>
          </p:nvSpPr>
          <p:spPr bwMode="auto">
            <a:xfrm>
              <a:off x="7688956" y="5996622"/>
              <a:ext cx="66580" cy="39900"/>
            </a:xfrm>
            <a:custGeom>
              <a:avLst/>
              <a:gdLst>
                <a:gd name="T0" fmla="*/ 0 w 48"/>
                <a:gd name="T1" fmla="*/ 0 h 31"/>
                <a:gd name="T2" fmla="*/ 2147483647 w 48"/>
                <a:gd name="T3" fmla="*/ 0 h 31"/>
                <a:gd name="T4" fmla="*/ 2147483647 w 48"/>
                <a:gd name="T5" fmla="*/ 2147483647 h 31"/>
                <a:gd name="T6" fmla="*/ 0 60000 65536"/>
                <a:gd name="T7" fmla="*/ 0 60000 65536"/>
                <a:gd name="T8" fmla="*/ 0 60000 65536"/>
                <a:gd name="T9" fmla="*/ 0 w 48"/>
                <a:gd name="T10" fmla="*/ 0 h 31"/>
                <a:gd name="T11" fmla="*/ 48 w 48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1">
                  <a:moveTo>
                    <a:pt x="0" y="0"/>
                  </a:moveTo>
                  <a:lnTo>
                    <a:pt x="16" y="0"/>
                  </a:lnTo>
                  <a:lnTo>
                    <a:pt x="47" y="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" name="Freeform 413"/>
            <p:cNvSpPr>
              <a:spLocks/>
            </p:cNvSpPr>
            <p:nvPr/>
          </p:nvSpPr>
          <p:spPr bwMode="auto">
            <a:xfrm>
              <a:off x="7371979" y="5963602"/>
              <a:ext cx="24605" cy="23390"/>
            </a:xfrm>
            <a:custGeom>
              <a:avLst/>
              <a:gdLst>
                <a:gd name="T0" fmla="*/ 0 w 17"/>
                <a:gd name="T1" fmla="*/ 0 h 17"/>
                <a:gd name="T2" fmla="*/ 2147483647 w 17"/>
                <a:gd name="T3" fmla="*/ 0 h 17"/>
                <a:gd name="T4" fmla="*/ 2147483647 w 17"/>
                <a:gd name="T5" fmla="*/ 2147483647 h 17"/>
                <a:gd name="T6" fmla="*/ 0 w 17"/>
                <a:gd name="T7" fmla="*/ 2147483647 h 17"/>
                <a:gd name="T8" fmla="*/ 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9" name="Rectangle 414"/>
            <p:cNvSpPr>
              <a:spLocks noChangeArrowheads="1"/>
            </p:cNvSpPr>
            <p:nvPr/>
          </p:nvSpPr>
          <p:spPr bwMode="auto">
            <a:xfrm>
              <a:off x="7377769" y="5969105"/>
              <a:ext cx="2895" cy="151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10" name="Freeform 415"/>
            <p:cNvSpPr>
              <a:spLocks/>
            </p:cNvSpPr>
            <p:nvPr/>
          </p:nvSpPr>
          <p:spPr bwMode="auto">
            <a:xfrm>
              <a:off x="7438559" y="6112192"/>
              <a:ext cx="60790" cy="22013"/>
            </a:xfrm>
            <a:custGeom>
              <a:avLst/>
              <a:gdLst>
                <a:gd name="T0" fmla="*/ 0 w 44"/>
                <a:gd name="T1" fmla="*/ 0 h 17"/>
                <a:gd name="T2" fmla="*/ 2147483647 w 44"/>
                <a:gd name="T3" fmla="*/ 0 h 17"/>
                <a:gd name="T4" fmla="*/ 2147483647 w 44"/>
                <a:gd name="T5" fmla="*/ 0 h 17"/>
                <a:gd name="T6" fmla="*/ 2147483647 w 44"/>
                <a:gd name="T7" fmla="*/ 0 h 17"/>
                <a:gd name="T8" fmla="*/ 2147483647 w 44"/>
                <a:gd name="T9" fmla="*/ 2147483647 h 17"/>
                <a:gd name="T10" fmla="*/ 0 w 44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17"/>
                <a:gd name="T20" fmla="*/ 44 w 4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17">
                  <a:moveTo>
                    <a:pt x="0" y="0"/>
                  </a:moveTo>
                  <a:lnTo>
                    <a:pt x="43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" name="Freeform 416"/>
            <p:cNvSpPr>
              <a:spLocks/>
            </p:cNvSpPr>
            <p:nvPr/>
          </p:nvSpPr>
          <p:spPr bwMode="auto">
            <a:xfrm>
              <a:off x="7577508" y="6003502"/>
              <a:ext cx="141843" cy="129328"/>
            </a:xfrm>
            <a:custGeom>
              <a:avLst/>
              <a:gdLst>
                <a:gd name="T0" fmla="*/ 0 w 102"/>
                <a:gd name="T1" fmla="*/ 2147483647 h 100"/>
                <a:gd name="T2" fmla="*/ 0 w 102"/>
                <a:gd name="T3" fmla="*/ 2147483647 h 100"/>
                <a:gd name="T4" fmla="*/ 2147483647 w 102"/>
                <a:gd name="T5" fmla="*/ 2147483647 h 100"/>
                <a:gd name="T6" fmla="*/ 2147483647 w 102"/>
                <a:gd name="T7" fmla="*/ 2147483647 h 100"/>
                <a:gd name="T8" fmla="*/ 2147483647 w 102"/>
                <a:gd name="T9" fmla="*/ 2147483647 h 100"/>
                <a:gd name="T10" fmla="*/ 2147483647 w 102"/>
                <a:gd name="T11" fmla="*/ 2147483647 h 100"/>
                <a:gd name="T12" fmla="*/ 2147483647 w 102"/>
                <a:gd name="T13" fmla="*/ 2147483647 h 100"/>
                <a:gd name="T14" fmla="*/ 2147483647 w 102"/>
                <a:gd name="T15" fmla="*/ 2147483647 h 100"/>
                <a:gd name="T16" fmla="*/ 2147483647 w 102"/>
                <a:gd name="T17" fmla="*/ 2147483647 h 100"/>
                <a:gd name="T18" fmla="*/ 2147483647 w 102"/>
                <a:gd name="T19" fmla="*/ 2147483647 h 100"/>
                <a:gd name="T20" fmla="*/ 2147483647 w 102"/>
                <a:gd name="T21" fmla="*/ 2147483647 h 100"/>
                <a:gd name="T22" fmla="*/ 2147483647 w 102"/>
                <a:gd name="T23" fmla="*/ 2147483647 h 100"/>
                <a:gd name="T24" fmla="*/ 2147483647 w 102"/>
                <a:gd name="T25" fmla="*/ 2147483647 h 100"/>
                <a:gd name="T26" fmla="*/ 2147483647 w 102"/>
                <a:gd name="T27" fmla="*/ 2147483647 h 100"/>
                <a:gd name="T28" fmla="*/ 2147483647 w 102"/>
                <a:gd name="T29" fmla="*/ 0 h 100"/>
                <a:gd name="T30" fmla="*/ 2147483647 w 102"/>
                <a:gd name="T31" fmla="*/ 0 h 100"/>
                <a:gd name="T32" fmla="*/ 2147483647 w 102"/>
                <a:gd name="T33" fmla="*/ 2147483647 h 100"/>
                <a:gd name="T34" fmla="*/ 0 w 102"/>
                <a:gd name="T35" fmla="*/ 2147483647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"/>
                <a:gd name="T55" fmla="*/ 0 h 100"/>
                <a:gd name="T56" fmla="*/ 102 w 102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" h="100">
                  <a:moveTo>
                    <a:pt x="0" y="40"/>
                  </a:moveTo>
                  <a:lnTo>
                    <a:pt x="0" y="74"/>
                  </a:lnTo>
                  <a:lnTo>
                    <a:pt x="6" y="89"/>
                  </a:lnTo>
                  <a:lnTo>
                    <a:pt x="26" y="94"/>
                  </a:lnTo>
                  <a:lnTo>
                    <a:pt x="43" y="94"/>
                  </a:lnTo>
                  <a:lnTo>
                    <a:pt x="53" y="94"/>
                  </a:lnTo>
                  <a:lnTo>
                    <a:pt x="69" y="99"/>
                  </a:lnTo>
                  <a:lnTo>
                    <a:pt x="95" y="79"/>
                  </a:lnTo>
                  <a:lnTo>
                    <a:pt x="101" y="74"/>
                  </a:lnTo>
                  <a:lnTo>
                    <a:pt x="84" y="74"/>
                  </a:lnTo>
                  <a:lnTo>
                    <a:pt x="74" y="79"/>
                  </a:lnTo>
                  <a:lnTo>
                    <a:pt x="53" y="59"/>
                  </a:lnTo>
                  <a:lnTo>
                    <a:pt x="53" y="40"/>
                  </a:lnTo>
                  <a:lnTo>
                    <a:pt x="53" y="2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21" y="4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2" name="Freeform 417"/>
            <p:cNvSpPr>
              <a:spLocks/>
            </p:cNvSpPr>
            <p:nvPr/>
          </p:nvSpPr>
          <p:spPr bwMode="auto">
            <a:xfrm>
              <a:off x="7408163" y="5842529"/>
              <a:ext cx="259082" cy="148590"/>
            </a:xfrm>
            <a:custGeom>
              <a:avLst/>
              <a:gdLst>
                <a:gd name="T0" fmla="*/ 2147483647 w 186"/>
                <a:gd name="T1" fmla="*/ 2147483647 h 115"/>
                <a:gd name="T2" fmla="*/ 2147483647 w 186"/>
                <a:gd name="T3" fmla="*/ 2147483647 h 115"/>
                <a:gd name="T4" fmla="*/ 2147483647 w 186"/>
                <a:gd name="T5" fmla="*/ 2147483647 h 115"/>
                <a:gd name="T6" fmla="*/ 2147483647 w 186"/>
                <a:gd name="T7" fmla="*/ 2147483647 h 115"/>
                <a:gd name="T8" fmla="*/ 2147483647 w 186"/>
                <a:gd name="T9" fmla="*/ 2147483647 h 115"/>
                <a:gd name="T10" fmla="*/ 2147483647 w 186"/>
                <a:gd name="T11" fmla="*/ 0 h 115"/>
                <a:gd name="T12" fmla="*/ 0 w 186"/>
                <a:gd name="T13" fmla="*/ 2147483647 h 115"/>
                <a:gd name="T14" fmla="*/ 2147483647 w 186"/>
                <a:gd name="T15" fmla="*/ 2147483647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6"/>
                <a:gd name="T25" fmla="*/ 0 h 115"/>
                <a:gd name="T26" fmla="*/ 186 w 186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6" h="115">
                  <a:moveTo>
                    <a:pt x="53" y="74"/>
                  </a:moveTo>
                  <a:lnTo>
                    <a:pt x="74" y="84"/>
                  </a:lnTo>
                  <a:lnTo>
                    <a:pt x="90" y="114"/>
                  </a:lnTo>
                  <a:lnTo>
                    <a:pt x="143" y="109"/>
                  </a:lnTo>
                  <a:lnTo>
                    <a:pt x="185" y="60"/>
                  </a:lnTo>
                  <a:lnTo>
                    <a:pt x="143" y="0"/>
                  </a:lnTo>
                  <a:lnTo>
                    <a:pt x="0" y="79"/>
                  </a:lnTo>
                  <a:lnTo>
                    <a:pt x="53" y="7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3" name="Freeform 418"/>
            <p:cNvSpPr>
              <a:spLocks/>
            </p:cNvSpPr>
            <p:nvPr/>
          </p:nvSpPr>
          <p:spPr bwMode="auto">
            <a:xfrm>
              <a:off x="7600666" y="5784744"/>
              <a:ext cx="448689" cy="187113"/>
            </a:xfrm>
            <a:custGeom>
              <a:avLst/>
              <a:gdLst>
                <a:gd name="T0" fmla="*/ 0 w 324"/>
                <a:gd name="T1" fmla="*/ 2147483647 h 145"/>
                <a:gd name="T2" fmla="*/ 2147483647 w 324"/>
                <a:gd name="T3" fmla="*/ 0 h 145"/>
                <a:gd name="T4" fmla="*/ 2147483647 w 324"/>
                <a:gd name="T5" fmla="*/ 2147483647 h 145"/>
                <a:gd name="T6" fmla="*/ 2147483647 w 324"/>
                <a:gd name="T7" fmla="*/ 2147483647 h 145"/>
                <a:gd name="T8" fmla="*/ 2147483647 w 324"/>
                <a:gd name="T9" fmla="*/ 2147483647 h 145"/>
                <a:gd name="T10" fmla="*/ 2147483647 w 324"/>
                <a:gd name="T11" fmla="*/ 2147483647 h 145"/>
                <a:gd name="T12" fmla="*/ 2147483647 w 324"/>
                <a:gd name="T13" fmla="*/ 2147483647 h 145"/>
                <a:gd name="T14" fmla="*/ 2147483647 w 324"/>
                <a:gd name="T15" fmla="*/ 2147483647 h 145"/>
                <a:gd name="T16" fmla="*/ 2147483647 w 324"/>
                <a:gd name="T17" fmla="*/ 2147483647 h 145"/>
                <a:gd name="T18" fmla="*/ 2147483647 w 324"/>
                <a:gd name="T19" fmla="*/ 2147483647 h 145"/>
                <a:gd name="T20" fmla="*/ 2147483647 w 324"/>
                <a:gd name="T21" fmla="*/ 2147483647 h 145"/>
                <a:gd name="T22" fmla="*/ 2147483647 w 324"/>
                <a:gd name="T23" fmla="*/ 2147483647 h 145"/>
                <a:gd name="T24" fmla="*/ 2147483647 w 324"/>
                <a:gd name="T25" fmla="*/ 2147483647 h 145"/>
                <a:gd name="T26" fmla="*/ 2147483647 w 324"/>
                <a:gd name="T27" fmla="*/ 2147483647 h 145"/>
                <a:gd name="T28" fmla="*/ 2147483647 w 324"/>
                <a:gd name="T29" fmla="*/ 2147483647 h 145"/>
                <a:gd name="T30" fmla="*/ 2147483647 w 324"/>
                <a:gd name="T31" fmla="*/ 2147483647 h 145"/>
                <a:gd name="T32" fmla="*/ 0 w 324"/>
                <a:gd name="T33" fmla="*/ 2147483647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145"/>
                <a:gd name="T53" fmla="*/ 324 w 324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145">
                  <a:moveTo>
                    <a:pt x="0" y="45"/>
                  </a:moveTo>
                  <a:lnTo>
                    <a:pt x="270" y="0"/>
                  </a:lnTo>
                  <a:lnTo>
                    <a:pt x="270" y="50"/>
                  </a:lnTo>
                  <a:lnTo>
                    <a:pt x="313" y="50"/>
                  </a:lnTo>
                  <a:lnTo>
                    <a:pt x="323" y="109"/>
                  </a:lnTo>
                  <a:lnTo>
                    <a:pt x="317" y="115"/>
                  </a:lnTo>
                  <a:lnTo>
                    <a:pt x="313" y="115"/>
                  </a:lnTo>
                  <a:lnTo>
                    <a:pt x="313" y="105"/>
                  </a:lnTo>
                  <a:lnTo>
                    <a:pt x="292" y="89"/>
                  </a:lnTo>
                  <a:lnTo>
                    <a:pt x="249" y="95"/>
                  </a:lnTo>
                  <a:lnTo>
                    <a:pt x="238" y="100"/>
                  </a:lnTo>
                  <a:lnTo>
                    <a:pt x="233" y="115"/>
                  </a:lnTo>
                  <a:lnTo>
                    <a:pt x="206" y="144"/>
                  </a:lnTo>
                  <a:lnTo>
                    <a:pt x="138" y="144"/>
                  </a:lnTo>
                  <a:lnTo>
                    <a:pt x="95" y="105"/>
                  </a:lnTo>
                  <a:lnTo>
                    <a:pt x="47" y="105"/>
                  </a:lnTo>
                  <a:lnTo>
                    <a:pt x="0" y="4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4" name="Line 251"/>
            <p:cNvSpPr>
              <a:spLocks noChangeShapeType="1"/>
            </p:cNvSpPr>
            <p:nvPr/>
          </p:nvSpPr>
          <p:spPr bwMode="auto">
            <a:xfrm>
              <a:off x="8018959" y="6014508"/>
              <a:ext cx="521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5" name="Line 252"/>
            <p:cNvSpPr>
              <a:spLocks noChangeShapeType="1"/>
            </p:cNvSpPr>
            <p:nvPr/>
          </p:nvSpPr>
          <p:spPr bwMode="auto">
            <a:xfrm flipV="1">
              <a:off x="8026196" y="6098434"/>
              <a:ext cx="59342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6" name="Freeform 421"/>
            <p:cNvSpPr>
              <a:spLocks/>
            </p:cNvSpPr>
            <p:nvPr/>
          </p:nvSpPr>
          <p:spPr bwMode="auto">
            <a:xfrm>
              <a:off x="8056591" y="6131454"/>
              <a:ext cx="118685" cy="39900"/>
            </a:xfrm>
            <a:custGeom>
              <a:avLst/>
              <a:gdLst>
                <a:gd name="T0" fmla="*/ 0 w 85"/>
                <a:gd name="T1" fmla="*/ 0 h 31"/>
                <a:gd name="T2" fmla="*/ 2147483647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2147483647 h 31"/>
                <a:gd name="T8" fmla="*/ 2147483647 w 85"/>
                <a:gd name="T9" fmla="*/ 2147483647 h 31"/>
                <a:gd name="T10" fmla="*/ 2147483647 w 85"/>
                <a:gd name="T11" fmla="*/ 2147483647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31"/>
                <a:gd name="T20" fmla="*/ 85 w 85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31">
                  <a:moveTo>
                    <a:pt x="0" y="0"/>
                  </a:moveTo>
                  <a:lnTo>
                    <a:pt x="10" y="15"/>
                  </a:lnTo>
                  <a:lnTo>
                    <a:pt x="21" y="25"/>
                  </a:lnTo>
                  <a:lnTo>
                    <a:pt x="42" y="30"/>
                  </a:lnTo>
                  <a:lnTo>
                    <a:pt x="74" y="19"/>
                  </a:lnTo>
                  <a:lnTo>
                    <a:pt x="84" y="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7" name="Line 254"/>
            <p:cNvSpPr>
              <a:spLocks noChangeShapeType="1"/>
            </p:cNvSpPr>
            <p:nvPr/>
          </p:nvSpPr>
          <p:spPr bwMode="auto">
            <a:xfrm>
              <a:off x="8018959" y="6131454"/>
              <a:ext cx="0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8" name="Freeform 423"/>
            <p:cNvSpPr>
              <a:spLocks/>
            </p:cNvSpPr>
            <p:nvPr/>
          </p:nvSpPr>
          <p:spPr bwMode="auto">
            <a:xfrm>
              <a:off x="7953827" y="6040649"/>
              <a:ext cx="36184" cy="79798"/>
            </a:xfrm>
            <a:custGeom>
              <a:avLst/>
              <a:gdLst>
                <a:gd name="T0" fmla="*/ 0 w 26"/>
                <a:gd name="T1" fmla="*/ 0 h 61"/>
                <a:gd name="T2" fmla="*/ 2147483647 w 26"/>
                <a:gd name="T3" fmla="*/ 2147483647 h 61"/>
                <a:gd name="T4" fmla="*/ 2147483647 w 26"/>
                <a:gd name="T5" fmla="*/ 2147483647 h 61"/>
                <a:gd name="T6" fmla="*/ 2147483647 w 26"/>
                <a:gd name="T7" fmla="*/ 2147483647 h 61"/>
                <a:gd name="T8" fmla="*/ 2147483647 w 26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61"/>
                <a:gd name="T17" fmla="*/ 26 w 26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61">
                  <a:moveTo>
                    <a:pt x="0" y="0"/>
                  </a:moveTo>
                  <a:lnTo>
                    <a:pt x="15" y="16"/>
                  </a:lnTo>
                  <a:lnTo>
                    <a:pt x="15" y="45"/>
                  </a:lnTo>
                  <a:lnTo>
                    <a:pt x="21" y="60"/>
                  </a:lnTo>
                  <a:lnTo>
                    <a:pt x="25" y="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9" name="Line 256"/>
            <p:cNvSpPr>
              <a:spLocks noChangeShapeType="1"/>
            </p:cNvSpPr>
            <p:nvPr/>
          </p:nvSpPr>
          <p:spPr bwMode="auto">
            <a:xfrm flipV="1">
              <a:off x="8005933" y="6105313"/>
              <a:ext cx="0" cy="137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0" name="Line 257"/>
            <p:cNvSpPr>
              <a:spLocks noChangeShapeType="1"/>
            </p:cNvSpPr>
            <p:nvPr/>
          </p:nvSpPr>
          <p:spPr bwMode="auto">
            <a:xfrm flipH="1">
              <a:off x="7988564" y="6119072"/>
              <a:ext cx="173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1" name="Freeform 426"/>
            <p:cNvSpPr>
              <a:spLocks/>
            </p:cNvSpPr>
            <p:nvPr/>
          </p:nvSpPr>
          <p:spPr bwMode="auto">
            <a:xfrm>
              <a:off x="7974090" y="6014508"/>
              <a:ext cx="24605" cy="27517"/>
            </a:xfrm>
            <a:custGeom>
              <a:avLst/>
              <a:gdLst>
                <a:gd name="T0" fmla="*/ 0 w 17"/>
                <a:gd name="T1" fmla="*/ 0 h 21"/>
                <a:gd name="T2" fmla="*/ 0 w 17"/>
                <a:gd name="T3" fmla="*/ 2147483647 h 21"/>
                <a:gd name="T4" fmla="*/ 2147483647 w 17"/>
                <a:gd name="T5" fmla="*/ 2147483647 h 21"/>
                <a:gd name="T6" fmla="*/ 0 60000 65536"/>
                <a:gd name="T7" fmla="*/ 0 60000 65536"/>
                <a:gd name="T8" fmla="*/ 0 60000 65536"/>
                <a:gd name="T9" fmla="*/ 0 w 17"/>
                <a:gd name="T10" fmla="*/ 0 h 21"/>
                <a:gd name="T11" fmla="*/ 17 w 17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1">
                  <a:moveTo>
                    <a:pt x="0" y="0"/>
                  </a:moveTo>
                  <a:lnTo>
                    <a:pt x="0" y="20"/>
                  </a:lnTo>
                  <a:lnTo>
                    <a:pt x="1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2" name="Freeform 427"/>
            <p:cNvSpPr>
              <a:spLocks/>
            </p:cNvSpPr>
            <p:nvPr/>
          </p:nvSpPr>
          <p:spPr bwMode="auto">
            <a:xfrm>
              <a:off x="7974090" y="5951220"/>
              <a:ext cx="89738" cy="90805"/>
            </a:xfrm>
            <a:custGeom>
              <a:avLst/>
              <a:gdLst>
                <a:gd name="T0" fmla="*/ 0 w 64"/>
                <a:gd name="T1" fmla="*/ 2147483647 h 70"/>
                <a:gd name="T2" fmla="*/ 0 w 64"/>
                <a:gd name="T3" fmla="*/ 2147483647 h 70"/>
                <a:gd name="T4" fmla="*/ 2147483647 w 64"/>
                <a:gd name="T5" fmla="*/ 2147483647 h 70"/>
                <a:gd name="T6" fmla="*/ 2147483647 w 64"/>
                <a:gd name="T7" fmla="*/ 2147483647 h 70"/>
                <a:gd name="T8" fmla="*/ 2147483647 w 64"/>
                <a:gd name="T9" fmla="*/ 2147483647 h 70"/>
                <a:gd name="T10" fmla="*/ 2147483647 w 64"/>
                <a:gd name="T11" fmla="*/ 2147483647 h 70"/>
                <a:gd name="T12" fmla="*/ 2147483647 w 64"/>
                <a:gd name="T13" fmla="*/ 0 h 70"/>
                <a:gd name="T14" fmla="*/ 0 w 64"/>
                <a:gd name="T15" fmla="*/ 2147483647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70"/>
                <a:gd name="T26" fmla="*/ 64 w 64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70">
                  <a:moveTo>
                    <a:pt x="0" y="49"/>
                  </a:moveTo>
                  <a:lnTo>
                    <a:pt x="0" y="69"/>
                  </a:lnTo>
                  <a:lnTo>
                    <a:pt x="10" y="69"/>
                  </a:lnTo>
                  <a:lnTo>
                    <a:pt x="10" y="60"/>
                  </a:lnTo>
                  <a:lnTo>
                    <a:pt x="26" y="49"/>
                  </a:lnTo>
                  <a:lnTo>
                    <a:pt x="63" y="49"/>
                  </a:lnTo>
                  <a:lnTo>
                    <a:pt x="58" y="0"/>
                  </a:lnTo>
                  <a:lnTo>
                    <a:pt x="0" y="4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3" name="Freeform 428"/>
            <p:cNvSpPr>
              <a:spLocks/>
            </p:cNvSpPr>
            <p:nvPr/>
          </p:nvSpPr>
          <p:spPr bwMode="auto">
            <a:xfrm>
              <a:off x="7865536" y="6040649"/>
              <a:ext cx="206976" cy="85302"/>
            </a:xfrm>
            <a:custGeom>
              <a:avLst/>
              <a:gdLst>
                <a:gd name="T0" fmla="*/ 2147483647 w 149"/>
                <a:gd name="T1" fmla="*/ 0 h 66"/>
                <a:gd name="T2" fmla="*/ 2147483647 w 149"/>
                <a:gd name="T3" fmla="*/ 2147483647 h 66"/>
                <a:gd name="T4" fmla="*/ 2147483647 w 149"/>
                <a:gd name="T5" fmla="*/ 2147483647 h 66"/>
                <a:gd name="T6" fmla="*/ 2147483647 w 149"/>
                <a:gd name="T7" fmla="*/ 2147483647 h 66"/>
                <a:gd name="T8" fmla="*/ 2147483647 w 149"/>
                <a:gd name="T9" fmla="*/ 2147483647 h 66"/>
                <a:gd name="T10" fmla="*/ 2147483647 w 149"/>
                <a:gd name="T11" fmla="*/ 2147483647 h 66"/>
                <a:gd name="T12" fmla="*/ 2147483647 w 149"/>
                <a:gd name="T13" fmla="*/ 2147483647 h 66"/>
                <a:gd name="T14" fmla="*/ 2147483647 w 149"/>
                <a:gd name="T15" fmla="*/ 2147483647 h 66"/>
                <a:gd name="T16" fmla="*/ 2147483647 w 149"/>
                <a:gd name="T17" fmla="*/ 2147483647 h 66"/>
                <a:gd name="T18" fmla="*/ 2147483647 w 149"/>
                <a:gd name="T19" fmla="*/ 2147483647 h 66"/>
                <a:gd name="T20" fmla="*/ 2147483647 w 149"/>
                <a:gd name="T21" fmla="*/ 2147483647 h 66"/>
                <a:gd name="T22" fmla="*/ 2147483647 w 149"/>
                <a:gd name="T23" fmla="*/ 2147483647 h 66"/>
                <a:gd name="T24" fmla="*/ 0 w 149"/>
                <a:gd name="T25" fmla="*/ 2147483647 h 66"/>
                <a:gd name="T26" fmla="*/ 2147483647 w 149"/>
                <a:gd name="T27" fmla="*/ 2147483647 h 66"/>
                <a:gd name="T28" fmla="*/ 2147483647 w 149"/>
                <a:gd name="T29" fmla="*/ 2147483647 h 66"/>
                <a:gd name="T30" fmla="*/ 2147483647 w 149"/>
                <a:gd name="T31" fmla="*/ 0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9"/>
                <a:gd name="T49" fmla="*/ 0 h 66"/>
                <a:gd name="T50" fmla="*/ 149 w 149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9" h="66">
                  <a:moveTo>
                    <a:pt x="62" y="0"/>
                  </a:moveTo>
                  <a:lnTo>
                    <a:pt x="77" y="15"/>
                  </a:lnTo>
                  <a:lnTo>
                    <a:pt x="77" y="42"/>
                  </a:lnTo>
                  <a:lnTo>
                    <a:pt x="82" y="55"/>
                  </a:lnTo>
                  <a:lnTo>
                    <a:pt x="86" y="55"/>
                  </a:lnTo>
                  <a:lnTo>
                    <a:pt x="97" y="55"/>
                  </a:lnTo>
                  <a:lnTo>
                    <a:pt x="97" y="47"/>
                  </a:lnTo>
                  <a:lnTo>
                    <a:pt x="117" y="47"/>
                  </a:lnTo>
                  <a:lnTo>
                    <a:pt x="148" y="42"/>
                  </a:lnTo>
                  <a:lnTo>
                    <a:pt x="107" y="65"/>
                  </a:lnTo>
                  <a:lnTo>
                    <a:pt x="45" y="65"/>
                  </a:lnTo>
                  <a:lnTo>
                    <a:pt x="20" y="60"/>
                  </a:lnTo>
                  <a:lnTo>
                    <a:pt x="0" y="50"/>
                  </a:lnTo>
                  <a:lnTo>
                    <a:pt x="10" y="37"/>
                  </a:lnTo>
                  <a:lnTo>
                    <a:pt x="26" y="10"/>
                  </a:lnTo>
                  <a:lnTo>
                    <a:pt x="6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4" name="Freeform 429"/>
            <p:cNvSpPr>
              <a:spLocks/>
            </p:cNvSpPr>
            <p:nvPr/>
          </p:nvSpPr>
          <p:spPr bwMode="auto">
            <a:xfrm>
              <a:off x="7865536" y="6040649"/>
              <a:ext cx="212766" cy="92181"/>
            </a:xfrm>
            <a:custGeom>
              <a:avLst/>
              <a:gdLst>
                <a:gd name="T0" fmla="*/ 2147483647 w 154"/>
                <a:gd name="T1" fmla="*/ 0 h 71"/>
                <a:gd name="T2" fmla="*/ 2147483647 w 154"/>
                <a:gd name="T3" fmla="*/ 2147483647 h 71"/>
                <a:gd name="T4" fmla="*/ 2147483647 w 154"/>
                <a:gd name="T5" fmla="*/ 2147483647 h 71"/>
                <a:gd name="T6" fmla="*/ 2147483647 w 154"/>
                <a:gd name="T7" fmla="*/ 2147483647 h 71"/>
                <a:gd name="T8" fmla="*/ 2147483647 w 154"/>
                <a:gd name="T9" fmla="*/ 2147483647 h 71"/>
                <a:gd name="T10" fmla="*/ 2147483647 w 154"/>
                <a:gd name="T11" fmla="*/ 2147483647 h 71"/>
                <a:gd name="T12" fmla="*/ 2147483647 w 154"/>
                <a:gd name="T13" fmla="*/ 2147483647 h 71"/>
                <a:gd name="T14" fmla="*/ 2147483647 w 154"/>
                <a:gd name="T15" fmla="*/ 2147483647 h 71"/>
                <a:gd name="T16" fmla="*/ 2147483647 w 154"/>
                <a:gd name="T17" fmla="*/ 2147483647 h 71"/>
                <a:gd name="T18" fmla="*/ 2147483647 w 154"/>
                <a:gd name="T19" fmla="*/ 2147483647 h 71"/>
                <a:gd name="T20" fmla="*/ 2147483647 w 154"/>
                <a:gd name="T21" fmla="*/ 2147483647 h 71"/>
                <a:gd name="T22" fmla="*/ 2147483647 w 154"/>
                <a:gd name="T23" fmla="*/ 2147483647 h 71"/>
                <a:gd name="T24" fmla="*/ 0 w 154"/>
                <a:gd name="T25" fmla="*/ 2147483647 h 71"/>
                <a:gd name="T26" fmla="*/ 2147483647 w 154"/>
                <a:gd name="T27" fmla="*/ 2147483647 h 71"/>
                <a:gd name="T28" fmla="*/ 2147483647 w 154"/>
                <a:gd name="T29" fmla="*/ 2147483647 h 71"/>
                <a:gd name="T30" fmla="*/ 2147483647 w 154"/>
                <a:gd name="T31" fmla="*/ 0 h 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71"/>
                <a:gd name="T50" fmla="*/ 154 w 154"/>
                <a:gd name="T51" fmla="*/ 71 h 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71">
                  <a:moveTo>
                    <a:pt x="64" y="0"/>
                  </a:moveTo>
                  <a:lnTo>
                    <a:pt x="79" y="16"/>
                  </a:lnTo>
                  <a:lnTo>
                    <a:pt x="79" y="45"/>
                  </a:lnTo>
                  <a:lnTo>
                    <a:pt x="85" y="60"/>
                  </a:lnTo>
                  <a:lnTo>
                    <a:pt x="89" y="60"/>
                  </a:lnTo>
                  <a:lnTo>
                    <a:pt x="100" y="60"/>
                  </a:lnTo>
                  <a:lnTo>
                    <a:pt x="100" y="50"/>
                  </a:lnTo>
                  <a:lnTo>
                    <a:pt x="122" y="50"/>
                  </a:lnTo>
                  <a:lnTo>
                    <a:pt x="153" y="45"/>
                  </a:lnTo>
                  <a:lnTo>
                    <a:pt x="111" y="70"/>
                  </a:lnTo>
                  <a:lnTo>
                    <a:pt x="47" y="70"/>
                  </a:lnTo>
                  <a:lnTo>
                    <a:pt x="21" y="65"/>
                  </a:lnTo>
                  <a:lnTo>
                    <a:pt x="0" y="54"/>
                  </a:lnTo>
                  <a:lnTo>
                    <a:pt x="10" y="40"/>
                  </a:lnTo>
                  <a:lnTo>
                    <a:pt x="27" y="10"/>
                  </a:lnTo>
                  <a:lnTo>
                    <a:pt x="6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5" name="Freeform 430"/>
            <p:cNvSpPr>
              <a:spLocks/>
            </p:cNvSpPr>
            <p:nvPr/>
          </p:nvSpPr>
          <p:spPr bwMode="auto">
            <a:xfrm>
              <a:off x="6733683" y="5931958"/>
              <a:ext cx="235924" cy="174730"/>
            </a:xfrm>
            <a:custGeom>
              <a:avLst/>
              <a:gdLst>
                <a:gd name="T0" fmla="*/ 0 w 170"/>
                <a:gd name="T1" fmla="*/ 2147483647 h 135"/>
                <a:gd name="T2" fmla="*/ 2147483647 w 170"/>
                <a:gd name="T3" fmla="*/ 0 h 135"/>
                <a:gd name="T4" fmla="*/ 2147483647 w 170"/>
                <a:gd name="T5" fmla="*/ 2147483647 h 135"/>
                <a:gd name="T6" fmla="*/ 2147483647 w 170"/>
                <a:gd name="T7" fmla="*/ 2147483647 h 135"/>
                <a:gd name="T8" fmla="*/ 2147483647 w 170"/>
                <a:gd name="T9" fmla="*/ 2147483647 h 135"/>
                <a:gd name="T10" fmla="*/ 2147483647 w 170"/>
                <a:gd name="T11" fmla="*/ 2147483647 h 135"/>
                <a:gd name="T12" fmla="*/ 2147483647 w 170"/>
                <a:gd name="T13" fmla="*/ 2147483647 h 135"/>
                <a:gd name="T14" fmla="*/ 2147483647 w 170"/>
                <a:gd name="T15" fmla="*/ 2147483647 h 135"/>
                <a:gd name="T16" fmla="*/ 2147483647 w 170"/>
                <a:gd name="T17" fmla="*/ 2147483647 h 135"/>
                <a:gd name="T18" fmla="*/ 2147483647 w 170"/>
                <a:gd name="T19" fmla="*/ 2147483647 h 135"/>
                <a:gd name="T20" fmla="*/ 2147483647 w 170"/>
                <a:gd name="T21" fmla="*/ 2147483647 h 135"/>
                <a:gd name="T22" fmla="*/ 2147483647 w 170"/>
                <a:gd name="T23" fmla="*/ 2147483647 h 135"/>
                <a:gd name="T24" fmla="*/ 2147483647 w 170"/>
                <a:gd name="T25" fmla="*/ 2147483647 h 135"/>
                <a:gd name="T26" fmla="*/ 2147483647 w 170"/>
                <a:gd name="T27" fmla="*/ 2147483647 h 135"/>
                <a:gd name="T28" fmla="*/ 2147483647 w 170"/>
                <a:gd name="T29" fmla="*/ 2147483647 h 135"/>
                <a:gd name="T30" fmla="*/ 2147483647 w 170"/>
                <a:gd name="T31" fmla="*/ 2147483647 h 135"/>
                <a:gd name="T32" fmla="*/ 2147483647 w 170"/>
                <a:gd name="T33" fmla="*/ 2147483647 h 135"/>
                <a:gd name="T34" fmla="*/ 2147483647 w 170"/>
                <a:gd name="T35" fmla="*/ 2147483647 h 135"/>
                <a:gd name="T36" fmla="*/ 2147483647 w 170"/>
                <a:gd name="T37" fmla="*/ 2147483647 h 135"/>
                <a:gd name="T38" fmla="*/ 2147483647 w 170"/>
                <a:gd name="T39" fmla="*/ 2147483647 h 135"/>
                <a:gd name="T40" fmla="*/ 2147483647 w 170"/>
                <a:gd name="T41" fmla="*/ 2147483647 h 135"/>
                <a:gd name="T42" fmla="*/ 2147483647 w 170"/>
                <a:gd name="T43" fmla="*/ 2147483647 h 135"/>
                <a:gd name="T44" fmla="*/ 0 w 170"/>
                <a:gd name="T45" fmla="*/ 2147483647 h 135"/>
                <a:gd name="T46" fmla="*/ 0 w 170"/>
                <a:gd name="T47" fmla="*/ 2147483647 h 1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"/>
                <a:gd name="T73" fmla="*/ 0 h 135"/>
                <a:gd name="T74" fmla="*/ 170 w 170"/>
                <a:gd name="T75" fmla="*/ 135 h 1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" h="135">
                  <a:moveTo>
                    <a:pt x="0" y="14"/>
                  </a:moveTo>
                  <a:lnTo>
                    <a:pt x="117" y="0"/>
                  </a:lnTo>
                  <a:lnTo>
                    <a:pt x="117" y="72"/>
                  </a:lnTo>
                  <a:lnTo>
                    <a:pt x="153" y="115"/>
                  </a:lnTo>
                  <a:lnTo>
                    <a:pt x="169" y="120"/>
                  </a:lnTo>
                  <a:lnTo>
                    <a:pt x="153" y="130"/>
                  </a:lnTo>
                  <a:lnTo>
                    <a:pt x="143" y="134"/>
                  </a:lnTo>
                  <a:lnTo>
                    <a:pt x="127" y="130"/>
                  </a:lnTo>
                  <a:lnTo>
                    <a:pt x="127" y="120"/>
                  </a:lnTo>
                  <a:lnTo>
                    <a:pt x="123" y="120"/>
                  </a:lnTo>
                  <a:lnTo>
                    <a:pt x="113" y="124"/>
                  </a:lnTo>
                  <a:lnTo>
                    <a:pt x="102" y="130"/>
                  </a:lnTo>
                  <a:lnTo>
                    <a:pt x="92" y="124"/>
                  </a:lnTo>
                  <a:lnTo>
                    <a:pt x="87" y="120"/>
                  </a:lnTo>
                  <a:lnTo>
                    <a:pt x="71" y="111"/>
                  </a:lnTo>
                  <a:lnTo>
                    <a:pt x="66" y="120"/>
                  </a:lnTo>
                  <a:lnTo>
                    <a:pt x="61" y="124"/>
                  </a:lnTo>
                  <a:lnTo>
                    <a:pt x="51" y="130"/>
                  </a:lnTo>
                  <a:lnTo>
                    <a:pt x="41" y="124"/>
                  </a:lnTo>
                  <a:lnTo>
                    <a:pt x="36" y="115"/>
                  </a:lnTo>
                  <a:lnTo>
                    <a:pt x="30" y="111"/>
                  </a:lnTo>
                  <a:lnTo>
                    <a:pt x="30" y="101"/>
                  </a:lnTo>
                  <a:lnTo>
                    <a:pt x="0" y="91"/>
                  </a:lnTo>
                  <a:lnTo>
                    <a:pt x="0" y="1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6" name="Freeform 431"/>
            <p:cNvSpPr>
              <a:spLocks/>
            </p:cNvSpPr>
            <p:nvPr/>
          </p:nvSpPr>
          <p:spPr bwMode="auto">
            <a:xfrm>
              <a:off x="6733683" y="5931958"/>
              <a:ext cx="243160" cy="181610"/>
            </a:xfrm>
            <a:custGeom>
              <a:avLst/>
              <a:gdLst>
                <a:gd name="T0" fmla="*/ 0 w 176"/>
                <a:gd name="T1" fmla="*/ 2147483647 h 140"/>
                <a:gd name="T2" fmla="*/ 2147483647 w 176"/>
                <a:gd name="T3" fmla="*/ 0 h 140"/>
                <a:gd name="T4" fmla="*/ 2147483647 w 176"/>
                <a:gd name="T5" fmla="*/ 2147483647 h 140"/>
                <a:gd name="T6" fmla="*/ 2147483647 w 176"/>
                <a:gd name="T7" fmla="*/ 2147483647 h 140"/>
                <a:gd name="T8" fmla="*/ 2147483647 w 176"/>
                <a:gd name="T9" fmla="*/ 2147483647 h 140"/>
                <a:gd name="T10" fmla="*/ 2147483647 w 176"/>
                <a:gd name="T11" fmla="*/ 2147483647 h 140"/>
                <a:gd name="T12" fmla="*/ 2147483647 w 176"/>
                <a:gd name="T13" fmla="*/ 2147483647 h 140"/>
                <a:gd name="T14" fmla="*/ 2147483647 w 176"/>
                <a:gd name="T15" fmla="*/ 2147483647 h 140"/>
                <a:gd name="T16" fmla="*/ 2147483647 w 176"/>
                <a:gd name="T17" fmla="*/ 2147483647 h 140"/>
                <a:gd name="T18" fmla="*/ 2147483647 w 176"/>
                <a:gd name="T19" fmla="*/ 2147483647 h 140"/>
                <a:gd name="T20" fmla="*/ 2147483647 w 176"/>
                <a:gd name="T21" fmla="*/ 2147483647 h 140"/>
                <a:gd name="T22" fmla="*/ 2147483647 w 176"/>
                <a:gd name="T23" fmla="*/ 2147483647 h 140"/>
                <a:gd name="T24" fmla="*/ 2147483647 w 176"/>
                <a:gd name="T25" fmla="*/ 2147483647 h 140"/>
                <a:gd name="T26" fmla="*/ 2147483647 w 176"/>
                <a:gd name="T27" fmla="*/ 2147483647 h 140"/>
                <a:gd name="T28" fmla="*/ 2147483647 w 176"/>
                <a:gd name="T29" fmla="*/ 2147483647 h 140"/>
                <a:gd name="T30" fmla="*/ 2147483647 w 176"/>
                <a:gd name="T31" fmla="*/ 2147483647 h 140"/>
                <a:gd name="T32" fmla="*/ 2147483647 w 176"/>
                <a:gd name="T33" fmla="*/ 2147483647 h 140"/>
                <a:gd name="T34" fmla="*/ 2147483647 w 176"/>
                <a:gd name="T35" fmla="*/ 2147483647 h 140"/>
                <a:gd name="T36" fmla="*/ 2147483647 w 176"/>
                <a:gd name="T37" fmla="*/ 2147483647 h 140"/>
                <a:gd name="T38" fmla="*/ 2147483647 w 176"/>
                <a:gd name="T39" fmla="*/ 2147483647 h 140"/>
                <a:gd name="T40" fmla="*/ 2147483647 w 176"/>
                <a:gd name="T41" fmla="*/ 2147483647 h 140"/>
                <a:gd name="T42" fmla="*/ 2147483647 w 176"/>
                <a:gd name="T43" fmla="*/ 2147483647 h 140"/>
                <a:gd name="T44" fmla="*/ 0 w 176"/>
                <a:gd name="T45" fmla="*/ 2147483647 h 140"/>
                <a:gd name="T46" fmla="*/ 0 w 176"/>
                <a:gd name="T47" fmla="*/ 2147483647 h 1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6"/>
                <a:gd name="T73" fmla="*/ 0 h 140"/>
                <a:gd name="T74" fmla="*/ 176 w 176"/>
                <a:gd name="T75" fmla="*/ 140 h 1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6" h="140">
                  <a:moveTo>
                    <a:pt x="0" y="15"/>
                  </a:moveTo>
                  <a:lnTo>
                    <a:pt x="121" y="0"/>
                  </a:lnTo>
                  <a:lnTo>
                    <a:pt x="121" y="75"/>
                  </a:lnTo>
                  <a:lnTo>
                    <a:pt x="158" y="119"/>
                  </a:lnTo>
                  <a:lnTo>
                    <a:pt x="175" y="124"/>
                  </a:lnTo>
                  <a:lnTo>
                    <a:pt x="158" y="135"/>
                  </a:lnTo>
                  <a:lnTo>
                    <a:pt x="148" y="139"/>
                  </a:lnTo>
                  <a:lnTo>
                    <a:pt x="132" y="135"/>
                  </a:lnTo>
                  <a:lnTo>
                    <a:pt x="132" y="124"/>
                  </a:lnTo>
                  <a:lnTo>
                    <a:pt x="127" y="124"/>
                  </a:lnTo>
                  <a:lnTo>
                    <a:pt x="117" y="129"/>
                  </a:lnTo>
                  <a:lnTo>
                    <a:pt x="106" y="135"/>
                  </a:lnTo>
                  <a:lnTo>
                    <a:pt x="95" y="129"/>
                  </a:lnTo>
                  <a:lnTo>
                    <a:pt x="90" y="124"/>
                  </a:lnTo>
                  <a:lnTo>
                    <a:pt x="74" y="115"/>
                  </a:lnTo>
                  <a:lnTo>
                    <a:pt x="69" y="124"/>
                  </a:lnTo>
                  <a:lnTo>
                    <a:pt x="63" y="129"/>
                  </a:lnTo>
                  <a:lnTo>
                    <a:pt x="53" y="135"/>
                  </a:lnTo>
                  <a:lnTo>
                    <a:pt x="42" y="129"/>
                  </a:lnTo>
                  <a:lnTo>
                    <a:pt x="37" y="119"/>
                  </a:lnTo>
                  <a:lnTo>
                    <a:pt x="31" y="115"/>
                  </a:lnTo>
                  <a:lnTo>
                    <a:pt x="31" y="104"/>
                  </a:lnTo>
                  <a:lnTo>
                    <a:pt x="0" y="95"/>
                  </a:lnTo>
                  <a:lnTo>
                    <a:pt x="0" y="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7" name="Line 264"/>
            <p:cNvSpPr>
              <a:spLocks noChangeShapeType="1"/>
            </p:cNvSpPr>
            <p:nvPr/>
          </p:nvSpPr>
          <p:spPr bwMode="auto">
            <a:xfrm flipV="1">
              <a:off x="8224487" y="5695315"/>
              <a:ext cx="0" cy="839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8" name="Freeform 433"/>
            <p:cNvSpPr>
              <a:spLocks/>
            </p:cNvSpPr>
            <p:nvPr/>
          </p:nvSpPr>
          <p:spPr bwMode="auto">
            <a:xfrm>
              <a:off x="8159355" y="6098434"/>
              <a:ext cx="316976" cy="92181"/>
            </a:xfrm>
            <a:custGeom>
              <a:avLst/>
              <a:gdLst>
                <a:gd name="T0" fmla="*/ 0 w 228"/>
                <a:gd name="T1" fmla="*/ 2147483647 h 71"/>
                <a:gd name="T2" fmla="*/ 2147483647 w 228"/>
                <a:gd name="T3" fmla="*/ 2147483647 h 71"/>
                <a:gd name="T4" fmla="*/ 2147483647 w 228"/>
                <a:gd name="T5" fmla="*/ 2147483647 h 71"/>
                <a:gd name="T6" fmla="*/ 2147483647 w 228"/>
                <a:gd name="T7" fmla="*/ 2147483647 h 71"/>
                <a:gd name="T8" fmla="*/ 2147483647 w 228"/>
                <a:gd name="T9" fmla="*/ 0 h 71"/>
                <a:gd name="T10" fmla="*/ 2147483647 w 228"/>
                <a:gd name="T11" fmla="*/ 0 h 71"/>
                <a:gd name="T12" fmla="*/ 2147483647 w 228"/>
                <a:gd name="T13" fmla="*/ 2147483647 h 71"/>
                <a:gd name="T14" fmla="*/ 2147483647 w 228"/>
                <a:gd name="T15" fmla="*/ 2147483647 h 71"/>
                <a:gd name="T16" fmla="*/ 2147483647 w 228"/>
                <a:gd name="T17" fmla="*/ 2147483647 h 71"/>
                <a:gd name="T18" fmla="*/ 2147483647 w 228"/>
                <a:gd name="T19" fmla="*/ 2147483647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71"/>
                <a:gd name="T32" fmla="*/ 228 w 228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71">
                  <a:moveTo>
                    <a:pt x="0" y="70"/>
                  </a:moveTo>
                  <a:lnTo>
                    <a:pt x="21" y="55"/>
                  </a:lnTo>
                  <a:lnTo>
                    <a:pt x="37" y="35"/>
                  </a:lnTo>
                  <a:lnTo>
                    <a:pt x="37" y="5"/>
                  </a:lnTo>
                  <a:lnTo>
                    <a:pt x="64" y="0"/>
                  </a:lnTo>
                  <a:lnTo>
                    <a:pt x="90" y="0"/>
                  </a:lnTo>
                  <a:lnTo>
                    <a:pt x="116" y="5"/>
                  </a:lnTo>
                  <a:lnTo>
                    <a:pt x="148" y="5"/>
                  </a:lnTo>
                  <a:lnTo>
                    <a:pt x="163" y="20"/>
                  </a:lnTo>
                  <a:lnTo>
                    <a:pt x="227" y="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9" name="Freeform 434"/>
            <p:cNvSpPr>
              <a:spLocks/>
            </p:cNvSpPr>
            <p:nvPr/>
          </p:nvSpPr>
          <p:spPr bwMode="auto">
            <a:xfrm>
              <a:off x="8195540" y="6143837"/>
              <a:ext cx="228686" cy="46778"/>
            </a:xfrm>
            <a:custGeom>
              <a:avLst/>
              <a:gdLst>
                <a:gd name="T0" fmla="*/ 2147483647 w 165"/>
                <a:gd name="T1" fmla="*/ 2147483647 h 36"/>
                <a:gd name="T2" fmla="*/ 2147483647 w 165"/>
                <a:gd name="T3" fmla="*/ 2147483647 h 36"/>
                <a:gd name="T4" fmla="*/ 2147483647 w 165"/>
                <a:gd name="T5" fmla="*/ 2147483647 h 36"/>
                <a:gd name="T6" fmla="*/ 2147483647 w 165"/>
                <a:gd name="T7" fmla="*/ 2147483647 h 36"/>
                <a:gd name="T8" fmla="*/ 2147483647 w 165"/>
                <a:gd name="T9" fmla="*/ 0 h 36"/>
                <a:gd name="T10" fmla="*/ 2147483647 w 165"/>
                <a:gd name="T11" fmla="*/ 2147483647 h 36"/>
                <a:gd name="T12" fmla="*/ 2147483647 w 165"/>
                <a:gd name="T13" fmla="*/ 2147483647 h 36"/>
                <a:gd name="T14" fmla="*/ 0 w 165"/>
                <a:gd name="T15" fmla="*/ 2147483647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36"/>
                <a:gd name="T26" fmla="*/ 165 w 165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36">
                  <a:moveTo>
                    <a:pt x="164" y="25"/>
                  </a:moveTo>
                  <a:lnTo>
                    <a:pt x="143" y="20"/>
                  </a:lnTo>
                  <a:lnTo>
                    <a:pt x="127" y="20"/>
                  </a:lnTo>
                  <a:lnTo>
                    <a:pt x="127" y="5"/>
                  </a:lnTo>
                  <a:lnTo>
                    <a:pt x="85" y="0"/>
                  </a:lnTo>
                  <a:lnTo>
                    <a:pt x="58" y="5"/>
                  </a:lnTo>
                  <a:lnTo>
                    <a:pt x="27" y="35"/>
                  </a:lnTo>
                  <a:lnTo>
                    <a:pt x="0" y="3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0" name="Freeform 435"/>
            <p:cNvSpPr>
              <a:spLocks/>
            </p:cNvSpPr>
            <p:nvPr/>
          </p:nvSpPr>
          <p:spPr bwMode="auto">
            <a:xfrm>
              <a:off x="8159355" y="6092930"/>
              <a:ext cx="316976" cy="110067"/>
            </a:xfrm>
            <a:custGeom>
              <a:avLst/>
              <a:gdLst>
                <a:gd name="T0" fmla="*/ 2147483647 w 228"/>
                <a:gd name="T1" fmla="*/ 2147483647 h 85"/>
                <a:gd name="T2" fmla="*/ 2147483647 w 228"/>
                <a:gd name="T3" fmla="*/ 0 h 85"/>
                <a:gd name="T4" fmla="*/ 2147483647 w 228"/>
                <a:gd name="T5" fmla="*/ 2147483647 h 85"/>
                <a:gd name="T6" fmla="*/ 2147483647 w 228"/>
                <a:gd name="T7" fmla="*/ 2147483647 h 85"/>
                <a:gd name="T8" fmla="*/ 2147483647 w 228"/>
                <a:gd name="T9" fmla="*/ 2147483647 h 85"/>
                <a:gd name="T10" fmla="*/ 2147483647 w 228"/>
                <a:gd name="T11" fmla="*/ 2147483647 h 85"/>
                <a:gd name="T12" fmla="*/ 2147483647 w 228"/>
                <a:gd name="T13" fmla="*/ 2147483647 h 85"/>
                <a:gd name="T14" fmla="*/ 2147483647 w 228"/>
                <a:gd name="T15" fmla="*/ 2147483647 h 85"/>
                <a:gd name="T16" fmla="*/ 2147483647 w 228"/>
                <a:gd name="T17" fmla="*/ 2147483647 h 85"/>
                <a:gd name="T18" fmla="*/ 2147483647 w 228"/>
                <a:gd name="T19" fmla="*/ 2147483647 h 85"/>
                <a:gd name="T20" fmla="*/ 2147483647 w 228"/>
                <a:gd name="T21" fmla="*/ 2147483647 h 85"/>
                <a:gd name="T22" fmla="*/ 2147483647 w 228"/>
                <a:gd name="T23" fmla="*/ 2147483647 h 85"/>
                <a:gd name="T24" fmla="*/ 2147483647 w 228"/>
                <a:gd name="T25" fmla="*/ 2147483647 h 85"/>
                <a:gd name="T26" fmla="*/ 2147483647 w 228"/>
                <a:gd name="T27" fmla="*/ 2147483647 h 85"/>
                <a:gd name="T28" fmla="*/ 2147483647 w 228"/>
                <a:gd name="T29" fmla="*/ 2147483647 h 85"/>
                <a:gd name="T30" fmla="*/ 0 w 228"/>
                <a:gd name="T31" fmla="*/ 2147483647 h 85"/>
                <a:gd name="T32" fmla="*/ 2147483647 w 228"/>
                <a:gd name="T33" fmla="*/ 2147483647 h 85"/>
                <a:gd name="T34" fmla="*/ 2147483647 w 228"/>
                <a:gd name="T35" fmla="*/ 2147483647 h 85"/>
                <a:gd name="T36" fmla="*/ 2147483647 w 228"/>
                <a:gd name="T37" fmla="*/ 2147483647 h 85"/>
                <a:gd name="T38" fmla="*/ 2147483647 w 228"/>
                <a:gd name="T39" fmla="*/ 2147483647 h 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8"/>
                <a:gd name="T61" fmla="*/ 0 h 85"/>
                <a:gd name="T62" fmla="*/ 228 w 228"/>
                <a:gd name="T63" fmla="*/ 85 h 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8" h="85">
                  <a:moveTo>
                    <a:pt x="42" y="1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126" y="10"/>
                  </a:lnTo>
                  <a:lnTo>
                    <a:pt x="163" y="25"/>
                  </a:lnTo>
                  <a:lnTo>
                    <a:pt x="185" y="40"/>
                  </a:lnTo>
                  <a:lnTo>
                    <a:pt x="211" y="49"/>
                  </a:lnTo>
                  <a:lnTo>
                    <a:pt x="227" y="60"/>
                  </a:lnTo>
                  <a:lnTo>
                    <a:pt x="211" y="65"/>
                  </a:lnTo>
                  <a:lnTo>
                    <a:pt x="179" y="55"/>
                  </a:lnTo>
                  <a:lnTo>
                    <a:pt x="163" y="55"/>
                  </a:lnTo>
                  <a:lnTo>
                    <a:pt x="148" y="40"/>
                  </a:lnTo>
                  <a:lnTo>
                    <a:pt x="111" y="40"/>
                  </a:lnTo>
                  <a:lnTo>
                    <a:pt x="95" y="45"/>
                  </a:lnTo>
                  <a:lnTo>
                    <a:pt x="68" y="69"/>
                  </a:lnTo>
                  <a:lnTo>
                    <a:pt x="0" y="84"/>
                  </a:lnTo>
                  <a:lnTo>
                    <a:pt x="6" y="74"/>
                  </a:lnTo>
                  <a:lnTo>
                    <a:pt x="26" y="60"/>
                  </a:lnTo>
                  <a:lnTo>
                    <a:pt x="37" y="45"/>
                  </a:lnTo>
                  <a:lnTo>
                    <a:pt x="42" y="1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1" name="Line 268"/>
            <p:cNvSpPr>
              <a:spLocks noChangeShapeType="1"/>
            </p:cNvSpPr>
            <p:nvPr/>
          </p:nvSpPr>
          <p:spPr bwMode="auto">
            <a:xfrm>
              <a:off x="6614998" y="6105313"/>
              <a:ext cx="2146469" cy="143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2" name="Line 271"/>
            <p:cNvSpPr>
              <a:spLocks noChangeShapeType="1"/>
            </p:cNvSpPr>
            <p:nvPr/>
          </p:nvSpPr>
          <p:spPr bwMode="auto">
            <a:xfrm>
              <a:off x="7555796" y="6131454"/>
              <a:ext cx="169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3" name="Line 272"/>
            <p:cNvSpPr>
              <a:spLocks noChangeShapeType="1"/>
            </p:cNvSpPr>
            <p:nvPr/>
          </p:nvSpPr>
          <p:spPr bwMode="auto">
            <a:xfrm>
              <a:off x="7849616" y="6131454"/>
              <a:ext cx="169343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4" name="Line 273"/>
            <p:cNvSpPr>
              <a:spLocks noChangeShapeType="1"/>
            </p:cNvSpPr>
            <p:nvPr/>
          </p:nvSpPr>
          <p:spPr bwMode="auto">
            <a:xfrm>
              <a:off x="8276593" y="6150715"/>
              <a:ext cx="661454" cy="385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5" name="Oval 440"/>
            <p:cNvSpPr>
              <a:spLocks noChangeArrowheads="1"/>
            </p:cNvSpPr>
            <p:nvPr/>
          </p:nvSpPr>
          <p:spPr bwMode="auto">
            <a:xfrm flipH="1">
              <a:off x="7416848" y="6046152"/>
              <a:ext cx="4343" cy="1513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36" name="Line 275"/>
            <p:cNvSpPr>
              <a:spLocks noChangeShapeType="1"/>
            </p:cNvSpPr>
            <p:nvPr/>
          </p:nvSpPr>
          <p:spPr bwMode="auto">
            <a:xfrm flipV="1">
              <a:off x="7438559" y="6054407"/>
              <a:ext cx="21710" cy="6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7" name="Line 276"/>
            <p:cNvSpPr>
              <a:spLocks noChangeShapeType="1"/>
            </p:cNvSpPr>
            <p:nvPr/>
          </p:nvSpPr>
          <p:spPr bwMode="auto">
            <a:xfrm>
              <a:off x="7438559" y="6073669"/>
              <a:ext cx="21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8" name="Line 277"/>
            <p:cNvSpPr>
              <a:spLocks noChangeShapeType="1"/>
            </p:cNvSpPr>
            <p:nvPr/>
          </p:nvSpPr>
          <p:spPr bwMode="auto">
            <a:xfrm>
              <a:off x="7431322" y="6040649"/>
              <a:ext cx="289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9" name="Line 278"/>
            <p:cNvSpPr>
              <a:spLocks noChangeShapeType="1"/>
            </p:cNvSpPr>
            <p:nvPr/>
          </p:nvSpPr>
          <p:spPr bwMode="auto">
            <a:xfrm flipH="1">
              <a:off x="7710667" y="6105313"/>
              <a:ext cx="434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0" name="Freeform 445"/>
            <p:cNvSpPr>
              <a:spLocks/>
            </p:cNvSpPr>
            <p:nvPr/>
          </p:nvSpPr>
          <p:spPr bwMode="auto">
            <a:xfrm>
              <a:off x="5908675" y="6022763"/>
              <a:ext cx="707771" cy="83925"/>
            </a:xfrm>
            <a:custGeom>
              <a:avLst/>
              <a:gdLst>
                <a:gd name="T0" fmla="*/ 2147483647 w 510"/>
                <a:gd name="T1" fmla="*/ 2147483647 h 65"/>
                <a:gd name="T2" fmla="*/ 0 w 510"/>
                <a:gd name="T3" fmla="*/ 2147483647 h 65"/>
                <a:gd name="T4" fmla="*/ 0 w 510"/>
                <a:gd name="T5" fmla="*/ 2147483647 h 65"/>
                <a:gd name="T6" fmla="*/ 2147483647 w 510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0"/>
                <a:gd name="T13" fmla="*/ 0 h 65"/>
                <a:gd name="T14" fmla="*/ 510 w 510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0" h="65">
                  <a:moveTo>
                    <a:pt x="509" y="64"/>
                  </a:moveTo>
                  <a:lnTo>
                    <a:pt x="0" y="34"/>
                  </a:lnTo>
                  <a:lnTo>
                    <a:pt x="0" y="30"/>
                  </a:lnTo>
                  <a:lnTo>
                    <a:pt x="5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1" name="Line 280"/>
            <p:cNvSpPr>
              <a:spLocks noChangeShapeType="1"/>
            </p:cNvSpPr>
            <p:nvPr/>
          </p:nvSpPr>
          <p:spPr bwMode="auto">
            <a:xfrm flipH="1">
              <a:off x="5908675" y="6009005"/>
              <a:ext cx="778692" cy="57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2" name="Freeform 447"/>
            <p:cNvSpPr>
              <a:spLocks/>
            </p:cNvSpPr>
            <p:nvPr/>
          </p:nvSpPr>
          <p:spPr bwMode="auto">
            <a:xfrm>
              <a:off x="6667103" y="5689812"/>
              <a:ext cx="68027" cy="320569"/>
            </a:xfrm>
            <a:custGeom>
              <a:avLst/>
              <a:gdLst>
                <a:gd name="T0" fmla="*/ 0 w 49"/>
                <a:gd name="T1" fmla="*/ 2147483647 h 248"/>
                <a:gd name="T2" fmla="*/ 0 w 49"/>
                <a:gd name="T3" fmla="*/ 2147483647 h 248"/>
                <a:gd name="T4" fmla="*/ 2147483647 w 49"/>
                <a:gd name="T5" fmla="*/ 2147483647 h 248"/>
                <a:gd name="T6" fmla="*/ 2147483647 w 49"/>
                <a:gd name="T7" fmla="*/ 2147483647 h 248"/>
                <a:gd name="T8" fmla="*/ 2147483647 w 49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48"/>
                <a:gd name="T17" fmla="*/ 49 w 49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48">
                  <a:moveTo>
                    <a:pt x="0" y="247"/>
                  </a:moveTo>
                  <a:lnTo>
                    <a:pt x="0" y="49"/>
                  </a:lnTo>
                  <a:lnTo>
                    <a:pt x="6" y="29"/>
                  </a:lnTo>
                  <a:lnTo>
                    <a:pt x="21" y="1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3" name="Freeform 448"/>
            <p:cNvSpPr>
              <a:spLocks/>
            </p:cNvSpPr>
            <p:nvPr/>
          </p:nvSpPr>
          <p:spPr bwMode="auto">
            <a:xfrm>
              <a:off x="6269074" y="6009005"/>
              <a:ext cx="450136" cy="27517"/>
            </a:xfrm>
            <a:custGeom>
              <a:avLst/>
              <a:gdLst>
                <a:gd name="T0" fmla="*/ 2147483647 w 324"/>
                <a:gd name="T1" fmla="*/ 0 h 21"/>
                <a:gd name="T2" fmla="*/ 2147483647 w 324"/>
                <a:gd name="T3" fmla="*/ 0 h 21"/>
                <a:gd name="T4" fmla="*/ 0 w 324"/>
                <a:gd name="T5" fmla="*/ 2147483647 h 21"/>
                <a:gd name="T6" fmla="*/ 0 60000 65536"/>
                <a:gd name="T7" fmla="*/ 0 60000 65536"/>
                <a:gd name="T8" fmla="*/ 0 60000 65536"/>
                <a:gd name="T9" fmla="*/ 0 w 324"/>
                <a:gd name="T10" fmla="*/ 0 h 21"/>
                <a:gd name="T11" fmla="*/ 324 w 32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" h="21">
                  <a:moveTo>
                    <a:pt x="286" y="0"/>
                  </a:moveTo>
                  <a:lnTo>
                    <a:pt x="323" y="0"/>
                  </a:lnTo>
                  <a:lnTo>
                    <a:pt x="0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4" name="Freeform 449"/>
            <p:cNvSpPr>
              <a:spLocks/>
            </p:cNvSpPr>
            <p:nvPr/>
          </p:nvSpPr>
          <p:spPr bwMode="auto">
            <a:xfrm>
              <a:off x="6335653" y="5700818"/>
              <a:ext cx="361846" cy="335703"/>
            </a:xfrm>
            <a:custGeom>
              <a:avLst/>
              <a:gdLst>
                <a:gd name="T0" fmla="*/ 0 w 260"/>
                <a:gd name="T1" fmla="*/ 2147483647 h 259"/>
                <a:gd name="T2" fmla="*/ 0 w 260"/>
                <a:gd name="T3" fmla="*/ 2147483647 h 259"/>
                <a:gd name="T4" fmla="*/ 2147483647 w 260"/>
                <a:gd name="T5" fmla="*/ 2147483647 h 259"/>
                <a:gd name="T6" fmla="*/ 2147483647 w 260"/>
                <a:gd name="T7" fmla="*/ 2147483647 h 259"/>
                <a:gd name="T8" fmla="*/ 2147483647 w 260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59"/>
                <a:gd name="T17" fmla="*/ 260 w 260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59">
                  <a:moveTo>
                    <a:pt x="0" y="258"/>
                  </a:moveTo>
                  <a:lnTo>
                    <a:pt x="0" y="149"/>
                  </a:lnTo>
                  <a:lnTo>
                    <a:pt x="10" y="119"/>
                  </a:lnTo>
                  <a:lnTo>
                    <a:pt x="137" y="55"/>
                  </a:lnTo>
                  <a:lnTo>
                    <a:pt x="259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5" name="Freeform 450"/>
            <p:cNvSpPr>
              <a:spLocks/>
            </p:cNvSpPr>
            <p:nvPr/>
          </p:nvSpPr>
          <p:spPr bwMode="auto">
            <a:xfrm>
              <a:off x="6299468" y="5875549"/>
              <a:ext cx="30395" cy="155470"/>
            </a:xfrm>
            <a:custGeom>
              <a:avLst/>
              <a:gdLst>
                <a:gd name="T0" fmla="*/ 0 w 22"/>
                <a:gd name="T1" fmla="*/ 2147483647 h 120"/>
                <a:gd name="T2" fmla="*/ 0 w 22"/>
                <a:gd name="T3" fmla="*/ 2147483647 h 120"/>
                <a:gd name="T4" fmla="*/ 2147483647 w 22"/>
                <a:gd name="T5" fmla="*/ 2147483647 h 120"/>
                <a:gd name="T6" fmla="*/ 2147483647 w 22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20"/>
                <a:gd name="T14" fmla="*/ 22 w 22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20">
                  <a:moveTo>
                    <a:pt x="0" y="119"/>
                  </a:moveTo>
                  <a:lnTo>
                    <a:pt x="0" y="24"/>
                  </a:lnTo>
                  <a:lnTo>
                    <a:pt x="5" y="4"/>
                  </a:lnTo>
                  <a:lnTo>
                    <a:pt x="21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6" name="Freeform 451"/>
            <p:cNvSpPr>
              <a:spLocks/>
            </p:cNvSpPr>
            <p:nvPr/>
          </p:nvSpPr>
          <p:spPr bwMode="auto">
            <a:xfrm>
              <a:off x="6122888" y="5881052"/>
              <a:ext cx="183818" cy="167852"/>
            </a:xfrm>
            <a:custGeom>
              <a:avLst/>
              <a:gdLst>
                <a:gd name="T0" fmla="*/ 0 w 133"/>
                <a:gd name="T1" fmla="*/ 2147483647 h 129"/>
                <a:gd name="T2" fmla="*/ 0 w 133"/>
                <a:gd name="T3" fmla="*/ 2147483647 h 129"/>
                <a:gd name="T4" fmla="*/ 2147483647 w 133"/>
                <a:gd name="T5" fmla="*/ 2147483647 h 129"/>
                <a:gd name="T6" fmla="*/ 2147483647 w 133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"/>
                <a:gd name="T13" fmla="*/ 0 h 129"/>
                <a:gd name="T14" fmla="*/ 133 w 133"/>
                <a:gd name="T15" fmla="*/ 129 h 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" h="129">
                  <a:moveTo>
                    <a:pt x="0" y="128"/>
                  </a:moveTo>
                  <a:lnTo>
                    <a:pt x="0" y="79"/>
                  </a:lnTo>
                  <a:lnTo>
                    <a:pt x="5" y="64"/>
                  </a:lnTo>
                  <a:lnTo>
                    <a:pt x="13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7" name="Freeform 452"/>
            <p:cNvSpPr>
              <a:spLocks/>
            </p:cNvSpPr>
            <p:nvPr/>
          </p:nvSpPr>
          <p:spPr bwMode="auto">
            <a:xfrm>
              <a:off x="5991176" y="5963602"/>
              <a:ext cx="140396" cy="92181"/>
            </a:xfrm>
            <a:custGeom>
              <a:avLst/>
              <a:gdLst>
                <a:gd name="T0" fmla="*/ 0 w 101"/>
                <a:gd name="T1" fmla="*/ 2147483647 h 71"/>
                <a:gd name="T2" fmla="*/ 0 w 101"/>
                <a:gd name="T3" fmla="*/ 2147483647 h 71"/>
                <a:gd name="T4" fmla="*/ 2147483647 w 101"/>
                <a:gd name="T5" fmla="*/ 0 h 71"/>
                <a:gd name="T6" fmla="*/ 0 60000 65536"/>
                <a:gd name="T7" fmla="*/ 0 60000 65536"/>
                <a:gd name="T8" fmla="*/ 0 60000 65536"/>
                <a:gd name="T9" fmla="*/ 0 w 101"/>
                <a:gd name="T10" fmla="*/ 0 h 71"/>
                <a:gd name="T11" fmla="*/ 101 w 101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1">
                  <a:moveTo>
                    <a:pt x="0" y="70"/>
                  </a:moveTo>
                  <a:lnTo>
                    <a:pt x="0" y="45"/>
                  </a:lnTo>
                  <a:lnTo>
                    <a:pt x="10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8" name="Oval 453"/>
            <p:cNvSpPr>
              <a:spLocks noChangeArrowheads="1"/>
            </p:cNvSpPr>
            <p:nvPr/>
          </p:nvSpPr>
          <p:spPr bwMode="auto">
            <a:xfrm>
              <a:off x="6599077" y="6020012"/>
              <a:ext cx="24605" cy="6741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49" name="Oval 454"/>
            <p:cNvSpPr>
              <a:spLocks noChangeArrowheads="1"/>
            </p:cNvSpPr>
            <p:nvPr/>
          </p:nvSpPr>
          <p:spPr bwMode="auto">
            <a:xfrm>
              <a:off x="6532497" y="6028267"/>
              <a:ext cx="26053" cy="5916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0" name="Oval 455"/>
            <p:cNvSpPr>
              <a:spLocks noChangeArrowheads="1"/>
            </p:cNvSpPr>
            <p:nvPr/>
          </p:nvSpPr>
          <p:spPr bwMode="auto">
            <a:xfrm>
              <a:off x="6406575" y="6040649"/>
              <a:ext cx="18816" cy="39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1" name="Oval 456"/>
            <p:cNvSpPr>
              <a:spLocks noChangeArrowheads="1"/>
            </p:cNvSpPr>
            <p:nvPr/>
          </p:nvSpPr>
          <p:spPr bwMode="auto">
            <a:xfrm>
              <a:off x="6364601" y="6046152"/>
              <a:ext cx="8684" cy="343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2" name="Oval 457"/>
            <p:cNvSpPr>
              <a:spLocks noChangeArrowheads="1"/>
            </p:cNvSpPr>
            <p:nvPr/>
          </p:nvSpPr>
          <p:spPr bwMode="auto">
            <a:xfrm>
              <a:off x="6274863" y="6046152"/>
              <a:ext cx="2895" cy="2889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3" name="Oval 458"/>
            <p:cNvSpPr>
              <a:spLocks noChangeArrowheads="1"/>
            </p:cNvSpPr>
            <p:nvPr/>
          </p:nvSpPr>
          <p:spPr bwMode="auto">
            <a:xfrm>
              <a:off x="6238678" y="6053032"/>
              <a:ext cx="2895" cy="151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4" name="Oval 459"/>
            <p:cNvSpPr>
              <a:spLocks noChangeArrowheads="1"/>
            </p:cNvSpPr>
            <p:nvPr/>
          </p:nvSpPr>
          <p:spPr bwMode="auto">
            <a:xfrm flipH="1">
              <a:off x="6153283" y="6053032"/>
              <a:ext cx="4342" cy="151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5" name="Oval 460"/>
            <p:cNvSpPr>
              <a:spLocks noChangeArrowheads="1"/>
            </p:cNvSpPr>
            <p:nvPr/>
          </p:nvSpPr>
          <p:spPr bwMode="auto">
            <a:xfrm flipH="1">
              <a:off x="6131572" y="6053032"/>
              <a:ext cx="2895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6" name="Oval 461"/>
            <p:cNvSpPr>
              <a:spLocks noChangeArrowheads="1"/>
            </p:cNvSpPr>
            <p:nvPr/>
          </p:nvSpPr>
          <p:spPr bwMode="auto">
            <a:xfrm flipH="1">
              <a:off x="6093940" y="6059910"/>
              <a:ext cx="5790" cy="13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7" name="Oval 462"/>
            <p:cNvSpPr>
              <a:spLocks noChangeArrowheads="1"/>
            </p:cNvSpPr>
            <p:nvPr/>
          </p:nvSpPr>
          <p:spPr bwMode="auto">
            <a:xfrm flipH="1">
              <a:off x="6072230" y="6059910"/>
              <a:ext cx="4342" cy="13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8" name="Oval 463"/>
            <p:cNvSpPr>
              <a:spLocks noChangeArrowheads="1"/>
            </p:cNvSpPr>
            <p:nvPr/>
          </p:nvSpPr>
          <p:spPr bwMode="auto">
            <a:xfrm>
              <a:off x="6001307" y="6065414"/>
              <a:ext cx="10132" cy="8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59" name="Oval 464"/>
            <p:cNvSpPr>
              <a:spLocks noChangeArrowheads="1"/>
            </p:cNvSpPr>
            <p:nvPr/>
          </p:nvSpPr>
          <p:spPr bwMode="auto">
            <a:xfrm>
              <a:off x="6017229" y="6065414"/>
              <a:ext cx="10131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0" name="Oval 465"/>
            <p:cNvSpPr>
              <a:spLocks noChangeArrowheads="1"/>
            </p:cNvSpPr>
            <p:nvPr/>
          </p:nvSpPr>
          <p:spPr bwMode="auto">
            <a:xfrm>
              <a:off x="6186572" y="6053032"/>
              <a:ext cx="4343" cy="825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1" name="Freeform 466"/>
            <p:cNvSpPr>
              <a:spLocks/>
            </p:cNvSpPr>
            <p:nvPr/>
          </p:nvSpPr>
          <p:spPr bwMode="auto">
            <a:xfrm>
              <a:off x="6622235" y="6009005"/>
              <a:ext cx="96974" cy="66040"/>
            </a:xfrm>
            <a:custGeom>
              <a:avLst/>
              <a:gdLst>
                <a:gd name="T0" fmla="*/ 0 w 70"/>
                <a:gd name="T1" fmla="*/ 2147483647 h 50"/>
                <a:gd name="T2" fmla="*/ 2147483647 w 70"/>
                <a:gd name="T3" fmla="*/ 0 h 50"/>
                <a:gd name="T4" fmla="*/ 2147483647 w 70"/>
                <a:gd name="T5" fmla="*/ 2147483647 h 50"/>
                <a:gd name="T6" fmla="*/ 2147483647 w 70"/>
                <a:gd name="T7" fmla="*/ 2147483647 h 50"/>
                <a:gd name="T8" fmla="*/ 2147483647 w 70"/>
                <a:gd name="T9" fmla="*/ 2147483647 h 50"/>
                <a:gd name="T10" fmla="*/ 0 w 70"/>
                <a:gd name="T11" fmla="*/ 2147483647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50"/>
                <a:gd name="T20" fmla="*/ 70 w 70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50">
                  <a:moveTo>
                    <a:pt x="0" y="4"/>
                  </a:moveTo>
                  <a:lnTo>
                    <a:pt x="69" y="0"/>
                  </a:lnTo>
                  <a:lnTo>
                    <a:pt x="64" y="40"/>
                  </a:lnTo>
                  <a:lnTo>
                    <a:pt x="59" y="49"/>
                  </a:lnTo>
                  <a:lnTo>
                    <a:pt x="10" y="49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" name="Freeform 467"/>
            <p:cNvSpPr>
              <a:spLocks/>
            </p:cNvSpPr>
            <p:nvPr/>
          </p:nvSpPr>
          <p:spPr bwMode="auto">
            <a:xfrm>
              <a:off x="6011440" y="6009005"/>
              <a:ext cx="605006" cy="72919"/>
            </a:xfrm>
            <a:custGeom>
              <a:avLst/>
              <a:gdLst>
                <a:gd name="T0" fmla="*/ 0 w 436"/>
                <a:gd name="T1" fmla="*/ 2147483647 h 56"/>
                <a:gd name="T2" fmla="*/ 2147483647 w 436"/>
                <a:gd name="T3" fmla="*/ 2147483647 h 56"/>
                <a:gd name="T4" fmla="*/ 2147483647 w 436"/>
                <a:gd name="T5" fmla="*/ 2147483647 h 56"/>
                <a:gd name="T6" fmla="*/ 2147483647 w 436"/>
                <a:gd name="T7" fmla="*/ 2147483647 h 56"/>
                <a:gd name="T8" fmla="*/ 2147483647 w 436"/>
                <a:gd name="T9" fmla="*/ 2147483647 h 56"/>
                <a:gd name="T10" fmla="*/ 2147483647 w 436"/>
                <a:gd name="T11" fmla="*/ 2147483647 h 56"/>
                <a:gd name="T12" fmla="*/ 2147483647 w 436"/>
                <a:gd name="T13" fmla="*/ 2147483647 h 56"/>
                <a:gd name="T14" fmla="*/ 2147483647 w 436"/>
                <a:gd name="T15" fmla="*/ 2147483647 h 56"/>
                <a:gd name="T16" fmla="*/ 2147483647 w 436"/>
                <a:gd name="T17" fmla="*/ 2147483647 h 56"/>
                <a:gd name="T18" fmla="*/ 2147483647 w 436"/>
                <a:gd name="T19" fmla="*/ 2147483647 h 56"/>
                <a:gd name="T20" fmla="*/ 2147483647 w 436"/>
                <a:gd name="T21" fmla="*/ 2147483647 h 56"/>
                <a:gd name="T22" fmla="*/ 2147483647 w 436"/>
                <a:gd name="T23" fmla="*/ 2147483647 h 56"/>
                <a:gd name="T24" fmla="*/ 2147483647 w 436"/>
                <a:gd name="T25" fmla="*/ 2147483647 h 56"/>
                <a:gd name="T26" fmla="*/ 2147483647 w 436"/>
                <a:gd name="T27" fmla="*/ 2147483647 h 56"/>
                <a:gd name="T28" fmla="*/ 2147483647 w 436"/>
                <a:gd name="T29" fmla="*/ 2147483647 h 56"/>
                <a:gd name="T30" fmla="*/ 2147483647 w 436"/>
                <a:gd name="T31" fmla="*/ 2147483647 h 56"/>
                <a:gd name="T32" fmla="*/ 2147483647 w 436"/>
                <a:gd name="T33" fmla="*/ 2147483647 h 56"/>
                <a:gd name="T34" fmla="*/ 2147483647 w 436"/>
                <a:gd name="T35" fmla="*/ 2147483647 h 56"/>
                <a:gd name="T36" fmla="*/ 2147483647 w 436"/>
                <a:gd name="T37" fmla="*/ 2147483647 h 56"/>
                <a:gd name="T38" fmla="*/ 2147483647 w 436"/>
                <a:gd name="T39" fmla="*/ 2147483647 h 56"/>
                <a:gd name="T40" fmla="*/ 2147483647 w 436"/>
                <a:gd name="T41" fmla="*/ 2147483647 h 56"/>
                <a:gd name="T42" fmla="*/ 2147483647 w 436"/>
                <a:gd name="T43" fmla="*/ 0 h 56"/>
                <a:gd name="T44" fmla="*/ 0 w 436"/>
                <a:gd name="T45" fmla="*/ 2147483647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36"/>
                <a:gd name="T70" fmla="*/ 0 h 56"/>
                <a:gd name="T71" fmla="*/ 436 w 436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36" h="56">
                  <a:moveTo>
                    <a:pt x="0" y="40"/>
                  </a:moveTo>
                  <a:lnTo>
                    <a:pt x="43" y="35"/>
                  </a:lnTo>
                  <a:lnTo>
                    <a:pt x="69" y="45"/>
                  </a:lnTo>
                  <a:lnTo>
                    <a:pt x="96" y="40"/>
                  </a:lnTo>
                  <a:lnTo>
                    <a:pt x="106" y="45"/>
                  </a:lnTo>
                  <a:lnTo>
                    <a:pt x="127" y="40"/>
                  </a:lnTo>
                  <a:lnTo>
                    <a:pt x="143" y="40"/>
                  </a:lnTo>
                  <a:lnTo>
                    <a:pt x="154" y="40"/>
                  </a:lnTo>
                  <a:lnTo>
                    <a:pt x="175" y="45"/>
                  </a:lnTo>
                  <a:lnTo>
                    <a:pt x="180" y="40"/>
                  </a:lnTo>
                  <a:lnTo>
                    <a:pt x="201" y="40"/>
                  </a:lnTo>
                  <a:lnTo>
                    <a:pt x="212" y="45"/>
                  </a:lnTo>
                  <a:lnTo>
                    <a:pt x="234" y="35"/>
                  </a:lnTo>
                  <a:lnTo>
                    <a:pt x="244" y="35"/>
                  </a:lnTo>
                  <a:lnTo>
                    <a:pt x="271" y="40"/>
                  </a:lnTo>
                  <a:lnTo>
                    <a:pt x="308" y="40"/>
                  </a:lnTo>
                  <a:lnTo>
                    <a:pt x="345" y="35"/>
                  </a:lnTo>
                  <a:lnTo>
                    <a:pt x="355" y="30"/>
                  </a:lnTo>
                  <a:lnTo>
                    <a:pt x="361" y="35"/>
                  </a:lnTo>
                  <a:lnTo>
                    <a:pt x="398" y="40"/>
                  </a:lnTo>
                  <a:lnTo>
                    <a:pt x="429" y="55"/>
                  </a:lnTo>
                  <a:lnTo>
                    <a:pt x="435" y="0"/>
                  </a:lnTo>
                  <a:lnTo>
                    <a:pt x="0" y="4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" name="Freeform 468"/>
            <p:cNvSpPr>
              <a:spLocks/>
            </p:cNvSpPr>
            <p:nvPr/>
          </p:nvSpPr>
          <p:spPr bwMode="auto">
            <a:xfrm>
              <a:off x="6658419" y="5695315"/>
              <a:ext cx="111449" cy="309562"/>
            </a:xfrm>
            <a:custGeom>
              <a:avLst/>
              <a:gdLst>
                <a:gd name="T0" fmla="*/ 2147483647 w 81"/>
                <a:gd name="T1" fmla="*/ 0 h 239"/>
                <a:gd name="T2" fmla="*/ 2147483647 w 81"/>
                <a:gd name="T3" fmla="*/ 2147483647 h 239"/>
                <a:gd name="T4" fmla="*/ 2147483647 w 81"/>
                <a:gd name="T5" fmla="*/ 2147483647 h 239"/>
                <a:gd name="T6" fmla="*/ 2147483647 w 81"/>
                <a:gd name="T7" fmla="*/ 2147483647 h 239"/>
                <a:gd name="T8" fmla="*/ 2147483647 w 81"/>
                <a:gd name="T9" fmla="*/ 2147483647 h 239"/>
                <a:gd name="T10" fmla="*/ 2147483647 w 81"/>
                <a:gd name="T11" fmla="*/ 2147483647 h 239"/>
                <a:gd name="T12" fmla="*/ 2147483647 w 81"/>
                <a:gd name="T13" fmla="*/ 2147483647 h 239"/>
                <a:gd name="T14" fmla="*/ 2147483647 w 81"/>
                <a:gd name="T15" fmla="*/ 2147483647 h 239"/>
                <a:gd name="T16" fmla="*/ 2147483647 w 81"/>
                <a:gd name="T17" fmla="*/ 2147483647 h 239"/>
                <a:gd name="T18" fmla="*/ 2147483647 w 81"/>
                <a:gd name="T19" fmla="*/ 2147483647 h 239"/>
                <a:gd name="T20" fmla="*/ 2147483647 w 81"/>
                <a:gd name="T21" fmla="*/ 2147483647 h 239"/>
                <a:gd name="T22" fmla="*/ 2147483647 w 81"/>
                <a:gd name="T23" fmla="*/ 2147483647 h 239"/>
                <a:gd name="T24" fmla="*/ 2147483647 w 81"/>
                <a:gd name="T25" fmla="*/ 2147483647 h 239"/>
                <a:gd name="T26" fmla="*/ 2147483647 w 81"/>
                <a:gd name="T27" fmla="*/ 2147483647 h 239"/>
                <a:gd name="T28" fmla="*/ 2147483647 w 81"/>
                <a:gd name="T29" fmla="*/ 2147483647 h 239"/>
                <a:gd name="T30" fmla="*/ 0 w 81"/>
                <a:gd name="T31" fmla="*/ 2147483647 h 239"/>
                <a:gd name="T32" fmla="*/ 2147483647 w 81"/>
                <a:gd name="T33" fmla="*/ 2147483647 h 239"/>
                <a:gd name="T34" fmla="*/ 2147483647 w 81"/>
                <a:gd name="T35" fmla="*/ 2147483647 h 239"/>
                <a:gd name="T36" fmla="*/ 2147483647 w 81"/>
                <a:gd name="T37" fmla="*/ 2147483647 h 239"/>
                <a:gd name="T38" fmla="*/ 2147483647 w 81"/>
                <a:gd name="T39" fmla="*/ 0 h 2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239"/>
                <a:gd name="T62" fmla="*/ 81 w 81"/>
                <a:gd name="T63" fmla="*/ 239 h 2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239">
                  <a:moveTo>
                    <a:pt x="43" y="0"/>
                  </a:moveTo>
                  <a:lnTo>
                    <a:pt x="43" y="15"/>
                  </a:lnTo>
                  <a:lnTo>
                    <a:pt x="59" y="25"/>
                  </a:lnTo>
                  <a:lnTo>
                    <a:pt x="59" y="40"/>
                  </a:lnTo>
                  <a:lnTo>
                    <a:pt x="70" y="45"/>
                  </a:lnTo>
                  <a:lnTo>
                    <a:pt x="75" y="40"/>
                  </a:lnTo>
                  <a:lnTo>
                    <a:pt x="80" y="50"/>
                  </a:lnTo>
                  <a:lnTo>
                    <a:pt x="80" y="80"/>
                  </a:lnTo>
                  <a:lnTo>
                    <a:pt x="43" y="89"/>
                  </a:lnTo>
                  <a:lnTo>
                    <a:pt x="38" y="124"/>
                  </a:lnTo>
                  <a:lnTo>
                    <a:pt x="27" y="139"/>
                  </a:lnTo>
                  <a:lnTo>
                    <a:pt x="17" y="164"/>
                  </a:lnTo>
                  <a:lnTo>
                    <a:pt x="21" y="223"/>
                  </a:lnTo>
                  <a:lnTo>
                    <a:pt x="27" y="233"/>
                  </a:lnTo>
                  <a:lnTo>
                    <a:pt x="17" y="238"/>
                  </a:lnTo>
                  <a:lnTo>
                    <a:pt x="0" y="238"/>
                  </a:lnTo>
                  <a:lnTo>
                    <a:pt x="6" y="45"/>
                  </a:lnTo>
                  <a:lnTo>
                    <a:pt x="6" y="25"/>
                  </a:lnTo>
                  <a:lnTo>
                    <a:pt x="27" y="5"/>
                  </a:lnTo>
                  <a:lnTo>
                    <a:pt x="43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" name="Line 303"/>
            <p:cNvSpPr>
              <a:spLocks noChangeShapeType="1"/>
            </p:cNvSpPr>
            <p:nvPr/>
          </p:nvSpPr>
          <p:spPr bwMode="auto">
            <a:xfrm>
              <a:off x="6063545" y="6003502"/>
              <a:ext cx="0" cy="5503"/>
            </a:xfrm>
            <a:prstGeom prst="line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5" name="Line 304"/>
            <p:cNvSpPr>
              <a:spLocks noChangeShapeType="1"/>
            </p:cNvSpPr>
            <p:nvPr/>
          </p:nvSpPr>
          <p:spPr bwMode="auto">
            <a:xfrm flipH="1">
              <a:off x="5996966" y="6029642"/>
              <a:ext cx="72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6" name="Oval 471"/>
            <p:cNvSpPr>
              <a:spLocks noChangeArrowheads="1"/>
            </p:cNvSpPr>
            <p:nvPr/>
          </p:nvSpPr>
          <p:spPr bwMode="auto">
            <a:xfrm>
              <a:off x="6467365" y="6028267"/>
              <a:ext cx="17369" cy="3989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7" name="Oval 472"/>
            <p:cNvSpPr>
              <a:spLocks noChangeArrowheads="1"/>
            </p:cNvSpPr>
            <p:nvPr/>
          </p:nvSpPr>
          <p:spPr bwMode="auto">
            <a:xfrm>
              <a:off x="6716315" y="6014508"/>
              <a:ext cx="33290" cy="660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8668" name="Line 311"/>
            <p:cNvSpPr>
              <a:spLocks noChangeShapeType="1"/>
            </p:cNvSpPr>
            <p:nvPr/>
          </p:nvSpPr>
          <p:spPr bwMode="auto">
            <a:xfrm flipH="1">
              <a:off x="6312495" y="5755852"/>
              <a:ext cx="344477" cy="143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9" name="Line 312"/>
            <p:cNvSpPr>
              <a:spLocks noChangeShapeType="1"/>
            </p:cNvSpPr>
            <p:nvPr/>
          </p:nvSpPr>
          <p:spPr bwMode="auto">
            <a:xfrm flipV="1">
              <a:off x="6331311" y="5984240"/>
              <a:ext cx="309740" cy="28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0" name="Line 313"/>
            <p:cNvSpPr>
              <a:spLocks noChangeShapeType="1"/>
            </p:cNvSpPr>
            <p:nvPr/>
          </p:nvSpPr>
          <p:spPr bwMode="auto">
            <a:xfrm flipH="1">
              <a:off x="5939070" y="5907193"/>
              <a:ext cx="367635" cy="1540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1" name="Line 314"/>
            <p:cNvSpPr>
              <a:spLocks noChangeShapeType="1"/>
            </p:cNvSpPr>
            <p:nvPr/>
          </p:nvSpPr>
          <p:spPr bwMode="auto">
            <a:xfrm flipH="1">
              <a:off x="5924597" y="6010380"/>
              <a:ext cx="373425" cy="564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2" name="Line 315"/>
            <p:cNvSpPr>
              <a:spLocks noChangeShapeType="1"/>
            </p:cNvSpPr>
            <p:nvPr/>
          </p:nvSpPr>
          <p:spPr bwMode="auto">
            <a:xfrm>
              <a:off x="7151977" y="5689812"/>
              <a:ext cx="0" cy="171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3" name="Line 316"/>
            <p:cNvSpPr>
              <a:spLocks noChangeShapeType="1"/>
            </p:cNvSpPr>
            <p:nvPr/>
          </p:nvSpPr>
          <p:spPr bwMode="auto">
            <a:xfrm>
              <a:off x="7011581" y="5733838"/>
              <a:ext cx="0" cy="1540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4" name="Line 317"/>
            <p:cNvSpPr>
              <a:spLocks noChangeShapeType="1"/>
            </p:cNvSpPr>
            <p:nvPr/>
          </p:nvSpPr>
          <p:spPr bwMode="auto">
            <a:xfrm>
              <a:off x="6946449" y="5753100"/>
              <a:ext cx="0" cy="14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5" name="Freeform 480"/>
            <p:cNvSpPr>
              <a:spLocks/>
            </p:cNvSpPr>
            <p:nvPr/>
          </p:nvSpPr>
          <p:spPr bwMode="auto">
            <a:xfrm>
              <a:off x="7739614" y="5105082"/>
              <a:ext cx="515268" cy="96308"/>
            </a:xfrm>
            <a:custGeom>
              <a:avLst/>
              <a:gdLst>
                <a:gd name="T0" fmla="*/ 2147483647 w 371"/>
                <a:gd name="T1" fmla="*/ 2147483647 h 74"/>
                <a:gd name="T2" fmla="*/ 0 w 371"/>
                <a:gd name="T3" fmla="*/ 2147483647 h 74"/>
                <a:gd name="T4" fmla="*/ 2147483647 w 371"/>
                <a:gd name="T5" fmla="*/ 0 h 74"/>
                <a:gd name="T6" fmla="*/ 2147483647 w 371"/>
                <a:gd name="T7" fmla="*/ 2147483647 h 74"/>
                <a:gd name="T8" fmla="*/ 2147483647 w 371"/>
                <a:gd name="T9" fmla="*/ 2147483647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1"/>
                <a:gd name="T16" fmla="*/ 0 h 74"/>
                <a:gd name="T17" fmla="*/ 371 w 37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1" h="74">
                  <a:moveTo>
                    <a:pt x="5" y="73"/>
                  </a:moveTo>
                  <a:lnTo>
                    <a:pt x="0" y="58"/>
                  </a:lnTo>
                  <a:lnTo>
                    <a:pt x="121" y="0"/>
                  </a:lnTo>
                  <a:lnTo>
                    <a:pt x="370" y="39"/>
                  </a:lnTo>
                  <a:lnTo>
                    <a:pt x="37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6" name="Line 319"/>
            <p:cNvSpPr>
              <a:spLocks noChangeShapeType="1"/>
            </p:cNvSpPr>
            <p:nvPr/>
          </p:nvSpPr>
          <p:spPr bwMode="auto">
            <a:xfrm>
              <a:off x="7907511" y="5105082"/>
              <a:ext cx="0" cy="37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7" name="Freeform 482"/>
            <p:cNvSpPr>
              <a:spLocks/>
            </p:cNvSpPr>
            <p:nvPr/>
          </p:nvSpPr>
          <p:spPr bwMode="auto">
            <a:xfrm>
              <a:off x="7754088" y="5072062"/>
              <a:ext cx="471847" cy="97685"/>
            </a:xfrm>
            <a:custGeom>
              <a:avLst/>
              <a:gdLst>
                <a:gd name="T0" fmla="*/ 0 w 340"/>
                <a:gd name="T1" fmla="*/ 2147483647 h 75"/>
                <a:gd name="T2" fmla="*/ 2147483647 w 340"/>
                <a:gd name="T3" fmla="*/ 2147483647 h 75"/>
                <a:gd name="T4" fmla="*/ 2147483647 w 340"/>
                <a:gd name="T5" fmla="*/ 2147483647 h 75"/>
                <a:gd name="T6" fmla="*/ 2147483647 w 340"/>
                <a:gd name="T7" fmla="*/ 2147483647 h 75"/>
                <a:gd name="T8" fmla="*/ 2147483647 w 340"/>
                <a:gd name="T9" fmla="*/ 0 h 75"/>
                <a:gd name="T10" fmla="*/ 2147483647 w 340"/>
                <a:gd name="T11" fmla="*/ 0 h 75"/>
                <a:gd name="T12" fmla="*/ 2147483647 w 340"/>
                <a:gd name="T13" fmla="*/ 2147483647 h 75"/>
                <a:gd name="T14" fmla="*/ 2147483647 w 340"/>
                <a:gd name="T15" fmla="*/ 2147483647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0"/>
                <a:gd name="T25" fmla="*/ 0 h 75"/>
                <a:gd name="T26" fmla="*/ 340 w 340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0" h="75">
                  <a:moveTo>
                    <a:pt x="0" y="74"/>
                  </a:moveTo>
                  <a:lnTo>
                    <a:pt x="27" y="54"/>
                  </a:lnTo>
                  <a:lnTo>
                    <a:pt x="53" y="34"/>
                  </a:lnTo>
                  <a:lnTo>
                    <a:pt x="95" y="15"/>
                  </a:lnTo>
                  <a:lnTo>
                    <a:pt x="144" y="0"/>
                  </a:lnTo>
                  <a:lnTo>
                    <a:pt x="202" y="0"/>
                  </a:lnTo>
                  <a:lnTo>
                    <a:pt x="265" y="20"/>
                  </a:lnTo>
                  <a:lnTo>
                    <a:pt x="339" y="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8" name="Line 321"/>
            <p:cNvSpPr>
              <a:spLocks noChangeShapeType="1"/>
            </p:cNvSpPr>
            <p:nvPr/>
          </p:nvSpPr>
          <p:spPr bwMode="auto">
            <a:xfrm>
              <a:off x="6445654" y="5845280"/>
              <a:ext cx="0" cy="160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9" name="Line 322"/>
            <p:cNvSpPr>
              <a:spLocks noChangeShapeType="1"/>
            </p:cNvSpPr>
            <p:nvPr/>
          </p:nvSpPr>
          <p:spPr bwMode="auto">
            <a:xfrm>
              <a:off x="6529603" y="5808133"/>
              <a:ext cx="0" cy="176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0" name="Line 323"/>
            <p:cNvSpPr>
              <a:spLocks noChangeShapeType="1"/>
            </p:cNvSpPr>
            <p:nvPr/>
          </p:nvSpPr>
          <p:spPr bwMode="auto">
            <a:xfrm>
              <a:off x="6185126" y="5952595"/>
              <a:ext cx="0" cy="71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1" name="Line 324"/>
            <p:cNvSpPr>
              <a:spLocks noChangeShapeType="1"/>
            </p:cNvSpPr>
            <p:nvPr/>
          </p:nvSpPr>
          <p:spPr bwMode="auto">
            <a:xfrm flipH="1">
              <a:off x="6235783" y="5934710"/>
              <a:ext cx="4343" cy="85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2" name="Line 325"/>
            <p:cNvSpPr>
              <a:spLocks noChangeShapeType="1"/>
            </p:cNvSpPr>
            <p:nvPr/>
          </p:nvSpPr>
          <p:spPr bwMode="auto">
            <a:xfrm>
              <a:off x="6066440" y="6006253"/>
              <a:ext cx="0" cy="41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Freeform 23"/>
          <p:cNvSpPr>
            <a:spLocks/>
          </p:cNvSpPr>
          <p:nvPr/>
        </p:nvSpPr>
        <p:spPr bwMode="auto">
          <a:xfrm rot="8864757">
            <a:off x="3989388" y="5129829"/>
            <a:ext cx="2073275" cy="1273175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33"/>
          </a:solidFill>
          <a:ln w="12700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12" name="Picture 24" descr="Signal 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5257800"/>
            <a:ext cx="2079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Picture 28" descr="C:\Documents and Settings\p0009489\My Documents\Work\Working Group\graphics\hi rail truck PTC overview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228600" y="5562600"/>
            <a:ext cx="1557338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Picture 29" descr="C:\Documents and Settings\p0022677\Local Settings\Temporary Internet Files\Content.IE5\1WH9FWQ4\MC900027517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5486400"/>
            <a:ext cx="654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" name="Rectangle 316"/>
          <p:cNvSpPr>
            <a:spLocks noChangeArrowheads="1"/>
          </p:cNvSpPr>
          <p:nvPr/>
        </p:nvSpPr>
        <p:spPr bwMode="auto">
          <a:xfrm rot="4212098">
            <a:off x="5574002" y="4356059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220MHz Spectrum</a:t>
            </a:r>
          </a:p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Cell Modem, WiFi</a:t>
            </a:r>
            <a:endParaRPr lang="en-US" sz="1600" b="1" spc="50" dirty="0">
              <a:ln w="11430"/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318" name="Rectangle 317"/>
          <p:cNvSpPr>
            <a:spLocks noChangeArrowheads="1"/>
          </p:cNvSpPr>
          <p:nvPr/>
        </p:nvSpPr>
        <p:spPr bwMode="auto">
          <a:xfrm>
            <a:off x="3352800" y="62484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defRPr/>
            </a:pPr>
            <a:r>
              <a:rPr lang="en-US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220MHz Spectrum</a:t>
            </a:r>
            <a:endParaRPr lang="en-US" spc="50" dirty="0">
              <a:ln w="11430"/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319" name="Rectangular Callout 318"/>
          <p:cNvSpPr/>
          <p:nvPr/>
        </p:nvSpPr>
        <p:spPr>
          <a:xfrm>
            <a:off x="3200400" y="3352800"/>
            <a:ext cx="1295400" cy="1321416"/>
          </a:xfrm>
          <a:prstGeom prst="wedgeRectCallout">
            <a:avLst>
              <a:gd name="adj1" fmla="val -66409"/>
              <a:gd name="adj2" fmla="val -335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pic>
        <p:nvPicPr>
          <p:cNvPr id="8218" name="Picture 34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3639166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9" name="Rectangle 35"/>
          <p:cNvSpPr>
            <a:spLocks noChangeArrowheads="1"/>
          </p:cNvSpPr>
          <p:nvPr/>
        </p:nvSpPr>
        <p:spPr bwMode="auto">
          <a:xfrm rot="1649032">
            <a:off x="3276745" y="4192773"/>
            <a:ext cx="10620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dirty="0">
                <a:latin typeface="Gill Sans MT" pitchFamily="34" charset="0"/>
              </a:rPr>
              <a:t>BOS</a:t>
            </a:r>
          </a:p>
        </p:txBody>
      </p:sp>
      <p:sp>
        <p:nvSpPr>
          <p:cNvPr id="323" name="Rectangular Callout 322"/>
          <p:cNvSpPr/>
          <p:nvPr/>
        </p:nvSpPr>
        <p:spPr>
          <a:xfrm>
            <a:off x="228600" y="3378816"/>
            <a:ext cx="1981200" cy="1371600"/>
          </a:xfrm>
          <a:prstGeom prst="wedgeRectCallout">
            <a:avLst>
              <a:gd name="adj1" fmla="val 27103"/>
              <a:gd name="adj2" fmla="val -61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304800" y="3455016"/>
            <a:ext cx="1752600" cy="1143000"/>
            <a:chOff x="381000" y="3751263"/>
            <a:chExt cx="3546475" cy="2130425"/>
          </a:xfrm>
        </p:grpSpPr>
        <p:sp>
          <p:nvSpPr>
            <p:cNvPr id="8239" name="Freeform 44"/>
            <p:cNvSpPr>
              <a:spLocks/>
            </p:cNvSpPr>
            <p:nvPr/>
          </p:nvSpPr>
          <p:spPr bwMode="auto">
            <a:xfrm>
              <a:off x="2403475" y="4265613"/>
              <a:ext cx="290513" cy="306387"/>
            </a:xfrm>
            <a:custGeom>
              <a:avLst/>
              <a:gdLst>
                <a:gd name="T0" fmla="*/ 0 w 191"/>
                <a:gd name="T1" fmla="*/ 2147483647 h 205"/>
                <a:gd name="T2" fmla="*/ 2147483647 w 191"/>
                <a:gd name="T3" fmla="*/ 2147483647 h 205"/>
                <a:gd name="T4" fmla="*/ 2147483647 w 191"/>
                <a:gd name="T5" fmla="*/ 2147483647 h 205"/>
                <a:gd name="T6" fmla="*/ 2147483647 w 191"/>
                <a:gd name="T7" fmla="*/ 0 h 205"/>
                <a:gd name="T8" fmla="*/ 2147483647 w 191"/>
                <a:gd name="T9" fmla="*/ 2147483647 h 205"/>
                <a:gd name="T10" fmla="*/ 2147483647 w 191"/>
                <a:gd name="T11" fmla="*/ 2147483647 h 205"/>
                <a:gd name="T12" fmla="*/ 2147483647 w 191"/>
                <a:gd name="T13" fmla="*/ 2147483647 h 205"/>
                <a:gd name="T14" fmla="*/ 2147483647 w 191"/>
                <a:gd name="T15" fmla="*/ 2147483647 h 205"/>
                <a:gd name="T16" fmla="*/ 2147483647 w 191"/>
                <a:gd name="T17" fmla="*/ 2147483647 h 205"/>
                <a:gd name="T18" fmla="*/ 2147483647 w 191"/>
                <a:gd name="T19" fmla="*/ 2147483647 h 205"/>
                <a:gd name="T20" fmla="*/ 2147483647 w 191"/>
                <a:gd name="T21" fmla="*/ 2147483647 h 205"/>
                <a:gd name="T22" fmla="*/ 2147483647 w 191"/>
                <a:gd name="T23" fmla="*/ 2147483647 h 205"/>
                <a:gd name="T24" fmla="*/ 2147483647 w 191"/>
                <a:gd name="T25" fmla="*/ 2147483647 h 205"/>
                <a:gd name="T26" fmla="*/ 2147483647 w 191"/>
                <a:gd name="T27" fmla="*/ 2147483647 h 205"/>
                <a:gd name="T28" fmla="*/ 2147483647 w 191"/>
                <a:gd name="T29" fmla="*/ 2147483647 h 205"/>
                <a:gd name="T30" fmla="*/ 2147483647 w 191"/>
                <a:gd name="T31" fmla="*/ 2147483647 h 205"/>
                <a:gd name="T32" fmla="*/ 2147483647 w 191"/>
                <a:gd name="T33" fmla="*/ 2147483647 h 205"/>
                <a:gd name="T34" fmla="*/ 2147483647 w 191"/>
                <a:gd name="T35" fmla="*/ 2147483647 h 205"/>
                <a:gd name="T36" fmla="*/ 2147483647 w 191"/>
                <a:gd name="T37" fmla="*/ 2147483647 h 205"/>
                <a:gd name="T38" fmla="*/ 2147483647 w 191"/>
                <a:gd name="T39" fmla="*/ 2147483647 h 205"/>
                <a:gd name="T40" fmla="*/ 0 w 191"/>
                <a:gd name="T41" fmla="*/ 2147483647 h 20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205"/>
                <a:gd name="T65" fmla="*/ 191 w 191"/>
                <a:gd name="T66" fmla="*/ 205 h 20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205">
                  <a:moveTo>
                    <a:pt x="0" y="72"/>
                  </a:moveTo>
                  <a:lnTo>
                    <a:pt x="6" y="33"/>
                  </a:lnTo>
                  <a:lnTo>
                    <a:pt x="30" y="11"/>
                  </a:lnTo>
                  <a:lnTo>
                    <a:pt x="66" y="0"/>
                  </a:lnTo>
                  <a:lnTo>
                    <a:pt x="108" y="5"/>
                  </a:lnTo>
                  <a:lnTo>
                    <a:pt x="148" y="16"/>
                  </a:lnTo>
                  <a:lnTo>
                    <a:pt x="172" y="39"/>
                  </a:lnTo>
                  <a:lnTo>
                    <a:pt x="190" y="67"/>
                  </a:lnTo>
                  <a:lnTo>
                    <a:pt x="190" y="99"/>
                  </a:lnTo>
                  <a:lnTo>
                    <a:pt x="184" y="138"/>
                  </a:lnTo>
                  <a:lnTo>
                    <a:pt x="167" y="182"/>
                  </a:lnTo>
                  <a:lnTo>
                    <a:pt x="119" y="199"/>
                  </a:lnTo>
                  <a:lnTo>
                    <a:pt x="71" y="204"/>
                  </a:lnTo>
                  <a:lnTo>
                    <a:pt x="54" y="194"/>
                  </a:lnTo>
                  <a:lnTo>
                    <a:pt x="42" y="171"/>
                  </a:lnTo>
                  <a:lnTo>
                    <a:pt x="36" y="149"/>
                  </a:lnTo>
                  <a:lnTo>
                    <a:pt x="36" y="99"/>
                  </a:lnTo>
                  <a:lnTo>
                    <a:pt x="30" y="88"/>
                  </a:lnTo>
                  <a:lnTo>
                    <a:pt x="24" y="83"/>
                  </a:lnTo>
                  <a:lnTo>
                    <a:pt x="6" y="83"/>
                  </a:lnTo>
                  <a:lnTo>
                    <a:pt x="0" y="7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Freeform 45"/>
            <p:cNvSpPr>
              <a:spLocks/>
            </p:cNvSpPr>
            <p:nvPr/>
          </p:nvSpPr>
          <p:spPr bwMode="auto">
            <a:xfrm>
              <a:off x="381000" y="4119563"/>
              <a:ext cx="2574925" cy="1752600"/>
            </a:xfrm>
            <a:custGeom>
              <a:avLst/>
              <a:gdLst>
                <a:gd name="T0" fmla="*/ 0 w 1692"/>
                <a:gd name="T1" fmla="*/ 2147483647 h 1172"/>
                <a:gd name="T2" fmla="*/ 2147483647 w 1692"/>
                <a:gd name="T3" fmla="*/ 2147483647 h 1172"/>
                <a:gd name="T4" fmla="*/ 2147483647 w 1692"/>
                <a:gd name="T5" fmla="*/ 0 h 1172"/>
                <a:gd name="T6" fmla="*/ 2147483647 w 1692"/>
                <a:gd name="T7" fmla="*/ 2147483647 h 1172"/>
                <a:gd name="T8" fmla="*/ 2147483647 w 1692"/>
                <a:gd name="T9" fmla="*/ 2147483647 h 1172"/>
                <a:gd name="T10" fmla="*/ 2147483647 w 1692"/>
                <a:gd name="T11" fmla="*/ 2147483647 h 1172"/>
                <a:gd name="T12" fmla="*/ 2147483647 w 1692"/>
                <a:gd name="T13" fmla="*/ 2147483647 h 1172"/>
                <a:gd name="T14" fmla="*/ 2147483647 w 1692"/>
                <a:gd name="T15" fmla="*/ 2147483647 h 1172"/>
                <a:gd name="T16" fmla="*/ 2147483647 w 1692"/>
                <a:gd name="T17" fmla="*/ 2147483647 h 1172"/>
                <a:gd name="T18" fmla="*/ 2147483647 w 1692"/>
                <a:gd name="T19" fmla="*/ 2147483647 h 1172"/>
                <a:gd name="T20" fmla="*/ 2147483647 w 1692"/>
                <a:gd name="T21" fmla="*/ 2147483647 h 1172"/>
                <a:gd name="T22" fmla="*/ 2147483647 w 1692"/>
                <a:gd name="T23" fmla="*/ 2147483647 h 1172"/>
                <a:gd name="T24" fmla="*/ 2147483647 w 1692"/>
                <a:gd name="T25" fmla="*/ 2147483647 h 1172"/>
                <a:gd name="T26" fmla="*/ 2147483647 w 1692"/>
                <a:gd name="T27" fmla="*/ 2147483647 h 1172"/>
                <a:gd name="T28" fmla="*/ 2147483647 w 1692"/>
                <a:gd name="T29" fmla="*/ 2147483647 h 1172"/>
                <a:gd name="T30" fmla="*/ 2147483647 w 1692"/>
                <a:gd name="T31" fmla="*/ 2147483647 h 1172"/>
                <a:gd name="T32" fmla="*/ 2147483647 w 1692"/>
                <a:gd name="T33" fmla="*/ 2147483647 h 1172"/>
                <a:gd name="T34" fmla="*/ 2147483647 w 1692"/>
                <a:gd name="T35" fmla="*/ 2147483647 h 1172"/>
                <a:gd name="T36" fmla="*/ 2147483647 w 1692"/>
                <a:gd name="T37" fmla="*/ 2147483647 h 1172"/>
                <a:gd name="T38" fmla="*/ 2147483647 w 1692"/>
                <a:gd name="T39" fmla="*/ 2147483647 h 1172"/>
                <a:gd name="T40" fmla="*/ 2147483647 w 1692"/>
                <a:gd name="T41" fmla="*/ 2147483647 h 1172"/>
                <a:gd name="T42" fmla="*/ 2147483647 w 1692"/>
                <a:gd name="T43" fmla="*/ 2147483647 h 1172"/>
                <a:gd name="T44" fmla="*/ 2147483647 w 1692"/>
                <a:gd name="T45" fmla="*/ 2147483647 h 1172"/>
                <a:gd name="T46" fmla="*/ 2147483647 w 1692"/>
                <a:gd name="T47" fmla="*/ 2147483647 h 1172"/>
                <a:gd name="T48" fmla="*/ 0 w 1692"/>
                <a:gd name="T49" fmla="*/ 2147483647 h 1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92"/>
                <a:gd name="T76" fmla="*/ 0 h 1172"/>
                <a:gd name="T77" fmla="*/ 1692 w 1692"/>
                <a:gd name="T78" fmla="*/ 1172 h 1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92" h="1172">
                  <a:moveTo>
                    <a:pt x="0" y="615"/>
                  </a:moveTo>
                  <a:lnTo>
                    <a:pt x="641" y="90"/>
                  </a:lnTo>
                  <a:lnTo>
                    <a:pt x="1345" y="0"/>
                  </a:lnTo>
                  <a:lnTo>
                    <a:pt x="1691" y="109"/>
                  </a:lnTo>
                  <a:lnTo>
                    <a:pt x="1569" y="231"/>
                  </a:lnTo>
                  <a:lnTo>
                    <a:pt x="1569" y="378"/>
                  </a:lnTo>
                  <a:lnTo>
                    <a:pt x="1294" y="295"/>
                  </a:lnTo>
                  <a:lnTo>
                    <a:pt x="1294" y="243"/>
                  </a:lnTo>
                  <a:lnTo>
                    <a:pt x="1255" y="199"/>
                  </a:lnTo>
                  <a:lnTo>
                    <a:pt x="1223" y="199"/>
                  </a:lnTo>
                  <a:lnTo>
                    <a:pt x="1166" y="96"/>
                  </a:lnTo>
                  <a:lnTo>
                    <a:pt x="897" y="135"/>
                  </a:lnTo>
                  <a:lnTo>
                    <a:pt x="884" y="371"/>
                  </a:lnTo>
                  <a:lnTo>
                    <a:pt x="686" y="410"/>
                  </a:lnTo>
                  <a:lnTo>
                    <a:pt x="525" y="531"/>
                  </a:lnTo>
                  <a:lnTo>
                    <a:pt x="429" y="506"/>
                  </a:lnTo>
                  <a:lnTo>
                    <a:pt x="321" y="615"/>
                  </a:lnTo>
                  <a:lnTo>
                    <a:pt x="321" y="717"/>
                  </a:lnTo>
                  <a:lnTo>
                    <a:pt x="269" y="762"/>
                  </a:lnTo>
                  <a:lnTo>
                    <a:pt x="276" y="986"/>
                  </a:lnTo>
                  <a:lnTo>
                    <a:pt x="654" y="1145"/>
                  </a:lnTo>
                  <a:lnTo>
                    <a:pt x="628" y="1171"/>
                  </a:lnTo>
                  <a:lnTo>
                    <a:pt x="257" y="1005"/>
                  </a:lnTo>
                  <a:lnTo>
                    <a:pt x="237" y="749"/>
                  </a:lnTo>
                  <a:lnTo>
                    <a:pt x="0" y="61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Freeform 46"/>
            <p:cNvSpPr>
              <a:spLocks/>
            </p:cNvSpPr>
            <p:nvPr/>
          </p:nvSpPr>
          <p:spPr bwMode="auto">
            <a:xfrm>
              <a:off x="444500" y="5003800"/>
              <a:ext cx="841375" cy="877888"/>
            </a:xfrm>
            <a:custGeom>
              <a:avLst/>
              <a:gdLst>
                <a:gd name="T0" fmla="*/ 2147483647 w 553"/>
                <a:gd name="T1" fmla="*/ 2147483647 h 587"/>
                <a:gd name="T2" fmla="*/ 2147483647 w 553"/>
                <a:gd name="T3" fmla="*/ 2147483647 h 587"/>
                <a:gd name="T4" fmla="*/ 0 w 553"/>
                <a:gd name="T5" fmla="*/ 0 h 587"/>
                <a:gd name="T6" fmla="*/ 0 60000 65536"/>
                <a:gd name="T7" fmla="*/ 0 60000 65536"/>
                <a:gd name="T8" fmla="*/ 0 60000 65536"/>
                <a:gd name="T9" fmla="*/ 0 w 553"/>
                <a:gd name="T10" fmla="*/ 0 h 587"/>
                <a:gd name="T11" fmla="*/ 553 w 553"/>
                <a:gd name="T12" fmla="*/ 587 h 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3" h="587">
                  <a:moveTo>
                    <a:pt x="552" y="586"/>
                  </a:moveTo>
                  <a:lnTo>
                    <a:pt x="65" y="43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05"/>
            <p:cNvSpPr>
              <a:spLocks noChangeShapeType="1"/>
            </p:cNvSpPr>
            <p:nvPr/>
          </p:nvSpPr>
          <p:spPr bwMode="auto">
            <a:xfrm flipH="1">
              <a:off x="3919538" y="4060825"/>
              <a:ext cx="7937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306"/>
            <p:cNvSpPr>
              <a:spLocks noChangeShapeType="1"/>
            </p:cNvSpPr>
            <p:nvPr/>
          </p:nvSpPr>
          <p:spPr bwMode="auto">
            <a:xfrm flipH="1">
              <a:off x="3902075" y="4068763"/>
              <a:ext cx="9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307"/>
            <p:cNvSpPr>
              <a:spLocks noChangeShapeType="1"/>
            </p:cNvSpPr>
            <p:nvPr/>
          </p:nvSpPr>
          <p:spPr bwMode="auto">
            <a:xfrm flipH="1">
              <a:off x="3879850" y="4076700"/>
              <a:ext cx="7938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Freeform 50"/>
            <p:cNvSpPr>
              <a:spLocks/>
            </p:cNvSpPr>
            <p:nvPr/>
          </p:nvSpPr>
          <p:spPr bwMode="auto">
            <a:xfrm>
              <a:off x="2403475" y="4381500"/>
              <a:ext cx="109538" cy="190500"/>
            </a:xfrm>
            <a:custGeom>
              <a:avLst/>
              <a:gdLst>
                <a:gd name="T0" fmla="*/ 0 w 72"/>
                <a:gd name="T1" fmla="*/ 0 h 128"/>
                <a:gd name="T2" fmla="*/ 2147483647 w 72"/>
                <a:gd name="T3" fmla="*/ 2147483647 h 128"/>
                <a:gd name="T4" fmla="*/ 2147483647 w 72"/>
                <a:gd name="T5" fmla="*/ 2147483647 h 128"/>
                <a:gd name="T6" fmla="*/ 2147483647 w 72"/>
                <a:gd name="T7" fmla="*/ 2147483647 h 128"/>
                <a:gd name="T8" fmla="*/ 2147483647 w 72"/>
                <a:gd name="T9" fmla="*/ 2147483647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28"/>
                <a:gd name="T17" fmla="*/ 72 w 72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28">
                  <a:moveTo>
                    <a:pt x="0" y="0"/>
                  </a:moveTo>
                  <a:lnTo>
                    <a:pt x="6" y="50"/>
                  </a:lnTo>
                  <a:lnTo>
                    <a:pt x="12" y="89"/>
                  </a:lnTo>
                  <a:lnTo>
                    <a:pt x="30" y="111"/>
                  </a:lnTo>
                  <a:lnTo>
                    <a:pt x="71" y="1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51"/>
            <p:cNvSpPr>
              <a:spLocks/>
            </p:cNvSpPr>
            <p:nvPr/>
          </p:nvSpPr>
          <p:spPr bwMode="auto">
            <a:xfrm>
              <a:off x="2278063" y="4564063"/>
              <a:ext cx="198437" cy="206375"/>
            </a:xfrm>
            <a:custGeom>
              <a:avLst/>
              <a:gdLst>
                <a:gd name="T0" fmla="*/ 2147483647 w 130"/>
                <a:gd name="T1" fmla="*/ 0 h 139"/>
                <a:gd name="T2" fmla="*/ 2147483647 w 130"/>
                <a:gd name="T3" fmla="*/ 2147483647 h 139"/>
                <a:gd name="T4" fmla="*/ 2147483647 w 130"/>
                <a:gd name="T5" fmla="*/ 2147483647 h 139"/>
                <a:gd name="T6" fmla="*/ 2147483647 w 130"/>
                <a:gd name="T7" fmla="*/ 2147483647 h 139"/>
                <a:gd name="T8" fmla="*/ 2147483647 w 130"/>
                <a:gd name="T9" fmla="*/ 2147483647 h 139"/>
                <a:gd name="T10" fmla="*/ 2147483647 w 130"/>
                <a:gd name="T11" fmla="*/ 2147483647 h 139"/>
                <a:gd name="T12" fmla="*/ 2147483647 w 130"/>
                <a:gd name="T13" fmla="*/ 2147483647 h 139"/>
                <a:gd name="T14" fmla="*/ 2147483647 w 130"/>
                <a:gd name="T15" fmla="*/ 2147483647 h 139"/>
                <a:gd name="T16" fmla="*/ 2147483647 w 130"/>
                <a:gd name="T17" fmla="*/ 2147483647 h 139"/>
                <a:gd name="T18" fmla="*/ 0 w 130"/>
                <a:gd name="T19" fmla="*/ 2147483647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139"/>
                <a:gd name="T32" fmla="*/ 130 w 130"/>
                <a:gd name="T33" fmla="*/ 139 h 1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139">
                  <a:moveTo>
                    <a:pt x="129" y="0"/>
                  </a:moveTo>
                  <a:lnTo>
                    <a:pt x="129" y="16"/>
                  </a:lnTo>
                  <a:lnTo>
                    <a:pt x="129" y="28"/>
                  </a:lnTo>
                  <a:lnTo>
                    <a:pt x="118" y="33"/>
                  </a:lnTo>
                  <a:lnTo>
                    <a:pt x="65" y="50"/>
                  </a:lnTo>
                  <a:lnTo>
                    <a:pt x="35" y="60"/>
                  </a:lnTo>
                  <a:lnTo>
                    <a:pt x="23" y="72"/>
                  </a:lnTo>
                  <a:lnTo>
                    <a:pt x="18" y="83"/>
                  </a:lnTo>
                  <a:lnTo>
                    <a:pt x="6" y="122"/>
                  </a:lnTo>
                  <a:lnTo>
                    <a:pt x="0" y="13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Freeform 52"/>
            <p:cNvSpPr>
              <a:spLocks/>
            </p:cNvSpPr>
            <p:nvPr/>
          </p:nvSpPr>
          <p:spPr bwMode="auto">
            <a:xfrm>
              <a:off x="2160588" y="4597400"/>
              <a:ext cx="244475" cy="300038"/>
            </a:xfrm>
            <a:custGeom>
              <a:avLst/>
              <a:gdLst>
                <a:gd name="T0" fmla="*/ 2147483647 w 161"/>
                <a:gd name="T1" fmla="*/ 2147483647 h 200"/>
                <a:gd name="T2" fmla="*/ 2147483647 w 161"/>
                <a:gd name="T3" fmla="*/ 2147483647 h 200"/>
                <a:gd name="T4" fmla="*/ 2147483647 w 161"/>
                <a:gd name="T5" fmla="*/ 0 h 200"/>
                <a:gd name="T6" fmla="*/ 2147483647 w 161"/>
                <a:gd name="T7" fmla="*/ 2147483647 h 200"/>
                <a:gd name="T8" fmla="*/ 0 w 161"/>
                <a:gd name="T9" fmla="*/ 2147483647 h 200"/>
                <a:gd name="T10" fmla="*/ 0 w 161"/>
                <a:gd name="T11" fmla="*/ 2147483647 h 200"/>
                <a:gd name="T12" fmla="*/ 2147483647 w 161"/>
                <a:gd name="T13" fmla="*/ 2147483647 h 200"/>
                <a:gd name="T14" fmla="*/ 2147483647 w 161"/>
                <a:gd name="T15" fmla="*/ 2147483647 h 200"/>
                <a:gd name="T16" fmla="*/ 2147483647 w 161"/>
                <a:gd name="T17" fmla="*/ 2147483647 h 200"/>
                <a:gd name="T18" fmla="*/ 2147483647 w 161"/>
                <a:gd name="T19" fmla="*/ 2147483647 h 200"/>
                <a:gd name="T20" fmla="*/ 2147483647 w 161"/>
                <a:gd name="T21" fmla="*/ 2147483647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200"/>
                <a:gd name="T35" fmla="*/ 161 w 161"/>
                <a:gd name="T36" fmla="*/ 200 h 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200">
                  <a:moveTo>
                    <a:pt x="89" y="72"/>
                  </a:moveTo>
                  <a:lnTo>
                    <a:pt x="78" y="33"/>
                  </a:lnTo>
                  <a:lnTo>
                    <a:pt x="42" y="0"/>
                  </a:lnTo>
                  <a:lnTo>
                    <a:pt x="12" y="22"/>
                  </a:lnTo>
                  <a:lnTo>
                    <a:pt x="0" y="38"/>
                  </a:lnTo>
                  <a:lnTo>
                    <a:pt x="0" y="55"/>
                  </a:lnTo>
                  <a:lnTo>
                    <a:pt x="24" y="121"/>
                  </a:lnTo>
                  <a:lnTo>
                    <a:pt x="59" y="188"/>
                  </a:lnTo>
                  <a:lnTo>
                    <a:pt x="83" y="199"/>
                  </a:lnTo>
                  <a:lnTo>
                    <a:pt x="107" y="183"/>
                  </a:lnTo>
                  <a:lnTo>
                    <a:pt x="160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Freeform 53"/>
            <p:cNvSpPr>
              <a:spLocks/>
            </p:cNvSpPr>
            <p:nvPr/>
          </p:nvSpPr>
          <p:spPr bwMode="auto">
            <a:xfrm>
              <a:off x="2357438" y="4645025"/>
              <a:ext cx="74612" cy="69850"/>
            </a:xfrm>
            <a:custGeom>
              <a:avLst/>
              <a:gdLst>
                <a:gd name="T0" fmla="*/ 0 w 49"/>
                <a:gd name="T1" fmla="*/ 0 h 46"/>
                <a:gd name="T2" fmla="*/ 2147483647 w 49"/>
                <a:gd name="T3" fmla="*/ 2147483647 h 46"/>
                <a:gd name="T4" fmla="*/ 2147483647 w 49"/>
                <a:gd name="T5" fmla="*/ 2147483647 h 46"/>
                <a:gd name="T6" fmla="*/ 0 60000 65536"/>
                <a:gd name="T7" fmla="*/ 0 60000 65536"/>
                <a:gd name="T8" fmla="*/ 0 60000 65536"/>
                <a:gd name="T9" fmla="*/ 0 w 49"/>
                <a:gd name="T10" fmla="*/ 0 h 46"/>
                <a:gd name="T11" fmla="*/ 49 w 49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6">
                  <a:moveTo>
                    <a:pt x="0" y="0"/>
                  </a:moveTo>
                  <a:lnTo>
                    <a:pt x="24" y="11"/>
                  </a:lnTo>
                  <a:lnTo>
                    <a:pt x="48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Freeform 54"/>
            <p:cNvSpPr>
              <a:spLocks/>
            </p:cNvSpPr>
            <p:nvPr/>
          </p:nvSpPr>
          <p:spPr bwMode="auto">
            <a:xfrm>
              <a:off x="2430463" y="4654550"/>
              <a:ext cx="319087" cy="60325"/>
            </a:xfrm>
            <a:custGeom>
              <a:avLst/>
              <a:gdLst>
                <a:gd name="T0" fmla="*/ 0 w 209"/>
                <a:gd name="T1" fmla="*/ 2147483647 h 40"/>
                <a:gd name="T2" fmla="*/ 2147483647 w 209"/>
                <a:gd name="T3" fmla="*/ 2147483647 h 40"/>
                <a:gd name="T4" fmla="*/ 2147483647 w 209"/>
                <a:gd name="T5" fmla="*/ 2147483647 h 40"/>
                <a:gd name="T6" fmla="*/ 2147483647 w 209"/>
                <a:gd name="T7" fmla="*/ 2147483647 h 40"/>
                <a:gd name="T8" fmla="*/ 2147483647 w 209"/>
                <a:gd name="T9" fmla="*/ 2147483647 h 40"/>
                <a:gd name="T10" fmla="*/ 2147483647 w 209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9"/>
                <a:gd name="T19" fmla="*/ 0 h 40"/>
                <a:gd name="T20" fmla="*/ 209 w 209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9" h="40">
                  <a:moveTo>
                    <a:pt x="0" y="39"/>
                  </a:moveTo>
                  <a:lnTo>
                    <a:pt x="36" y="34"/>
                  </a:lnTo>
                  <a:lnTo>
                    <a:pt x="90" y="17"/>
                  </a:lnTo>
                  <a:lnTo>
                    <a:pt x="160" y="11"/>
                  </a:lnTo>
                  <a:lnTo>
                    <a:pt x="196" y="11"/>
                  </a:lnTo>
                  <a:lnTo>
                    <a:pt x="20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Freeform 55"/>
            <p:cNvSpPr>
              <a:spLocks/>
            </p:cNvSpPr>
            <p:nvPr/>
          </p:nvSpPr>
          <p:spPr bwMode="auto">
            <a:xfrm>
              <a:off x="2774950" y="4679950"/>
              <a:ext cx="25400" cy="42863"/>
            </a:xfrm>
            <a:custGeom>
              <a:avLst/>
              <a:gdLst>
                <a:gd name="T0" fmla="*/ 2147483647 w 17"/>
                <a:gd name="T1" fmla="*/ 0 h 29"/>
                <a:gd name="T2" fmla="*/ 0 w 17"/>
                <a:gd name="T3" fmla="*/ 2147483647 h 29"/>
                <a:gd name="T4" fmla="*/ 0 w 17"/>
                <a:gd name="T5" fmla="*/ 2147483647 h 29"/>
                <a:gd name="T6" fmla="*/ 2147483647 w 17"/>
                <a:gd name="T7" fmla="*/ 2147483647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9"/>
                <a:gd name="T14" fmla="*/ 17 w 17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9">
                  <a:moveTo>
                    <a:pt x="6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16" y="2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Freeform 56"/>
            <p:cNvSpPr>
              <a:spLocks/>
            </p:cNvSpPr>
            <p:nvPr/>
          </p:nvSpPr>
          <p:spPr bwMode="auto">
            <a:xfrm>
              <a:off x="2457450" y="4605338"/>
              <a:ext cx="515938" cy="323850"/>
            </a:xfrm>
            <a:custGeom>
              <a:avLst/>
              <a:gdLst>
                <a:gd name="T0" fmla="*/ 0 w 339"/>
                <a:gd name="T1" fmla="*/ 2147483647 h 217"/>
                <a:gd name="T2" fmla="*/ 2147483647 w 339"/>
                <a:gd name="T3" fmla="*/ 0 h 217"/>
                <a:gd name="T4" fmla="*/ 2147483647 w 339"/>
                <a:gd name="T5" fmla="*/ 0 h 217"/>
                <a:gd name="T6" fmla="*/ 2147483647 w 339"/>
                <a:gd name="T7" fmla="*/ 2147483647 h 217"/>
                <a:gd name="T8" fmla="*/ 2147483647 w 339"/>
                <a:gd name="T9" fmla="*/ 2147483647 h 217"/>
                <a:gd name="T10" fmla="*/ 2147483647 w 339"/>
                <a:gd name="T11" fmla="*/ 2147483647 h 217"/>
                <a:gd name="T12" fmla="*/ 2147483647 w 339"/>
                <a:gd name="T13" fmla="*/ 2147483647 h 217"/>
                <a:gd name="T14" fmla="*/ 2147483647 w 339"/>
                <a:gd name="T15" fmla="*/ 2147483647 h 217"/>
                <a:gd name="T16" fmla="*/ 2147483647 w 339"/>
                <a:gd name="T17" fmla="*/ 2147483647 h 217"/>
                <a:gd name="T18" fmla="*/ 2147483647 w 339"/>
                <a:gd name="T19" fmla="*/ 2147483647 h 217"/>
                <a:gd name="T20" fmla="*/ 2147483647 w 339"/>
                <a:gd name="T21" fmla="*/ 2147483647 h 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9"/>
                <a:gd name="T34" fmla="*/ 0 h 217"/>
                <a:gd name="T35" fmla="*/ 339 w 339"/>
                <a:gd name="T36" fmla="*/ 217 h 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9" h="217">
                  <a:moveTo>
                    <a:pt x="0" y="5"/>
                  </a:moveTo>
                  <a:lnTo>
                    <a:pt x="101" y="0"/>
                  </a:lnTo>
                  <a:lnTo>
                    <a:pt x="213" y="0"/>
                  </a:lnTo>
                  <a:lnTo>
                    <a:pt x="260" y="22"/>
                  </a:lnTo>
                  <a:lnTo>
                    <a:pt x="279" y="33"/>
                  </a:lnTo>
                  <a:lnTo>
                    <a:pt x="296" y="55"/>
                  </a:lnTo>
                  <a:lnTo>
                    <a:pt x="326" y="133"/>
                  </a:lnTo>
                  <a:lnTo>
                    <a:pt x="338" y="188"/>
                  </a:lnTo>
                  <a:lnTo>
                    <a:pt x="314" y="210"/>
                  </a:lnTo>
                  <a:lnTo>
                    <a:pt x="296" y="216"/>
                  </a:lnTo>
                  <a:lnTo>
                    <a:pt x="272" y="20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Freeform 57"/>
            <p:cNvSpPr>
              <a:spLocks/>
            </p:cNvSpPr>
            <p:nvPr/>
          </p:nvSpPr>
          <p:spPr bwMode="auto">
            <a:xfrm>
              <a:off x="2106613" y="4487863"/>
              <a:ext cx="119062" cy="142875"/>
            </a:xfrm>
            <a:custGeom>
              <a:avLst/>
              <a:gdLst>
                <a:gd name="T0" fmla="*/ 2147483647 w 78"/>
                <a:gd name="T1" fmla="*/ 2147483647 h 95"/>
                <a:gd name="T2" fmla="*/ 2147483647 w 78"/>
                <a:gd name="T3" fmla="*/ 2147483647 h 95"/>
                <a:gd name="T4" fmla="*/ 2147483647 w 78"/>
                <a:gd name="T5" fmla="*/ 2147483647 h 95"/>
                <a:gd name="T6" fmla="*/ 2147483647 w 78"/>
                <a:gd name="T7" fmla="*/ 2147483647 h 95"/>
                <a:gd name="T8" fmla="*/ 2147483647 w 78"/>
                <a:gd name="T9" fmla="*/ 0 h 95"/>
                <a:gd name="T10" fmla="*/ 2147483647 w 78"/>
                <a:gd name="T11" fmla="*/ 2147483647 h 95"/>
                <a:gd name="T12" fmla="*/ 0 w 78"/>
                <a:gd name="T13" fmla="*/ 2147483647 h 95"/>
                <a:gd name="T14" fmla="*/ 2147483647 w 78"/>
                <a:gd name="T15" fmla="*/ 2147483647 h 95"/>
                <a:gd name="T16" fmla="*/ 2147483647 w 78"/>
                <a:gd name="T17" fmla="*/ 2147483647 h 95"/>
                <a:gd name="T18" fmla="*/ 2147483647 w 78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95"/>
                <a:gd name="T32" fmla="*/ 78 w 78"/>
                <a:gd name="T33" fmla="*/ 95 h 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95">
                  <a:moveTo>
                    <a:pt x="71" y="78"/>
                  </a:moveTo>
                  <a:lnTo>
                    <a:pt x="77" y="61"/>
                  </a:lnTo>
                  <a:lnTo>
                    <a:pt x="71" y="39"/>
                  </a:lnTo>
                  <a:lnTo>
                    <a:pt x="42" y="11"/>
                  </a:lnTo>
                  <a:lnTo>
                    <a:pt x="12" y="0"/>
                  </a:lnTo>
                  <a:lnTo>
                    <a:pt x="6" y="11"/>
                  </a:lnTo>
                  <a:lnTo>
                    <a:pt x="0" y="39"/>
                  </a:lnTo>
                  <a:lnTo>
                    <a:pt x="6" y="72"/>
                  </a:lnTo>
                  <a:lnTo>
                    <a:pt x="18" y="89"/>
                  </a:lnTo>
                  <a:lnTo>
                    <a:pt x="47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Freeform 58"/>
            <p:cNvSpPr>
              <a:spLocks/>
            </p:cNvSpPr>
            <p:nvPr/>
          </p:nvSpPr>
          <p:spPr bwMode="auto">
            <a:xfrm>
              <a:off x="2403475" y="4752975"/>
              <a:ext cx="481013" cy="392113"/>
            </a:xfrm>
            <a:custGeom>
              <a:avLst/>
              <a:gdLst>
                <a:gd name="T0" fmla="*/ 2147483647 w 316"/>
                <a:gd name="T1" fmla="*/ 2147483647 h 262"/>
                <a:gd name="T2" fmla="*/ 2147483647 w 316"/>
                <a:gd name="T3" fmla="*/ 2147483647 h 262"/>
                <a:gd name="T4" fmla="*/ 2147483647 w 316"/>
                <a:gd name="T5" fmla="*/ 2147483647 h 262"/>
                <a:gd name="T6" fmla="*/ 2147483647 w 316"/>
                <a:gd name="T7" fmla="*/ 2147483647 h 262"/>
                <a:gd name="T8" fmla="*/ 2147483647 w 316"/>
                <a:gd name="T9" fmla="*/ 2147483647 h 262"/>
                <a:gd name="T10" fmla="*/ 2147483647 w 316"/>
                <a:gd name="T11" fmla="*/ 2147483647 h 262"/>
                <a:gd name="T12" fmla="*/ 2147483647 w 316"/>
                <a:gd name="T13" fmla="*/ 2147483647 h 262"/>
                <a:gd name="T14" fmla="*/ 2147483647 w 316"/>
                <a:gd name="T15" fmla="*/ 0 h 262"/>
                <a:gd name="T16" fmla="*/ 2147483647 w 316"/>
                <a:gd name="T17" fmla="*/ 0 h 262"/>
                <a:gd name="T18" fmla="*/ 2147483647 w 316"/>
                <a:gd name="T19" fmla="*/ 2147483647 h 262"/>
                <a:gd name="T20" fmla="*/ 0 w 316"/>
                <a:gd name="T21" fmla="*/ 2147483647 h 262"/>
                <a:gd name="T22" fmla="*/ 2147483647 w 316"/>
                <a:gd name="T23" fmla="*/ 2147483647 h 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6"/>
                <a:gd name="T37" fmla="*/ 0 h 262"/>
                <a:gd name="T38" fmla="*/ 316 w 316"/>
                <a:gd name="T39" fmla="*/ 262 h 2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6" h="262">
                  <a:moveTo>
                    <a:pt x="12" y="261"/>
                  </a:moveTo>
                  <a:lnTo>
                    <a:pt x="167" y="255"/>
                  </a:lnTo>
                  <a:lnTo>
                    <a:pt x="309" y="238"/>
                  </a:lnTo>
                  <a:lnTo>
                    <a:pt x="315" y="199"/>
                  </a:lnTo>
                  <a:lnTo>
                    <a:pt x="315" y="122"/>
                  </a:lnTo>
                  <a:lnTo>
                    <a:pt x="309" y="50"/>
                  </a:lnTo>
                  <a:lnTo>
                    <a:pt x="291" y="11"/>
                  </a:lnTo>
                  <a:lnTo>
                    <a:pt x="220" y="0"/>
                  </a:lnTo>
                  <a:lnTo>
                    <a:pt x="131" y="0"/>
                  </a:lnTo>
                  <a:lnTo>
                    <a:pt x="12" y="11"/>
                  </a:lnTo>
                  <a:lnTo>
                    <a:pt x="0" y="134"/>
                  </a:lnTo>
                  <a:lnTo>
                    <a:pt x="12" y="26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345"/>
            <p:cNvSpPr>
              <a:spLocks noChangeShapeType="1"/>
            </p:cNvSpPr>
            <p:nvPr/>
          </p:nvSpPr>
          <p:spPr bwMode="auto">
            <a:xfrm flipV="1">
              <a:off x="2474913" y="4803775"/>
              <a:ext cx="379412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Freeform 60"/>
            <p:cNvSpPr>
              <a:spLocks/>
            </p:cNvSpPr>
            <p:nvPr/>
          </p:nvSpPr>
          <p:spPr bwMode="auto">
            <a:xfrm>
              <a:off x="2420938" y="4770438"/>
              <a:ext cx="55562" cy="374650"/>
            </a:xfrm>
            <a:custGeom>
              <a:avLst/>
              <a:gdLst>
                <a:gd name="T0" fmla="*/ 0 w 36"/>
                <a:gd name="T1" fmla="*/ 0 h 251"/>
                <a:gd name="T2" fmla="*/ 2147483647 w 36"/>
                <a:gd name="T3" fmla="*/ 2147483647 h 251"/>
                <a:gd name="T4" fmla="*/ 2147483647 w 36"/>
                <a:gd name="T5" fmla="*/ 2147483647 h 251"/>
                <a:gd name="T6" fmla="*/ 0 60000 65536"/>
                <a:gd name="T7" fmla="*/ 0 60000 65536"/>
                <a:gd name="T8" fmla="*/ 0 60000 65536"/>
                <a:gd name="T9" fmla="*/ 0 w 36"/>
                <a:gd name="T10" fmla="*/ 0 h 251"/>
                <a:gd name="T11" fmla="*/ 36 w 36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251">
                  <a:moveTo>
                    <a:pt x="0" y="0"/>
                  </a:moveTo>
                  <a:lnTo>
                    <a:pt x="35" y="28"/>
                  </a:lnTo>
                  <a:lnTo>
                    <a:pt x="29" y="25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Freeform 61"/>
            <p:cNvSpPr>
              <a:spLocks/>
            </p:cNvSpPr>
            <p:nvPr/>
          </p:nvSpPr>
          <p:spPr bwMode="auto">
            <a:xfrm>
              <a:off x="2357438" y="4827588"/>
              <a:ext cx="47625" cy="250825"/>
            </a:xfrm>
            <a:custGeom>
              <a:avLst/>
              <a:gdLst>
                <a:gd name="T0" fmla="*/ 2147483647 w 31"/>
                <a:gd name="T1" fmla="*/ 2147483647 h 168"/>
                <a:gd name="T2" fmla="*/ 2147483647 w 31"/>
                <a:gd name="T3" fmla="*/ 2147483647 h 168"/>
                <a:gd name="T4" fmla="*/ 0 w 31"/>
                <a:gd name="T5" fmla="*/ 2147483647 h 168"/>
                <a:gd name="T6" fmla="*/ 0 w 31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68"/>
                <a:gd name="T14" fmla="*/ 31 w 31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68">
                  <a:moveTo>
                    <a:pt x="30" y="167"/>
                  </a:moveTo>
                  <a:lnTo>
                    <a:pt x="12" y="100"/>
                  </a:lnTo>
                  <a:lnTo>
                    <a:pt x="0" y="5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Freeform 62"/>
            <p:cNvSpPr>
              <a:spLocks/>
            </p:cNvSpPr>
            <p:nvPr/>
          </p:nvSpPr>
          <p:spPr bwMode="auto">
            <a:xfrm>
              <a:off x="2224088" y="4935538"/>
              <a:ext cx="614362" cy="523875"/>
            </a:xfrm>
            <a:custGeom>
              <a:avLst/>
              <a:gdLst>
                <a:gd name="T0" fmla="*/ 2147483647 w 404"/>
                <a:gd name="T1" fmla="*/ 2147483647 h 350"/>
                <a:gd name="T2" fmla="*/ 2147483647 w 404"/>
                <a:gd name="T3" fmla="*/ 2147483647 h 350"/>
                <a:gd name="T4" fmla="*/ 2147483647 w 404"/>
                <a:gd name="T5" fmla="*/ 2147483647 h 350"/>
                <a:gd name="T6" fmla="*/ 2147483647 w 404"/>
                <a:gd name="T7" fmla="*/ 2147483647 h 350"/>
                <a:gd name="T8" fmla="*/ 2147483647 w 404"/>
                <a:gd name="T9" fmla="*/ 2147483647 h 350"/>
                <a:gd name="T10" fmla="*/ 2147483647 w 404"/>
                <a:gd name="T11" fmla="*/ 2147483647 h 350"/>
                <a:gd name="T12" fmla="*/ 2147483647 w 404"/>
                <a:gd name="T13" fmla="*/ 2147483647 h 350"/>
                <a:gd name="T14" fmla="*/ 2147483647 w 404"/>
                <a:gd name="T15" fmla="*/ 2147483647 h 350"/>
                <a:gd name="T16" fmla="*/ 2147483647 w 404"/>
                <a:gd name="T17" fmla="*/ 2147483647 h 350"/>
                <a:gd name="T18" fmla="*/ 2147483647 w 404"/>
                <a:gd name="T19" fmla="*/ 2147483647 h 350"/>
                <a:gd name="T20" fmla="*/ 2147483647 w 404"/>
                <a:gd name="T21" fmla="*/ 2147483647 h 350"/>
                <a:gd name="T22" fmla="*/ 2147483647 w 404"/>
                <a:gd name="T23" fmla="*/ 2147483647 h 350"/>
                <a:gd name="T24" fmla="*/ 2147483647 w 404"/>
                <a:gd name="T25" fmla="*/ 0 h 350"/>
                <a:gd name="T26" fmla="*/ 2147483647 w 404"/>
                <a:gd name="T27" fmla="*/ 2147483647 h 350"/>
                <a:gd name="T28" fmla="*/ 0 w 404"/>
                <a:gd name="T29" fmla="*/ 2147483647 h 350"/>
                <a:gd name="T30" fmla="*/ 2147483647 w 404"/>
                <a:gd name="T31" fmla="*/ 2147483647 h 350"/>
                <a:gd name="T32" fmla="*/ 2147483647 w 404"/>
                <a:gd name="T33" fmla="*/ 2147483647 h 350"/>
                <a:gd name="T34" fmla="*/ 2147483647 w 404"/>
                <a:gd name="T35" fmla="*/ 2147483647 h 350"/>
                <a:gd name="T36" fmla="*/ 2147483647 w 404"/>
                <a:gd name="T37" fmla="*/ 2147483647 h 350"/>
                <a:gd name="T38" fmla="*/ 2147483647 w 404"/>
                <a:gd name="T39" fmla="*/ 2147483647 h 350"/>
                <a:gd name="T40" fmla="*/ 2147483647 w 404"/>
                <a:gd name="T41" fmla="*/ 2147483647 h 350"/>
                <a:gd name="T42" fmla="*/ 2147483647 w 404"/>
                <a:gd name="T43" fmla="*/ 2147483647 h 350"/>
                <a:gd name="T44" fmla="*/ 2147483647 w 404"/>
                <a:gd name="T45" fmla="*/ 2147483647 h 350"/>
                <a:gd name="T46" fmla="*/ 2147483647 w 404"/>
                <a:gd name="T47" fmla="*/ 2147483647 h 350"/>
                <a:gd name="T48" fmla="*/ 2147483647 w 404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4"/>
                <a:gd name="T76" fmla="*/ 0 h 350"/>
                <a:gd name="T77" fmla="*/ 404 w 404"/>
                <a:gd name="T78" fmla="*/ 350 h 3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4" h="350">
                  <a:moveTo>
                    <a:pt x="83" y="194"/>
                  </a:moveTo>
                  <a:lnTo>
                    <a:pt x="83" y="132"/>
                  </a:lnTo>
                  <a:lnTo>
                    <a:pt x="136" y="194"/>
                  </a:lnTo>
                  <a:lnTo>
                    <a:pt x="261" y="188"/>
                  </a:lnTo>
                  <a:lnTo>
                    <a:pt x="397" y="171"/>
                  </a:lnTo>
                  <a:lnTo>
                    <a:pt x="403" y="160"/>
                  </a:lnTo>
                  <a:lnTo>
                    <a:pt x="403" y="144"/>
                  </a:lnTo>
                  <a:lnTo>
                    <a:pt x="397" y="127"/>
                  </a:lnTo>
                  <a:lnTo>
                    <a:pt x="249" y="144"/>
                  </a:lnTo>
                  <a:lnTo>
                    <a:pt x="130" y="139"/>
                  </a:lnTo>
                  <a:lnTo>
                    <a:pt x="142" y="100"/>
                  </a:lnTo>
                  <a:lnTo>
                    <a:pt x="77" y="5"/>
                  </a:lnTo>
                  <a:lnTo>
                    <a:pt x="42" y="0"/>
                  </a:lnTo>
                  <a:lnTo>
                    <a:pt x="12" y="11"/>
                  </a:lnTo>
                  <a:lnTo>
                    <a:pt x="0" y="28"/>
                  </a:lnTo>
                  <a:lnTo>
                    <a:pt x="24" y="160"/>
                  </a:lnTo>
                  <a:lnTo>
                    <a:pt x="30" y="233"/>
                  </a:lnTo>
                  <a:lnTo>
                    <a:pt x="30" y="271"/>
                  </a:lnTo>
                  <a:lnTo>
                    <a:pt x="36" y="294"/>
                  </a:lnTo>
                  <a:lnTo>
                    <a:pt x="59" y="316"/>
                  </a:lnTo>
                  <a:lnTo>
                    <a:pt x="89" y="344"/>
                  </a:lnTo>
                  <a:lnTo>
                    <a:pt x="106" y="349"/>
                  </a:lnTo>
                  <a:lnTo>
                    <a:pt x="125" y="299"/>
                  </a:lnTo>
                  <a:lnTo>
                    <a:pt x="125" y="261"/>
                  </a:lnTo>
                  <a:lnTo>
                    <a:pt x="83" y="194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Freeform 63"/>
            <p:cNvSpPr>
              <a:spLocks/>
            </p:cNvSpPr>
            <p:nvPr/>
          </p:nvSpPr>
          <p:spPr bwMode="auto">
            <a:xfrm>
              <a:off x="2611438" y="5059363"/>
              <a:ext cx="101600" cy="209550"/>
            </a:xfrm>
            <a:custGeom>
              <a:avLst/>
              <a:gdLst>
                <a:gd name="T0" fmla="*/ 2147483647 w 66"/>
                <a:gd name="T1" fmla="*/ 2147483647 h 140"/>
                <a:gd name="T2" fmla="*/ 2147483647 w 66"/>
                <a:gd name="T3" fmla="*/ 0 h 140"/>
                <a:gd name="T4" fmla="*/ 2147483647 w 66"/>
                <a:gd name="T5" fmla="*/ 2147483647 h 140"/>
                <a:gd name="T6" fmla="*/ 0 w 66"/>
                <a:gd name="T7" fmla="*/ 2147483647 h 140"/>
                <a:gd name="T8" fmla="*/ 2147483647 w 66"/>
                <a:gd name="T9" fmla="*/ 214748364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140"/>
                <a:gd name="T17" fmla="*/ 66 w 66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140">
                  <a:moveTo>
                    <a:pt x="6" y="5"/>
                  </a:moveTo>
                  <a:lnTo>
                    <a:pt x="65" y="0"/>
                  </a:lnTo>
                  <a:lnTo>
                    <a:pt x="65" y="139"/>
                  </a:lnTo>
                  <a:lnTo>
                    <a:pt x="0" y="139"/>
                  </a:lnTo>
                  <a:lnTo>
                    <a:pt x="6" y="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Freeform 64"/>
            <p:cNvSpPr>
              <a:spLocks/>
            </p:cNvSpPr>
            <p:nvPr/>
          </p:nvSpPr>
          <p:spPr bwMode="auto">
            <a:xfrm>
              <a:off x="2178050" y="5365750"/>
              <a:ext cx="219075" cy="184150"/>
            </a:xfrm>
            <a:custGeom>
              <a:avLst/>
              <a:gdLst>
                <a:gd name="T0" fmla="*/ 2147483647 w 144"/>
                <a:gd name="T1" fmla="*/ 2147483647 h 123"/>
                <a:gd name="T2" fmla="*/ 2147483647 w 144"/>
                <a:gd name="T3" fmla="*/ 2147483647 h 123"/>
                <a:gd name="T4" fmla="*/ 2147483647 w 144"/>
                <a:gd name="T5" fmla="*/ 2147483647 h 123"/>
                <a:gd name="T6" fmla="*/ 2147483647 w 144"/>
                <a:gd name="T7" fmla="*/ 2147483647 h 123"/>
                <a:gd name="T8" fmla="*/ 2147483647 w 144"/>
                <a:gd name="T9" fmla="*/ 2147483647 h 123"/>
                <a:gd name="T10" fmla="*/ 2147483647 w 144"/>
                <a:gd name="T11" fmla="*/ 2147483647 h 123"/>
                <a:gd name="T12" fmla="*/ 2147483647 w 144"/>
                <a:gd name="T13" fmla="*/ 2147483647 h 123"/>
                <a:gd name="T14" fmla="*/ 2147483647 w 144"/>
                <a:gd name="T15" fmla="*/ 2147483647 h 123"/>
                <a:gd name="T16" fmla="*/ 2147483647 w 144"/>
                <a:gd name="T17" fmla="*/ 2147483647 h 123"/>
                <a:gd name="T18" fmla="*/ 0 w 144"/>
                <a:gd name="T19" fmla="*/ 2147483647 h 123"/>
                <a:gd name="T20" fmla="*/ 0 w 144"/>
                <a:gd name="T21" fmla="*/ 2147483647 h 123"/>
                <a:gd name="T22" fmla="*/ 2147483647 w 144"/>
                <a:gd name="T23" fmla="*/ 2147483647 h 123"/>
                <a:gd name="T24" fmla="*/ 2147483647 w 144"/>
                <a:gd name="T25" fmla="*/ 0 h 123"/>
                <a:gd name="T26" fmla="*/ 2147483647 w 144"/>
                <a:gd name="T27" fmla="*/ 2147483647 h 123"/>
                <a:gd name="T28" fmla="*/ 2147483647 w 144"/>
                <a:gd name="T29" fmla="*/ 2147483647 h 123"/>
                <a:gd name="T30" fmla="*/ 2147483647 w 144"/>
                <a:gd name="T31" fmla="*/ 2147483647 h 1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123"/>
                <a:gd name="T50" fmla="*/ 144 w 144"/>
                <a:gd name="T51" fmla="*/ 123 h 12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123">
                  <a:moveTo>
                    <a:pt x="137" y="61"/>
                  </a:moveTo>
                  <a:lnTo>
                    <a:pt x="143" y="89"/>
                  </a:lnTo>
                  <a:lnTo>
                    <a:pt x="143" y="105"/>
                  </a:lnTo>
                  <a:lnTo>
                    <a:pt x="131" y="117"/>
                  </a:lnTo>
                  <a:lnTo>
                    <a:pt x="89" y="122"/>
                  </a:lnTo>
                  <a:lnTo>
                    <a:pt x="72" y="105"/>
                  </a:lnTo>
                  <a:lnTo>
                    <a:pt x="47" y="84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0" y="50"/>
                  </a:lnTo>
                  <a:lnTo>
                    <a:pt x="0" y="17"/>
                  </a:lnTo>
                  <a:lnTo>
                    <a:pt x="18" y="5"/>
                  </a:lnTo>
                  <a:lnTo>
                    <a:pt x="47" y="0"/>
                  </a:lnTo>
                  <a:lnTo>
                    <a:pt x="77" y="10"/>
                  </a:lnTo>
                  <a:lnTo>
                    <a:pt x="113" y="33"/>
                  </a:lnTo>
                  <a:lnTo>
                    <a:pt x="137" y="6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Freeform 65"/>
            <p:cNvSpPr>
              <a:spLocks/>
            </p:cNvSpPr>
            <p:nvPr/>
          </p:nvSpPr>
          <p:spPr bwMode="auto">
            <a:xfrm>
              <a:off x="2557463" y="5284788"/>
              <a:ext cx="307975" cy="265112"/>
            </a:xfrm>
            <a:custGeom>
              <a:avLst/>
              <a:gdLst>
                <a:gd name="T0" fmla="*/ 2147483647 w 203"/>
                <a:gd name="T1" fmla="*/ 2147483647 h 178"/>
                <a:gd name="T2" fmla="*/ 0 w 203"/>
                <a:gd name="T3" fmla="*/ 2147483647 h 178"/>
                <a:gd name="T4" fmla="*/ 0 w 203"/>
                <a:gd name="T5" fmla="*/ 2147483647 h 178"/>
                <a:gd name="T6" fmla="*/ 2147483647 w 203"/>
                <a:gd name="T7" fmla="*/ 2147483647 h 178"/>
                <a:gd name="T8" fmla="*/ 2147483647 w 203"/>
                <a:gd name="T9" fmla="*/ 2147483647 h 178"/>
                <a:gd name="T10" fmla="*/ 2147483647 w 203"/>
                <a:gd name="T11" fmla="*/ 2147483647 h 178"/>
                <a:gd name="T12" fmla="*/ 2147483647 w 203"/>
                <a:gd name="T13" fmla="*/ 2147483647 h 178"/>
                <a:gd name="T14" fmla="*/ 2147483647 w 203"/>
                <a:gd name="T15" fmla="*/ 2147483647 h 178"/>
                <a:gd name="T16" fmla="*/ 2147483647 w 203"/>
                <a:gd name="T17" fmla="*/ 2147483647 h 178"/>
                <a:gd name="T18" fmla="*/ 2147483647 w 203"/>
                <a:gd name="T19" fmla="*/ 2147483647 h 178"/>
                <a:gd name="T20" fmla="*/ 2147483647 w 203"/>
                <a:gd name="T21" fmla="*/ 2147483647 h 178"/>
                <a:gd name="T22" fmla="*/ 2147483647 w 203"/>
                <a:gd name="T23" fmla="*/ 2147483647 h 178"/>
                <a:gd name="T24" fmla="*/ 2147483647 w 203"/>
                <a:gd name="T25" fmla="*/ 2147483647 h 178"/>
                <a:gd name="T26" fmla="*/ 2147483647 w 203"/>
                <a:gd name="T27" fmla="*/ 2147483647 h 178"/>
                <a:gd name="T28" fmla="*/ 2147483647 w 203"/>
                <a:gd name="T29" fmla="*/ 2147483647 h 178"/>
                <a:gd name="T30" fmla="*/ 2147483647 w 203"/>
                <a:gd name="T31" fmla="*/ 2147483647 h 178"/>
                <a:gd name="T32" fmla="*/ 2147483647 w 203"/>
                <a:gd name="T33" fmla="*/ 2147483647 h 178"/>
                <a:gd name="T34" fmla="*/ 2147483647 w 203"/>
                <a:gd name="T35" fmla="*/ 0 h 178"/>
                <a:gd name="T36" fmla="*/ 2147483647 w 203"/>
                <a:gd name="T37" fmla="*/ 0 h 178"/>
                <a:gd name="T38" fmla="*/ 2147483647 w 203"/>
                <a:gd name="T39" fmla="*/ 2147483647 h 178"/>
                <a:gd name="T40" fmla="*/ 2147483647 w 203"/>
                <a:gd name="T41" fmla="*/ 2147483647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3"/>
                <a:gd name="T64" fmla="*/ 0 h 178"/>
                <a:gd name="T65" fmla="*/ 203 w 203"/>
                <a:gd name="T66" fmla="*/ 178 h 1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3" h="178">
                  <a:moveTo>
                    <a:pt x="18" y="22"/>
                  </a:moveTo>
                  <a:lnTo>
                    <a:pt x="0" y="56"/>
                  </a:lnTo>
                  <a:lnTo>
                    <a:pt x="0" y="83"/>
                  </a:lnTo>
                  <a:lnTo>
                    <a:pt x="18" y="105"/>
                  </a:lnTo>
                  <a:lnTo>
                    <a:pt x="24" y="139"/>
                  </a:lnTo>
                  <a:lnTo>
                    <a:pt x="24" y="166"/>
                  </a:lnTo>
                  <a:lnTo>
                    <a:pt x="54" y="177"/>
                  </a:lnTo>
                  <a:lnTo>
                    <a:pt x="71" y="177"/>
                  </a:lnTo>
                  <a:lnTo>
                    <a:pt x="83" y="166"/>
                  </a:lnTo>
                  <a:lnTo>
                    <a:pt x="95" y="139"/>
                  </a:lnTo>
                  <a:lnTo>
                    <a:pt x="89" y="128"/>
                  </a:lnTo>
                  <a:lnTo>
                    <a:pt x="136" y="111"/>
                  </a:lnTo>
                  <a:lnTo>
                    <a:pt x="155" y="83"/>
                  </a:lnTo>
                  <a:lnTo>
                    <a:pt x="160" y="61"/>
                  </a:lnTo>
                  <a:lnTo>
                    <a:pt x="136" y="44"/>
                  </a:lnTo>
                  <a:lnTo>
                    <a:pt x="131" y="33"/>
                  </a:lnTo>
                  <a:lnTo>
                    <a:pt x="143" y="16"/>
                  </a:lnTo>
                  <a:lnTo>
                    <a:pt x="166" y="0"/>
                  </a:lnTo>
                  <a:lnTo>
                    <a:pt x="184" y="0"/>
                  </a:lnTo>
                  <a:lnTo>
                    <a:pt x="202" y="5"/>
                  </a:lnTo>
                  <a:lnTo>
                    <a:pt x="18" y="22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Freeform 66"/>
            <p:cNvSpPr>
              <a:spLocks/>
            </p:cNvSpPr>
            <p:nvPr/>
          </p:nvSpPr>
          <p:spPr bwMode="auto">
            <a:xfrm>
              <a:off x="2486025" y="5434013"/>
              <a:ext cx="109538" cy="74612"/>
            </a:xfrm>
            <a:custGeom>
              <a:avLst/>
              <a:gdLst>
                <a:gd name="T0" fmla="*/ 2147483647 w 72"/>
                <a:gd name="T1" fmla="*/ 2147483647 h 50"/>
                <a:gd name="T2" fmla="*/ 2147483647 w 72"/>
                <a:gd name="T3" fmla="*/ 0 h 50"/>
                <a:gd name="T4" fmla="*/ 0 w 72"/>
                <a:gd name="T5" fmla="*/ 2147483647 h 50"/>
                <a:gd name="T6" fmla="*/ 2147483647 w 7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50"/>
                <a:gd name="T14" fmla="*/ 72 w 7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50">
                  <a:moveTo>
                    <a:pt x="71" y="28"/>
                  </a:moveTo>
                  <a:lnTo>
                    <a:pt x="18" y="0"/>
                  </a:lnTo>
                  <a:lnTo>
                    <a:pt x="0" y="5"/>
                  </a:lnTo>
                  <a:lnTo>
                    <a:pt x="71" y="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Freeform 67"/>
            <p:cNvSpPr>
              <a:spLocks/>
            </p:cNvSpPr>
            <p:nvPr/>
          </p:nvSpPr>
          <p:spPr bwMode="auto">
            <a:xfrm>
              <a:off x="2368550" y="5514975"/>
              <a:ext cx="244475" cy="92075"/>
            </a:xfrm>
            <a:custGeom>
              <a:avLst/>
              <a:gdLst>
                <a:gd name="T0" fmla="*/ 2147483647 w 161"/>
                <a:gd name="T1" fmla="*/ 0 h 61"/>
                <a:gd name="T2" fmla="*/ 0 w 161"/>
                <a:gd name="T3" fmla="*/ 2147483647 h 61"/>
                <a:gd name="T4" fmla="*/ 2147483647 w 161"/>
                <a:gd name="T5" fmla="*/ 2147483647 h 61"/>
                <a:gd name="T6" fmla="*/ 2147483647 w 161"/>
                <a:gd name="T7" fmla="*/ 2147483647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61"/>
                <a:gd name="T14" fmla="*/ 161 w 161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61">
                  <a:moveTo>
                    <a:pt x="142" y="0"/>
                  </a:moveTo>
                  <a:lnTo>
                    <a:pt x="0" y="49"/>
                  </a:lnTo>
                  <a:lnTo>
                    <a:pt x="18" y="60"/>
                  </a:lnTo>
                  <a:lnTo>
                    <a:pt x="160" y="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Freeform 68"/>
            <p:cNvSpPr>
              <a:spLocks/>
            </p:cNvSpPr>
            <p:nvPr/>
          </p:nvSpPr>
          <p:spPr bwMode="auto">
            <a:xfrm>
              <a:off x="2584450" y="5548313"/>
              <a:ext cx="74613" cy="149225"/>
            </a:xfrm>
            <a:custGeom>
              <a:avLst/>
              <a:gdLst>
                <a:gd name="T0" fmla="*/ 2147483647 w 49"/>
                <a:gd name="T1" fmla="*/ 0 h 100"/>
                <a:gd name="T2" fmla="*/ 0 w 49"/>
                <a:gd name="T3" fmla="*/ 2147483647 h 100"/>
                <a:gd name="T4" fmla="*/ 2147483647 w 49"/>
                <a:gd name="T5" fmla="*/ 2147483647 h 100"/>
                <a:gd name="T6" fmla="*/ 2147483647 w 49"/>
                <a:gd name="T7" fmla="*/ 2147483647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100"/>
                <a:gd name="T14" fmla="*/ 49 w 49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100">
                  <a:moveTo>
                    <a:pt x="18" y="0"/>
                  </a:moveTo>
                  <a:lnTo>
                    <a:pt x="0" y="94"/>
                  </a:lnTo>
                  <a:lnTo>
                    <a:pt x="30" y="99"/>
                  </a:lnTo>
                  <a:lnTo>
                    <a:pt x="48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Freeform 69"/>
            <p:cNvSpPr>
              <a:spLocks/>
            </p:cNvSpPr>
            <p:nvPr/>
          </p:nvSpPr>
          <p:spPr bwMode="auto">
            <a:xfrm>
              <a:off x="2657475" y="5449888"/>
              <a:ext cx="242888" cy="192087"/>
            </a:xfrm>
            <a:custGeom>
              <a:avLst/>
              <a:gdLst>
                <a:gd name="T0" fmla="*/ 0 w 160"/>
                <a:gd name="T1" fmla="*/ 2147483647 h 128"/>
                <a:gd name="T2" fmla="*/ 2147483647 w 160"/>
                <a:gd name="T3" fmla="*/ 2147483647 h 128"/>
                <a:gd name="T4" fmla="*/ 2147483647 w 160"/>
                <a:gd name="T5" fmla="*/ 2147483647 h 128"/>
                <a:gd name="T6" fmla="*/ 2147483647 w 160"/>
                <a:gd name="T7" fmla="*/ 2147483647 h 128"/>
                <a:gd name="T8" fmla="*/ 2147483647 w 160"/>
                <a:gd name="T9" fmla="*/ 2147483647 h 128"/>
                <a:gd name="T10" fmla="*/ 2147483647 w 160"/>
                <a:gd name="T11" fmla="*/ 0 h 128"/>
                <a:gd name="T12" fmla="*/ 2147483647 w 160"/>
                <a:gd name="T13" fmla="*/ 2147483647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0"/>
                <a:gd name="T22" fmla="*/ 0 h 128"/>
                <a:gd name="T23" fmla="*/ 160 w 160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0" h="128">
                  <a:moveTo>
                    <a:pt x="0" y="72"/>
                  </a:moveTo>
                  <a:lnTo>
                    <a:pt x="136" y="127"/>
                  </a:lnTo>
                  <a:lnTo>
                    <a:pt x="159" y="116"/>
                  </a:lnTo>
                  <a:lnTo>
                    <a:pt x="18" y="49"/>
                  </a:lnTo>
                  <a:lnTo>
                    <a:pt x="129" y="16"/>
                  </a:lnTo>
                  <a:lnTo>
                    <a:pt x="112" y="0"/>
                  </a:lnTo>
                  <a:lnTo>
                    <a:pt x="18" y="2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Freeform 70"/>
            <p:cNvSpPr>
              <a:spLocks/>
            </p:cNvSpPr>
            <p:nvPr/>
          </p:nvSpPr>
          <p:spPr bwMode="auto">
            <a:xfrm>
              <a:off x="2486025" y="5440363"/>
              <a:ext cx="73025" cy="84137"/>
            </a:xfrm>
            <a:custGeom>
              <a:avLst/>
              <a:gdLst>
                <a:gd name="T0" fmla="*/ 0 w 48"/>
                <a:gd name="T1" fmla="*/ 0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0 60000 65536"/>
                <a:gd name="T7" fmla="*/ 0 60000 65536"/>
                <a:gd name="T8" fmla="*/ 0 60000 65536"/>
                <a:gd name="T9" fmla="*/ 0 w 48"/>
                <a:gd name="T10" fmla="*/ 0 h 56"/>
                <a:gd name="T11" fmla="*/ 48 w 48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6">
                  <a:moveTo>
                    <a:pt x="0" y="0"/>
                  </a:moveTo>
                  <a:lnTo>
                    <a:pt x="6" y="22"/>
                  </a:lnTo>
                  <a:lnTo>
                    <a:pt x="47" y="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Freeform 71"/>
            <p:cNvSpPr>
              <a:spLocks/>
            </p:cNvSpPr>
            <p:nvPr/>
          </p:nvSpPr>
          <p:spPr bwMode="auto">
            <a:xfrm>
              <a:off x="2368550" y="5589588"/>
              <a:ext cx="227013" cy="58737"/>
            </a:xfrm>
            <a:custGeom>
              <a:avLst/>
              <a:gdLst>
                <a:gd name="T0" fmla="*/ 0 w 149"/>
                <a:gd name="T1" fmla="*/ 0 h 40"/>
                <a:gd name="T2" fmla="*/ 0 w 149"/>
                <a:gd name="T3" fmla="*/ 2147483647 h 40"/>
                <a:gd name="T4" fmla="*/ 2147483647 w 149"/>
                <a:gd name="T5" fmla="*/ 2147483647 h 40"/>
                <a:gd name="T6" fmla="*/ 2147483647 w 149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40"/>
                <a:gd name="T14" fmla="*/ 149 w 149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40">
                  <a:moveTo>
                    <a:pt x="0" y="0"/>
                  </a:moveTo>
                  <a:lnTo>
                    <a:pt x="0" y="23"/>
                  </a:lnTo>
                  <a:lnTo>
                    <a:pt x="11" y="39"/>
                  </a:lnTo>
                  <a:lnTo>
                    <a:pt x="148" y="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358"/>
            <p:cNvSpPr>
              <a:spLocks noChangeShapeType="1"/>
            </p:cNvSpPr>
            <p:nvPr/>
          </p:nvSpPr>
          <p:spPr bwMode="auto">
            <a:xfrm flipH="1">
              <a:off x="2384425" y="5605463"/>
              <a:ext cx="11113" cy="41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Freeform 73"/>
            <p:cNvSpPr>
              <a:spLocks/>
            </p:cNvSpPr>
            <p:nvPr/>
          </p:nvSpPr>
          <p:spPr bwMode="auto">
            <a:xfrm>
              <a:off x="2584450" y="5689600"/>
              <a:ext cx="46038" cy="42863"/>
            </a:xfrm>
            <a:custGeom>
              <a:avLst/>
              <a:gdLst>
                <a:gd name="T0" fmla="*/ 0 w 30"/>
                <a:gd name="T1" fmla="*/ 0 h 29"/>
                <a:gd name="T2" fmla="*/ 2147483647 w 30"/>
                <a:gd name="T3" fmla="*/ 2147483647 h 29"/>
                <a:gd name="T4" fmla="*/ 2147483647 w 30"/>
                <a:gd name="T5" fmla="*/ 2147483647 h 29"/>
                <a:gd name="T6" fmla="*/ 2147483647 w 30"/>
                <a:gd name="T7" fmla="*/ 2147483647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9"/>
                <a:gd name="T14" fmla="*/ 30 w 30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9">
                  <a:moveTo>
                    <a:pt x="0" y="0"/>
                  </a:moveTo>
                  <a:lnTo>
                    <a:pt x="6" y="23"/>
                  </a:lnTo>
                  <a:lnTo>
                    <a:pt x="24" y="28"/>
                  </a:lnTo>
                  <a:lnTo>
                    <a:pt x="29" y="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Freeform 74"/>
            <p:cNvSpPr>
              <a:spLocks/>
            </p:cNvSpPr>
            <p:nvPr/>
          </p:nvSpPr>
          <p:spPr bwMode="auto">
            <a:xfrm>
              <a:off x="2667000" y="5562600"/>
              <a:ext cx="46038" cy="174625"/>
            </a:xfrm>
            <a:custGeom>
              <a:avLst/>
              <a:gdLst>
                <a:gd name="T0" fmla="*/ 0 w 30"/>
                <a:gd name="T1" fmla="*/ 2147483647 h 117"/>
                <a:gd name="T2" fmla="*/ 2147483647 w 30"/>
                <a:gd name="T3" fmla="*/ 2147483647 h 117"/>
                <a:gd name="T4" fmla="*/ 2147483647 w 30"/>
                <a:gd name="T5" fmla="*/ 0 h 117"/>
                <a:gd name="T6" fmla="*/ 0 60000 65536"/>
                <a:gd name="T7" fmla="*/ 0 60000 65536"/>
                <a:gd name="T8" fmla="*/ 0 60000 65536"/>
                <a:gd name="T9" fmla="*/ 0 w 30"/>
                <a:gd name="T10" fmla="*/ 0 h 117"/>
                <a:gd name="T11" fmla="*/ 30 w 30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117">
                  <a:moveTo>
                    <a:pt x="0" y="116"/>
                  </a:moveTo>
                  <a:lnTo>
                    <a:pt x="29" y="22"/>
                  </a:lnTo>
                  <a:lnTo>
                    <a:pt x="2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Freeform 75"/>
            <p:cNvSpPr>
              <a:spLocks/>
            </p:cNvSpPr>
            <p:nvPr/>
          </p:nvSpPr>
          <p:spPr bwMode="auto">
            <a:xfrm>
              <a:off x="2665413" y="5589588"/>
              <a:ext cx="200025" cy="76200"/>
            </a:xfrm>
            <a:custGeom>
              <a:avLst/>
              <a:gdLst>
                <a:gd name="T0" fmla="*/ 0 w 132"/>
                <a:gd name="T1" fmla="*/ 0 h 51"/>
                <a:gd name="T2" fmla="*/ 2147483647 w 132"/>
                <a:gd name="T3" fmla="*/ 2147483647 h 51"/>
                <a:gd name="T4" fmla="*/ 2147483647 w 132"/>
                <a:gd name="T5" fmla="*/ 2147483647 h 51"/>
                <a:gd name="T6" fmla="*/ 0 60000 65536"/>
                <a:gd name="T7" fmla="*/ 0 60000 65536"/>
                <a:gd name="T8" fmla="*/ 0 60000 65536"/>
                <a:gd name="T9" fmla="*/ 0 w 132"/>
                <a:gd name="T10" fmla="*/ 0 h 51"/>
                <a:gd name="T11" fmla="*/ 132 w 132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51">
                  <a:moveTo>
                    <a:pt x="0" y="0"/>
                  </a:moveTo>
                  <a:lnTo>
                    <a:pt x="124" y="50"/>
                  </a:lnTo>
                  <a:lnTo>
                    <a:pt x="131" y="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Freeform 76"/>
            <p:cNvSpPr>
              <a:spLocks/>
            </p:cNvSpPr>
            <p:nvPr/>
          </p:nvSpPr>
          <p:spPr bwMode="auto">
            <a:xfrm>
              <a:off x="2854325" y="5622925"/>
              <a:ext cx="46038" cy="42863"/>
            </a:xfrm>
            <a:custGeom>
              <a:avLst/>
              <a:gdLst>
                <a:gd name="T0" fmla="*/ 0 w 31"/>
                <a:gd name="T1" fmla="*/ 2147483647 h 28"/>
                <a:gd name="T2" fmla="*/ 2147483647 w 31"/>
                <a:gd name="T3" fmla="*/ 2147483647 h 28"/>
                <a:gd name="T4" fmla="*/ 2147483647 w 31"/>
                <a:gd name="T5" fmla="*/ 0 h 28"/>
                <a:gd name="T6" fmla="*/ 0 60000 65536"/>
                <a:gd name="T7" fmla="*/ 0 60000 65536"/>
                <a:gd name="T8" fmla="*/ 0 60000 65536"/>
                <a:gd name="T9" fmla="*/ 0 w 31"/>
                <a:gd name="T10" fmla="*/ 0 h 28"/>
                <a:gd name="T11" fmla="*/ 31 w 31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28">
                  <a:moveTo>
                    <a:pt x="0" y="27"/>
                  </a:moveTo>
                  <a:lnTo>
                    <a:pt x="30" y="16"/>
                  </a:lnTo>
                  <a:lnTo>
                    <a:pt x="3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77"/>
            <p:cNvSpPr>
              <a:spLocks/>
            </p:cNvSpPr>
            <p:nvPr/>
          </p:nvSpPr>
          <p:spPr bwMode="auto">
            <a:xfrm>
              <a:off x="2728913" y="5473700"/>
              <a:ext cx="127000" cy="68263"/>
            </a:xfrm>
            <a:custGeom>
              <a:avLst/>
              <a:gdLst>
                <a:gd name="T0" fmla="*/ 2147483647 w 83"/>
                <a:gd name="T1" fmla="*/ 0 h 45"/>
                <a:gd name="T2" fmla="*/ 2147483647 w 83"/>
                <a:gd name="T3" fmla="*/ 2147483647 h 45"/>
                <a:gd name="T4" fmla="*/ 0 w 83"/>
                <a:gd name="T5" fmla="*/ 2147483647 h 45"/>
                <a:gd name="T6" fmla="*/ 0 60000 65536"/>
                <a:gd name="T7" fmla="*/ 0 60000 65536"/>
                <a:gd name="T8" fmla="*/ 0 60000 65536"/>
                <a:gd name="T9" fmla="*/ 0 w 83"/>
                <a:gd name="T10" fmla="*/ 0 h 45"/>
                <a:gd name="T11" fmla="*/ 83 w 8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45">
                  <a:moveTo>
                    <a:pt x="82" y="0"/>
                  </a:moveTo>
                  <a:lnTo>
                    <a:pt x="76" y="16"/>
                  </a:lnTo>
                  <a:lnTo>
                    <a:pt x="0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78"/>
            <p:cNvSpPr>
              <a:spLocks/>
            </p:cNvSpPr>
            <p:nvPr/>
          </p:nvSpPr>
          <p:spPr bwMode="auto">
            <a:xfrm>
              <a:off x="2368550" y="5630863"/>
              <a:ext cx="63500" cy="34925"/>
            </a:xfrm>
            <a:custGeom>
              <a:avLst/>
              <a:gdLst>
                <a:gd name="T0" fmla="*/ 0 w 42"/>
                <a:gd name="T1" fmla="*/ 0 h 23"/>
                <a:gd name="T2" fmla="*/ 2147483647 w 42"/>
                <a:gd name="T3" fmla="*/ 2147483647 h 23"/>
                <a:gd name="T4" fmla="*/ 2147483647 w 42"/>
                <a:gd name="T5" fmla="*/ 2147483647 h 23"/>
                <a:gd name="T6" fmla="*/ 2147483647 w 42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23"/>
                <a:gd name="T14" fmla="*/ 42 w 42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23">
                  <a:moveTo>
                    <a:pt x="0" y="0"/>
                  </a:moveTo>
                  <a:lnTo>
                    <a:pt x="11" y="16"/>
                  </a:lnTo>
                  <a:lnTo>
                    <a:pt x="23" y="22"/>
                  </a:lnTo>
                  <a:lnTo>
                    <a:pt x="4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79"/>
            <p:cNvSpPr>
              <a:spLocks/>
            </p:cNvSpPr>
            <p:nvPr/>
          </p:nvSpPr>
          <p:spPr bwMode="auto">
            <a:xfrm>
              <a:off x="2584450" y="5721350"/>
              <a:ext cx="38100" cy="34925"/>
            </a:xfrm>
            <a:custGeom>
              <a:avLst/>
              <a:gdLst>
                <a:gd name="T0" fmla="*/ 2147483647 w 25"/>
                <a:gd name="T1" fmla="*/ 0 h 23"/>
                <a:gd name="T2" fmla="*/ 0 w 25"/>
                <a:gd name="T3" fmla="*/ 2147483647 h 23"/>
                <a:gd name="T4" fmla="*/ 2147483647 w 25"/>
                <a:gd name="T5" fmla="*/ 2147483647 h 23"/>
                <a:gd name="T6" fmla="*/ 2147483647 w 25"/>
                <a:gd name="T7" fmla="*/ 2147483647 h 23"/>
                <a:gd name="T8" fmla="*/ 2147483647 w 25"/>
                <a:gd name="T9" fmla="*/ 2147483647 h 23"/>
                <a:gd name="T10" fmla="*/ 2147483647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6" y="0"/>
                  </a:moveTo>
                  <a:lnTo>
                    <a:pt x="0" y="11"/>
                  </a:lnTo>
                  <a:lnTo>
                    <a:pt x="6" y="22"/>
                  </a:lnTo>
                  <a:lnTo>
                    <a:pt x="18" y="17"/>
                  </a:lnTo>
                  <a:lnTo>
                    <a:pt x="24" y="5"/>
                  </a:lnTo>
                  <a:lnTo>
                    <a:pt x="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80"/>
            <p:cNvSpPr>
              <a:spLocks/>
            </p:cNvSpPr>
            <p:nvPr/>
          </p:nvSpPr>
          <p:spPr bwMode="auto">
            <a:xfrm>
              <a:off x="2819400" y="5654675"/>
              <a:ext cx="65088" cy="28575"/>
            </a:xfrm>
            <a:custGeom>
              <a:avLst/>
              <a:gdLst>
                <a:gd name="T0" fmla="*/ 0 w 43"/>
                <a:gd name="T1" fmla="*/ 0 h 19"/>
                <a:gd name="T2" fmla="*/ 2147483647 w 43"/>
                <a:gd name="T3" fmla="*/ 2147483647 h 19"/>
                <a:gd name="T4" fmla="*/ 2147483647 w 43"/>
                <a:gd name="T5" fmla="*/ 2147483647 h 19"/>
                <a:gd name="T6" fmla="*/ 2147483647 w 43"/>
                <a:gd name="T7" fmla="*/ 2147483647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19"/>
                <a:gd name="T14" fmla="*/ 43 w 4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19">
                  <a:moveTo>
                    <a:pt x="0" y="0"/>
                  </a:moveTo>
                  <a:lnTo>
                    <a:pt x="12" y="18"/>
                  </a:lnTo>
                  <a:lnTo>
                    <a:pt x="30" y="18"/>
                  </a:lnTo>
                  <a:lnTo>
                    <a:pt x="42" y="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81"/>
            <p:cNvSpPr>
              <a:spLocks/>
            </p:cNvSpPr>
            <p:nvPr/>
          </p:nvSpPr>
          <p:spPr bwMode="auto">
            <a:xfrm>
              <a:off x="2782888" y="5499100"/>
              <a:ext cx="65087" cy="42863"/>
            </a:xfrm>
            <a:custGeom>
              <a:avLst/>
              <a:gdLst>
                <a:gd name="T0" fmla="*/ 2147483647 w 43"/>
                <a:gd name="T1" fmla="*/ 0 h 28"/>
                <a:gd name="T2" fmla="*/ 2147483647 w 43"/>
                <a:gd name="T3" fmla="*/ 2147483647 h 28"/>
                <a:gd name="T4" fmla="*/ 2147483647 w 43"/>
                <a:gd name="T5" fmla="*/ 2147483647 h 28"/>
                <a:gd name="T6" fmla="*/ 0 w 43"/>
                <a:gd name="T7" fmla="*/ 2147483647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28"/>
                <a:gd name="T14" fmla="*/ 43 w 43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28">
                  <a:moveTo>
                    <a:pt x="42" y="0"/>
                  </a:moveTo>
                  <a:lnTo>
                    <a:pt x="36" y="21"/>
                  </a:lnTo>
                  <a:lnTo>
                    <a:pt x="18" y="27"/>
                  </a:lnTo>
                  <a:lnTo>
                    <a:pt x="0" y="1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82"/>
            <p:cNvSpPr>
              <a:spLocks/>
            </p:cNvSpPr>
            <p:nvPr/>
          </p:nvSpPr>
          <p:spPr bwMode="auto">
            <a:xfrm>
              <a:off x="2503488" y="5489575"/>
              <a:ext cx="36512" cy="34925"/>
            </a:xfrm>
            <a:custGeom>
              <a:avLst/>
              <a:gdLst>
                <a:gd name="T0" fmla="*/ 0 w 24"/>
                <a:gd name="T1" fmla="*/ 0 h 23"/>
                <a:gd name="T2" fmla="*/ 0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lnTo>
                    <a:pt x="0" y="17"/>
                  </a:lnTo>
                  <a:lnTo>
                    <a:pt x="11" y="22"/>
                  </a:lnTo>
                  <a:lnTo>
                    <a:pt x="23" y="1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83"/>
            <p:cNvSpPr>
              <a:spLocks/>
            </p:cNvSpPr>
            <p:nvPr/>
          </p:nvSpPr>
          <p:spPr bwMode="auto">
            <a:xfrm>
              <a:off x="2357438" y="5143500"/>
              <a:ext cx="534987" cy="192088"/>
            </a:xfrm>
            <a:custGeom>
              <a:avLst/>
              <a:gdLst>
                <a:gd name="T0" fmla="*/ 0 w 351"/>
                <a:gd name="T1" fmla="*/ 0 h 128"/>
                <a:gd name="T2" fmla="*/ 2147483647 w 351"/>
                <a:gd name="T3" fmla="*/ 2147483647 h 128"/>
                <a:gd name="T4" fmla="*/ 2147483647 w 351"/>
                <a:gd name="T5" fmla="*/ 2147483647 h 128"/>
                <a:gd name="T6" fmla="*/ 2147483647 w 351"/>
                <a:gd name="T7" fmla="*/ 2147483647 h 128"/>
                <a:gd name="T8" fmla="*/ 2147483647 w 351"/>
                <a:gd name="T9" fmla="*/ 2147483647 h 128"/>
                <a:gd name="T10" fmla="*/ 2147483647 w 351"/>
                <a:gd name="T11" fmla="*/ 2147483647 h 128"/>
                <a:gd name="T12" fmla="*/ 2147483647 w 351"/>
                <a:gd name="T13" fmla="*/ 2147483647 h 128"/>
                <a:gd name="T14" fmla="*/ 0 w 351"/>
                <a:gd name="T15" fmla="*/ 2147483647 h 128"/>
                <a:gd name="T16" fmla="*/ 0 w 351"/>
                <a:gd name="T17" fmla="*/ 0 h 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1"/>
                <a:gd name="T28" fmla="*/ 0 h 128"/>
                <a:gd name="T29" fmla="*/ 351 w 351"/>
                <a:gd name="T30" fmla="*/ 128 h 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1" h="128">
                  <a:moveTo>
                    <a:pt x="0" y="0"/>
                  </a:moveTo>
                  <a:lnTo>
                    <a:pt x="18" y="33"/>
                  </a:lnTo>
                  <a:lnTo>
                    <a:pt x="54" y="60"/>
                  </a:lnTo>
                  <a:lnTo>
                    <a:pt x="190" y="55"/>
                  </a:lnTo>
                  <a:lnTo>
                    <a:pt x="344" y="44"/>
                  </a:lnTo>
                  <a:lnTo>
                    <a:pt x="350" y="105"/>
                  </a:lnTo>
                  <a:lnTo>
                    <a:pt x="54" y="127"/>
                  </a:ln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Freeform 84"/>
            <p:cNvSpPr>
              <a:spLocks/>
            </p:cNvSpPr>
            <p:nvPr/>
          </p:nvSpPr>
          <p:spPr bwMode="auto">
            <a:xfrm>
              <a:off x="2043113" y="3868738"/>
              <a:ext cx="533400" cy="125412"/>
            </a:xfrm>
            <a:custGeom>
              <a:avLst/>
              <a:gdLst>
                <a:gd name="T0" fmla="*/ 2147483647 w 351"/>
                <a:gd name="T1" fmla="*/ 2147483647 h 84"/>
                <a:gd name="T2" fmla="*/ 2147483647 w 351"/>
                <a:gd name="T3" fmla="*/ 2147483647 h 84"/>
                <a:gd name="T4" fmla="*/ 0 w 351"/>
                <a:gd name="T5" fmla="*/ 2147483647 h 84"/>
                <a:gd name="T6" fmla="*/ 2147483647 w 351"/>
                <a:gd name="T7" fmla="*/ 0 h 84"/>
                <a:gd name="T8" fmla="*/ 2147483647 w 351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84"/>
                <a:gd name="T17" fmla="*/ 351 w 35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84">
                  <a:moveTo>
                    <a:pt x="350" y="38"/>
                  </a:moveTo>
                  <a:lnTo>
                    <a:pt x="18" y="83"/>
                  </a:lnTo>
                  <a:lnTo>
                    <a:pt x="0" y="38"/>
                  </a:lnTo>
                  <a:lnTo>
                    <a:pt x="314" y="0"/>
                  </a:lnTo>
                  <a:lnTo>
                    <a:pt x="350" y="3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371"/>
            <p:cNvSpPr>
              <a:spLocks noChangeShapeType="1"/>
            </p:cNvSpPr>
            <p:nvPr/>
          </p:nvSpPr>
          <p:spPr bwMode="auto">
            <a:xfrm flipH="1" flipV="1">
              <a:off x="2014538" y="3946525"/>
              <a:ext cx="55562" cy="138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Freeform 86"/>
            <p:cNvSpPr>
              <a:spLocks/>
            </p:cNvSpPr>
            <p:nvPr/>
          </p:nvSpPr>
          <p:spPr bwMode="auto">
            <a:xfrm>
              <a:off x="2043113" y="3924300"/>
              <a:ext cx="28575" cy="407988"/>
            </a:xfrm>
            <a:custGeom>
              <a:avLst/>
              <a:gdLst>
                <a:gd name="T0" fmla="*/ 0 w 19"/>
                <a:gd name="T1" fmla="*/ 0 h 273"/>
                <a:gd name="T2" fmla="*/ 0 w 19"/>
                <a:gd name="T3" fmla="*/ 2147483647 h 273"/>
                <a:gd name="T4" fmla="*/ 2147483647 w 19"/>
                <a:gd name="T5" fmla="*/ 2147483647 h 273"/>
                <a:gd name="T6" fmla="*/ 2147483647 w 19"/>
                <a:gd name="T7" fmla="*/ 2147483647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273"/>
                <a:gd name="T14" fmla="*/ 19 w 19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273">
                  <a:moveTo>
                    <a:pt x="0" y="0"/>
                  </a:moveTo>
                  <a:lnTo>
                    <a:pt x="0" y="222"/>
                  </a:lnTo>
                  <a:lnTo>
                    <a:pt x="18" y="272"/>
                  </a:lnTo>
                  <a:lnTo>
                    <a:pt x="18" y="4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373"/>
            <p:cNvSpPr>
              <a:spLocks noChangeShapeType="1"/>
            </p:cNvSpPr>
            <p:nvPr/>
          </p:nvSpPr>
          <p:spPr bwMode="auto">
            <a:xfrm>
              <a:off x="1997075" y="4251325"/>
              <a:ext cx="46038" cy="92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Freeform 88"/>
            <p:cNvSpPr>
              <a:spLocks/>
            </p:cNvSpPr>
            <p:nvPr/>
          </p:nvSpPr>
          <p:spPr bwMode="auto">
            <a:xfrm>
              <a:off x="2114550" y="3975100"/>
              <a:ext cx="398463" cy="307975"/>
            </a:xfrm>
            <a:custGeom>
              <a:avLst/>
              <a:gdLst>
                <a:gd name="T0" fmla="*/ 0 w 262"/>
                <a:gd name="T1" fmla="*/ 2147483647 h 206"/>
                <a:gd name="T2" fmla="*/ 2147483647 w 262"/>
                <a:gd name="T3" fmla="*/ 0 h 206"/>
                <a:gd name="T4" fmla="*/ 2147483647 w 262"/>
                <a:gd name="T5" fmla="*/ 2147483647 h 206"/>
                <a:gd name="T6" fmla="*/ 0 w 262"/>
                <a:gd name="T7" fmla="*/ 2147483647 h 206"/>
                <a:gd name="T8" fmla="*/ 0 w 262"/>
                <a:gd name="T9" fmla="*/ 2147483647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06"/>
                <a:gd name="T17" fmla="*/ 262 w 262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06">
                  <a:moveTo>
                    <a:pt x="0" y="39"/>
                  </a:moveTo>
                  <a:lnTo>
                    <a:pt x="261" y="0"/>
                  </a:lnTo>
                  <a:lnTo>
                    <a:pt x="261" y="171"/>
                  </a:lnTo>
                  <a:lnTo>
                    <a:pt x="0" y="205"/>
                  </a:lnTo>
                  <a:lnTo>
                    <a:pt x="0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Freeform 89"/>
            <p:cNvSpPr>
              <a:spLocks/>
            </p:cNvSpPr>
            <p:nvPr/>
          </p:nvSpPr>
          <p:spPr bwMode="auto">
            <a:xfrm>
              <a:off x="2640013" y="4546600"/>
              <a:ext cx="26987" cy="60325"/>
            </a:xfrm>
            <a:custGeom>
              <a:avLst/>
              <a:gdLst>
                <a:gd name="T0" fmla="*/ 0 w 18"/>
                <a:gd name="T1" fmla="*/ 0 h 40"/>
                <a:gd name="T2" fmla="*/ 2147483647 w 18"/>
                <a:gd name="T3" fmla="*/ 2147483647 h 40"/>
                <a:gd name="T4" fmla="*/ 2147483647 w 18"/>
                <a:gd name="T5" fmla="*/ 2147483647 h 40"/>
                <a:gd name="T6" fmla="*/ 0 60000 65536"/>
                <a:gd name="T7" fmla="*/ 0 60000 65536"/>
                <a:gd name="T8" fmla="*/ 0 60000 65536"/>
                <a:gd name="T9" fmla="*/ 0 w 18"/>
                <a:gd name="T10" fmla="*/ 0 h 40"/>
                <a:gd name="T11" fmla="*/ 18 w 18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40">
                  <a:moveTo>
                    <a:pt x="0" y="0"/>
                  </a:moveTo>
                  <a:lnTo>
                    <a:pt x="5" y="23"/>
                  </a:lnTo>
                  <a:lnTo>
                    <a:pt x="17" y="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90"/>
            <p:cNvSpPr>
              <a:spLocks/>
            </p:cNvSpPr>
            <p:nvPr/>
          </p:nvSpPr>
          <p:spPr bwMode="auto">
            <a:xfrm>
              <a:off x="2125663" y="4332288"/>
              <a:ext cx="290512" cy="42862"/>
            </a:xfrm>
            <a:custGeom>
              <a:avLst/>
              <a:gdLst>
                <a:gd name="T0" fmla="*/ 0 w 191"/>
                <a:gd name="T1" fmla="*/ 0 h 29"/>
                <a:gd name="T2" fmla="*/ 2147483647 w 191"/>
                <a:gd name="T3" fmla="*/ 2147483647 h 29"/>
                <a:gd name="T4" fmla="*/ 2147483647 w 191"/>
                <a:gd name="T5" fmla="*/ 0 h 29"/>
                <a:gd name="T6" fmla="*/ 0 60000 65536"/>
                <a:gd name="T7" fmla="*/ 0 60000 65536"/>
                <a:gd name="T8" fmla="*/ 0 60000 65536"/>
                <a:gd name="T9" fmla="*/ 0 w 191"/>
                <a:gd name="T10" fmla="*/ 0 h 29"/>
                <a:gd name="T11" fmla="*/ 191 w 19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" h="29">
                  <a:moveTo>
                    <a:pt x="0" y="0"/>
                  </a:moveTo>
                  <a:lnTo>
                    <a:pt x="6" y="28"/>
                  </a:lnTo>
                  <a:lnTo>
                    <a:pt x="19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378"/>
            <p:cNvSpPr>
              <a:spLocks noChangeShapeType="1"/>
            </p:cNvSpPr>
            <p:nvPr/>
          </p:nvSpPr>
          <p:spPr bwMode="auto">
            <a:xfrm flipV="1">
              <a:off x="2070100" y="4332288"/>
              <a:ext cx="344488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7" name="Line 379"/>
            <p:cNvSpPr>
              <a:spLocks noChangeShapeType="1"/>
            </p:cNvSpPr>
            <p:nvPr/>
          </p:nvSpPr>
          <p:spPr bwMode="auto">
            <a:xfrm>
              <a:off x="2070100" y="4389438"/>
              <a:ext cx="44450" cy="123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Line 380"/>
            <p:cNvSpPr>
              <a:spLocks noChangeShapeType="1"/>
            </p:cNvSpPr>
            <p:nvPr/>
          </p:nvSpPr>
          <p:spPr bwMode="auto">
            <a:xfrm flipV="1">
              <a:off x="2224088" y="4530725"/>
              <a:ext cx="196850" cy="333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9" name="Freeform 94"/>
            <p:cNvSpPr>
              <a:spLocks/>
            </p:cNvSpPr>
            <p:nvPr/>
          </p:nvSpPr>
          <p:spPr bwMode="auto">
            <a:xfrm>
              <a:off x="2584450" y="4289425"/>
              <a:ext cx="209550" cy="174625"/>
            </a:xfrm>
            <a:custGeom>
              <a:avLst/>
              <a:gdLst>
                <a:gd name="T0" fmla="*/ 0 w 138"/>
                <a:gd name="T1" fmla="*/ 2147483647 h 117"/>
                <a:gd name="T2" fmla="*/ 2147483647 w 138"/>
                <a:gd name="T3" fmla="*/ 0 h 117"/>
                <a:gd name="T4" fmla="*/ 2147483647 w 138"/>
                <a:gd name="T5" fmla="*/ 2147483647 h 117"/>
                <a:gd name="T6" fmla="*/ 2147483647 w 138"/>
                <a:gd name="T7" fmla="*/ 2147483647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17"/>
                <a:gd name="T14" fmla="*/ 138 w 138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17">
                  <a:moveTo>
                    <a:pt x="0" y="11"/>
                  </a:moveTo>
                  <a:lnTo>
                    <a:pt x="95" y="0"/>
                  </a:lnTo>
                  <a:lnTo>
                    <a:pt x="137" y="105"/>
                  </a:lnTo>
                  <a:lnTo>
                    <a:pt x="48" y="11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Freeform 95"/>
            <p:cNvSpPr>
              <a:spLocks/>
            </p:cNvSpPr>
            <p:nvPr/>
          </p:nvSpPr>
          <p:spPr bwMode="auto">
            <a:xfrm>
              <a:off x="2114550" y="4365625"/>
              <a:ext cx="301625" cy="174625"/>
            </a:xfrm>
            <a:custGeom>
              <a:avLst/>
              <a:gdLst>
                <a:gd name="T0" fmla="*/ 0 w 198"/>
                <a:gd name="T1" fmla="*/ 2147483647 h 117"/>
                <a:gd name="T2" fmla="*/ 2147483647 w 198"/>
                <a:gd name="T3" fmla="*/ 0 h 117"/>
                <a:gd name="T4" fmla="*/ 2147483647 w 198"/>
                <a:gd name="T5" fmla="*/ 2147483647 h 117"/>
                <a:gd name="T6" fmla="*/ 2147483647 w 198"/>
                <a:gd name="T7" fmla="*/ 2147483647 h 117"/>
                <a:gd name="T8" fmla="*/ 2147483647 w 198"/>
                <a:gd name="T9" fmla="*/ 2147483647 h 117"/>
                <a:gd name="T10" fmla="*/ 2147483647 w 198"/>
                <a:gd name="T11" fmla="*/ 2147483647 h 117"/>
                <a:gd name="T12" fmla="*/ 2147483647 w 198"/>
                <a:gd name="T13" fmla="*/ 2147483647 h 117"/>
                <a:gd name="T14" fmla="*/ 0 w 198"/>
                <a:gd name="T15" fmla="*/ 2147483647 h 1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8"/>
                <a:gd name="T25" fmla="*/ 0 h 117"/>
                <a:gd name="T26" fmla="*/ 198 w 198"/>
                <a:gd name="T27" fmla="*/ 117 h 1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8" h="117">
                  <a:moveTo>
                    <a:pt x="0" y="28"/>
                  </a:moveTo>
                  <a:lnTo>
                    <a:pt x="190" y="0"/>
                  </a:lnTo>
                  <a:lnTo>
                    <a:pt x="197" y="88"/>
                  </a:lnTo>
                  <a:lnTo>
                    <a:pt x="131" y="105"/>
                  </a:lnTo>
                  <a:lnTo>
                    <a:pt x="66" y="116"/>
                  </a:lnTo>
                  <a:lnTo>
                    <a:pt x="48" y="100"/>
                  </a:lnTo>
                  <a:lnTo>
                    <a:pt x="7" y="72"/>
                  </a:lnTo>
                  <a:lnTo>
                    <a:pt x="0" y="28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Freeform 96"/>
            <p:cNvSpPr>
              <a:spLocks/>
            </p:cNvSpPr>
            <p:nvPr/>
          </p:nvSpPr>
          <p:spPr bwMode="auto">
            <a:xfrm>
              <a:off x="2006600" y="4556125"/>
              <a:ext cx="109538" cy="50800"/>
            </a:xfrm>
            <a:custGeom>
              <a:avLst/>
              <a:gdLst>
                <a:gd name="T0" fmla="*/ 2147483647 w 72"/>
                <a:gd name="T1" fmla="*/ 2147483647 h 34"/>
                <a:gd name="T2" fmla="*/ 2147483647 w 72"/>
                <a:gd name="T3" fmla="*/ 2147483647 h 34"/>
                <a:gd name="T4" fmla="*/ 2147483647 w 72"/>
                <a:gd name="T5" fmla="*/ 0 h 34"/>
                <a:gd name="T6" fmla="*/ 0 w 72"/>
                <a:gd name="T7" fmla="*/ 2147483647 h 34"/>
                <a:gd name="T8" fmla="*/ 2147483647 w 72"/>
                <a:gd name="T9" fmla="*/ 2147483647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4"/>
                <a:gd name="T17" fmla="*/ 72 w 7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4">
                  <a:moveTo>
                    <a:pt x="18" y="33"/>
                  </a:moveTo>
                  <a:lnTo>
                    <a:pt x="71" y="28"/>
                  </a:lnTo>
                  <a:lnTo>
                    <a:pt x="65" y="0"/>
                  </a:lnTo>
                  <a:lnTo>
                    <a:pt x="0" y="5"/>
                  </a:lnTo>
                  <a:lnTo>
                    <a:pt x="18" y="3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Freeform 97"/>
            <p:cNvSpPr>
              <a:spLocks/>
            </p:cNvSpPr>
            <p:nvPr/>
          </p:nvSpPr>
          <p:spPr bwMode="auto">
            <a:xfrm>
              <a:off x="2224088" y="4530725"/>
              <a:ext cx="252412" cy="68263"/>
            </a:xfrm>
            <a:custGeom>
              <a:avLst/>
              <a:gdLst>
                <a:gd name="T0" fmla="*/ 0 w 166"/>
                <a:gd name="T1" fmla="*/ 2147483647 h 46"/>
                <a:gd name="T2" fmla="*/ 2147483647 w 166"/>
                <a:gd name="T3" fmla="*/ 0 h 46"/>
                <a:gd name="T4" fmla="*/ 2147483647 w 166"/>
                <a:gd name="T5" fmla="*/ 2147483647 h 46"/>
                <a:gd name="T6" fmla="*/ 0 w 166"/>
                <a:gd name="T7" fmla="*/ 2147483647 h 46"/>
                <a:gd name="T8" fmla="*/ 0 w 166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46"/>
                <a:gd name="T17" fmla="*/ 166 w 16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46">
                  <a:moveTo>
                    <a:pt x="0" y="23"/>
                  </a:moveTo>
                  <a:lnTo>
                    <a:pt x="130" y="0"/>
                  </a:lnTo>
                  <a:lnTo>
                    <a:pt x="165" y="23"/>
                  </a:lnTo>
                  <a:lnTo>
                    <a:pt x="0" y="45"/>
                  </a:lnTo>
                  <a:lnTo>
                    <a:pt x="0" y="23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Freeform 98"/>
            <p:cNvSpPr>
              <a:spLocks/>
            </p:cNvSpPr>
            <p:nvPr/>
          </p:nvSpPr>
          <p:spPr bwMode="auto">
            <a:xfrm>
              <a:off x="2657475" y="4481513"/>
              <a:ext cx="227013" cy="158750"/>
            </a:xfrm>
            <a:custGeom>
              <a:avLst/>
              <a:gdLst>
                <a:gd name="T0" fmla="*/ 2147483647 w 149"/>
                <a:gd name="T1" fmla="*/ 2147483647 h 106"/>
                <a:gd name="T2" fmla="*/ 2147483647 w 149"/>
                <a:gd name="T3" fmla="*/ 0 h 106"/>
                <a:gd name="T4" fmla="*/ 2147483647 w 149"/>
                <a:gd name="T5" fmla="*/ 2147483647 h 106"/>
                <a:gd name="T6" fmla="*/ 2147483647 w 149"/>
                <a:gd name="T7" fmla="*/ 2147483647 h 106"/>
                <a:gd name="T8" fmla="*/ 2147483647 w 149"/>
                <a:gd name="T9" fmla="*/ 2147483647 h 106"/>
                <a:gd name="T10" fmla="*/ 0 w 149"/>
                <a:gd name="T11" fmla="*/ 2147483647 h 106"/>
                <a:gd name="T12" fmla="*/ 2147483647 w 149"/>
                <a:gd name="T13" fmla="*/ 2147483647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9"/>
                <a:gd name="T22" fmla="*/ 0 h 106"/>
                <a:gd name="T23" fmla="*/ 149 w 149"/>
                <a:gd name="T24" fmla="*/ 106 h 1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9" h="106">
                  <a:moveTo>
                    <a:pt x="18" y="5"/>
                  </a:moveTo>
                  <a:lnTo>
                    <a:pt x="89" y="0"/>
                  </a:lnTo>
                  <a:lnTo>
                    <a:pt x="142" y="71"/>
                  </a:lnTo>
                  <a:lnTo>
                    <a:pt x="148" y="105"/>
                  </a:lnTo>
                  <a:lnTo>
                    <a:pt x="89" y="28"/>
                  </a:lnTo>
                  <a:lnTo>
                    <a:pt x="0" y="39"/>
                  </a:lnTo>
                  <a:lnTo>
                    <a:pt x="18" y="5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4" name="Freeform 99"/>
            <p:cNvSpPr>
              <a:spLocks/>
            </p:cNvSpPr>
            <p:nvPr/>
          </p:nvSpPr>
          <p:spPr bwMode="auto">
            <a:xfrm>
              <a:off x="1673225" y="4564063"/>
              <a:ext cx="398463" cy="530225"/>
            </a:xfrm>
            <a:custGeom>
              <a:avLst/>
              <a:gdLst>
                <a:gd name="T0" fmla="*/ 2147483647 w 262"/>
                <a:gd name="T1" fmla="*/ 0 h 355"/>
                <a:gd name="T2" fmla="*/ 2147483647 w 262"/>
                <a:gd name="T3" fmla="*/ 2147483647 h 355"/>
                <a:gd name="T4" fmla="*/ 0 w 262"/>
                <a:gd name="T5" fmla="*/ 2147483647 h 355"/>
                <a:gd name="T6" fmla="*/ 0 60000 65536"/>
                <a:gd name="T7" fmla="*/ 0 60000 65536"/>
                <a:gd name="T8" fmla="*/ 0 60000 65536"/>
                <a:gd name="T9" fmla="*/ 0 w 262"/>
                <a:gd name="T10" fmla="*/ 0 h 355"/>
                <a:gd name="T11" fmla="*/ 262 w 262"/>
                <a:gd name="T12" fmla="*/ 355 h 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355">
                  <a:moveTo>
                    <a:pt x="219" y="0"/>
                  </a:moveTo>
                  <a:lnTo>
                    <a:pt x="261" y="106"/>
                  </a:lnTo>
                  <a:lnTo>
                    <a:pt x="0" y="35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" name="Freeform 100"/>
            <p:cNvSpPr>
              <a:spLocks/>
            </p:cNvSpPr>
            <p:nvPr/>
          </p:nvSpPr>
          <p:spPr bwMode="auto">
            <a:xfrm>
              <a:off x="1636713" y="5092700"/>
              <a:ext cx="84137" cy="606425"/>
            </a:xfrm>
            <a:custGeom>
              <a:avLst/>
              <a:gdLst>
                <a:gd name="T0" fmla="*/ 2147483647 w 55"/>
                <a:gd name="T1" fmla="*/ 0 h 406"/>
                <a:gd name="T2" fmla="*/ 2147483647 w 55"/>
                <a:gd name="T3" fmla="*/ 2147483647 h 406"/>
                <a:gd name="T4" fmla="*/ 2147483647 w 55"/>
                <a:gd name="T5" fmla="*/ 2147483647 h 406"/>
                <a:gd name="T6" fmla="*/ 0 w 55"/>
                <a:gd name="T7" fmla="*/ 2147483647 h 406"/>
                <a:gd name="T8" fmla="*/ 2147483647 w 55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06"/>
                <a:gd name="T17" fmla="*/ 55 w 55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06">
                  <a:moveTo>
                    <a:pt x="22" y="0"/>
                  </a:moveTo>
                  <a:lnTo>
                    <a:pt x="54" y="389"/>
                  </a:lnTo>
                  <a:lnTo>
                    <a:pt x="27" y="405"/>
                  </a:lnTo>
                  <a:lnTo>
                    <a:pt x="0" y="2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Freeform 101"/>
            <p:cNvSpPr>
              <a:spLocks/>
            </p:cNvSpPr>
            <p:nvPr/>
          </p:nvSpPr>
          <p:spPr bwMode="auto">
            <a:xfrm>
              <a:off x="1636713" y="5092700"/>
              <a:ext cx="92075" cy="614363"/>
            </a:xfrm>
            <a:custGeom>
              <a:avLst/>
              <a:gdLst>
                <a:gd name="T0" fmla="*/ 2147483647 w 61"/>
                <a:gd name="T1" fmla="*/ 0 h 411"/>
                <a:gd name="T2" fmla="*/ 2147483647 w 61"/>
                <a:gd name="T3" fmla="*/ 2147483647 h 411"/>
                <a:gd name="T4" fmla="*/ 2147483647 w 61"/>
                <a:gd name="T5" fmla="*/ 2147483647 h 411"/>
                <a:gd name="T6" fmla="*/ 0 w 61"/>
                <a:gd name="T7" fmla="*/ 2147483647 h 411"/>
                <a:gd name="T8" fmla="*/ 2147483647 w 61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411"/>
                <a:gd name="T17" fmla="*/ 61 w 61"/>
                <a:gd name="T18" fmla="*/ 411 h 4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411">
                  <a:moveTo>
                    <a:pt x="24" y="0"/>
                  </a:moveTo>
                  <a:lnTo>
                    <a:pt x="60" y="394"/>
                  </a:lnTo>
                  <a:lnTo>
                    <a:pt x="30" y="410"/>
                  </a:lnTo>
                  <a:lnTo>
                    <a:pt x="0" y="22"/>
                  </a:lnTo>
                  <a:lnTo>
                    <a:pt x="24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Line 389"/>
            <p:cNvSpPr>
              <a:spLocks noChangeShapeType="1"/>
            </p:cNvSpPr>
            <p:nvPr/>
          </p:nvSpPr>
          <p:spPr bwMode="auto">
            <a:xfrm>
              <a:off x="1114425" y="4911725"/>
              <a:ext cx="53975" cy="577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" name="Freeform 103"/>
            <p:cNvSpPr>
              <a:spLocks/>
            </p:cNvSpPr>
            <p:nvPr/>
          </p:nvSpPr>
          <p:spPr bwMode="auto">
            <a:xfrm>
              <a:off x="1690688" y="4811713"/>
              <a:ext cx="454025" cy="365125"/>
            </a:xfrm>
            <a:custGeom>
              <a:avLst/>
              <a:gdLst>
                <a:gd name="T0" fmla="*/ 0 w 298"/>
                <a:gd name="T1" fmla="*/ 2147483647 h 244"/>
                <a:gd name="T2" fmla="*/ 2147483647 w 298"/>
                <a:gd name="T3" fmla="*/ 2147483647 h 244"/>
                <a:gd name="T4" fmla="*/ 2147483647 w 298"/>
                <a:gd name="T5" fmla="*/ 2147483647 h 244"/>
                <a:gd name="T6" fmla="*/ 2147483647 w 298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8"/>
                <a:gd name="T13" fmla="*/ 0 h 244"/>
                <a:gd name="T14" fmla="*/ 298 w 298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8" h="244">
                  <a:moveTo>
                    <a:pt x="0" y="210"/>
                  </a:moveTo>
                  <a:lnTo>
                    <a:pt x="89" y="243"/>
                  </a:lnTo>
                  <a:lnTo>
                    <a:pt x="297" y="44"/>
                  </a:lnTo>
                  <a:lnTo>
                    <a:pt x="1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Freeform 104"/>
            <p:cNvSpPr>
              <a:spLocks/>
            </p:cNvSpPr>
            <p:nvPr/>
          </p:nvSpPr>
          <p:spPr bwMode="auto">
            <a:xfrm>
              <a:off x="1690688" y="4876800"/>
              <a:ext cx="454025" cy="382588"/>
            </a:xfrm>
            <a:custGeom>
              <a:avLst/>
              <a:gdLst>
                <a:gd name="T0" fmla="*/ 2147483647 w 298"/>
                <a:gd name="T1" fmla="*/ 0 h 256"/>
                <a:gd name="T2" fmla="*/ 2147483647 w 298"/>
                <a:gd name="T3" fmla="*/ 2147483647 h 256"/>
                <a:gd name="T4" fmla="*/ 2147483647 w 298"/>
                <a:gd name="T5" fmla="*/ 2147483647 h 256"/>
                <a:gd name="T6" fmla="*/ 0 w 298"/>
                <a:gd name="T7" fmla="*/ 2147483647 h 256"/>
                <a:gd name="T8" fmla="*/ 0 w 298"/>
                <a:gd name="T9" fmla="*/ 2147483647 h 256"/>
                <a:gd name="T10" fmla="*/ 2147483647 w 298"/>
                <a:gd name="T11" fmla="*/ 2147483647 h 256"/>
                <a:gd name="T12" fmla="*/ 2147483647 w 298"/>
                <a:gd name="T13" fmla="*/ 2147483647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8"/>
                <a:gd name="T22" fmla="*/ 0 h 256"/>
                <a:gd name="T23" fmla="*/ 298 w 29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8" h="256">
                  <a:moveTo>
                    <a:pt x="297" y="0"/>
                  </a:moveTo>
                  <a:lnTo>
                    <a:pt x="297" y="39"/>
                  </a:lnTo>
                  <a:lnTo>
                    <a:pt x="95" y="239"/>
                  </a:lnTo>
                  <a:lnTo>
                    <a:pt x="0" y="206"/>
                  </a:lnTo>
                  <a:lnTo>
                    <a:pt x="0" y="227"/>
                  </a:lnTo>
                  <a:lnTo>
                    <a:pt x="83" y="255"/>
                  </a:lnTo>
                  <a:lnTo>
                    <a:pt x="95" y="23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Line 392"/>
            <p:cNvSpPr>
              <a:spLocks noChangeShapeType="1"/>
            </p:cNvSpPr>
            <p:nvPr/>
          </p:nvSpPr>
          <p:spPr bwMode="auto">
            <a:xfrm>
              <a:off x="1825625" y="5175250"/>
              <a:ext cx="9525" cy="57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Freeform 106"/>
            <p:cNvSpPr>
              <a:spLocks/>
            </p:cNvSpPr>
            <p:nvPr/>
          </p:nvSpPr>
          <p:spPr bwMode="auto">
            <a:xfrm>
              <a:off x="1709738" y="4837113"/>
              <a:ext cx="388937" cy="307975"/>
            </a:xfrm>
            <a:custGeom>
              <a:avLst/>
              <a:gdLst>
                <a:gd name="T0" fmla="*/ 0 w 256"/>
                <a:gd name="T1" fmla="*/ 2147483647 h 206"/>
                <a:gd name="T2" fmla="*/ 2147483647 w 256"/>
                <a:gd name="T3" fmla="*/ 2147483647 h 206"/>
                <a:gd name="T4" fmla="*/ 2147483647 w 256"/>
                <a:gd name="T5" fmla="*/ 2147483647 h 206"/>
                <a:gd name="T6" fmla="*/ 2147483647 w 256"/>
                <a:gd name="T7" fmla="*/ 0 h 206"/>
                <a:gd name="T8" fmla="*/ 0 w 256"/>
                <a:gd name="T9" fmla="*/ 2147483647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6"/>
                <a:gd name="T17" fmla="*/ 256 w 256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6">
                  <a:moveTo>
                    <a:pt x="0" y="178"/>
                  </a:moveTo>
                  <a:lnTo>
                    <a:pt x="69" y="205"/>
                  </a:lnTo>
                  <a:lnTo>
                    <a:pt x="255" y="33"/>
                  </a:lnTo>
                  <a:lnTo>
                    <a:pt x="186" y="0"/>
                  </a:lnTo>
                  <a:lnTo>
                    <a:pt x="0" y="17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Freeform 107"/>
            <p:cNvSpPr>
              <a:spLocks/>
            </p:cNvSpPr>
            <p:nvPr/>
          </p:nvSpPr>
          <p:spPr bwMode="auto">
            <a:xfrm>
              <a:off x="1709738" y="4837113"/>
              <a:ext cx="398462" cy="315912"/>
            </a:xfrm>
            <a:custGeom>
              <a:avLst/>
              <a:gdLst>
                <a:gd name="T0" fmla="*/ 0 w 262"/>
                <a:gd name="T1" fmla="*/ 2147483647 h 211"/>
                <a:gd name="T2" fmla="*/ 2147483647 w 262"/>
                <a:gd name="T3" fmla="*/ 2147483647 h 211"/>
                <a:gd name="T4" fmla="*/ 2147483647 w 262"/>
                <a:gd name="T5" fmla="*/ 2147483647 h 211"/>
                <a:gd name="T6" fmla="*/ 2147483647 w 262"/>
                <a:gd name="T7" fmla="*/ 0 h 211"/>
                <a:gd name="T8" fmla="*/ 0 w 262"/>
                <a:gd name="T9" fmla="*/ 2147483647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11"/>
                <a:gd name="T17" fmla="*/ 262 w 262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11">
                  <a:moveTo>
                    <a:pt x="0" y="182"/>
                  </a:moveTo>
                  <a:lnTo>
                    <a:pt x="71" y="210"/>
                  </a:lnTo>
                  <a:lnTo>
                    <a:pt x="261" y="34"/>
                  </a:lnTo>
                  <a:lnTo>
                    <a:pt x="190" y="0"/>
                  </a:lnTo>
                  <a:lnTo>
                    <a:pt x="0" y="18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3" name="Line 395"/>
            <p:cNvSpPr>
              <a:spLocks noChangeShapeType="1"/>
            </p:cNvSpPr>
            <p:nvPr/>
          </p:nvSpPr>
          <p:spPr bwMode="auto">
            <a:xfrm flipV="1">
              <a:off x="1735138" y="4852988"/>
              <a:ext cx="271462" cy="25558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Line 396"/>
            <p:cNvSpPr>
              <a:spLocks noChangeShapeType="1"/>
            </p:cNvSpPr>
            <p:nvPr/>
          </p:nvSpPr>
          <p:spPr bwMode="auto">
            <a:xfrm flipV="1">
              <a:off x="1754188" y="4860925"/>
              <a:ext cx="269875" cy="2571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Line 397"/>
            <p:cNvSpPr>
              <a:spLocks noChangeShapeType="1"/>
            </p:cNvSpPr>
            <p:nvPr/>
          </p:nvSpPr>
          <p:spPr bwMode="auto">
            <a:xfrm flipV="1">
              <a:off x="1781175" y="4876800"/>
              <a:ext cx="261938" cy="2492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Line 398"/>
            <p:cNvSpPr>
              <a:spLocks noChangeShapeType="1"/>
            </p:cNvSpPr>
            <p:nvPr/>
          </p:nvSpPr>
          <p:spPr bwMode="auto">
            <a:xfrm>
              <a:off x="914400" y="4038600"/>
              <a:ext cx="947738" cy="2286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Line 399"/>
            <p:cNvSpPr>
              <a:spLocks noChangeShapeType="1"/>
            </p:cNvSpPr>
            <p:nvPr/>
          </p:nvSpPr>
          <p:spPr bwMode="auto">
            <a:xfrm>
              <a:off x="1746250" y="5102225"/>
              <a:ext cx="71438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400"/>
            <p:cNvSpPr>
              <a:spLocks noChangeShapeType="1"/>
            </p:cNvSpPr>
            <p:nvPr/>
          </p:nvSpPr>
          <p:spPr bwMode="auto">
            <a:xfrm>
              <a:off x="1989138" y="4870450"/>
              <a:ext cx="71437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401"/>
            <p:cNvSpPr>
              <a:spLocks noChangeShapeType="1"/>
            </p:cNvSpPr>
            <p:nvPr/>
          </p:nvSpPr>
          <p:spPr bwMode="auto">
            <a:xfrm>
              <a:off x="1870075" y="4994275"/>
              <a:ext cx="55563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Line 402"/>
            <p:cNvSpPr>
              <a:spLocks noChangeShapeType="1"/>
            </p:cNvSpPr>
            <p:nvPr/>
          </p:nvSpPr>
          <p:spPr bwMode="auto">
            <a:xfrm>
              <a:off x="1925638" y="4935538"/>
              <a:ext cx="63500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Line 403"/>
            <p:cNvSpPr>
              <a:spLocks noChangeShapeType="1"/>
            </p:cNvSpPr>
            <p:nvPr/>
          </p:nvSpPr>
          <p:spPr bwMode="auto">
            <a:xfrm>
              <a:off x="1960563" y="4902200"/>
              <a:ext cx="63500" cy="333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2" name="Line 404"/>
            <p:cNvSpPr>
              <a:spLocks noChangeShapeType="1"/>
            </p:cNvSpPr>
            <p:nvPr/>
          </p:nvSpPr>
          <p:spPr bwMode="auto">
            <a:xfrm>
              <a:off x="1808163" y="5051425"/>
              <a:ext cx="61912" cy="2698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3" name="Line 405"/>
            <p:cNvSpPr>
              <a:spLocks noChangeShapeType="1"/>
            </p:cNvSpPr>
            <p:nvPr/>
          </p:nvSpPr>
          <p:spPr bwMode="auto">
            <a:xfrm>
              <a:off x="1771650" y="5078413"/>
              <a:ext cx="63500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" name="Line 406"/>
            <p:cNvSpPr>
              <a:spLocks noChangeShapeType="1"/>
            </p:cNvSpPr>
            <p:nvPr/>
          </p:nvSpPr>
          <p:spPr bwMode="auto">
            <a:xfrm>
              <a:off x="1835150" y="5019675"/>
              <a:ext cx="65088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" name="Line 407"/>
            <p:cNvSpPr>
              <a:spLocks noChangeShapeType="1"/>
            </p:cNvSpPr>
            <p:nvPr/>
          </p:nvSpPr>
          <p:spPr bwMode="auto">
            <a:xfrm>
              <a:off x="1900238" y="4968875"/>
              <a:ext cx="52387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6" name="Line 408"/>
            <p:cNvSpPr>
              <a:spLocks noChangeShapeType="1"/>
            </p:cNvSpPr>
            <p:nvPr/>
          </p:nvSpPr>
          <p:spPr bwMode="auto">
            <a:xfrm>
              <a:off x="1978025" y="4886325"/>
              <a:ext cx="36513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7" name="Line 409"/>
            <p:cNvSpPr>
              <a:spLocks noChangeShapeType="1"/>
            </p:cNvSpPr>
            <p:nvPr/>
          </p:nvSpPr>
          <p:spPr bwMode="auto">
            <a:xfrm>
              <a:off x="1943100" y="4927600"/>
              <a:ext cx="34925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8" name="Line 410"/>
            <p:cNvSpPr>
              <a:spLocks noChangeShapeType="1"/>
            </p:cNvSpPr>
            <p:nvPr/>
          </p:nvSpPr>
          <p:spPr bwMode="auto">
            <a:xfrm>
              <a:off x="1916113" y="4953000"/>
              <a:ext cx="26987" cy="79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9" name="Line 411"/>
            <p:cNvSpPr>
              <a:spLocks noChangeShapeType="1"/>
            </p:cNvSpPr>
            <p:nvPr/>
          </p:nvSpPr>
          <p:spPr bwMode="auto">
            <a:xfrm>
              <a:off x="1881188" y="4976813"/>
              <a:ext cx="61912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0" name="Line 412"/>
            <p:cNvSpPr>
              <a:spLocks noChangeShapeType="1"/>
            </p:cNvSpPr>
            <p:nvPr/>
          </p:nvSpPr>
          <p:spPr bwMode="auto">
            <a:xfrm>
              <a:off x="1844675" y="5010150"/>
              <a:ext cx="61913" cy="2540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1" name="Line 413"/>
            <p:cNvSpPr>
              <a:spLocks noChangeShapeType="1"/>
            </p:cNvSpPr>
            <p:nvPr/>
          </p:nvSpPr>
          <p:spPr bwMode="auto">
            <a:xfrm>
              <a:off x="1817688" y="5035550"/>
              <a:ext cx="63500" cy="238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2" name="Line 414"/>
            <p:cNvSpPr>
              <a:spLocks noChangeShapeType="1"/>
            </p:cNvSpPr>
            <p:nvPr/>
          </p:nvSpPr>
          <p:spPr bwMode="auto">
            <a:xfrm>
              <a:off x="1790700" y="5068888"/>
              <a:ext cx="63500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3" name="Line 415"/>
            <p:cNvSpPr>
              <a:spLocks noChangeShapeType="1"/>
            </p:cNvSpPr>
            <p:nvPr/>
          </p:nvSpPr>
          <p:spPr bwMode="auto">
            <a:xfrm>
              <a:off x="1763713" y="5092700"/>
              <a:ext cx="61912" cy="158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4" name="Line 416"/>
            <p:cNvSpPr>
              <a:spLocks noChangeShapeType="1"/>
            </p:cNvSpPr>
            <p:nvPr/>
          </p:nvSpPr>
          <p:spPr bwMode="auto">
            <a:xfrm>
              <a:off x="2006600" y="4852988"/>
              <a:ext cx="63500" cy="3333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" name="Line 417"/>
            <p:cNvSpPr>
              <a:spLocks noChangeShapeType="1"/>
            </p:cNvSpPr>
            <p:nvPr/>
          </p:nvSpPr>
          <p:spPr bwMode="auto">
            <a:xfrm flipV="1">
              <a:off x="2125663" y="4381500"/>
              <a:ext cx="277812" cy="4127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" name="Line 418"/>
            <p:cNvSpPr>
              <a:spLocks noChangeShapeType="1"/>
            </p:cNvSpPr>
            <p:nvPr/>
          </p:nvSpPr>
          <p:spPr bwMode="auto">
            <a:xfrm flipV="1">
              <a:off x="2132013" y="4406900"/>
              <a:ext cx="271462" cy="492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7" name="Line 419"/>
            <p:cNvSpPr>
              <a:spLocks noChangeShapeType="1"/>
            </p:cNvSpPr>
            <p:nvPr/>
          </p:nvSpPr>
          <p:spPr bwMode="auto">
            <a:xfrm flipV="1">
              <a:off x="2151063" y="4438650"/>
              <a:ext cx="263525" cy="4286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8" name="Line 420"/>
            <p:cNvSpPr>
              <a:spLocks noChangeShapeType="1"/>
            </p:cNvSpPr>
            <p:nvPr/>
          </p:nvSpPr>
          <p:spPr bwMode="auto">
            <a:xfrm flipV="1">
              <a:off x="2168525" y="4462463"/>
              <a:ext cx="234950" cy="428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421"/>
            <p:cNvSpPr>
              <a:spLocks noChangeShapeType="1"/>
            </p:cNvSpPr>
            <p:nvPr/>
          </p:nvSpPr>
          <p:spPr bwMode="auto">
            <a:xfrm flipV="1">
              <a:off x="2197100" y="4497388"/>
              <a:ext cx="217488" cy="3333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0" name="Line 422"/>
            <p:cNvSpPr>
              <a:spLocks noChangeShapeType="1"/>
            </p:cNvSpPr>
            <p:nvPr/>
          </p:nvSpPr>
          <p:spPr bwMode="auto">
            <a:xfrm>
              <a:off x="2151063" y="4422775"/>
              <a:ext cx="17462" cy="825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1" name="Line 423"/>
            <p:cNvSpPr>
              <a:spLocks noChangeShapeType="1"/>
            </p:cNvSpPr>
            <p:nvPr/>
          </p:nvSpPr>
          <p:spPr bwMode="auto">
            <a:xfrm>
              <a:off x="2178050" y="4422775"/>
              <a:ext cx="19050" cy="1079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2" name="Line 424"/>
            <p:cNvSpPr>
              <a:spLocks noChangeShapeType="1"/>
            </p:cNvSpPr>
            <p:nvPr/>
          </p:nvSpPr>
          <p:spPr bwMode="auto">
            <a:xfrm>
              <a:off x="2214563" y="4414838"/>
              <a:ext cx="19050" cy="1063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3" name="Line 425"/>
            <p:cNvSpPr>
              <a:spLocks noChangeShapeType="1"/>
            </p:cNvSpPr>
            <p:nvPr/>
          </p:nvSpPr>
          <p:spPr bwMode="auto">
            <a:xfrm>
              <a:off x="2249488" y="4414838"/>
              <a:ext cx="28575" cy="10636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4" name="Line 426"/>
            <p:cNvSpPr>
              <a:spLocks noChangeShapeType="1"/>
            </p:cNvSpPr>
            <p:nvPr/>
          </p:nvSpPr>
          <p:spPr bwMode="auto">
            <a:xfrm>
              <a:off x="2268538" y="4406900"/>
              <a:ext cx="26987" cy="10636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" name="Line 427"/>
            <p:cNvSpPr>
              <a:spLocks noChangeShapeType="1"/>
            </p:cNvSpPr>
            <p:nvPr/>
          </p:nvSpPr>
          <p:spPr bwMode="auto">
            <a:xfrm>
              <a:off x="2295525" y="4397375"/>
              <a:ext cx="17463" cy="5873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6" name="Line 428"/>
            <p:cNvSpPr>
              <a:spLocks noChangeShapeType="1"/>
            </p:cNvSpPr>
            <p:nvPr/>
          </p:nvSpPr>
          <p:spPr bwMode="auto">
            <a:xfrm>
              <a:off x="2332038" y="4397375"/>
              <a:ext cx="46037" cy="1000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7" name="Line 429"/>
            <p:cNvSpPr>
              <a:spLocks noChangeShapeType="1"/>
            </p:cNvSpPr>
            <p:nvPr/>
          </p:nvSpPr>
          <p:spPr bwMode="auto">
            <a:xfrm>
              <a:off x="2322513" y="4481513"/>
              <a:ext cx="17462" cy="2381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8" name="Line 430"/>
            <p:cNvSpPr>
              <a:spLocks noChangeShapeType="1"/>
            </p:cNvSpPr>
            <p:nvPr/>
          </p:nvSpPr>
          <p:spPr bwMode="auto">
            <a:xfrm>
              <a:off x="2368550" y="4389438"/>
              <a:ext cx="34925" cy="730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9" name="Freeform 144"/>
            <p:cNvSpPr>
              <a:spLocks/>
            </p:cNvSpPr>
            <p:nvPr/>
          </p:nvSpPr>
          <p:spPr bwMode="auto">
            <a:xfrm>
              <a:off x="1355725" y="4265613"/>
              <a:ext cx="319088" cy="241300"/>
            </a:xfrm>
            <a:custGeom>
              <a:avLst/>
              <a:gdLst>
                <a:gd name="T0" fmla="*/ 0 w 209"/>
                <a:gd name="T1" fmla="*/ 0 h 161"/>
                <a:gd name="T2" fmla="*/ 2147483647 w 209"/>
                <a:gd name="T3" fmla="*/ 2147483647 h 161"/>
                <a:gd name="T4" fmla="*/ 2147483647 w 209"/>
                <a:gd name="T5" fmla="*/ 2147483647 h 161"/>
                <a:gd name="T6" fmla="*/ 2147483647 w 209"/>
                <a:gd name="T7" fmla="*/ 2147483647 h 161"/>
                <a:gd name="T8" fmla="*/ 2147483647 w 209"/>
                <a:gd name="T9" fmla="*/ 2147483647 h 161"/>
                <a:gd name="T10" fmla="*/ 2147483647 w 209"/>
                <a:gd name="T11" fmla="*/ 2147483647 h 161"/>
                <a:gd name="T12" fmla="*/ 2147483647 w 209"/>
                <a:gd name="T13" fmla="*/ 2147483647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9"/>
                <a:gd name="T22" fmla="*/ 0 h 161"/>
                <a:gd name="T23" fmla="*/ 209 w 209"/>
                <a:gd name="T24" fmla="*/ 161 h 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9" h="161">
                  <a:moveTo>
                    <a:pt x="0" y="0"/>
                  </a:moveTo>
                  <a:lnTo>
                    <a:pt x="137" y="44"/>
                  </a:lnTo>
                  <a:lnTo>
                    <a:pt x="166" y="28"/>
                  </a:lnTo>
                  <a:lnTo>
                    <a:pt x="208" y="39"/>
                  </a:lnTo>
                  <a:lnTo>
                    <a:pt x="66" y="160"/>
                  </a:lnTo>
                  <a:lnTo>
                    <a:pt x="24" y="144"/>
                  </a:lnTo>
                  <a:lnTo>
                    <a:pt x="137" y="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0" name="Line 432"/>
            <p:cNvSpPr>
              <a:spLocks noChangeShapeType="1"/>
            </p:cNvSpPr>
            <p:nvPr/>
          </p:nvSpPr>
          <p:spPr bwMode="auto">
            <a:xfrm>
              <a:off x="1204913" y="4406900"/>
              <a:ext cx="187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1" name="Freeform 146"/>
            <p:cNvSpPr>
              <a:spLocks/>
            </p:cNvSpPr>
            <p:nvPr/>
          </p:nvSpPr>
          <p:spPr bwMode="auto">
            <a:xfrm>
              <a:off x="1204913" y="4406900"/>
              <a:ext cx="271462" cy="339725"/>
            </a:xfrm>
            <a:custGeom>
              <a:avLst/>
              <a:gdLst>
                <a:gd name="T0" fmla="*/ 0 w 179"/>
                <a:gd name="T1" fmla="*/ 0 h 228"/>
                <a:gd name="T2" fmla="*/ 2147483647 w 179"/>
                <a:gd name="T3" fmla="*/ 2147483647 h 228"/>
                <a:gd name="T4" fmla="*/ 2147483647 w 179"/>
                <a:gd name="T5" fmla="*/ 2147483647 h 228"/>
                <a:gd name="T6" fmla="*/ 2147483647 w 179"/>
                <a:gd name="T7" fmla="*/ 2147483647 h 228"/>
                <a:gd name="T8" fmla="*/ 2147483647 w 179"/>
                <a:gd name="T9" fmla="*/ 2147483647 h 228"/>
                <a:gd name="T10" fmla="*/ 2147483647 w 179"/>
                <a:gd name="T11" fmla="*/ 2147483647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9"/>
                <a:gd name="T19" fmla="*/ 0 h 228"/>
                <a:gd name="T20" fmla="*/ 179 w 179"/>
                <a:gd name="T21" fmla="*/ 228 h 2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9" h="228">
                  <a:moveTo>
                    <a:pt x="0" y="0"/>
                  </a:moveTo>
                  <a:lnTo>
                    <a:pt x="6" y="138"/>
                  </a:lnTo>
                  <a:lnTo>
                    <a:pt x="130" y="177"/>
                  </a:lnTo>
                  <a:lnTo>
                    <a:pt x="130" y="211"/>
                  </a:lnTo>
                  <a:lnTo>
                    <a:pt x="178" y="227"/>
                  </a:lnTo>
                  <a:lnTo>
                    <a:pt x="166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2" name="Line 434"/>
            <p:cNvSpPr>
              <a:spLocks noChangeShapeType="1"/>
            </p:cNvSpPr>
            <p:nvPr/>
          </p:nvSpPr>
          <p:spPr bwMode="auto">
            <a:xfrm flipH="1" flipV="1">
              <a:off x="1392238" y="4481513"/>
              <a:ext cx="9525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3" name="Freeform 148"/>
            <p:cNvSpPr>
              <a:spLocks/>
            </p:cNvSpPr>
            <p:nvPr/>
          </p:nvSpPr>
          <p:spPr bwMode="auto">
            <a:xfrm>
              <a:off x="1474788" y="4324350"/>
              <a:ext cx="209550" cy="422275"/>
            </a:xfrm>
            <a:custGeom>
              <a:avLst/>
              <a:gdLst>
                <a:gd name="T0" fmla="*/ 0 w 137"/>
                <a:gd name="T1" fmla="*/ 2147483647 h 283"/>
                <a:gd name="T2" fmla="*/ 2147483647 w 137"/>
                <a:gd name="T3" fmla="*/ 2147483647 h 283"/>
                <a:gd name="T4" fmla="*/ 2147483647 w 137"/>
                <a:gd name="T5" fmla="*/ 0 h 283"/>
                <a:gd name="T6" fmla="*/ 0 60000 65536"/>
                <a:gd name="T7" fmla="*/ 0 60000 65536"/>
                <a:gd name="T8" fmla="*/ 0 60000 65536"/>
                <a:gd name="T9" fmla="*/ 0 w 137"/>
                <a:gd name="T10" fmla="*/ 0 h 283"/>
                <a:gd name="T11" fmla="*/ 137 w 137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283">
                  <a:moveTo>
                    <a:pt x="0" y="282"/>
                  </a:moveTo>
                  <a:lnTo>
                    <a:pt x="136" y="155"/>
                  </a:lnTo>
                  <a:lnTo>
                    <a:pt x="13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4" name="Freeform 149"/>
            <p:cNvSpPr>
              <a:spLocks/>
            </p:cNvSpPr>
            <p:nvPr/>
          </p:nvSpPr>
          <p:spPr bwMode="auto">
            <a:xfrm>
              <a:off x="1239838" y="4621213"/>
              <a:ext cx="163512" cy="101600"/>
            </a:xfrm>
            <a:custGeom>
              <a:avLst/>
              <a:gdLst>
                <a:gd name="T0" fmla="*/ 0 w 108"/>
                <a:gd name="T1" fmla="*/ 0 h 68"/>
                <a:gd name="T2" fmla="*/ 2147483647 w 108"/>
                <a:gd name="T3" fmla="*/ 2147483647 h 68"/>
                <a:gd name="T4" fmla="*/ 2147483647 w 108"/>
                <a:gd name="T5" fmla="*/ 2147483647 h 68"/>
                <a:gd name="T6" fmla="*/ 0 60000 65536"/>
                <a:gd name="T7" fmla="*/ 0 60000 65536"/>
                <a:gd name="T8" fmla="*/ 0 60000 65536"/>
                <a:gd name="T9" fmla="*/ 0 w 108"/>
                <a:gd name="T10" fmla="*/ 0 h 68"/>
                <a:gd name="T11" fmla="*/ 108 w 108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68">
                  <a:moveTo>
                    <a:pt x="0" y="0"/>
                  </a:moveTo>
                  <a:lnTo>
                    <a:pt x="7" y="28"/>
                  </a:lnTo>
                  <a:lnTo>
                    <a:pt x="107" y="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5" name="Freeform 150"/>
            <p:cNvSpPr>
              <a:spLocks/>
            </p:cNvSpPr>
            <p:nvPr/>
          </p:nvSpPr>
          <p:spPr bwMode="auto">
            <a:xfrm>
              <a:off x="1122363" y="4521200"/>
              <a:ext cx="642937" cy="284163"/>
            </a:xfrm>
            <a:custGeom>
              <a:avLst/>
              <a:gdLst>
                <a:gd name="T0" fmla="*/ 2147483647 w 423"/>
                <a:gd name="T1" fmla="*/ 2147483647 h 190"/>
                <a:gd name="T2" fmla="*/ 0 w 423"/>
                <a:gd name="T3" fmla="*/ 2147483647 h 190"/>
                <a:gd name="T4" fmla="*/ 2147483647 w 423"/>
                <a:gd name="T5" fmla="*/ 2147483647 h 190"/>
                <a:gd name="T6" fmla="*/ 2147483647 w 423"/>
                <a:gd name="T7" fmla="*/ 2147483647 h 190"/>
                <a:gd name="T8" fmla="*/ 2147483647 w 423"/>
                <a:gd name="T9" fmla="*/ 0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190"/>
                <a:gd name="T17" fmla="*/ 423 w 423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190">
                  <a:moveTo>
                    <a:pt x="47" y="44"/>
                  </a:moveTo>
                  <a:lnTo>
                    <a:pt x="0" y="95"/>
                  </a:lnTo>
                  <a:lnTo>
                    <a:pt x="243" y="189"/>
                  </a:lnTo>
                  <a:lnTo>
                    <a:pt x="422" y="23"/>
                  </a:lnTo>
                  <a:lnTo>
                    <a:pt x="368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6" name="Freeform 151"/>
            <p:cNvSpPr>
              <a:spLocks/>
            </p:cNvSpPr>
            <p:nvPr/>
          </p:nvSpPr>
          <p:spPr bwMode="auto">
            <a:xfrm>
              <a:off x="1139825" y="4556125"/>
              <a:ext cx="625475" cy="341313"/>
            </a:xfrm>
            <a:custGeom>
              <a:avLst/>
              <a:gdLst>
                <a:gd name="T0" fmla="*/ 2147483647 w 411"/>
                <a:gd name="T1" fmla="*/ 0 h 228"/>
                <a:gd name="T2" fmla="*/ 2147483647 w 411"/>
                <a:gd name="T3" fmla="*/ 2147483647 h 228"/>
                <a:gd name="T4" fmla="*/ 2147483647 w 411"/>
                <a:gd name="T5" fmla="*/ 2147483647 h 228"/>
                <a:gd name="T6" fmla="*/ 0 w 411"/>
                <a:gd name="T7" fmla="*/ 2147483647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228"/>
                <a:gd name="T14" fmla="*/ 411 w 411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228">
                  <a:moveTo>
                    <a:pt x="410" y="0"/>
                  </a:moveTo>
                  <a:lnTo>
                    <a:pt x="410" y="77"/>
                  </a:lnTo>
                  <a:lnTo>
                    <a:pt x="231" y="227"/>
                  </a:lnTo>
                  <a:lnTo>
                    <a:pt x="0" y="1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7" name="Line 439"/>
            <p:cNvSpPr>
              <a:spLocks noChangeShapeType="1"/>
            </p:cNvSpPr>
            <p:nvPr/>
          </p:nvSpPr>
          <p:spPr bwMode="auto">
            <a:xfrm>
              <a:off x="1492250" y="4803775"/>
              <a:ext cx="0" cy="92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8" name="Freeform 153"/>
            <p:cNvSpPr>
              <a:spLocks/>
            </p:cNvSpPr>
            <p:nvPr/>
          </p:nvSpPr>
          <p:spPr bwMode="auto">
            <a:xfrm>
              <a:off x="2792413" y="3910013"/>
              <a:ext cx="173037" cy="573087"/>
            </a:xfrm>
            <a:custGeom>
              <a:avLst/>
              <a:gdLst>
                <a:gd name="T0" fmla="*/ 2147483647 w 113"/>
                <a:gd name="T1" fmla="*/ 0 h 383"/>
                <a:gd name="T2" fmla="*/ 2147483647 w 113"/>
                <a:gd name="T3" fmla="*/ 2147483647 h 383"/>
                <a:gd name="T4" fmla="*/ 0 w 113"/>
                <a:gd name="T5" fmla="*/ 2147483647 h 383"/>
                <a:gd name="T6" fmla="*/ 0 60000 65536"/>
                <a:gd name="T7" fmla="*/ 0 60000 65536"/>
                <a:gd name="T8" fmla="*/ 0 60000 65536"/>
                <a:gd name="T9" fmla="*/ 0 w 113"/>
                <a:gd name="T10" fmla="*/ 0 h 383"/>
                <a:gd name="T11" fmla="*/ 113 w 113"/>
                <a:gd name="T12" fmla="*/ 383 h 3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383">
                  <a:moveTo>
                    <a:pt x="112" y="0"/>
                  </a:moveTo>
                  <a:lnTo>
                    <a:pt x="112" y="255"/>
                  </a:lnTo>
                  <a:lnTo>
                    <a:pt x="0" y="38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9" name="Line 441"/>
            <p:cNvSpPr>
              <a:spLocks noChangeShapeType="1"/>
            </p:cNvSpPr>
            <p:nvPr/>
          </p:nvSpPr>
          <p:spPr bwMode="auto">
            <a:xfrm>
              <a:off x="2963863" y="4289425"/>
              <a:ext cx="658812" cy="198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0" name="Freeform 155"/>
            <p:cNvSpPr>
              <a:spLocks/>
            </p:cNvSpPr>
            <p:nvPr/>
          </p:nvSpPr>
          <p:spPr bwMode="auto">
            <a:xfrm>
              <a:off x="3306763" y="4117975"/>
              <a:ext cx="344487" cy="1274763"/>
            </a:xfrm>
            <a:custGeom>
              <a:avLst/>
              <a:gdLst>
                <a:gd name="T0" fmla="*/ 2147483647 w 226"/>
                <a:gd name="T1" fmla="*/ 0 h 853"/>
                <a:gd name="T2" fmla="*/ 2147483647 w 226"/>
                <a:gd name="T3" fmla="*/ 2147483647 h 853"/>
                <a:gd name="T4" fmla="*/ 0 w 226"/>
                <a:gd name="T5" fmla="*/ 2147483647 h 853"/>
                <a:gd name="T6" fmla="*/ 2147483647 w 226"/>
                <a:gd name="T7" fmla="*/ 2147483647 h 853"/>
                <a:gd name="T8" fmla="*/ 2147483647 w 226"/>
                <a:gd name="T9" fmla="*/ 2147483647 h 8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853"/>
                <a:gd name="T17" fmla="*/ 226 w 226"/>
                <a:gd name="T18" fmla="*/ 853 h 8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853">
                  <a:moveTo>
                    <a:pt x="225" y="0"/>
                  </a:moveTo>
                  <a:lnTo>
                    <a:pt x="190" y="586"/>
                  </a:lnTo>
                  <a:lnTo>
                    <a:pt x="0" y="852"/>
                  </a:lnTo>
                  <a:lnTo>
                    <a:pt x="23" y="448"/>
                  </a:lnTo>
                  <a:lnTo>
                    <a:pt x="207" y="24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1" name="Freeform 156"/>
            <p:cNvSpPr>
              <a:spLocks/>
            </p:cNvSpPr>
            <p:nvPr/>
          </p:nvSpPr>
          <p:spPr bwMode="auto">
            <a:xfrm>
              <a:off x="2871788" y="4587875"/>
              <a:ext cx="463550" cy="217488"/>
            </a:xfrm>
            <a:custGeom>
              <a:avLst/>
              <a:gdLst>
                <a:gd name="T0" fmla="*/ 0 w 304"/>
                <a:gd name="T1" fmla="*/ 0 h 146"/>
                <a:gd name="T2" fmla="*/ 2147483647 w 304"/>
                <a:gd name="T3" fmla="*/ 2147483647 h 146"/>
                <a:gd name="T4" fmla="*/ 2147483647 w 304"/>
                <a:gd name="T5" fmla="*/ 2147483647 h 146"/>
                <a:gd name="T6" fmla="*/ 2147483647 w 304"/>
                <a:gd name="T7" fmla="*/ 2147483647 h 146"/>
                <a:gd name="T8" fmla="*/ 0 w 304"/>
                <a:gd name="T9" fmla="*/ 0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146"/>
                <a:gd name="T17" fmla="*/ 304 w 304"/>
                <a:gd name="T18" fmla="*/ 146 h 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146">
                  <a:moveTo>
                    <a:pt x="0" y="0"/>
                  </a:moveTo>
                  <a:lnTo>
                    <a:pt x="303" y="113"/>
                  </a:lnTo>
                  <a:lnTo>
                    <a:pt x="303" y="145"/>
                  </a:lnTo>
                  <a:lnTo>
                    <a:pt x="6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2" name="Freeform 157"/>
            <p:cNvSpPr>
              <a:spLocks/>
            </p:cNvSpPr>
            <p:nvPr/>
          </p:nvSpPr>
          <p:spPr bwMode="auto">
            <a:xfrm>
              <a:off x="2871788" y="4587875"/>
              <a:ext cx="471487" cy="225425"/>
            </a:xfrm>
            <a:custGeom>
              <a:avLst/>
              <a:gdLst>
                <a:gd name="T0" fmla="*/ 0 w 310"/>
                <a:gd name="T1" fmla="*/ 0 h 151"/>
                <a:gd name="T2" fmla="*/ 2147483647 w 310"/>
                <a:gd name="T3" fmla="*/ 2147483647 h 151"/>
                <a:gd name="T4" fmla="*/ 2147483647 w 310"/>
                <a:gd name="T5" fmla="*/ 2147483647 h 151"/>
                <a:gd name="T6" fmla="*/ 2147483647 w 310"/>
                <a:gd name="T7" fmla="*/ 2147483647 h 151"/>
                <a:gd name="T8" fmla="*/ 0 w 310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151"/>
                <a:gd name="T17" fmla="*/ 310 w 310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151">
                  <a:moveTo>
                    <a:pt x="0" y="0"/>
                  </a:moveTo>
                  <a:lnTo>
                    <a:pt x="309" y="117"/>
                  </a:lnTo>
                  <a:lnTo>
                    <a:pt x="309" y="150"/>
                  </a:lnTo>
                  <a:lnTo>
                    <a:pt x="6" y="34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3" name="Freeform 158"/>
            <p:cNvSpPr>
              <a:spLocks/>
            </p:cNvSpPr>
            <p:nvPr/>
          </p:nvSpPr>
          <p:spPr bwMode="auto">
            <a:xfrm>
              <a:off x="2928938" y="4397375"/>
              <a:ext cx="361950" cy="242888"/>
            </a:xfrm>
            <a:custGeom>
              <a:avLst/>
              <a:gdLst>
                <a:gd name="T0" fmla="*/ 0 w 238"/>
                <a:gd name="T1" fmla="*/ 2147483647 h 162"/>
                <a:gd name="T2" fmla="*/ 2147483647 w 238"/>
                <a:gd name="T3" fmla="*/ 0 h 162"/>
                <a:gd name="T4" fmla="*/ 2147483647 w 238"/>
                <a:gd name="T5" fmla="*/ 2147483647 h 162"/>
                <a:gd name="T6" fmla="*/ 2147483647 w 238"/>
                <a:gd name="T7" fmla="*/ 2147483647 h 162"/>
                <a:gd name="T8" fmla="*/ 0 w 238"/>
                <a:gd name="T9" fmla="*/ 2147483647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62"/>
                <a:gd name="T17" fmla="*/ 238 w 238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62">
                  <a:moveTo>
                    <a:pt x="0" y="96"/>
                  </a:moveTo>
                  <a:lnTo>
                    <a:pt x="69" y="0"/>
                  </a:lnTo>
                  <a:lnTo>
                    <a:pt x="237" y="54"/>
                  </a:lnTo>
                  <a:lnTo>
                    <a:pt x="162" y="161"/>
                  </a:lnTo>
                  <a:lnTo>
                    <a:pt x="0" y="9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4" name="Freeform 159"/>
            <p:cNvSpPr>
              <a:spLocks/>
            </p:cNvSpPr>
            <p:nvPr/>
          </p:nvSpPr>
          <p:spPr bwMode="auto">
            <a:xfrm>
              <a:off x="2928938" y="4397375"/>
              <a:ext cx="369887" cy="249238"/>
            </a:xfrm>
            <a:custGeom>
              <a:avLst/>
              <a:gdLst>
                <a:gd name="T0" fmla="*/ 0 w 243"/>
                <a:gd name="T1" fmla="*/ 2147483647 h 167"/>
                <a:gd name="T2" fmla="*/ 2147483647 w 243"/>
                <a:gd name="T3" fmla="*/ 0 h 167"/>
                <a:gd name="T4" fmla="*/ 2147483647 w 243"/>
                <a:gd name="T5" fmla="*/ 2147483647 h 167"/>
                <a:gd name="T6" fmla="*/ 2147483647 w 243"/>
                <a:gd name="T7" fmla="*/ 2147483647 h 167"/>
                <a:gd name="T8" fmla="*/ 0 w 243"/>
                <a:gd name="T9" fmla="*/ 2147483647 h 1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167"/>
                <a:gd name="T17" fmla="*/ 243 w 243"/>
                <a:gd name="T18" fmla="*/ 167 h 1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167">
                  <a:moveTo>
                    <a:pt x="0" y="99"/>
                  </a:moveTo>
                  <a:lnTo>
                    <a:pt x="70" y="0"/>
                  </a:lnTo>
                  <a:lnTo>
                    <a:pt x="242" y="55"/>
                  </a:lnTo>
                  <a:lnTo>
                    <a:pt x="165" y="166"/>
                  </a:lnTo>
                  <a:lnTo>
                    <a:pt x="0" y="9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5" name="Freeform 160"/>
            <p:cNvSpPr>
              <a:spLocks/>
            </p:cNvSpPr>
            <p:nvPr/>
          </p:nvSpPr>
          <p:spPr bwMode="auto">
            <a:xfrm>
              <a:off x="2971800" y="4670425"/>
              <a:ext cx="300038" cy="606425"/>
            </a:xfrm>
            <a:custGeom>
              <a:avLst/>
              <a:gdLst>
                <a:gd name="T0" fmla="*/ 0 w 197"/>
                <a:gd name="T1" fmla="*/ 0 h 405"/>
                <a:gd name="T2" fmla="*/ 0 w 197"/>
                <a:gd name="T3" fmla="*/ 2147483647 h 405"/>
                <a:gd name="T4" fmla="*/ 2147483647 w 197"/>
                <a:gd name="T5" fmla="*/ 2147483647 h 405"/>
                <a:gd name="T6" fmla="*/ 0 60000 65536"/>
                <a:gd name="T7" fmla="*/ 0 60000 65536"/>
                <a:gd name="T8" fmla="*/ 0 60000 65536"/>
                <a:gd name="T9" fmla="*/ 0 w 197"/>
                <a:gd name="T10" fmla="*/ 0 h 405"/>
                <a:gd name="T11" fmla="*/ 197 w 197"/>
                <a:gd name="T12" fmla="*/ 405 h 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405">
                  <a:moveTo>
                    <a:pt x="0" y="0"/>
                  </a:moveTo>
                  <a:lnTo>
                    <a:pt x="0" y="327"/>
                  </a:lnTo>
                  <a:lnTo>
                    <a:pt x="196" y="40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6" name="Freeform 161"/>
            <p:cNvSpPr>
              <a:spLocks/>
            </p:cNvSpPr>
            <p:nvPr/>
          </p:nvSpPr>
          <p:spPr bwMode="auto">
            <a:xfrm>
              <a:off x="3270250" y="4795838"/>
              <a:ext cx="65088" cy="590550"/>
            </a:xfrm>
            <a:custGeom>
              <a:avLst/>
              <a:gdLst>
                <a:gd name="T0" fmla="*/ 2147483647 w 42"/>
                <a:gd name="T1" fmla="*/ 2147483647 h 395"/>
                <a:gd name="T2" fmla="*/ 2147483647 w 42"/>
                <a:gd name="T3" fmla="*/ 2147483647 h 395"/>
                <a:gd name="T4" fmla="*/ 2147483647 w 42"/>
                <a:gd name="T5" fmla="*/ 0 h 395"/>
                <a:gd name="T6" fmla="*/ 0 w 42"/>
                <a:gd name="T7" fmla="*/ 2147483647 h 395"/>
                <a:gd name="T8" fmla="*/ 2147483647 w 42"/>
                <a:gd name="T9" fmla="*/ 214748364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5"/>
                <a:gd name="T17" fmla="*/ 42 w 42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5">
                  <a:moveTo>
                    <a:pt x="21" y="394"/>
                  </a:moveTo>
                  <a:lnTo>
                    <a:pt x="41" y="11"/>
                  </a:lnTo>
                  <a:lnTo>
                    <a:pt x="10" y="0"/>
                  </a:lnTo>
                  <a:lnTo>
                    <a:pt x="0" y="383"/>
                  </a:lnTo>
                  <a:lnTo>
                    <a:pt x="21" y="39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7" name="Freeform 162"/>
            <p:cNvSpPr>
              <a:spLocks/>
            </p:cNvSpPr>
            <p:nvPr/>
          </p:nvSpPr>
          <p:spPr bwMode="auto">
            <a:xfrm>
              <a:off x="3270250" y="4795838"/>
              <a:ext cx="73025" cy="596900"/>
            </a:xfrm>
            <a:custGeom>
              <a:avLst/>
              <a:gdLst>
                <a:gd name="T0" fmla="*/ 2147483647 w 48"/>
                <a:gd name="T1" fmla="*/ 2147483647 h 400"/>
                <a:gd name="T2" fmla="*/ 2147483647 w 48"/>
                <a:gd name="T3" fmla="*/ 2147483647 h 400"/>
                <a:gd name="T4" fmla="*/ 2147483647 w 48"/>
                <a:gd name="T5" fmla="*/ 0 h 400"/>
                <a:gd name="T6" fmla="*/ 0 w 48"/>
                <a:gd name="T7" fmla="*/ 2147483647 h 400"/>
                <a:gd name="T8" fmla="*/ 2147483647 w 48"/>
                <a:gd name="T9" fmla="*/ 2147483647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0"/>
                <a:gd name="T17" fmla="*/ 48 w 48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0">
                  <a:moveTo>
                    <a:pt x="24" y="399"/>
                  </a:moveTo>
                  <a:lnTo>
                    <a:pt x="47" y="11"/>
                  </a:lnTo>
                  <a:lnTo>
                    <a:pt x="12" y="0"/>
                  </a:lnTo>
                  <a:lnTo>
                    <a:pt x="0" y="388"/>
                  </a:lnTo>
                  <a:lnTo>
                    <a:pt x="24" y="39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8" name="Line 450"/>
            <p:cNvSpPr>
              <a:spLocks noChangeShapeType="1"/>
            </p:cNvSpPr>
            <p:nvPr/>
          </p:nvSpPr>
          <p:spPr bwMode="auto">
            <a:xfrm>
              <a:off x="2971800" y="4837113"/>
              <a:ext cx="325438" cy="115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9" name="Line 451"/>
            <p:cNvSpPr>
              <a:spLocks noChangeShapeType="1"/>
            </p:cNvSpPr>
            <p:nvPr/>
          </p:nvSpPr>
          <p:spPr bwMode="auto">
            <a:xfrm>
              <a:off x="2971800" y="4968875"/>
              <a:ext cx="325438" cy="1095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0" name="Freeform 165"/>
            <p:cNvSpPr>
              <a:spLocks/>
            </p:cNvSpPr>
            <p:nvPr/>
          </p:nvSpPr>
          <p:spPr bwMode="auto">
            <a:xfrm>
              <a:off x="2963863" y="3751263"/>
              <a:ext cx="849312" cy="1244600"/>
            </a:xfrm>
            <a:custGeom>
              <a:avLst/>
              <a:gdLst>
                <a:gd name="T0" fmla="*/ 2147483647 w 558"/>
                <a:gd name="T1" fmla="*/ 2147483647 h 832"/>
                <a:gd name="T2" fmla="*/ 0 w 558"/>
                <a:gd name="T3" fmla="*/ 2147483647 h 832"/>
                <a:gd name="T4" fmla="*/ 2147483647 w 558"/>
                <a:gd name="T5" fmla="*/ 0 h 832"/>
                <a:gd name="T6" fmla="*/ 2147483647 w 558"/>
                <a:gd name="T7" fmla="*/ 2147483647 h 832"/>
                <a:gd name="T8" fmla="*/ 2147483647 w 558"/>
                <a:gd name="T9" fmla="*/ 2147483647 h 832"/>
                <a:gd name="T10" fmla="*/ 2147483647 w 558"/>
                <a:gd name="T11" fmla="*/ 2147483647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8"/>
                <a:gd name="T19" fmla="*/ 0 h 832"/>
                <a:gd name="T20" fmla="*/ 558 w 558"/>
                <a:gd name="T21" fmla="*/ 832 h 8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8" h="832">
                  <a:moveTo>
                    <a:pt x="451" y="244"/>
                  </a:moveTo>
                  <a:lnTo>
                    <a:pt x="0" y="106"/>
                  </a:lnTo>
                  <a:lnTo>
                    <a:pt x="113" y="0"/>
                  </a:lnTo>
                  <a:lnTo>
                    <a:pt x="557" y="133"/>
                  </a:lnTo>
                  <a:lnTo>
                    <a:pt x="515" y="686"/>
                  </a:lnTo>
                  <a:lnTo>
                    <a:pt x="415" y="83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1" name="Line 453"/>
            <p:cNvSpPr>
              <a:spLocks noChangeShapeType="1"/>
            </p:cNvSpPr>
            <p:nvPr/>
          </p:nvSpPr>
          <p:spPr bwMode="auto">
            <a:xfrm flipV="1">
              <a:off x="3649663" y="3951288"/>
              <a:ext cx="161925" cy="166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2" name="Freeform 167"/>
            <p:cNvSpPr>
              <a:spLocks/>
            </p:cNvSpPr>
            <p:nvPr/>
          </p:nvSpPr>
          <p:spPr bwMode="auto">
            <a:xfrm>
              <a:off x="2665413" y="4314825"/>
              <a:ext cx="84137" cy="119063"/>
            </a:xfrm>
            <a:custGeom>
              <a:avLst/>
              <a:gdLst>
                <a:gd name="T0" fmla="*/ 0 w 55"/>
                <a:gd name="T1" fmla="*/ 2147483647 h 79"/>
                <a:gd name="T2" fmla="*/ 2147483647 w 55"/>
                <a:gd name="T3" fmla="*/ 0 h 79"/>
                <a:gd name="T4" fmla="*/ 2147483647 w 55"/>
                <a:gd name="T5" fmla="*/ 2147483647 h 79"/>
                <a:gd name="T6" fmla="*/ 2147483647 w 55"/>
                <a:gd name="T7" fmla="*/ 2147483647 h 79"/>
                <a:gd name="T8" fmla="*/ 0 w 55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79"/>
                <a:gd name="T17" fmla="*/ 55 w 5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79">
                  <a:moveTo>
                    <a:pt x="0" y="6"/>
                  </a:moveTo>
                  <a:lnTo>
                    <a:pt x="27" y="0"/>
                  </a:lnTo>
                  <a:lnTo>
                    <a:pt x="54" y="68"/>
                  </a:lnTo>
                  <a:lnTo>
                    <a:pt x="11" y="78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3" name="Freeform 168"/>
            <p:cNvSpPr>
              <a:spLocks/>
            </p:cNvSpPr>
            <p:nvPr/>
          </p:nvSpPr>
          <p:spPr bwMode="auto">
            <a:xfrm>
              <a:off x="2665413" y="4314825"/>
              <a:ext cx="92075" cy="125413"/>
            </a:xfrm>
            <a:custGeom>
              <a:avLst/>
              <a:gdLst>
                <a:gd name="T0" fmla="*/ 0 w 61"/>
                <a:gd name="T1" fmla="*/ 2147483647 h 84"/>
                <a:gd name="T2" fmla="*/ 2147483647 w 61"/>
                <a:gd name="T3" fmla="*/ 0 h 84"/>
                <a:gd name="T4" fmla="*/ 2147483647 w 61"/>
                <a:gd name="T5" fmla="*/ 2147483647 h 84"/>
                <a:gd name="T6" fmla="*/ 2147483647 w 61"/>
                <a:gd name="T7" fmla="*/ 2147483647 h 84"/>
                <a:gd name="T8" fmla="*/ 0 w 61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84"/>
                <a:gd name="T17" fmla="*/ 61 w 6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84">
                  <a:moveTo>
                    <a:pt x="0" y="6"/>
                  </a:moveTo>
                  <a:lnTo>
                    <a:pt x="30" y="0"/>
                  </a:lnTo>
                  <a:lnTo>
                    <a:pt x="60" y="72"/>
                  </a:lnTo>
                  <a:lnTo>
                    <a:pt x="12" y="83"/>
                  </a:lnTo>
                  <a:lnTo>
                    <a:pt x="0" y="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4" name="Line 456"/>
            <p:cNvSpPr>
              <a:spLocks noChangeShapeType="1"/>
            </p:cNvSpPr>
            <p:nvPr/>
          </p:nvSpPr>
          <p:spPr bwMode="auto">
            <a:xfrm>
              <a:off x="2692400" y="4332288"/>
              <a:ext cx="36513" cy="825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5" name="Line 457"/>
            <p:cNvSpPr>
              <a:spLocks noChangeShapeType="1"/>
            </p:cNvSpPr>
            <p:nvPr/>
          </p:nvSpPr>
          <p:spPr bwMode="auto">
            <a:xfrm>
              <a:off x="2682875" y="4338638"/>
              <a:ext cx="2857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" name="Line 458"/>
            <p:cNvSpPr>
              <a:spLocks noChangeShapeType="1"/>
            </p:cNvSpPr>
            <p:nvPr/>
          </p:nvSpPr>
          <p:spPr bwMode="auto">
            <a:xfrm>
              <a:off x="2692400" y="4365625"/>
              <a:ext cx="2698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7" name="Line 459"/>
            <p:cNvSpPr>
              <a:spLocks noChangeShapeType="1"/>
            </p:cNvSpPr>
            <p:nvPr/>
          </p:nvSpPr>
          <p:spPr bwMode="auto">
            <a:xfrm>
              <a:off x="2711450" y="4381500"/>
              <a:ext cx="1746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8" name="Line 460"/>
            <p:cNvSpPr>
              <a:spLocks noChangeShapeType="1"/>
            </p:cNvSpPr>
            <p:nvPr/>
          </p:nvSpPr>
          <p:spPr bwMode="auto">
            <a:xfrm flipV="1">
              <a:off x="2711450" y="4397375"/>
              <a:ext cx="17463" cy="95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9" name="Freeform 174"/>
            <p:cNvSpPr>
              <a:spLocks/>
            </p:cNvSpPr>
            <p:nvPr/>
          </p:nvSpPr>
          <p:spPr bwMode="auto">
            <a:xfrm>
              <a:off x="2474913" y="4579938"/>
              <a:ext cx="173037" cy="25400"/>
            </a:xfrm>
            <a:custGeom>
              <a:avLst/>
              <a:gdLst>
                <a:gd name="T0" fmla="*/ 0 w 114"/>
                <a:gd name="T1" fmla="*/ 2147483647 h 17"/>
                <a:gd name="T2" fmla="*/ 2147483647 w 114"/>
                <a:gd name="T3" fmla="*/ 2147483647 h 17"/>
                <a:gd name="T4" fmla="*/ 2147483647 w 114"/>
                <a:gd name="T5" fmla="*/ 0 h 17"/>
                <a:gd name="T6" fmla="*/ 0 60000 65536"/>
                <a:gd name="T7" fmla="*/ 0 60000 65536"/>
                <a:gd name="T8" fmla="*/ 0 60000 65536"/>
                <a:gd name="T9" fmla="*/ 0 w 114"/>
                <a:gd name="T10" fmla="*/ 0 h 17"/>
                <a:gd name="T11" fmla="*/ 114 w 11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" h="17">
                  <a:moveTo>
                    <a:pt x="0" y="16"/>
                  </a:moveTo>
                  <a:lnTo>
                    <a:pt x="42" y="16"/>
                  </a:lnTo>
                  <a:lnTo>
                    <a:pt x="11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0" name="Line 462"/>
            <p:cNvSpPr>
              <a:spLocks noChangeShapeType="1"/>
            </p:cNvSpPr>
            <p:nvPr/>
          </p:nvSpPr>
          <p:spPr bwMode="auto">
            <a:xfrm flipH="1" flipV="1">
              <a:off x="1682750" y="4422775"/>
              <a:ext cx="323850" cy="141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1" name="Line 463"/>
            <p:cNvSpPr>
              <a:spLocks noChangeShapeType="1"/>
            </p:cNvSpPr>
            <p:nvPr/>
          </p:nvSpPr>
          <p:spPr bwMode="auto">
            <a:xfrm flipV="1">
              <a:off x="2151063" y="4183063"/>
              <a:ext cx="330200" cy="39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2" name="Line 464"/>
            <p:cNvSpPr>
              <a:spLocks noChangeShapeType="1"/>
            </p:cNvSpPr>
            <p:nvPr/>
          </p:nvSpPr>
          <p:spPr bwMode="auto">
            <a:xfrm flipV="1">
              <a:off x="2201863" y="4186238"/>
              <a:ext cx="7937" cy="31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3" name="Line 465"/>
            <p:cNvSpPr>
              <a:spLocks noChangeShapeType="1"/>
            </p:cNvSpPr>
            <p:nvPr/>
          </p:nvSpPr>
          <p:spPr bwMode="auto">
            <a:xfrm flipV="1">
              <a:off x="2209800" y="4171950"/>
              <a:ext cx="128588" cy="11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4" name="Line 466"/>
            <p:cNvSpPr>
              <a:spLocks noChangeShapeType="1"/>
            </p:cNvSpPr>
            <p:nvPr/>
          </p:nvSpPr>
          <p:spPr bwMode="auto">
            <a:xfrm>
              <a:off x="2333625" y="4171950"/>
              <a:ext cx="71438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5" name="Line 467"/>
            <p:cNvSpPr>
              <a:spLocks noChangeShapeType="1"/>
            </p:cNvSpPr>
            <p:nvPr/>
          </p:nvSpPr>
          <p:spPr bwMode="auto">
            <a:xfrm flipV="1">
              <a:off x="2171700" y="4135438"/>
              <a:ext cx="161925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" name="Line 468"/>
            <p:cNvSpPr>
              <a:spLocks noChangeShapeType="1"/>
            </p:cNvSpPr>
            <p:nvPr/>
          </p:nvSpPr>
          <p:spPr bwMode="auto">
            <a:xfrm flipV="1">
              <a:off x="2379663" y="4117975"/>
              <a:ext cx="96837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" name="Line 469"/>
            <p:cNvSpPr>
              <a:spLocks noChangeShapeType="1"/>
            </p:cNvSpPr>
            <p:nvPr/>
          </p:nvSpPr>
          <p:spPr bwMode="auto">
            <a:xfrm flipV="1">
              <a:off x="2160588" y="4081463"/>
              <a:ext cx="257175" cy="269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8" name="Line 470"/>
            <p:cNvSpPr>
              <a:spLocks noChangeShapeType="1"/>
            </p:cNvSpPr>
            <p:nvPr/>
          </p:nvSpPr>
          <p:spPr bwMode="auto">
            <a:xfrm flipV="1">
              <a:off x="2333625" y="4067175"/>
              <a:ext cx="23813" cy="19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9" name="Line 471"/>
            <p:cNvSpPr>
              <a:spLocks noChangeShapeType="1"/>
            </p:cNvSpPr>
            <p:nvPr/>
          </p:nvSpPr>
          <p:spPr bwMode="auto">
            <a:xfrm flipV="1">
              <a:off x="2357438" y="4062413"/>
              <a:ext cx="101600" cy="4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0" name="Line 472"/>
            <p:cNvSpPr>
              <a:spLocks noChangeShapeType="1"/>
            </p:cNvSpPr>
            <p:nvPr/>
          </p:nvSpPr>
          <p:spPr bwMode="auto">
            <a:xfrm>
              <a:off x="2452688" y="4062413"/>
              <a:ext cx="39687" cy="12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1" name="Line 473"/>
            <p:cNvSpPr>
              <a:spLocks noChangeShapeType="1"/>
            </p:cNvSpPr>
            <p:nvPr/>
          </p:nvSpPr>
          <p:spPr bwMode="auto">
            <a:xfrm flipV="1">
              <a:off x="2138363" y="4043363"/>
              <a:ext cx="203200" cy="2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2" name="Line 474"/>
            <p:cNvSpPr>
              <a:spLocks noChangeShapeType="1"/>
            </p:cNvSpPr>
            <p:nvPr/>
          </p:nvSpPr>
          <p:spPr bwMode="auto">
            <a:xfrm flipV="1">
              <a:off x="2382838" y="4030663"/>
              <a:ext cx="93662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3" name="Freeform 188"/>
            <p:cNvSpPr>
              <a:spLocks/>
            </p:cNvSpPr>
            <p:nvPr/>
          </p:nvSpPr>
          <p:spPr bwMode="auto">
            <a:xfrm>
              <a:off x="1487488" y="4376738"/>
              <a:ext cx="174625" cy="312737"/>
            </a:xfrm>
            <a:custGeom>
              <a:avLst/>
              <a:gdLst>
                <a:gd name="T0" fmla="*/ 2147483647 w 115"/>
                <a:gd name="T1" fmla="*/ 2147483647 h 209"/>
                <a:gd name="T2" fmla="*/ 0 w 115"/>
                <a:gd name="T3" fmla="*/ 2147483647 h 209"/>
                <a:gd name="T4" fmla="*/ 2147483647 w 115"/>
                <a:gd name="T5" fmla="*/ 0 h 209"/>
                <a:gd name="T6" fmla="*/ 2147483647 w 115"/>
                <a:gd name="T7" fmla="*/ 2147483647 h 209"/>
                <a:gd name="T8" fmla="*/ 2147483647 w 115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209"/>
                <a:gd name="T17" fmla="*/ 115 w 115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209">
                  <a:moveTo>
                    <a:pt x="8" y="208"/>
                  </a:moveTo>
                  <a:lnTo>
                    <a:pt x="0" y="94"/>
                  </a:lnTo>
                  <a:lnTo>
                    <a:pt x="108" y="0"/>
                  </a:lnTo>
                  <a:lnTo>
                    <a:pt x="114" y="114"/>
                  </a:lnTo>
                  <a:lnTo>
                    <a:pt x="8" y="20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4" name="Line 476"/>
            <p:cNvSpPr>
              <a:spLocks noChangeShapeType="1"/>
            </p:cNvSpPr>
            <p:nvPr/>
          </p:nvSpPr>
          <p:spPr bwMode="auto">
            <a:xfrm flipV="1">
              <a:off x="1550988" y="4510088"/>
              <a:ext cx="42862" cy="87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5" name="Line 477"/>
            <p:cNvSpPr>
              <a:spLocks noChangeShapeType="1"/>
            </p:cNvSpPr>
            <p:nvPr/>
          </p:nvSpPr>
          <p:spPr bwMode="auto">
            <a:xfrm flipV="1">
              <a:off x="1530350" y="4462463"/>
              <a:ext cx="49213" cy="115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" name="Line 478"/>
            <p:cNvSpPr>
              <a:spLocks noChangeShapeType="1"/>
            </p:cNvSpPr>
            <p:nvPr/>
          </p:nvSpPr>
          <p:spPr bwMode="auto">
            <a:xfrm flipV="1">
              <a:off x="1614488" y="4470400"/>
              <a:ext cx="25400" cy="22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" name="Line 479"/>
            <p:cNvSpPr>
              <a:spLocks noChangeShapeType="1"/>
            </p:cNvSpPr>
            <p:nvPr/>
          </p:nvSpPr>
          <p:spPr bwMode="auto">
            <a:xfrm flipV="1">
              <a:off x="1597025" y="4432300"/>
              <a:ext cx="34925" cy="26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8" name="Freeform 193"/>
            <p:cNvSpPr>
              <a:spLocks/>
            </p:cNvSpPr>
            <p:nvPr/>
          </p:nvSpPr>
          <p:spPr bwMode="auto">
            <a:xfrm>
              <a:off x="2070100" y="3924300"/>
              <a:ext cx="506413" cy="407988"/>
            </a:xfrm>
            <a:custGeom>
              <a:avLst/>
              <a:gdLst>
                <a:gd name="T0" fmla="*/ 0 w 333"/>
                <a:gd name="T1" fmla="*/ 2147483647 h 273"/>
                <a:gd name="T2" fmla="*/ 2147483647 w 333"/>
                <a:gd name="T3" fmla="*/ 2147483647 h 273"/>
                <a:gd name="T4" fmla="*/ 2147483647 w 333"/>
                <a:gd name="T5" fmla="*/ 0 h 273"/>
                <a:gd name="T6" fmla="*/ 0 60000 65536"/>
                <a:gd name="T7" fmla="*/ 0 60000 65536"/>
                <a:gd name="T8" fmla="*/ 0 60000 65536"/>
                <a:gd name="T9" fmla="*/ 0 w 333"/>
                <a:gd name="T10" fmla="*/ 0 h 273"/>
                <a:gd name="T11" fmla="*/ 333 w 333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" h="273">
                  <a:moveTo>
                    <a:pt x="0" y="272"/>
                  </a:moveTo>
                  <a:lnTo>
                    <a:pt x="332" y="228"/>
                  </a:lnTo>
                  <a:lnTo>
                    <a:pt x="33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3" name="Rectangle 39"/>
          <p:cNvSpPr>
            <a:spLocks noChangeArrowheads="1"/>
          </p:cNvSpPr>
          <p:nvPr/>
        </p:nvSpPr>
        <p:spPr bwMode="auto">
          <a:xfrm rot="-2364176">
            <a:off x="147638" y="3370879"/>
            <a:ext cx="134461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>
                <a:latin typeface="Gill Sans MT" pitchFamily="34" charset="0"/>
              </a:rPr>
              <a:t>CAD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762000" y="5181600"/>
            <a:ext cx="100488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762000" y="1524000"/>
            <a:ext cx="34226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Computer Aided Dispatch 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&amp; Back Office Server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9" name="Rectangle 17"/>
          <p:cNvSpPr>
            <a:spLocks noChangeArrowheads="1"/>
          </p:cNvSpPr>
          <p:nvPr/>
        </p:nvSpPr>
        <p:spPr bwMode="auto">
          <a:xfrm rot="16672925">
            <a:off x="8596534" y="3825725"/>
            <a:ext cx="728097" cy="26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pc="50" dirty="0">
                <a:ln w="11430">
                  <a:solidFill>
                    <a:schemeClr val="tx2"/>
                  </a:solidFill>
                </a:ln>
                <a:solidFill>
                  <a:schemeClr val="accent1"/>
                </a:solidFill>
                <a:latin typeface="Gill Sans MT" pitchFamily="34" charset="0"/>
              </a:rPr>
              <a:t>GPS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defRPr/>
            </a:pPr>
            <a:endParaRPr lang="en-US" dirty="0">
              <a:ln>
                <a:solidFill>
                  <a:schemeClr val="tx2"/>
                </a:solidFill>
              </a:ln>
              <a:solidFill>
                <a:schemeClr val="accent1"/>
              </a:solidFill>
              <a:latin typeface="Gill Sans MT" pitchFamily="34" charset="0"/>
            </a:endParaRPr>
          </a:p>
        </p:txBody>
      </p:sp>
      <p:sp>
        <p:nvSpPr>
          <p:cNvPr id="480" name="Cloud 479"/>
          <p:cNvSpPr/>
          <p:nvPr/>
        </p:nvSpPr>
        <p:spPr>
          <a:xfrm>
            <a:off x="7239000" y="3276600"/>
            <a:ext cx="1143000" cy="91440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7239000" y="33528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en-US" sz="1400" dirty="0">
                <a:latin typeface="Gill Sans MT" pitchFamily="34" charset="0"/>
              </a:rPr>
              <a:t>Location Reports/ Authorities</a:t>
            </a:r>
          </a:p>
        </p:txBody>
      </p:sp>
      <p:sp>
        <p:nvSpPr>
          <p:cNvPr id="482" name="Cloud 481"/>
          <p:cNvSpPr/>
          <p:nvPr/>
        </p:nvSpPr>
        <p:spPr>
          <a:xfrm>
            <a:off x="4724400" y="5207616"/>
            <a:ext cx="1295400" cy="45720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31" name="Rectangle 41"/>
          <p:cNvSpPr>
            <a:spLocks noChangeArrowheads="1"/>
          </p:cNvSpPr>
          <p:nvPr/>
        </p:nvSpPr>
        <p:spPr bwMode="auto">
          <a:xfrm>
            <a:off x="4800600" y="5283816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en-US" sz="1400">
                <a:latin typeface="Gill Sans MT" pitchFamily="34" charset="0"/>
              </a:rPr>
              <a:t>Signal Status</a:t>
            </a:r>
          </a:p>
        </p:txBody>
      </p:sp>
      <p:sp>
        <p:nvSpPr>
          <p:cNvPr id="484" name="Rectangle 483"/>
          <p:cNvSpPr/>
          <p:nvPr/>
        </p:nvSpPr>
        <p:spPr>
          <a:xfrm rot="20947020">
            <a:off x="4533118" y="2670272"/>
            <a:ext cx="2516715" cy="635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Backhaul: </a:t>
            </a:r>
            <a:b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</a:b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Fiber Optic, Microwave,</a:t>
            </a:r>
            <a:b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</a:b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80"/>
                </a:solidFill>
                <a:latin typeface="Gill Sans MT" pitchFamily="34" charset="0"/>
              </a:rPr>
              <a:t>Commercial Telco</a:t>
            </a:r>
          </a:p>
        </p:txBody>
      </p:sp>
      <p:sp>
        <p:nvSpPr>
          <p:cNvPr id="485" name="Left-Right Arrow 484"/>
          <p:cNvSpPr/>
          <p:nvPr/>
        </p:nvSpPr>
        <p:spPr>
          <a:xfrm rot="20899865">
            <a:off x="4222978" y="3301027"/>
            <a:ext cx="2520432" cy="179743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34" name="Right Arrow 26"/>
          <p:cNvSpPr>
            <a:spLocks noChangeArrowheads="1"/>
          </p:cNvSpPr>
          <p:nvPr/>
        </p:nvSpPr>
        <p:spPr bwMode="auto">
          <a:xfrm>
            <a:off x="2133600" y="4217016"/>
            <a:ext cx="1219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286000" y="4259462"/>
            <a:ext cx="811056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n>
                  <a:solidFill>
                    <a:schemeClr val="tx2"/>
                  </a:solidFill>
                </a:ln>
                <a:latin typeface="Arial" pitchFamily="34" charset="0"/>
                <a:cs typeface="Arial" pitchFamily="34" charset="0"/>
              </a:rPr>
              <a:t>Codec</a:t>
            </a:r>
          </a:p>
        </p:txBody>
      </p:sp>
      <p:sp>
        <p:nvSpPr>
          <p:cNvPr id="8236" name="Freeform 20"/>
          <p:cNvSpPr>
            <a:spLocks/>
          </p:cNvSpPr>
          <p:nvPr/>
        </p:nvSpPr>
        <p:spPr bwMode="auto">
          <a:xfrm rot="-2896314">
            <a:off x="3434190" y="4102171"/>
            <a:ext cx="3418640" cy="496329"/>
          </a:xfrm>
          <a:custGeom>
            <a:avLst/>
            <a:gdLst>
              <a:gd name="T0" fmla="*/ 0 w 1869"/>
              <a:gd name="T1" fmla="*/ 2147483647 h 1054"/>
              <a:gd name="T2" fmla="*/ 2147483647 w 1869"/>
              <a:gd name="T3" fmla="*/ 2147483647 h 1054"/>
              <a:gd name="T4" fmla="*/ 2147483647 w 1869"/>
              <a:gd name="T5" fmla="*/ 2147483647 h 1054"/>
              <a:gd name="T6" fmla="*/ 2147483647 w 1869"/>
              <a:gd name="T7" fmla="*/ 2147483647 h 1054"/>
              <a:gd name="T8" fmla="*/ 2147483647 w 1869"/>
              <a:gd name="T9" fmla="*/ 2147483647 h 1054"/>
              <a:gd name="T10" fmla="*/ 2147483647 w 1869"/>
              <a:gd name="T11" fmla="*/ 2147483647 h 1054"/>
              <a:gd name="T12" fmla="*/ 2147483647 w 1869"/>
              <a:gd name="T13" fmla="*/ 2147483647 h 1054"/>
              <a:gd name="T14" fmla="*/ 2147483647 w 1869"/>
              <a:gd name="T15" fmla="*/ 2147483647 h 1054"/>
              <a:gd name="T16" fmla="*/ 2147483647 w 1869"/>
              <a:gd name="T17" fmla="*/ 2147483647 h 1054"/>
              <a:gd name="T18" fmla="*/ 2147483647 w 1869"/>
              <a:gd name="T19" fmla="*/ 2147483647 h 1054"/>
              <a:gd name="T20" fmla="*/ 2147483647 w 1869"/>
              <a:gd name="T21" fmla="*/ 0 h 1054"/>
              <a:gd name="T22" fmla="*/ 2147483647 w 1869"/>
              <a:gd name="T23" fmla="*/ 2147483647 h 1054"/>
              <a:gd name="T24" fmla="*/ 2147483647 w 1869"/>
              <a:gd name="T25" fmla="*/ 2147483647 h 1054"/>
              <a:gd name="T26" fmla="*/ 2147483647 w 1869"/>
              <a:gd name="T27" fmla="*/ 2147483647 h 1054"/>
              <a:gd name="T28" fmla="*/ 0 w 1869"/>
              <a:gd name="T29" fmla="*/ 2147483647 h 10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9"/>
              <a:gd name="T46" fmla="*/ 0 h 1054"/>
              <a:gd name="T47" fmla="*/ 1869 w 1869"/>
              <a:gd name="T48" fmla="*/ 1054 h 10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9" h="1054">
                <a:moveTo>
                  <a:pt x="0" y="3"/>
                </a:moveTo>
                <a:lnTo>
                  <a:pt x="97" y="107"/>
                </a:lnTo>
                <a:lnTo>
                  <a:pt x="114" y="83"/>
                </a:lnTo>
                <a:lnTo>
                  <a:pt x="1076" y="778"/>
                </a:lnTo>
                <a:lnTo>
                  <a:pt x="871" y="417"/>
                </a:lnTo>
                <a:lnTo>
                  <a:pt x="1727" y="982"/>
                </a:lnTo>
                <a:lnTo>
                  <a:pt x="1709" y="1025"/>
                </a:lnTo>
                <a:lnTo>
                  <a:pt x="1868" y="1053"/>
                </a:lnTo>
                <a:lnTo>
                  <a:pt x="1775" y="918"/>
                </a:lnTo>
                <a:lnTo>
                  <a:pt x="1753" y="949"/>
                </a:lnTo>
                <a:lnTo>
                  <a:pt x="514" y="0"/>
                </a:lnTo>
                <a:lnTo>
                  <a:pt x="721" y="368"/>
                </a:lnTo>
                <a:lnTo>
                  <a:pt x="131" y="51"/>
                </a:lnTo>
                <a:lnTo>
                  <a:pt x="148" y="16"/>
                </a:lnTo>
                <a:lnTo>
                  <a:pt x="0" y="3"/>
                </a:lnTo>
              </a:path>
            </a:pathLst>
          </a:custGeom>
          <a:solidFill>
            <a:srgbClr val="FF0033"/>
          </a:solidFill>
          <a:ln w="12700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9" name="Rectangle 488"/>
          <p:cNvSpPr>
            <a:spLocks noChangeArrowheads="1"/>
          </p:cNvSpPr>
          <p:nvPr/>
        </p:nvSpPr>
        <p:spPr bwMode="auto">
          <a:xfrm rot="19218048">
            <a:off x="4047833" y="4256036"/>
            <a:ext cx="2791482" cy="55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220MHz Spectrum</a:t>
            </a:r>
          </a:p>
          <a:p>
            <a:pPr marL="342900" indent="-342900" algn="ctr">
              <a:lnSpc>
                <a:spcPts val="1420"/>
              </a:lnSpc>
              <a:spcBef>
                <a:spcPct val="20000"/>
              </a:spcBef>
              <a:defRPr/>
            </a:pPr>
            <a:r>
              <a:rPr lang="en-US" sz="1600" b="1" spc="50" dirty="0" smtClean="0">
                <a:ln w="11430"/>
                <a:solidFill>
                  <a:srgbClr val="FF0000"/>
                </a:solidFill>
                <a:latin typeface="Gill Sans MT" pitchFamily="34" charset="0"/>
              </a:rPr>
              <a:t>Cell Modem, WSRS</a:t>
            </a:r>
            <a:endParaRPr lang="en-US" sz="1600" b="1" spc="50" dirty="0">
              <a:ln w="11430"/>
              <a:solidFill>
                <a:srgbClr val="FF0000"/>
              </a:solidFill>
              <a:latin typeface="Gill Sans MT" pitchFamily="34" charset="0"/>
            </a:endParaRPr>
          </a:p>
        </p:txBody>
      </p:sp>
      <p:sp>
        <p:nvSpPr>
          <p:cNvPr id="8238" name="Rectangle 41"/>
          <p:cNvSpPr>
            <a:spLocks noChangeArrowheads="1"/>
          </p:cNvSpPr>
          <p:nvPr/>
        </p:nvSpPr>
        <p:spPr bwMode="auto">
          <a:xfrm>
            <a:off x="7010400" y="2895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r>
              <a:rPr lang="en-US" sz="1400" b="1" dirty="0">
                <a:latin typeface="Gill Sans MT" pitchFamily="34" charset="0"/>
              </a:rPr>
              <a:t>Base</a:t>
            </a:r>
            <a:br>
              <a:rPr lang="en-US" sz="1400" b="1" dirty="0">
                <a:latin typeface="Gill Sans MT" pitchFamily="34" charset="0"/>
              </a:rPr>
            </a:br>
            <a:r>
              <a:rPr lang="en-US" sz="1400" b="1" dirty="0">
                <a:latin typeface="Gill Sans MT" pitchFamily="34" charset="0"/>
              </a:rPr>
              <a:t>Station</a:t>
            </a:r>
          </a:p>
        </p:txBody>
      </p:sp>
      <p:sp>
        <p:nvSpPr>
          <p:cNvPr id="490" name="Rectangle 489"/>
          <p:cNvSpPr/>
          <p:nvPr/>
        </p:nvSpPr>
        <p:spPr>
          <a:xfrm>
            <a:off x="5791200" y="1447800"/>
            <a:ext cx="2166938" cy="708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Communication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Network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371600"/>
            <a:ext cx="8686800" cy="52578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Capacity Implications of PTC now and in the Future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194734" y="1905000"/>
            <a:ext cx="8458200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3600" b="1" kern="0" dirty="0" smtClean="0">
                <a:latin typeface="Arial" pitchFamily="34" charset="0"/>
                <a:cs typeface="Arial" pitchFamily="34" charset="0"/>
              </a:rPr>
              <a:t>I-ETMS PTC Characteristics: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600" b="1" kern="0" dirty="0" smtClean="0">
                <a:latin typeface="Arial" pitchFamily="34" charset="0"/>
                <a:cs typeface="Arial" pitchFamily="34" charset="0"/>
              </a:rPr>
              <a:t>Slow </a:t>
            </a:r>
            <a:r>
              <a:rPr lang="en-GB" sz="3600" b="1" kern="0" dirty="0">
                <a:latin typeface="Arial" pitchFamily="34" charset="0"/>
                <a:cs typeface="Arial" pitchFamily="34" charset="0"/>
              </a:rPr>
              <a:t>start, legislated finish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600" b="1" kern="0" dirty="0" smtClean="0">
                <a:latin typeface="Arial" pitchFamily="34" charset="0"/>
                <a:cs typeface="Arial" pitchFamily="34" charset="0"/>
              </a:rPr>
              <a:t>Does </a:t>
            </a:r>
            <a:r>
              <a:rPr lang="en-GB" sz="3600" b="1" kern="0" dirty="0">
                <a:latin typeface="Arial" pitchFamily="34" charset="0"/>
                <a:cs typeface="Arial" pitchFamily="34" charset="0"/>
              </a:rPr>
              <a:t>not provide Interlocking functions </a:t>
            </a:r>
            <a:endParaRPr lang="en-GB" sz="3600" b="1" kern="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600" b="1" kern="0" dirty="0" smtClean="0">
                <a:latin typeface="Arial" pitchFamily="34" charset="0"/>
                <a:cs typeface="Arial" pitchFamily="34" charset="0"/>
              </a:rPr>
              <a:t>Under development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600" b="1" kern="0" dirty="0" smtClean="0">
                <a:latin typeface="Arial" pitchFamily="34" charset="0"/>
                <a:cs typeface="Arial" pitchFamily="34" charset="0"/>
              </a:rPr>
              <a:t>An Overlay</a:t>
            </a:r>
            <a:endParaRPr lang="en-GB" sz="3600" b="1" kern="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GB" sz="3600" b="1" kern="0" dirty="0" smtClean="0">
                <a:latin typeface="Arial" pitchFamily="34" charset="0"/>
                <a:cs typeface="Arial" pitchFamily="34" charset="0"/>
              </a:rPr>
              <a:t>“Open Architecture”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486400" y="3674207"/>
          <a:ext cx="3657600" cy="29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2867" y="3802783"/>
            <a:ext cx="250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Metrolink V/I Contract Value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555848" y="3831220"/>
            <a:ext cx="3275636" cy="2720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CAST_ID" val="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CAST_ID" val="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RCAST_ID" val="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12828</TotalTime>
  <Words>990</Words>
  <Application>Microsoft Office PowerPoint</Application>
  <PresentationFormat>On-screen Show (4:3)</PresentationFormat>
  <Paragraphs>403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Parsons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Thurston</dc:creator>
  <cp:lastModifiedBy>David Thurston</cp:lastModifiedBy>
  <cp:revision>100</cp:revision>
  <dcterms:created xsi:type="dcterms:W3CDTF">2012-08-28T23:45:19Z</dcterms:created>
  <dcterms:modified xsi:type="dcterms:W3CDTF">2012-10-15T17:43:32Z</dcterms:modified>
</cp:coreProperties>
</file>