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348" r:id="rId3"/>
    <p:sldId id="349" r:id="rId4"/>
    <p:sldId id="354" r:id="rId5"/>
    <p:sldId id="355" r:id="rId6"/>
    <p:sldId id="351" r:id="rId7"/>
    <p:sldId id="356" r:id="rId8"/>
    <p:sldId id="358" r:id="rId9"/>
    <p:sldId id="359" r:id="rId10"/>
    <p:sldId id="360" r:id="rId11"/>
    <p:sldId id="361" r:id="rId12"/>
    <p:sldId id="353"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25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52" autoAdjust="0"/>
    <p:restoredTop sz="79478" autoAdjust="0"/>
  </p:normalViewPr>
  <p:slideViewPr>
    <p:cSldViewPr>
      <p:cViewPr varScale="1">
        <p:scale>
          <a:sx n="89" d="100"/>
          <a:sy n="89" d="100"/>
        </p:scale>
        <p:origin x="-13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1320"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765224-A199-45BE-95DF-75CC29FC74B3}" type="datetimeFigureOut">
              <a:rPr lang="zh-CN" altLang="en-US" smtClean="0"/>
              <a:pPr/>
              <a:t>2015/6/5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C331B6-34E6-42A2-82DB-116980547421}" type="slidenum">
              <a:rPr lang="zh-CN" altLang="en-US" smtClean="0"/>
              <a:pPr/>
              <a:t>‹#›</a:t>
            </a:fld>
            <a:endParaRPr lang="zh-CN" altLang="en-US"/>
          </a:p>
        </p:txBody>
      </p:sp>
    </p:spTree>
    <p:extLst>
      <p:ext uri="{BB962C8B-B14F-4D97-AF65-F5344CB8AC3E}">
        <p14:creationId xmlns:p14="http://schemas.microsoft.com/office/powerpoint/2010/main" val="3660824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C331B6-34E6-42A2-82DB-116980547421}" type="slidenum">
              <a:rPr lang="zh-CN" altLang="en-US" smtClean="0"/>
              <a:pPr/>
              <a:t>1</a:t>
            </a:fld>
            <a:endParaRPr lang="zh-CN" altLang="en-US"/>
          </a:p>
        </p:txBody>
      </p:sp>
    </p:spTree>
    <p:extLst>
      <p:ext uri="{BB962C8B-B14F-4D97-AF65-F5344CB8AC3E}">
        <p14:creationId xmlns:p14="http://schemas.microsoft.com/office/powerpoint/2010/main" val="2537491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C331B6-34E6-42A2-82DB-116980547421}" type="slidenum">
              <a:rPr lang="zh-CN" altLang="en-US" smtClean="0"/>
              <a:pPr/>
              <a:t>2</a:t>
            </a:fld>
            <a:endParaRPr lang="zh-CN" altLang="en-US"/>
          </a:p>
        </p:txBody>
      </p:sp>
    </p:spTree>
    <p:extLst>
      <p:ext uri="{BB962C8B-B14F-4D97-AF65-F5344CB8AC3E}">
        <p14:creationId xmlns:p14="http://schemas.microsoft.com/office/powerpoint/2010/main" val="2536497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C1</a:t>
            </a:r>
            <a:r>
              <a:rPr lang="zh-CN" altLang="en-US" dirty="0" smtClean="0"/>
              <a:t>：车载设备，对超速的检测和指示的延迟时间；</a:t>
            </a:r>
            <a:r>
              <a:rPr lang="en-US" altLang="zh-CN" dirty="0" smtClean="0"/>
              <a:t>C2</a:t>
            </a:r>
            <a:r>
              <a:rPr lang="zh-CN" altLang="en-US" dirty="0" smtClean="0"/>
              <a:t>：司机反应时间及操作采取行动时间</a:t>
            </a:r>
            <a:endParaRPr lang="en-US" altLang="zh-CN" dirty="0" smtClean="0"/>
          </a:p>
          <a:p>
            <a:r>
              <a:rPr lang="en-US" altLang="zh-CN" dirty="0" smtClean="0"/>
              <a:t>D</a:t>
            </a:r>
            <a:r>
              <a:rPr lang="zh-CN" altLang="en-US" dirty="0" smtClean="0"/>
              <a:t>：指令下达后，列车失控加速</a:t>
            </a:r>
            <a:endParaRPr lang="en-US" altLang="zh-CN" dirty="0" smtClean="0"/>
          </a:p>
          <a:p>
            <a:r>
              <a:rPr lang="en-US" altLang="zh-CN" dirty="0" smtClean="0"/>
              <a:t>E</a:t>
            </a:r>
            <a:r>
              <a:rPr lang="zh-CN" altLang="en-US" dirty="0" smtClean="0"/>
              <a:t>：牵引切除</a:t>
            </a:r>
            <a:endParaRPr lang="en-US" altLang="zh-CN" dirty="0" smtClean="0"/>
          </a:p>
          <a:p>
            <a:r>
              <a:rPr lang="en-US" altLang="zh-CN" dirty="0" smtClean="0"/>
              <a:t>F</a:t>
            </a:r>
            <a:r>
              <a:rPr lang="zh-CN" altLang="en-US" dirty="0" smtClean="0"/>
              <a:t>：切除牵引后滑行</a:t>
            </a:r>
            <a:endParaRPr lang="en-US" altLang="zh-CN" dirty="0" smtClean="0"/>
          </a:p>
          <a:p>
            <a:r>
              <a:rPr lang="en-US" altLang="zh-CN" dirty="0" smtClean="0"/>
              <a:t>G</a:t>
            </a:r>
            <a:r>
              <a:rPr lang="zh-CN" altLang="en-US" dirty="0" smtClean="0"/>
              <a:t>：制动建立，取</a:t>
            </a:r>
            <a:r>
              <a:rPr lang="en-US" altLang="zh-CN" dirty="0" smtClean="0"/>
              <a:t>50%</a:t>
            </a:r>
            <a:r>
              <a:rPr lang="zh-CN" altLang="en-US" dirty="0" smtClean="0"/>
              <a:t>的制动力</a:t>
            </a:r>
            <a:endParaRPr lang="en-US" altLang="zh-CN" dirty="0" smtClean="0"/>
          </a:p>
          <a:p>
            <a:r>
              <a:rPr lang="en-US" altLang="zh-CN" dirty="0" smtClean="0"/>
              <a:t>HI</a:t>
            </a:r>
            <a:r>
              <a:rPr lang="zh-CN" altLang="en-US" dirty="0" smtClean="0"/>
              <a:t>：以最大常用制动施加于列车上（</a:t>
            </a:r>
            <a:r>
              <a:rPr lang="en-US" altLang="zh-CN" dirty="0" smtClean="0"/>
              <a:t>a</a:t>
            </a:r>
            <a:r>
              <a:rPr lang="en-US" altLang="zh-CN" baseline="0" dirty="0" smtClean="0"/>
              <a:t> = 3.9m/s^2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99C331B6-34E6-42A2-82DB-116980547421}" type="slidenum">
              <a:rPr lang="zh-CN" altLang="en-US" smtClean="0"/>
              <a:pPr/>
              <a:t>3</a:t>
            </a:fld>
            <a:endParaRPr lang="zh-CN" altLang="en-US"/>
          </a:p>
        </p:txBody>
      </p:sp>
    </p:spTree>
    <p:extLst>
      <p:ext uri="{BB962C8B-B14F-4D97-AF65-F5344CB8AC3E}">
        <p14:creationId xmlns:p14="http://schemas.microsoft.com/office/powerpoint/2010/main" val="2195315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一次事故死</a:t>
            </a:r>
            <a:r>
              <a:rPr lang="en-US" altLang="zh-CN" dirty="0" smtClean="0"/>
              <a:t>150</a:t>
            </a:r>
            <a:r>
              <a:rPr lang="zh-CN" altLang="en-US" dirty="0" smtClean="0"/>
              <a:t>人</a:t>
            </a:r>
            <a:endParaRPr lang="en-US" altLang="zh-CN" dirty="0" smtClean="0"/>
          </a:p>
          <a:p>
            <a:r>
              <a:rPr lang="zh-CN" altLang="en-US" dirty="0" smtClean="0"/>
              <a:t>死亡率即</a:t>
            </a:r>
            <a:r>
              <a:rPr lang="en-US" altLang="zh-CN" dirty="0" smtClean="0"/>
              <a:t>200</a:t>
            </a:r>
            <a:r>
              <a:rPr lang="zh-CN" altLang="en-US" dirty="0" smtClean="0"/>
              <a:t>亿里死一个乘客</a:t>
            </a:r>
            <a:endParaRPr lang="zh-CN" altLang="en-US" dirty="0"/>
          </a:p>
        </p:txBody>
      </p:sp>
      <p:sp>
        <p:nvSpPr>
          <p:cNvPr id="4" name="灯片编号占位符 3"/>
          <p:cNvSpPr>
            <a:spLocks noGrp="1"/>
          </p:cNvSpPr>
          <p:nvPr>
            <p:ph type="sldNum" sz="quarter" idx="10"/>
          </p:nvPr>
        </p:nvSpPr>
        <p:spPr/>
        <p:txBody>
          <a:bodyPr/>
          <a:lstStyle/>
          <a:p>
            <a:fld id="{99C331B6-34E6-42A2-82DB-116980547421}" type="slidenum">
              <a:rPr lang="zh-CN" altLang="en-US" smtClean="0"/>
              <a:pPr/>
              <a:t>8</a:t>
            </a:fld>
            <a:endParaRPr lang="zh-CN" altLang="en-US"/>
          </a:p>
        </p:txBody>
      </p:sp>
    </p:spTree>
    <p:extLst>
      <p:ext uri="{BB962C8B-B14F-4D97-AF65-F5344CB8AC3E}">
        <p14:creationId xmlns:p14="http://schemas.microsoft.com/office/powerpoint/2010/main" val="1538526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C331B6-34E6-42A2-82DB-116980547421}" type="slidenum">
              <a:rPr lang="zh-CN" altLang="en-US" smtClean="0"/>
              <a:pPr/>
              <a:t>10</a:t>
            </a:fld>
            <a:endParaRPr lang="zh-CN" altLang="en-US"/>
          </a:p>
        </p:txBody>
      </p:sp>
    </p:spTree>
    <p:extLst>
      <p:ext uri="{BB962C8B-B14F-4D97-AF65-F5344CB8AC3E}">
        <p14:creationId xmlns:p14="http://schemas.microsoft.com/office/powerpoint/2010/main" val="2701418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D796A44-AB1E-40A2-813B-2CCEEA4683D6}" type="datetime2">
              <a:rPr lang="zh-CN" altLang="en-US" smtClean="0"/>
              <a:pPr/>
              <a:t>2015年6月5日</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chemeClr val="tx1"/>
                </a:solidFill>
              </a:defRPr>
            </a:lvl1pPr>
          </a:lstStyle>
          <a:p>
            <a:fld id="{0C913308-F349-4B6D-A68A-DD1791B4A57B}" type="slidenum">
              <a:rPr lang="zh-CN" altLang="en-US" smtClean="0"/>
              <a:pPr/>
              <a:t>‹#›</a:t>
            </a:fld>
            <a:endParaRPr lang="zh-CN" altLang="en-US" dirty="0"/>
          </a:p>
        </p:txBody>
      </p:sp>
    </p:spTree>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57298"/>
            <a:ext cx="8229600" cy="4768865"/>
          </a:xfrm>
        </p:spPr>
        <p:txBody>
          <a:bodyPr/>
          <a:lstStyle/>
          <a:p>
            <a:pPr lvl="0"/>
            <a:r>
              <a:rPr lang="zh-CN" altLang="en-US" dirty="0" smtClean="0"/>
              <a:t>单击此处编辑母版文本样式</a:t>
            </a:r>
          </a:p>
        </p:txBody>
      </p:sp>
      <p:sp>
        <p:nvSpPr>
          <p:cNvPr id="7" name="日期占位符 6"/>
          <p:cNvSpPr>
            <a:spLocks noGrp="1"/>
          </p:cNvSpPr>
          <p:nvPr>
            <p:ph type="dt" sz="half" idx="10"/>
          </p:nvPr>
        </p:nvSpPr>
        <p:spPr/>
        <p:txBody>
          <a:bodyPr/>
          <a:lstStyle/>
          <a:p>
            <a:fld id="{0199D563-9367-4E1E-83D3-315F110E7D50}" type="datetime2">
              <a:rPr lang="zh-CN" altLang="en-US" smtClean="0"/>
              <a:pPr/>
              <a:t>2015年6月5日</a:t>
            </a:fld>
            <a:endParaRPr lang="zh-CN" altLang="en-US"/>
          </a:p>
        </p:txBody>
      </p:sp>
      <p:sp>
        <p:nvSpPr>
          <p:cNvPr id="8" name="灯片编号占位符 7"/>
          <p:cNvSpPr>
            <a:spLocks noGrp="1"/>
          </p:cNvSpPr>
          <p:nvPr>
            <p:ph type="sldNum" sz="quarter" idx="11"/>
          </p:nvPr>
        </p:nvSpPr>
        <p:spPr/>
        <p:txBody>
          <a:bodyPr/>
          <a:lstStyle>
            <a:lvl1pPr>
              <a:defRPr>
                <a:solidFill>
                  <a:schemeClr val="tx1"/>
                </a:solidFill>
              </a:defRPr>
            </a:lvl1pPr>
          </a:lstStyle>
          <a:p>
            <a:fld id="{0C913308-F349-4B6D-A68A-DD1791B4A57B}" type="slidenum">
              <a:rPr lang="zh-CN" altLang="en-US" smtClean="0"/>
              <a:pPr/>
              <a:t>‹#›</a:t>
            </a:fld>
            <a:endParaRPr lang="zh-CN" altLang="en-US" dirty="0"/>
          </a:p>
        </p:txBody>
      </p:sp>
      <p:sp>
        <p:nvSpPr>
          <p:cNvPr id="9" name="页脚占位符 8"/>
          <p:cNvSpPr>
            <a:spLocks noGrp="1"/>
          </p:cNvSpPr>
          <p:nvPr>
            <p:ph type="ftr" sz="quarter" idx="12"/>
          </p:nvPr>
        </p:nvSpPr>
        <p:spPr/>
        <p:txBody>
          <a:bodyPr/>
          <a:lstStyle/>
          <a:p>
            <a:endParaRPr lang="zh-CN" altLang="en-US"/>
          </a:p>
        </p:txBody>
      </p:sp>
      <p:sp>
        <p:nvSpPr>
          <p:cNvPr id="10" name="标题 9"/>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B484D1F-9B17-494D-B77A-90DBA134EF0E}" type="datetime2">
              <a:rPr lang="zh-CN" altLang="en-US" smtClean="0"/>
              <a:pPr/>
              <a:t>2015年6月5日</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p:txBody>
      </p:sp>
      <p:sp>
        <p:nvSpPr>
          <p:cNvPr id="5" name="日期占位符 4"/>
          <p:cNvSpPr>
            <a:spLocks noGrp="1"/>
          </p:cNvSpPr>
          <p:nvPr>
            <p:ph type="dt" sz="half" idx="10"/>
          </p:nvPr>
        </p:nvSpPr>
        <p:spPr/>
        <p:txBody>
          <a:bodyPr/>
          <a:lstStyle/>
          <a:p>
            <a:fld id="{7B3F074B-FFAD-456A-AB9A-C1F46C36E846}" type="datetime2">
              <a:rPr lang="zh-CN" altLang="en-US" smtClean="0"/>
              <a:pPr/>
              <a:t>2015年6月5日</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0C913308-F349-4B6D-A68A-DD1791B4A57B}" type="slidenum">
              <a:rPr lang="zh-CN" altLang="en-US" smtClean="0"/>
              <a:pPr/>
              <a:t>‹#›</a:t>
            </a:fld>
            <a:endParaRPr lang="zh-CN" altLang="en-US" dirty="0"/>
          </a:p>
        </p:txBody>
      </p:sp>
    </p:spTree>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
          <p:cNvPicPr>
            <a:picLocks noChangeArrowheads="1"/>
          </p:cNvPicPr>
          <p:nvPr/>
        </p:nvPicPr>
        <p:blipFill>
          <a:blip r:embed="rId6" cstate="print"/>
          <a:srcRect/>
          <a:stretch>
            <a:fillRect/>
          </a:stretch>
        </p:blipFill>
        <p:spPr bwMode="auto">
          <a:xfrm>
            <a:off x="0" y="1142984"/>
            <a:ext cx="9109075" cy="111125"/>
          </a:xfrm>
          <a:prstGeom prst="rect">
            <a:avLst/>
          </a:prstGeom>
          <a:noFill/>
          <a:ln w="9525">
            <a:noFill/>
            <a:miter lim="800000"/>
            <a:headEnd/>
            <a:tailEnd/>
          </a:ln>
          <a:effectLst/>
        </p:spPr>
      </p:pic>
      <p:pic>
        <p:nvPicPr>
          <p:cNvPr id="8" name="Picture 3"/>
          <p:cNvPicPr>
            <a:picLocks noChangeArrowheads="1"/>
          </p:cNvPicPr>
          <p:nvPr/>
        </p:nvPicPr>
        <p:blipFill>
          <a:blip r:embed="rId7" cstate="print"/>
          <a:srcRect/>
          <a:stretch>
            <a:fillRect/>
          </a:stretch>
        </p:blipFill>
        <p:spPr bwMode="auto">
          <a:xfrm>
            <a:off x="0" y="6248400"/>
            <a:ext cx="9144000" cy="111125"/>
          </a:xfrm>
          <a:prstGeom prst="rect">
            <a:avLst/>
          </a:prstGeom>
          <a:noFill/>
          <a:ln w="9525">
            <a:noFill/>
            <a:miter lim="800000"/>
            <a:headEnd/>
            <a:tailEnd/>
          </a:ln>
          <a:effectLst/>
        </p:spPr>
      </p:pic>
      <p:pic>
        <p:nvPicPr>
          <p:cNvPr id="9" name="Picture 4"/>
          <p:cNvPicPr>
            <a:picLocks noChangeAspect="1" noChangeArrowheads="1"/>
          </p:cNvPicPr>
          <p:nvPr/>
        </p:nvPicPr>
        <p:blipFill>
          <a:blip r:embed="rId8" cstate="print"/>
          <a:srcRect r="3699"/>
          <a:stretch>
            <a:fillRect/>
          </a:stretch>
        </p:blipFill>
        <p:spPr bwMode="auto">
          <a:xfrm>
            <a:off x="0" y="0"/>
            <a:ext cx="9144000" cy="1142984"/>
          </a:xfrm>
          <a:prstGeom prst="rect">
            <a:avLst/>
          </a:prstGeom>
          <a:noFill/>
          <a:ln w="9525">
            <a:noFill/>
            <a:miter lim="800000"/>
            <a:headEnd/>
            <a:tailEnd/>
          </a:ln>
          <a:effectLst/>
        </p:spPr>
      </p:pic>
      <p:sp>
        <p:nvSpPr>
          <p:cNvPr id="10" name="WordArt 5"/>
          <p:cNvSpPr>
            <a:spLocks noChangeArrowheads="1" noChangeShapeType="1" noTextEdit="1"/>
          </p:cNvSpPr>
          <p:nvPr/>
        </p:nvSpPr>
        <p:spPr bwMode="auto">
          <a:xfrm>
            <a:off x="2209800" y="6477000"/>
            <a:ext cx="5257800" cy="304800"/>
          </a:xfrm>
          <a:prstGeom prst="rect">
            <a:avLst/>
          </a:prstGeom>
        </p:spPr>
        <p:txBody>
          <a:bodyPr wrap="none" fromWordArt="1">
            <a:prstTxWarp prst="textPlain">
              <a:avLst>
                <a:gd name="adj" fmla="val 50000"/>
              </a:avLst>
            </a:prstTxWarp>
          </a:bodyPr>
          <a:lstStyle/>
          <a:p>
            <a:pPr algn="ctr"/>
            <a:r>
              <a:rPr lang="en-US" altLang="zh-CN" sz="1600" kern="10">
                <a:ln w="3175">
                  <a:solidFill>
                    <a:srgbClr val="000066"/>
                  </a:solidFill>
                  <a:round/>
                  <a:headEnd/>
                  <a:tailEnd/>
                </a:ln>
                <a:solidFill>
                  <a:srgbClr val="000000"/>
                </a:solidFill>
                <a:latin typeface="华文新魏"/>
                <a:ea typeface="华文新魏"/>
              </a:rPr>
              <a:t>Beijing Jiaotong University</a:t>
            </a:r>
            <a:endParaRPr lang="zh-CN" altLang="en-US" sz="1600" kern="10">
              <a:ln w="3175">
                <a:solidFill>
                  <a:srgbClr val="000066"/>
                </a:solidFill>
                <a:round/>
                <a:headEnd/>
                <a:tailEnd/>
              </a:ln>
              <a:solidFill>
                <a:srgbClr val="000000"/>
              </a:solidFill>
              <a:latin typeface="华文新魏"/>
              <a:ea typeface="华文新魏"/>
            </a:endParaRPr>
          </a:p>
        </p:txBody>
      </p:sp>
      <p:sp>
        <p:nvSpPr>
          <p:cNvPr id="2" name="标题占位符 1"/>
          <p:cNvSpPr>
            <a:spLocks noGrp="1"/>
          </p:cNvSpPr>
          <p:nvPr>
            <p:ph type="title"/>
          </p:nvPr>
        </p:nvSpPr>
        <p:spPr>
          <a:xfrm>
            <a:off x="457200" y="274638"/>
            <a:ext cx="8229600" cy="868346"/>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en-US" altLang="zh-CN" dirty="0" smtClean="0"/>
          </a:p>
          <a:p>
            <a:pPr lvl="0"/>
            <a:endParaRPr lang="zh-CN" altLang="en-US" dirty="0"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99D563-9367-4E1E-83D3-315F110E7D50}" type="datetime2">
              <a:rPr lang="zh-CN" altLang="en-US" smtClean="0"/>
              <a:pPr/>
              <a:t>2015年6月5日</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spd="slow">
    <p:push dir="u"/>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2"/>
          </a:solidFill>
          <a:latin typeface="华文楷体" pitchFamily="2" charset="-122"/>
          <a:ea typeface="华文楷体" pitchFamily="2" charset="-122"/>
          <a:cs typeface="+mj-cs"/>
        </a:defRPr>
      </a:lvl1pPr>
    </p:titleStyle>
    <p:bodyStyle>
      <a:lvl1pPr marL="342900" indent="-342900" algn="l" defTabSz="914400" rtl="0" eaLnBrk="1" latinLnBrk="0" hangingPunct="1">
        <a:spcBef>
          <a:spcPct val="20000"/>
        </a:spcBef>
        <a:buFont typeface="Arial" pitchFamily="34" charset="0"/>
        <a:buNone/>
        <a:defRPr sz="2400" kern="1200">
          <a:solidFill>
            <a:schemeClr val="tx2"/>
          </a:solidFill>
          <a:latin typeface="华文楷体" pitchFamily="2" charset="-122"/>
          <a:ea typeface="华文楷体" pitchFamily="2"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2"/>
          </a:solidFill>
          <a:latin typeface="华文楷体" pitchFamily="2" charset="-122"/>
          <a:ea typeface="华文楷体" pitchFamily="2"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2"/>
          </a:solidFill>
          <a:latin typeface="华文楷体" pitchFamily="2" charset="-122"/>
          <a:ea typeface="华文楷体"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2"/>
          </a:solidFill>
          <a:latin typeface="华文楷体" pitchFamily="2" charset="-122"/>
          <a:ea typeface="华文楷体"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2"/>
          </a:solidFill>
          <a:latin typeface="华文楷体" pitchFamily="2" charset="-122"/>
          <a:ea typeface="华文楷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9056" y="1484784"/>
            <a:ext cx="9049448" cy="2736303"/>
          </a:xfrm>
        </p:spPr>
        <p:txBody>
          <a:bodyPr>
            <a:noAutofit/>
          </a:bodyPr>
          <a:lstStyle/>
          <a:p>
            <a:pPr>
              <a:spcBef>
                <a:spcPct val="50000"/>
              </a:spcBef>
            </a:pPr>
            <a:r>
              <a:rPr lang="zh-CN" altLang="en-US" sz="4000" b="1" dirty="0" smtClean="0">
                <a:solidFill>
                  <a:schemeClr val="accent1">
                    <a:lumMod val="50000"/>
                  </a:schemeClr>
                </a:solidFill>
              </a:rPr>
              <a:t>列车安全制动参数模型</a:t>
            </a:r>
            <a:endParaRPr lang="zh-CN" altLang="en-US" sz="4000" b="1" dirty="0">
              <a:solidFill>
                <a:srgbClr val="000099"/>
              </a:solidFill>
            </a:endParaRPr>
          </a:p>
        </p:txBody>
      </p:sp>
      <p:sp>
        <p:nvSpPr>
          <p:cNvPr id="3" name="副标题 2"/>
          <p:cNvSpPr>
            <a:spLocks noGrp="1"/>
          </p:cNvSpPr>
          <p:nvPr>
            <p:ph type="subTitle" idx="1"/>
          </p:nvPr>
        </p:nvSpPr>
        <p:spPr>
          <a:xfrm>
            <a:off x="6372200" y="5417840"/>
            <a:ext cx="3960440" cy="1440160"/>
          </a:xfrm>
        </p:spPr>
        <p:txBody>
          <a:bodyPr>
            <a:noAutofit/>
          </a:bodyPr>
          <a:lstStyle/>
          <a:p>
            <a:pPr algn="just"/>
            <a:r>
              <a:rPr lang="zh-CN" altLang="en-US" b="1" dirty="0" smtClean="0">
                <a:solidFill>
                  <a:schemeClr val="accent1">
                    <a:lumMod val="50000"/>
                  </a:schemeClr>
                </a:solidFill>
              </a:rPr>
              <a:t>汇报人：陈思捷</a:t>
            </a:r>
            <a:r>
              <a:rPr lang="en-US" altLang="zh-CN" b="1" dirty="0" smtClean="0">
                <a:solidFill>
                  <a:schemeClr val="accent1">
                    <a:lumMod val="50000"/>
                  </a:schemeClr>
                </a:solidFill>
              </a:rPr>
              <a:t>  </a:t>
            </a:r>
            <a:endParaRPr lang="en-US" altLang="zh-CN" b="1" dirty="0">
              <a:solidFill>
                <a:schemeClr val="accent1">
                  <a:lumMod val="50000"/>
                </a:scheme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a:t>
            </a:fld>
            <a:endParaRPr lang="zh-CN" altLang="en-US" dirty="0"/>
          </a:p>
        </p:txBody>
      </p:sp>
      <p:sp>
        <p:nvSpPr>
          <p:cNvPr id="5" name="标题 1"/>
          <p:cNvSpPr txBox="1">
            <a:spLocks/>
          </p:cNvSpPr>
          <p:nvPr/>
        </p:nvSpPr>
        <p:spPr>
          <a:xfrm>
            <a:off x="518864" y="274638"/>
            <a:ext cx="8229600" cy="86834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2"/>
                </a:solidFill>
                <a:latin typeface="华文楷体" pitchFamily="2" charset="-122"/>
                <a:ea typeface="华文楷体" pitchFamily="2" charset="-122"/>
                <a:cs typeface="+mj-cs"/>
              </a:defRPr>
            </a:lvl1pPr>
          </a:lstStyle>
          <a:p>
            <a:endParaRPr lang="zh-CN" altLang="en-US" b="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p>
            <a:fld id="{0C913308-F349-4B6D-A68A-DD1791B4A57B}" type="slidenum">
              <a:rPr lang="zh-CN" altLang="en-US" smtClean="0"/>
              <a:pPr/>
              <a:t>10</a:t>
            </a:fld>
            <a:endParaRPr lang="zh-CN" altLang="en-US" dirty="0"/>
          </a:p>
        </p:txBody>
      </p:sp>
      <p:sp>
        <p:nvSpPr>
          <p:cNvPr id="4" name="标题 3"/>
          <p:cNvSpPr>
            <a:spLocks noGrp="1"/>
          </p:cNvSpPr>
          <p:nvPr>
            <p:ph type="title"/>
          </p:nvPr>
        </p:nvSpPr>
        <p:spPr/>
        <p:txBody>
          <a:bodyPr/>
          <a:lstStyle/>
          <a:p>
            <a:r>
              <a:rPr lang="zh-CN" altLang="en-US" dirty="0" smtClean="0"/>
              <a:t>入口速度随机分析</a:t>
            </a:r>
            <a:endParaRPr lang="zh-CN"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671" y="1412776"/>
            <a:ext cx="8466801"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912748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p>
            <a:fld id="{0C913308-F349-4B6D-A68A-DD1791B4A57B}" type="slidenum">
              <a:rPr lang="zh-CN" altLang="en-US" smtClean="0"/>
              <a:pPr/>
              <a:t>11</a:t>
            </a:fld>
            <a:endParaRPr lang="zh-CN" altLang="en-US" dirty="0"/>
          </a:p>
        </p:txBody>
      </p:sp>
      <p:sp>
        <p:nvSpPr>
          <p:cNvPr id="4" name="标题 3"/>
          <p:cNvSpPr>
            <a:spLocks noGrp="1"/>
          </p:cNvSpPr>
          <p:nvPr>
            <p:ph type="title"/>
          </p:nvPr>
        </p:nvSpPr>
        <p:spPr/>
        <p:txBody>
          <a:bodyPr/>
          <a:lstStyle/>
          <a:p>
            <a:r>
              <a:rPr lang="zh-CN" altLang="en-US" dirty="0" smtClean="0"/>
              <a:t>反应时间随机分析</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12776"/>
            <a:ext cx="8427831" cy="464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643437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56792"/>
            <a:ext cx="8229600" cy="4569371"/>
          </a:xfrm>
        </p:spPr>
        <p:txBody>
          <a:bodyPr/>
          <a:lstStyle/>
          <a:p>
            <a:r>
              <a:rPr lang="en-US" altLang="zh-CN" dirty="0" smtClean="0"/>
              <a:t>1</a:t>
            </a:r>
            <a:r>
              <a:rPr lang="zh-CN" altLang="en-US" dirty="0" smtClean="0"/>
              <a:t>、依据标准模型，查阅其他相关参数分布</a:t>
            </a:r>
            <a:endParaRPr lang="en-US" altLang="zh-CN" dirty="0" smtClean="0"/>
          </a:p>
          <a:p>
            <a:r>
              <a:rPr lang="en-US" altLang="zh-CN" dirty="0" smtClean="0"/>
              <a:t>2</a:t>
            </a:r>
            <a:r>
              <a:rPr lang="zh-CN" altLang="en-US" dirty="0" smtClean="0"/>
              <a:t>、依照标准模型计算方法，计算停车点随机分布模型</a:t>
            </a:r>
            <a:endParaRPr lang="en-US" altLang="zh-CN" dirty="0" smtClean="0"/>
          </a:p>
          <a:p>
            <a:r>
              <a:rPr lang="en-US" altLang="zh-CN" dirty="0"/>
              <a:t>3</a:t>
            </a:r>
            <a:r>
              <a:rPr lang="zh-CN" altLang="en-US" dirty="0" smtClean="0"/>
              <a:t>、基于标准模型，研究适用于重载列车的制动模型</a:t>
            </a:r>
            <a:endParaRPr lang="en-US" altLang="zh-CN" dirty="0" smtClean="0"/>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12</a:t>
            </a:fld>
            <a:endParaRPr lang="zh-CN" altLang="en-US" dirty="0"/>
          </a:p>
        </p:txBody>
      </p:sp>
      <p:sp>
        <p:nvSpPr>
          <p:cNvPr id="4" name="标题 3"/>
          <p:cNvSpPr>
            <a:spLocks noGrp="1"/>
          </p:cNvSpPr>
          <p:nvPr>
            <p:ph type="title"/>
          </p:nvPr>
        </p:nvSpPr>
        <p:spPr/>
        <p:txBody>
          <a:bodyPr/>
          <a:lstStyle/>
          <a:p>
            <a:r>
              <a:rPr lang="zh-CN" altLang="en-US" dirty="0" smtClean="0"/>
              <a:t>下月研究计划</a:t>
            </a:r>
            <a:endParaRPr lang="zh-CN" altLang="en-US" dirty="0"/>
          </a:p>
        </p:txBody>
      </p:sp>
    </p:spTree>
    <p:extLst>
      <p:ext uri="{BB962C8B-B14F-4D97-AF65-F5344CB8AC3E}">
        <p14:creationId xmlns:p14="http://schemas.microsoft.com/office/powerpoint/2010/main" val="655024316"/>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utoShape 5"/>
          <p:cNvSpPr>
            <a:spLocks noChangeArrowheads="1"/>
          </p:cNvSpPr>
          <p:nvPr/>
        </p:nvSpPr>
        <p:spPr bwMode="ltGray">
          <a:xfrm rot="5400000" flipH="1">
            <a:off x="-1208185" y="2267110"/>
            <a:ext cx="4452937" cy="2952328"/>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36000"/>
                </a:schemeClr>
              </a:gs>
              <a:gs pos="100000">
                <a:schemeClr val="hlink">
                  <a:gamma/>
                  <a:tint val="0"/>
                  <a:invGamma/>
                </a:schemeClr>
              </a:gs>
            </a:gsLst>
            <a:lin ang="5400000" scaled="1"/>
          </a:gradFill>
          <a:ln w="0" algn="ctr">
            <a:noFill/>
            <a:miter lim="800000"/>
            <a:headEnd/>
            <a:tailEnd/>
          </a:ln>
          <a:effectLst/>
        </p:spPr>
        <p:txBody>
          <a:bodyPr wrap="none" anchor="ctr"/>
          <a:lstStyle/>
          <a:p>
            <a:pPr>
              <a:spcBef>
                <a:spcPct val="50000"/>
              </a:spcBef>
              <a:defRPr/>
            </a:pPr>
            <a:endParaRPr lang="zh-CN" altLang="en-US">
              <a:latin typeface="Arial" pitchFamily="34" charset="0"/>
              <a:ea typeface="宋体" pitchFamily="2" charset="-122"/>
            </a:endParaRPr>
          </a:p>
        </p:txBody>
      </p:sp>
      <p:grpSp>
        <p:nvGrpSpPr>
          <p:cNvPr id="5" name="Group 6"/>
          <p:cNvGrpSpPr>
            <a:grpSpLocks/>
          </p:cNvGrpSpPr>
          <p:nvPr/>
        </p:nvGrpSpPr>
        <p:grpSpPr bwMode="auto">
          <a:xfrm>
            <a:off x="2699792" y="4447677"/>
            <a:ext cx="6068050" cy="637507"/>
            <a:chOff x="912" y="1147"/>
            <a:chExt cx="2984" cy="320"/>
          </a:xfrm>
        </p:grpSpPr>
        <p:sp>
          <p:nvSpPr>
            <p:cNvPr id="6" name="AutoShape 7"/>
            <p:cNvSpPr>
              <a:spLocks noChangeArrowheads="1"/>
            </p:cNvSpPr>
            <p:nvPr/>
          </p:nvSpPr>
          <p:spPr bwMode="gray">
            <a:xfrm>
              <a:off x="1112" y="1147"/>
              <a:ext cx="2784" cy="32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en-US" altLang="zh-CN" sz="2000" b="1" dirty="0" smtClean="0">
                  <a:solidFill>
                    <a:srgbClr val="002060"/>
                  </a:solidFill>
                  <a:ea typeface="楷体_GB2312" pitchFamily="49" charset="-122"/>
                </a:rPr>
                <a:t>3. </a:t>
              </a:r>
              <a:r>
                <a:rPr lang="zh-CN" altLang="en-US" sz="2000" b="1" dirty="0" smtClean="0">
                  <a:solidFill>
                    <a:srgbClr val="002060"/>
                  </a:solidFill>
                  <a:ea typeface="楷体_GB2312" pitchFamily="49" charset="-122"/>
                </a:rPr>
                <a:t>制动过程参数随机性分析</a:t>
              </a:r>
              <a:endParaRPr lang="zh-CN" altLang="en-US" sz="2000" b="1" dirty="0">
                <a:solidFill>
                  <a:srgbClr val="002060"/>
                </a:solidFill>
                <a:ea typeface="楷体_GB2312" pitchFamily="49" charset="-122"/>
              </a:endParaRPr>
            </a:p>
          </p:txBody>
        </p:sp>
        <p:grpSp>
          <p:nvGrpSpPr>
            <p:cNvPr id="7" name="Group 8"/>
            <p:cNvGrpSpPr>
              <a:grpSpLocks/>
            </p:cNvGrpSpPr>
            <p:nvPr/>
          </p:nvGrpSpPr>
          <p:grpSpPr bwMode="auto">
            <a:xfrm>
              <a:off x="912" y="1203"/>
              <a:ext cx="240" cy="240"/>
              <a:chOff x="2078" y="1680"/>
              <a:chExt cx="1615" cy="1615"/>
            </a:xfrm>
          </p:grpSpPr>
          <p:sp>
            <p:nvSpPr>
              <p:cNvPr id="8" name="Oval 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p>
                <a:pPr>
                  <a:spcBef>
                    <a:spcPct val="50000"/>
                  </a:spcBef>
                </a:pPr>
                <a:endParaRPr lang="zh-CN" altLang="en-US"/>
              </a:p>
            </p:txBody>
          </p:sp>
          <p:sp>
            <p:nvSpPr>
              <p:cNvPr id="9" name="Oval 1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spcBef>
                    <a:spcPct val="50000"/>
                  </a:spcBef>
                </a:pPr>
                <a:endParaRPr lang="zh-CN" altLang="en-US"/>
              </a:p>
            </p:txBody>
          </p:sp>
          <p:sp>
            <p:nvSpPr>
              <p:cNvPr id="10" name="Oval 11"/>
              <p:cNvSpPr>
                <a:spLocks noChangeArrowheads="1"/>
              </p:cNvSpPr>
              <p:nvPr/>
            </p:nvSpPr>
            <p:spPr bwMode="gray">
              <a:xfrm>
                <a:off x="2251" y="1858"/>
                <a:ext cx="1261" cy="126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spcBef>
                    <a:spcPct val="50000"/>
                  </a:spcBef>
                  <a:defRPr/>
                </a:pPr>
                <a:endParaRPr lang="zh-CN" altLang="en-US">
                  <a:latin typeface="Arial" pitchFamily="34" charset="0"/>
                  <a:ea typeface="宋体" pitchFamily="2" charset="-122"/>
                </a:endParaRPr>
              </a:p>
            </p:txBody>
          </p:sp>
          <p:sp>
            <p:nvSpPr>
              <p:cNvPr id="11" name="Oval 12"/>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p>
                <a:pPr>
                  <a:spcBef>
                    <a:spcPct val="50000"/>
                  </a:spcBef>
                </a:pPr>
                <a:endParaRPr lang="zh-CN" altLang="en-US"/>
              </a:p>
            </p:txBody>
          </p:sp>
          <p:sp>
            <p:nvSpPr>
              <p:cNvPr id="12" name="Oval 13"/>
              <p:cNvSpPr>
                <a:spLocks noChangeArrowheads="1"/>
              </p:cNvSpPr>
              <p:nvPr/>
            </p:nvSpPr>
            <p:spPr bwMode="gray">
              <a:xfrm>
                <a:off x="2335" y="1938"/>
                <a:ext cx="1100"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spcBef>
                    <a:spcPct val="50000"/>
                  </a:spcBef>
                  <a:defRPr/>
                </a:pPr>
                <a:endParaRPr lang="zh-CN" altLang="en-US">
                  <a:latin typeface="Arial" pitchFamily="34" charset="0"/>
                  <a:ea typeface="宋体" pitchFamily="2" charset="-122"/>
                </a:endParaRPr>
              </a:p>
            </p:txBody>
          </p:sp>
        </p:grpSp>
      </p:grpSp>
      <p:sp>
        <p:nvSpPr>
          <p:cNvPr id="25" name="Text Box 52"/>
          <p:cNvSpPr txBox="1">
            <a:spLocks noChangeArrowheads="1"/>
          </p:cNvSpPr>
          <p:nvPr/>
        </p:nvSpPr>
        <p:spPr bwMode="auto">
          <a:xfrm>
            <a:off x="764868" y="1342335"/>
            <a:ext cx="553998" cy="480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eaLnBrk="0" hangingPunct="0">
              <a:defRPr sz="4400">
                <a:solidFill>
                  <a:schemeClr val="accent2"/>
                </a:solidFill>
                <a:latin typeface="Arial" charset="0"/>
                <a:ea typeface="宋体" charset="-122"/>
              </a:defRPr>
            </a:lvl1pPr>
            <a:lvl2pPr marL="742950" indent="-285750" eaLnBrk="0" hangingPunct="0">
              <a:defRPr sz="4400">
                <a:solidFill>
                  <a:schemeClr val="accent2"/>
                </a:solidFill>
                <a:latin typeface="Arial" charset="0"/>
                <a:ea typeface="宋体" charset="-122"/>
              </a:defRPr>
            </a:lvl2pPr>
            <a:lvl3pPr marL="1143000" indent="-228600" eaLnBrk="0" hangingPunct="0">
              <a:defRPr sz="4400">
                <a:solidFill>
                  <a:schemeClr val="accent2"/>
                </a:solidFill>
                <a:latin typeface="Arial" charset="0"/>
                <a:ea typeface="宋体" charset="-122"/>
              </a:defRPr>
            </a:lvl3pPr>
            <a:lvl4pPr marL="1600200" indent="-228600" eaLnBrk="0" hangingPunct="0">
              <a:defRPr sz="4400">
                <a:solidFill>
                  <a:schemeClr val="accent2"/>
                </a:solidFill>
                <a:latin typeface="Arial" charset="0"/>
                <a:ea typeface="宋体" charset="-122"/>
              </a:defRPr>
            </a:lvl4pPr>
            <a:lvl5pPr marL="2057400" indent="-228600" eaLnBrk="0" hangingPunct="0">
              <a:defRPr sz="4400">
                <a:solidFill>
                  <a:schemeClr val="accent2"/>
                </a:solidFill>
                <a:latin typeface="Arial" charset="0"/>
                <a:ea typeface="宋体" charset="-122"/>
              </a:defRPr>
            </a:lvl5pPr>
            <a:lvl6pPr marL="2514600" indent="-228600" eaLnBrk="0" fontAlgn="base" hangingPunct="0">
              <a:spcBef>
                <a:spcPct val="0"/>
              </a:spcBef>
              <a:spcAft>
                <a:spcPct val="0"/>
              </a:spcAft>
              <a:defRPr sz="4400">
                <a:solidFill>
                  <a:schemeClr val="accent2"/>
                </a:solidFill>
                <a:latin typeface="Arial" charset="0"/>
                <a:ea typeface="宋体" charset="-122"/>
              </a:defRPr>
            </a:lvl6pPr>
            <a:lvl7pPr marL="2971800" indent="-228600" eaLnBrk="0" fontAlgn="base" hangingPunct="0">
              <a:spcBef>
                <a:spcPct val="0"/>
              </a:spcBef>
              <a:spcAft>
                <a:spcPct val="0"/>
              </a:spcAft>
              <a:defRPr sz="4400">
                <a:solidFill>
                  <a:schemeClr val="accent2"/>
                </a:solidFill>
                <a:latin typeface="Arial" charset="0"/>
                <a:ea typeface="宋体" charset="-122"/>
              </a:defRPr>
            </a:lvl7pPr>
            <a:lvl8pPr marL="3429000" indent="-228600" eaLnBrk="0" fontAlgn="base" hangingPunct="0">
              <a:spcBef>
                <a:spcPct val="0"/>
              </a:spcBef>
              <a:spcAft>
                <a:spcPct val="0"/>
              </a:spcAft>
              <a:defRPr sz="4400">
                <a:solidFill>
                  <a:schemeClr val="accent2"/>
                </a:solidFill>
                <a:latin typeface="Arial" charset="0"/>
                <a:ea typeface="宋体" charset="-122"/>
              </a:defRPr>
            </a:lvl8pPr>
            <a:lvl9pPr marL="3886200" indent="-228600" eaLnBrk="0" fontAlgn="base" hangingPunct="0">
              <a:spcBef>
                <a:spcPct val="0"/>
              </a:spcBef>
              <a:spcAft>
                <a:spcPct val="0"/>
              </a:spcAft>
              <a:defRPr sz="4400">
                <a:solidFill>
                  <a:schemeClr val="accent2"/>
                </a:solidFill>
                <a:latin typeface="Arial" charset="0"/>
                <a:ea typeface="宋体" charset="-122"/>
              </a:defRPr>
            </a:lvl9pPr>
          </a:lstStyle>
          <a:p>
            <a:pPr algn="ctr" eaLnBrk="1" hangingPunct="1">
              <a:spcBef>
                <a:spcPct val="50000"/>
              </a:spcBef>
            </a:pPr>
            <a:r>
              <a:rPr lang="zh-CN" altLang="en-US" sz="2400" b="1" dirty="0">
                <a:solidFill>
                  <a:schemeClr val="accent1">
                    <a:lumMod val="50000"/>
                  </a:schemeClr>
                </a:solidFill>
              </a:rPr>
              <a:t>列车安全制动参数模型</a:t>
            </a:r>
            <a:endParaRPr lang="zh-CN" altLang="en-US" sz="2400" b="1" dirty="0">
              <a:solidFill>
                <a:srgbClr val="000099"/>
              </a:solidFill>
            </a:endParaRPr>
          </a:p>
        </p:txBody>
      </p:sp>
      <p:sp>
        <p:nvSpPr>
          <p:cNvPr id="43" name="AutoShape 4"/>
          <p:cNvSpPr>
            <a:spLocks noChangeArrowheads="1"/>
          </p:cNvSpPr>
          <p:nvPr/>
        </p:nvSpPr>
        <p:spPr bwMode="ltGray">
          <a:xfrm rot="5400000">
            <a:off x="-2252036" y="1358053"/>
            <a:ext cx="5018840"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pPr>
              <a:spcBef>
                <a:spcPct val="50000"/>
              </a:spcBef>
              <a:defRPr/>
            </a:pPr>
            <a:endParaRPr lang="zh-CN" altLang="en-US">
              <a:latin typeface="Arial" pitchFamily="34" charset="0"/>
              <a:ea typeface="宋体" pitchFamily="2" charset="-122"/>
            </a:endParaRPr>
          </a:p>
        </p:txBody>
      </p:sp>
      <p:grpSp>
        <p:nvGrpSpPr>
          <p:cNvPr id="39" name="Group 53"/>
          <p:cNvGrpSpPr>
            <a:grpSpLocks/>
          </p:cNvGrpSpPr>
          <p:nvPr/>
        </p:nvGrpSpPr>
        <p:grpSpPr bwMode="auto">
          <a:xfrm>
            <a:off x="2875577" y="3290512"/>
            <a:ext cx="5892266" cy="649890"/>
            <a:chOff x="960" y="3212"/>
            <a:chExt cx="2972" cy="320"/>
          </a:xfrm>
        </p:grpSpPr>
        <p:sp>
          <p:nvSpPr>
            <p:cNvPr id="40" name="AutoShape 54"/>
            <p:cNvSpPr>
              <a:spLocks noChangeArrowheads="1"/>
            </p:cNvSpPr>
            <p:nvPr/>
          </p:nvSpPr>
          <p:spPr bwMode="gray">
            <a:xfrm>
              <a:off x="1148" y="3212"/>
              <a:ext cx="2784" cy="32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en-US" altLang="zh-CN" sz="2000" b="1" dirty="0">
                  <a:solidFill>
                    <a:srgbClr val="262673"/>
                  </a:solidFill>
                  <a:ea typeface="楷体_GB2312" pitchFamily="49" charset="-122"/>
                </a:rPr>
                <a:t>2</a:t>
              </a:r>
              <a:r>
                <a:rPr lang="en-US" altLang="zh-CN" sz="2000" b="1" dirty="0" smtClean="0">
                  <a:solidFill>
                    <a:srgbClr val="262673"/>
                  </a:solidFill>
                  <a:ea typeface="楷体_GB2312" pitchFamily="49" charset="-122"/>
                </a:rPr>
                <a:t>. </a:t>
              </a:r>
              <a:r>
                <a:rPr lang="zh-CN" altLang="en-US" sz="2000" b="1" dirty="0" smtClean="0">
                  <a:solidFill>
                    <a:srgbClr val="262673"/>
                  </a:solidFill>
                  <a:ea typeface="楷体_GB2312" pitchFamily="49" charset="-122"/>
                </a:rPr>
                <a:t>安全制动模型的</a:t>
              </a:r>
              <a:r>
                <a:rPr lang="zh-CN" altLang="en-US" sz="2000" b="1" dirty="0" smtClean="0">
                  <a:solidFill>
                    <a:srgbClr val="262673"/>
                  </a:solidFill>
                  <a:ea typeface="楷体_GB2312" pitchFamily="49" charset="-122"/>
                </a:rPr>
                <a:t>含义</a:t>
              </a:r>
              <a:endParaRPr lang="en-US" altLang="zh-CN" sz="2000" b="1" dirty="0" smtClean="0">
                <a:solidFill>
                  <a:srgbClr val="262673"/>
                </a:solidFill>
                <a:ea typeface="楷体_GB2312" pitchFamily="49" charset="-122"/>
              </a:endParaRPr>
            </a:p>
          </p:txBody>
        </p:sp>
        <p:grpSp>
          <p:nvGrpSpPr>
            <p:cNvPr id="41" name="Group 55"/>
            <p:cNvGrpSpPr>
              <a:grpSpLocks/>
            </p:cNvGrpSpPr>
            <p:nvPr/>
          </p:nvGrpSpPr>
          <p:grpSpPr bwMode="auto">
            <a:xfrm>
              <a:off x="960" y="3243"/>
              <a:ext cx="224" cy="240"/>
              <a:chOff x="2078" y="1680"/>
              <a:chExt cx="1615" cy="1615"/>
            </a:xfrm>
          </p:grpSpPr>
          <p:sp>
            <p:nvSpPr>
              <p:cNvPr id="42" name="Oval 5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p>
                <a:pPr>
                  <a:spcBef>
                    <a:spcPct val="50000"/>
                  </a:spcBef>
                </a:pPr>
                <a:endParaRPr lang="zh-CN" altLang="en-US"/>
              </a:p>
            </p:txBody>
          </p:sp>
          <p:sp>
            <p:nvSpPr>
              <p:cNvPr id="45" name="Oval 5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spcBef>
                    <a:spcPct val="50000"/>
                  </a:spcBef>
                </a:pPr>
                <a:endParaRPr lang="zh-CN" altLang="en-US"/>
              </a:p>
            </p:txBody>
          </p:sp>
          <p:sp>
            <p:nvSpPr>
              <p:cNvPr id="46" name="Oval 58"/>
              <p:cNvSpPr>
                <a:spLocks noChangeArrowheads="1"/>
              </p:cNvSpPr>
              <p:nvPr/>
            </p:nvSpPr>
            <p:spPr bwMode="gray">
              <a:xfrm>
                <a:off x="2255" y="1856"/>
                <a:ext cx="1263" cy="1263"/>
              </a:xfrm>
              <a:prstGeom prst="ellipse">
                <a:avLst/>
              </a:prstGeom>
              <a:gradFill rotWithShape="1">
                <a:gsLst>
                  <a:gs pos="56000">
                    <a:schemeClr val="accent2">
                      <a:lumMod val="60000"/>
                      <a:lumOff val="40000"/>
                    </a:schemeClr>
                  </a:gs>
                  <a:gs pos="0">
                    <a:schemeClr val="bg1"/>
                  </a:gs>
                  <a:gs pos="94000">
                    <a:schemeClr val="hlink">
                      <a:gamma/>
                      <a:tint val="0"/>
                      <a:invGamma/>
                    </a:schemeClr>
                  </a:gs>
                </a:gsLst>
                <a:lin ang="2700000" scaled="1"/>
              </a:gradFill>
              <a:ln w="38100" algn="ctr">
                <a:noFill/>
                <a:round/>
                <a:headEnd/>
                <a:tailEnd/>
              </a:ln>
              <a:effectLst/>
            </p:spPr>
            <p:txBody>
              <a:bodyPr wrap="none" anchor="ctr">
                <a:spAutoFit/>
              </a:bodyPr>
              <a:lstStyle/>
              <a:p>
                <a:pPr>
                  <a:spcBef>
                    <a:spcPct val="50000"/>
                  </a:spcBef>
                  <a:defRPr/>
                </a:pPr>
                <a:endParaRPr lang="zh-CN" altLang="en-US">
                  <a:latin typeface="Arial" pitchFamily="34" charset="0"/>
                  <a:ea typeface="宋体" pitchFamily="2" charset="-122"/>
                </a:endParaRPr>
              </a:p>
            </p:txBody>
          </p:sp>
        </p:grpSp>
      </p:grpSp>
      <p:grpSp>
        <p:nvGrpSpPr>
          <p:cNvPr id="23" name="Group 6"/>
          <p:cNvGrpSpPr>
            <a:grpSpLocks/>
          </p:cNvGrpSpPr>
          <p:nvPr/>
        </p:nvGrpSpPr>
        <p:grpSpPr bwMode="auto">
          <a:xfrm>
            <a:off x="2642603" y="2030116"/>
            <a:ext cx="6125240" cy="637507"/>
            <a:chOff x="912" y="1147"/>
            <a:chExt cx="2984" cy="320"/>
          </a:xfrm>
        </p:grpSpPr>
        <p:sp>
          <p:nvSpPr>
            <p:cNvPr id="26" name="AutoShape 7"/>
            <p:cNvSpPr>
              <a:spLocks noChangeArrowheads="1"/>
            </p:cNvSpPr>
            <p:nvPr/>
          </p:nvSpPr>
          <p:spPr bwMode="gray">
            <a:xfrm>
              <a:off x="1112" y="1147"/>
              <a:ext cx="2784" cy="32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en-US" altLang="zh-CN" sz="2000" b="1" dirty="0" smtClean="0">
                  <a:solidFill>
                    <a:srgbClr val="002060"/>
                  </a:solidFill>
                  <a:ea typeface="楷体_GB2312" pitchFamily="49" charset="-122"/>
                </a:rPr>
                <a:t>1. </a:t>
              </a:r>
              <a:r>
                <a:rPr lang="zh-CN" altLang="en-US" sz="2000" b="1" dirty="0" smtClean="0">
                  <a:solidFill>
                    <a:srgbClr val="002060"/>
                  </a:solidFill>
                  <a:ea typeface="楷体_GB2312" pitchFamily="49" charset="-122"/>
                </a:rPr>
                <a:t>标准模型概要</a:t>
              </a:r>
              <a:endParaRPr lang="zh-CN" altLang="en-US" sz="2000" b="1" dirty="0">
                <a:solidFill>
                  <a:srgbClr val="002060"/>
                </a:solidFill>
                <a:ea typeface="楷体_GB2312" pitchFamily="49" charset="-122"/>
              </a:endParaRPr>
            </a:p>
          </p:txBody>
        </p:sp>
        <p:grpSp>
          <p:nvGrpSpPr>
            <p:cNvPr id="27" name="Group 8"/>
            <p:cNvGrpSpPr>
              <a:grpSpLocks/>
            </p:cNvGrpSpPr>
            <p:nvPr/>
          </p:nvGrpSpPr>
          <p:grpSpPr bwMode="auto">
            <a:xfrm>
              <a:off x="912" y="1203"/>
              <a:ext cx="240" cy="240"/>
              <a:chOff x="2078" y="1680"/>
              <a:chExt cx="1615" cy="1615"/>
            </a:xfrm>
          </p:grpSpPr>
          <p:sp>
            <p:nvSpPr>
              <p:cNvPr id="28" name="Oval 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p>
                <a:pPr>
                  <a:spcBef>
                    <a:spcPct val="50000"/>
                  </a:spcBef>
                </a:pPr>
                <a:endParaRPr lang="zh-CN" altLang="en-US"/>
              </a:p>
            </p:txBody>
          </p:sp>
          <p:sp>
            <p:nvSpPr>
              <p:cNvPr id="29" name="Oval 1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spcBef>
                    <a:spcPct val="50000"/>
                  </a:spcBef>
                </a:pPr>
                <a:endParaRPr lang="zh-CN" altLang="en-US"/>
              </a:p>
            </p:txBody>
          </p:sp>
          <p:sp>
            <p:nvSpPr>
              <p:cNvPr id="30" name="Oval 11"/>
              <p:cNvSpPr>
                <a:spLocks noChangeArrowheads="1"/>
              </p:cNvSpPr>
              <p:nvPr/>
            </p:nvSpPr>
            <p:spPr bwMode="gray">
              <a:xfrm>
                <a:off x="2251" y="1858"/>
                <a:ext cx="1261" cy="126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spcBef>
                    <a:spcPct val="50000"/>
                  </a:spcBef>
                  <a:defRPr/>
                </a:pPr>
                <a:endParaRPr lang="zh-CN" altLang="en-US">
                  <a:latin typeface="Arial" pitchFamily="34" charset="0"/>
                  <a:ea typeface="宋体" pitchFamily="2" charset="-122"/>
                </a:endParaRPr>
              </a:p>
            </p:txBody>
          </p:sp>
          <p:sp>
            <p:nvSpPr>
              <p:cNvPr id="31" name="Oval 12"/>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p>
                <a:pPr>
                  <a:spcBef>
                    <a:spcPct val="50000"/>
                  </a:spcBef>
                </a:pPr>
                <a:endParaRPr lang="zh-CN" altLang="en-US"/>
              </a:p>
            </p:txBody>
          </p:sp>
          <p:sp>
            <p:nvSpPr>
              <p:cNvPr id="32" name="Oval 13"/>
              <p:cNvSpPr>
                <a:spLocks noChangeArrowheads="1"/>
              </p:cNvSpPr>
              <p:nvPr/>
            </p:nvSpPr>
            <p:spPr bwMode="gray">
              <a:xfrm>
                <a:off x="2335" y="1938"/>
                <a:ext cx="1100"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spcBef>
                    <a:spcPct val="50000"/>
                  </a:spcBef>
                  <a:defRPr/>
                </a:pPr>
                <a:endParaRPr lang="zh-CN" altLang="en-US">
                  <a:latin typeface="Arial" pitchFamily="34" charset="0"/>
                  <a:ea typeface="宋体" pitchFamily="2" charset="-122"/>
                </a:endParaRPr>
              </a:p>
            </p:txBody>
          </p:sp>
          <p:sp>
            <p:nvSpPr>
              <p:cNvPr id="33" name="Oval 14"/>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pPr>
                  <a:spcBef>
                    <a:spcPct val="50000"/>
                  </a:spcBef>
                </a:pPr>
                <a:endParaRPr lang="zh-CN" altLang="en-US"/>
              </a:p>
            </p:txBody>
          </p:sp>
        </p:grpSp>
      </p:grpSp>
    </p:spTree>
    <p:extLst>
      <p:ext uri="{BB962C8B-B14F-4D97-AF65-F5344CB8AC3E}">
        <p14:creationId xmlns:p14="http://schemas.microsoft.com/office/powerpoint/2010/main" val="829680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3</a:t>
            </a:fld>
            <a:endParaRPr lang="zh-CN" altLang="en-US" dirty="0"/>
          </a:p>
        </p:txBody>
      </p:sp>
      <p:sp>
        <p:nvSpPr>
          <p:cNvPr id="4" name="标题 3"/>
          <p:cNvSpPr>
            <a:spLocks noGrp="1"/>
          </p:cNvSpPr>
          <p:nvPr>
            <p:ph type="title"/>
          </p:nvPr>
        </p:nvSpPr>
        <p:spPr/>
        <p:txBody>
          <a:bodyPr/>
          <a:lstStyle/>
          <a:p>
            <a:r>
              <a:rPr lang="zh-CN" altLang="en-US" b="1" dirty="0" smtClean="0">
                <a:solidFill>
                  <a:srgbClr val="002060"/>
                </a:solidFill>
                <a:ea typeface="楷体_GB2312" pitchFamily="49" charset="-122"/>
              </a:rPr>
              <a:t>标准模型</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24743"/>
            <a:ext cx="8280919" cy="5733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279993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197960093"/>
              </p:ext>
            </p:extLst>
          </p:nvPr>
        </p:nvGraphicFramePr>
        <p:xfrm>
          <a:off x="539552" y="1408040"/>
          <a:ext cx="8064896" cy="4757264"/>
        </p:xfrm>
        <a:graphic>
          <a:graphicData uri="http://schemas.openxmlformats.org/drawingml/2006/table">
            <a:tbl>
              <a:tblPr firstRow="1" firstCol="1" bandRow="1">
                <a:tableStyleId>{5C22544A-7EE6-4342-B048-85BDC9FD1C3A}</a:tableStyleId>
              </a:tblPr>
              <a:tblGrid>
                <a:gridCol w="4261468"/>
                <a:gridCol w="1743198"/>
                <a:gridCol w="2060230"/>
              </a:tblGrid>
              <a:tr h="921702">
                <a:tc>
                  <a:txBody>
                    <a:bodyPr/>
                    <a:lstStyle/>
                    <a:p>
                      <a:pPr algn="just">
                        <a:spcAft>
                          <a:spcPts val="0"/>
                        </a:spcAft>
                      </a:pPr>
                      <a:r>
                        <a:rPr lang="zh-CN" sz="2000" kern="100" dirty="0">
                          <a:effectLst/>
                        </a:rPr>
                        <a:t>段</a:t>
                      </a:r>
                      <a:endParaRPr lang="zh-CN" sz="2000" kern="100" dirty="0">
                        <a:effectLst/>
                        <a:latin typeface="Calibri"/>
                        <a:ea typeface="宋体"/>
                        <a:cs typeface="Times New Roman"/>
                      </a:endParaRPr>
                    </a:p>
                  </a:txBody>
                  <a:tcPr marL="68580" marR="68580" marT="0" marB="0"/>
                </a:tc>
                <a:tc>
                  <a:txBody>
                    <a:bodyPr/>
                    <a:lstStyle/>
                    <a:p>
                      <a:pPr algn="just">
                        <a:spcAft>
                          <a:spcPts val="0"/>
                        </a:spcAft>
                      </a:pPr>
                      <a:r>
                        <a:rPr lang="zh-CN" altLang="en-US" sz="2000" kern="100" dirty="0" smtClean="0">
                          <a:effectLst/>
                        </a:rPr>
                        <a:t>文献</a:t>
                      </a:r>
                      <a:r>
                        <a:rPr lang="zh-CN" sz="2000" kern="100" dirty="0" smtClean="0">
                          <a:effectLst/>
                        </a:rPr>
                        <a:t>中</a:t>
                      </a:r>
                      <a:r>
                        <a:rPr lang="zh-CN" sz="2000" kern="100" dirty="0">
                          <a:effectLst/>
                        </a:rPr>
                        <a:t>结果（单位</a:t>
                      </a:r>
                      <a:r>
                        <a:rPr lang="en-US" sz="2000" kern="100" dirty="0" err="1">
                          <a:effectLst/>
                        </a:rPr>
                        <a:t>ft</a:t>
                      </a:r>
                      <a:r>
                        <a:rPr lang="zh-CN" sz="2000" kern="100" dirty="0">
                          <a:effectLst/>
                        </a:rPr>
                        <a:t>）</a:t>
                      </a:r>
                      <a:endParaRPr lang="zh-CN" sz="2000" kern="100" dirty="0">
                        <a:effectLst/>
                        <a:latin typeface="Calibri"/>
                        <a:ea typeface="宋体"/>
                        <a:cs typeface="Times New Roman"/>
                      </a:endParaRPr>
                    </a:p>
                  </a:txBody>
                  <a:tcPr marL="68580" marR="68580" marT="0" marB="0"/>
                </a:tc>
                <a:tc>
                  <a:txBody>
                    <a:bodyPr/>
                    <a:lstStyle/>
                    <a:p>
                      <a:pPr algn="just">
                        <a:spcAft>
                          <a:spcPts val="0"/>
                        </a:spcAft>
                      </a:pPr>
                      <a:r>
                        <a:rPr lang="zh-CN" sz="2000" kern="100" dirty="0">
                          <a:effectLst/>
                        </a:rPr>
                        <a:t>仿真结果（单位</a:t>
                      </a:r>
                      <a:r>
                        <a:rPr lang="en-US" sz="2000" kern="100" dirty="0" err="1">
                          <a:effectLst/>
                        </a:rPr>
                        <a:t>ft</a:t>
                      </a:r>
                      <a:r>
                        <a:rPr lang="zh-CN" sz="2000" kern="100" dirty="0">
                          <a:effectLst/>
                        </a:rPr>
                        <a:t>）</a:t>
                      </a:r>
                      <a:endParaRPr lang="zh-CN" sz="2000" kern="100" dirty="0">
                        <a:effectLst/>
                        <a:latin typeface="Calibri"/>
                        <a:ea typeface="宋体"/>
                        <a:cs typeface="Times New Roman"/>
                      </a:endParaRPr>
                    </a:p>
                  </a:txBody>
                  <a:tcPr marL="68580" marR="68580" marT="0" marB="0"/>
                </a:tc>
              </a:tr>
              <a:tr h="921702">
                <a:tc>
                  <a:txBody>
                    <a:bodyPr/>
                    <a:lstStyle/>
                    <a:p>
                      <a:pPr algn="just">
                        <a:spcAft>
                          <a:spcPts val="0"/>
                        </a:spcAft>
                      </a:pPr>
                      <a:r>
                        <a:rPr lang="en-US" sz="2000" kern="100" dirty="0">
                          <a:effectLst/>
                        </a:rPr>
                        <a:t>C</a:t>
                      </a:r>
                      <a:r>
                        <a:rPr lang="zh-CN" sz="2000" kern="100" dirty="0">
                          <a:effectLst/>
                        </a:rPr>
                        <a:t>段：司机反应时间，移动距离认为是：</a:t>
                      </a:r>
                      <a:r>
                        <a:rPr lang="en-US" sz="2000" kern="100" dirty="0">
                          <a:effectLst/>
                        </a:rPr>
                        <a:t>Dc = v * t</a:t>
                      </a:r>
                      <a:r>
                        <a:rPr lang="zh-CN" sz="2000" kern="100" dirty="0">
                          <a:effectLst/>
                        </a:rPr>
                        <a:t>，</a:t>
                      </a:r>
                      <a:r>
                        <a:rPr lang="en-US" sz="2000" kern="100" dirty="0">
                          <a:effectLst/>
                        </a:rPr>
                        <a:t>v</a:t>
                      </a:r>
                      <a:r>
                        <a:rPr lang="zh-CN" sz="2000" kern="100" dirty="0">
                          <a:effectLst/>
                        </a:rPr>
                        <a:t>为入口速度，</a:t>
                      </a:r>
                      <a:r>
                        <a:rPr lang="en-US" sz="2000" kern="100" dirty="0">
                          <a:effectLst/>
                        </a:rPr>
                        <a:t>t</a:t>
                      </a:r>
                      <a:r>
                        <a:rPr lang="zh-CN" sz="2000" kern="100" dirty="0">
                          <a:effectLst/>
                        </a:rPr>
                        <a:t>为反应时间，取</a:t>
                      </a:r>
                      <a:r>
                        <a:rPr lang="en-US" sz="2000" kern="100" dirty="0">
                          <a:effectLst/>
                        </a:rPr>
                        <a:t>t=8</a:t>
                      </a:r>
                      <a:endParaRPr lang="zh-CN" sz="2000" kern="100" dirty="0">
                        <a:effectLst/>
                        <a:latin typeface="Calibri"/>
                        <a:ea typeface="宋体"/>
                        <a:cs typeface="Times New Roman"/>
                      </a:endParaRPr>
                    </a:p>
                  </a:txBody>
                  <a:tcPr marL="68580" marR="68580" marT="0" marB="0"/>
                </a:tc>
                <a:tc>
                  <a:txBody>
                    <a:bodyPr/>
                    <a:lstStyle/>
                    <a:p>
                      <a:pPr algn="just">
                        <a:spcAft>
                          <a:spcPts val="0"/>
                        </a:spcAft>
                      </a:pPr>
                      <a:r>
                        <a:rPr lang="en-US" sz="2000" kern="100" dirty="0">
                          <a:effectLst/>
                        </a:rPr>
                        <a:t>622</a:t>
                      </a:r>
                      <a:endParaRPr lang="zh-CN" sz="2000" kern="100" dirty="0">
                        <a:effectLst/>
                        <a:latin typeface="Calibri"/>
                        <a:ea typeface="宋体"/>
                        <a:cs typeface="Times New Roman"/>
                      </a:endParaRPr>
                    </a:p>
                  </a:txBody>
                  <a:tcPr marL="68580" marR="68580" marT="0" marB="0"/>
                </a:tc>
                <a:tc>
                  <a:txBody>
                    <a:bodyPr/>
                    <a:lstStyle/>
                    <a:p>
                      <a:pPr algn="just">
                        <a:spcAft>
                          <a:spcPts val="0"/>
                        </a:spcAft>
                      </a:pPr>
                      <a:r>
                        <a:rPr lang="en-US" sz="2000" kern="100" dirty="0">
                          <a:effectLst/>
                        </a:rPr>
                        <a:t>621.867</a:t>
                      </a:r>
                      <a:endParaRPr lang="zh-CN" sz="2000" kern="100" dirty="0">
                        <a:effectLst/>
                        <a:latin typeface="Calibri"/>
                        <a:ea typeface="宋体"/>
                        <a:cs typeface="Times New Roman"/>
                      </a:endParaRPr>
                    </a:p>
                  </a:txBody>
                  <a:tcPr marL="68580" marR="68580" marT="0" marB="0"/>
                </a:tc>
              </a:tr>
              <a:tr h="460852">
                <a:tc>
                  <a:txBody>
                    <a:bodyPr/>
                    <a:lstStyle/>
                    <a:p>
                      <a:pPr algn="just">
                        <a:spcAft>
                          <a:spcPts val="0"/>
                        </a:spcAft>
                      </a:pPr>
                      <a:r>
                        <a:rPr lang="en-US" sz="2000" kern="100" dirty="0">
                          <a:effectLst/>
                        </a:rPr>
                        <a:t>D</a:t>
                      </a:r>
                      <a:r>
                        <a:rPr lang="zh-CN" sz="2000" kern="100" dirty="0">
                          <a:effectLst/>
                        </a:rPr>
                        <a:t>段：失控加速度：</a:t>
                      </a:r>
                      <a:r>
                        <a:rPr lang="en-US" sz="2000" kern="100" dirty="0">
                          <a:effectLst/>
                        </a:rPr>
                        <a:t>2</a:t>
                      </a:r>
                      <a:r>
                        <a:rPr lang="zh-CN" sz="2000" kern="100" dirty="0">
                          <a:effectLst/>
                        </a:rPr>
                        <a:t>英里</a:t>
                      </a:r>
                      <a:r>
                        <a:rPr lang="en-US" sz="2000" kern="100" dirty="0">
                          <a:effectLst/>
                        </a:rPr>
                        <a:t>/</a:t>
                      </a:r>
                      <a:r>
                        <a:rPr lang="zh-CN" sz="2000" kern="100" dirty="0">
                          <a:effectLst/>
                        </a:rPr>
                        <a:t>秒，加速时间</a:t>
                      </a:r>
                      <a:r>
                        <a:rPr lang="en-US" sz="2000" kern="100" dirty="0">
                          <a:effectLst/>
                        </a:rPr>
                        <a:t>1</a:t>
                      </a:r>
                      <a:r>
                        <a:rPr lang="zh-CN" sz="2000" kern="100" dirty="0">
                          <a:effectLst/>
                        </a:rPr>
                        <a:t>秒</a:t>
                      </a:r>
                      <a:endParaRPr lang="zh-CN" sz="2000" kern="100" dirty="0">
                        <a:effectLst/>
                        <a:latin typeface="Calibri"/>
                        <a:ea typeface="宋体"/>
                        <a:cs typeface="Times New Roman"/>
                      </a:endParaRPr>
                    </a:p>
                  </a:txBody>
                  <a:tcPr marL="68580" marR="68580" marT="0" marB="0"/>
                </a:tc>
                <a:tc>
                  <a:txBody>
                    <a:bodyPr/>
                    <a:lstStyle/>
                    <a:p>
                      <a:pPr algn="just">
                        <a:spcAft>
                          <a:spcPts val="0"/>
                        </a:spcAft>
                      </a:pPr>
                      <a:r>
                        <a:rPr lang="en-US" sz="2000" kern="100">
                          <a:effectLst/>
                        </a:rPr>
                        <a:t>79.2</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79.2</a:t>
                      </a:r>
                      <a:endParaRPr lang="zh-CN" sz="2000" kern="100">
                        <a:effectLst/>
                        <a:latin typeface="Calibri"/>
                        <a:ea typeface="宋体"/>
                        <a:cs typeface="Times New Roman"/>
                      </a:endParaRPr>
                    </a:p>
                  </a:txBody>
                  <a:tcPr marL="68580" marR="68580" marT="0" marB="0"/>
                </a:tc>
              </a:tr>
              <a:tr h="460852">
                <a:tc>
                  <a:txBody>
                    <a:bodyPr/>
                    <a:lstStyle/>
                    <a:p>
                      <a:pPr algn="just">
                        <a:spcAft>
                          <a:spcPts val="0"/>
                        </a:spcAft>
                      </a:pPr>
                      <a:r>
                        <a:rPr lang="en-US" sz="2000" kern="100" dirty="0">
                          <a:effectLst/>
                        </a:rPr>
                        <a:t>E</a:t>
                      </a:r>
                      <a:r>
                        <a:rPr lang="zh-CN" sz="2000" kern="100" dirty="0">
                          <a:effectLst/>
                        </a:rPr>
                        <a:t>段：加速度线性减速到</a:t>
                      </a:r>
                      <a:r>
                        <a:rPr lang="en-US" sz="2000" kern="100" dirty="0">
                          <a:effectLst/>
                        </a:rPr>
                        <a:t>0</a:t>
                      </a:r>
                      <a:r>
                        <a:rPr lang="zh-CN" sz="2000" kern="100" dirty="0">
                          <a:effectLst/>
                        </a:rPr>
                        <a:t>，</a:t>
                      </a:r>
                      <a:r>
                        <a:rPr lang="en-US" sz="2000" kern="100" dirty="0">
                          <a:effectLst/>
                        </a:rPr>
                        <a:t>1</a:t>
                      </a:r>
                      <a:r>
                        <a:rPr lang="zh-CN" sz="2000" kern="100" dirty="0">
                          <a:effectLst/>
                        </a:rPr>
                        <a:t>秒时间</a:t>
                      </a:r>
                      <a:endParaRPr lang="zh-CN" sz="2000" kern="100" dirty="0">
                        <a:effectLst/>
                        <a:latin typeface="Calibri"/>
                        <a:ea typeface="宋体"/>
                        <a:cs typeface="Times New Roman"/>
                      </a:endParaRPr>
                    </a:p>
                  </a:txBody>
                  <a:tcPr marL="68580" marR="68580" marT="0" marB="0"/>
                </a:tc>
                <a:tc>
                  <a:txBody>
                    <a:bodyPr/>
                    <a:lstStyle/>
                    <a:p>
                      <a:pPr algn="just">
                        <a:spcAft>
                          <a:spcPts val="0"/>
                        </a:spcAft>
                      </a:pPr>
                      <a:r>
                        <a:rPr lang="en-US" sz="2000" kern="100">
                          <a:effectLst/>
                        </a:rPr>
                        <a:t>81.4</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81.4</a:t>
                      </a:r>
                      <a:endParaRPr lang="zh-CN" sz="2000" kern="100">
                        <a:effectLst/>
                        <a:latin typeface="Calibri"/>
                        <a:ea typeface="宋体"/>
                        <a:cs typeface="Times New Roman"/>
                      </a:endParaRPr>
                    </a:p>
                  </a:txBody>
                  <a:tcPr marL="68580" marR="68580" marT="0" marB="0"/>
                </a:tc>
              </a:tr>
              <a:tr h="460852">
                <a:tc>
                  <a:txBody>
                    <a:bodyPr/>
                    <a:lstStyle/>
                    <a:p>
                      <a:pPr algn="just">
                        <a:spcAft>
                          <a:spcPts val="0"/>
                        </a:spcAft>
                      </a:pPr>
                      <a:r>
                        <a:rPr lang="en-US" sz="2000" kern="100" dirty="0">
                          <a:effectLst/>
                        </a:rPr>
                        <a:t>F</a:t>
                      </a:r>
                      <a:r>
                        <a:rPr lang="zh-CN" sz="2000" kern="100" dirty="0">
                          <a:effectLst/>
                        </a:rPr>
                        <a:t>段：死区，推进后滑行</a:t>
                      </a:r>
                      <a:r>
                        <a:rPr lang="en-US" sz="2000" kern="100" dirty="0">
                          <a:effectLst/>
                        </a:rPr>
                        <a:t>1</a:t>
                      </a:r>
                      <a:r>
                        <a:rPr lang="zh-CN" sz="2000" kern="100" dirty="0">
                          <a:effectLst/>
                        </a:rPr>
                        <a:t>秒时间</a:t>
                      </a:r>
                      <a:endParaRPr lang="zh-CN" sz="2000" kern="100" dirty="0">
                        <a:effectLst/>
                        <a:latin typeface="Calibri"/>
                        <a:ea typeface="宋体"/>
                        <a:cs typeface="Times New Roman"/>
                      </a:endParaRPr>
                    </a:p>
                  </a:txBody>
                  <a:tcPr marL="68580" marR="68580" marT="0" marB="0"/>
                </a:tc>
                <a:tc>
                  <a:txBody>
                    <a:bodyPr/>
                    <a:lstStyle/>
                    <a:p>
                      <a:pPr algn="just">
                        <a:spcAft>
                          <a:spcPts val="0"/>
                        </a:spcAft>
                      </a:pPr>
                      <a:r>
                        <a:rPr lang="en-US" sz="2000" kern="100" dirty="0">
                          <a:effectLst/>
                        </a:rPr>
                        <a:t>82.1</a:t>
                      </a:r>
                      <a:endParaRPr lang="zh-CN" sz="2000" kern="100" dirty="0">
                        <a:effectLst/>
                        <a:latin typeface="Calibri"/>
                        <a:ea typeface="宋体"/>
                        <a:cs typeface="Times New Roman"/>
                      </a:endParaRPr>
                    </a:p>
                  </a:txBody>
                  <a:tcPr marL="68580" marR="68580" marT="0" marB="0"/>
                </a:tc>
                <a:tc>
                  <a:txBody>
                    <a:bodyPr/>
                    <a:lstStyle/>
                    <a:p>
                      <a:pPr algn="just">
                        <a:spcAft>
                          <a:spcPts val="0"/>
                        </a:spcAft>
                      </a:pPr>
                      <a:r>
                        <a:rPr lang="en-US" sz="2000" kern="100" dirty="0">
                          <a:effectLst/>
                        </a:rPr>
                        <a:t>82.1333</a:t>
                      </a:r>
                      <a:endParaRPr lang="zh-CN" sz="2000" kern="100" dirty="0">
                        <a:effectLst/>
                        <a:latin typeface="Calibri"/>
                        <a:ea typeface="宋体"/>
                        <a:cs typeface="Times New Roman"/>
                      </a:endParaRPr>
                    </a:p>
                  </a:txBody>
                  <a:tcPr marL="68580" marR="68580" marT="0" marB="0"/>
                </a:tc>
              </a:tr>
              <a:tr h="460852">
                <a:tc>
                  <a:txBody>
                    <a:bodyPr/>
                    <a:lstStyle/>
                    <a:p>
                      <a:pPr algn="just">
                        <a:spcAft>
                          <a:spcPts val="0"/>
                        </a:spcAft>
                      </a:pPr>
                      <a:r>
                        <a:rPr lang="en-US" sz="2000" kern="100" dirty="0">
                          <a:effectLst/>
                        </a:rPr>
                        <a:t>G</a:t>
                      </a:r>
                      <a:r>
                        <a:rPr lang="zh-CN" sz="2000" kern="100" dirty="0">
                          <a:effectLst/>
                        </a:rPr>
                        <a:t>段：</a:t>
                      </a:r>
                      <a:r>
                        <a:rPr lang="en-US" sz="2000" kern="100" dirty="0">
                          <a:effectLst/>
                        </a:rPr>
                        <a:t>50%</a:t>
                      </a:r>
                      <a:r>
                        <a:rPr lang="zh-CN" sz="2000" kern="100" dirty="0">
                          <a:effectLst/>
                        </a:rPr>
                        <a:t>的减速度</a:t>
                      </a:r>
                      <a:r>
                        <a:rPr lang="en-US" sz="2000" kern="100" dirty="0">
                          <a:effectLst/>
                        </a:rPr>
                        <a:t>1</a:t>
                      </a:r>
                      <a:r>
                        <a:rPr lang="zh-CN" sz="2000" kern="100" dirty="0">
                          <a:effectLst/>
                        </a:rPr>
                        <a:t>秒时间</a:t>
                      </a:r>
                      <a:endParaRPr lang="zh-CN" sz="2000" kern="100" dirty="0">
                        <a:effectLst/>
                        <a:latin typeface="Calibri"/>
                        <a:ea typeface="宋体"/>
                        <a:cs typeface="Times New Roman"/>
                      </a:endParaRPr>
                    </a:p>
                  </a:txBody>
                  <a:tcPr marL="68580" marR="68580" marT="0" marB="0"/>
                </a:tc>
                <a:tc>
                  <a:txBody>
                    <a:bodyPr/>
                    <a:lstStyle/>
                    <a:p>
                      <a:pPr algn="just">
                        <a:spcAft>
                          <a:spcPts val="0"/>
                        </a:spcAft>
                      </a:pPr>
                      <a:r>
                        <a:rPr lang="en-US" sz="2000" kern="100">
                          <a:effectLst/>
                        </a:rPr>
                        <a:t>81.8</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81.8107</a:t>
                      </a:r>
                      <a:endParaRPr lang="zh-CN" sz="2000" kern="100">
                        <a:effectLst/>
                        <a:latin typeface="Calibri"/>
                        <a:ea typeface="宋体"/>
                        <a:cs typeface="Times New Roman"/>
                      </a:endParaRPr>
                    </a:p>
                  </a:txBody>
                  <a:tcPr marL="68580" marR="68580" marT="0" marB="0"/>
                </a:tc>
              </a:tr>
              <a:tr h="460852">
                <a:tc>
                  <a:txBody>
                    <a:bodyPr/>
                    <a:lstStyle/>
                    <a:p>
                      <a:pPr algn="just">
                        <a:spcAft>
                          <a:spcPts val="0"/>
                        </a:spcAft>
                      </a:pPr>
                      <a:r>
                        <a:rPr lang="en-US" sz="2000" kern="100" dirty="0">
                          <a:effectLst/>
                        </a:rPr>
                        <a:t>H+I</a:t>
                      </a:r>
                      <a:r>
                        <a:rPr lang="zh-CN" sz="2000" kern="100" dirty="0">
                          <a:effectLst/>
                        </a:rPr>
                        <a:t>段：实施制动</a:t>
                      </a:r>
                      <a:endParaRPr lang="zh-CN" sz="2000" kern="100" dirty="0">
                        <a:effectLst/>
                        <a:latin typeface="Calibri"/>
                        <a:ea typeface="宋体"/>
                        <a:cs typeface="Times New Roman"/>
                      </a:endParaRPr>
                    </a:p>
                  </a:txBody>
                  <a:tcPr marL="68580" marR="68580" marT="0" marB="0"/>
                </a:tc>
                <a:tc>
                  <a:txBody>
                    <a:bodyPr/>
                    <a:lstStyle/>
                    <a:p>
                      <a:pPr algn="just">
                        <a:spcAft>
                          <a:spcPts val="0"/>
                        </a:spcAft>
                      </a:pPr>
                      <a:r>
                        <a:rPr lang="en-US" sz="2000" kern="100">
                          <a:effectLst/>
                        </a:rPr>
                        <a:t>2567</a:t>
                      </a:r>
                      <a:endParaRPr lang="zh-CN" sz="2000" kern="100">
                        <a:effectLst/>
                        <a:latin typeface="Calibri"/>
                        <a:ea typeface="宋体"/>
                        <a:cs typeface="Times New Roman"/>
                      </a:endParaRPr>
                    </a:p>
                  </a:txBody>
                  <a:tcPr marL="68580" marR="68580" marT="0" marB="0"/>
                </a:tc>
                <a:tc>
                  <a:txBody>
                    <a:bodyPr/>
                    <a:lstStyle/>
                    <a:p>
                      <a:pPr algn="just">
                        <a:spcAft>
                          <a:spcPts val="0"/>
                        </a:spcAft>
                      </a:pPr>
                      <a:r>
                        <a:rPr lang="en-US" sz="2000" kern="100">
                          <a:effectLst/>
                        </a:rPr>
                        <a:t>2572.32</a:t>
                      </a:r>
                      <a:endParaRPr lang="zh-CN" sz="2000" kern="100">
                        <a:effectLst/>
                        <a:latin typeface="Calibri"/>
                        <a:ea typeface="宋体"/>
                        <a:cs typeface="Times New Roman"/>
                      </a:endParaRPr>
                    </a:p>
                  </a:txBody>
                  <a:tcPr marL="68580" marR="68580" marT="0" marB="0"/>
                </a:tc>
              </a:tr>
              <a:tr h="460852">
                <a:tc>
                  <a:txBody>
                    <a:bodyPr/>
                    <a:lstStyle/>
                    <a:p>
                      <a:pPr algn="just">
                        <a:spcAft>
                          <a:spcPts val="0"/>
                        </a:spcAft>
                      </a:pPr>
                      <a:r>
                        <a:rPr lang="en-US" sz="2000" kern="100" dirty="0">
                          <a:effectLst/>
                        </a:rPr>
                        <a:t>J</a:t>
                      </a:r>
                      <a:r>
                        <a:rPr lang="zh-CN" sz="2000" kern="100" dirty="0">
                          <a:effectLst/>
                        </a:rPr>
                        <a:t>段：安全裕量</a:t>
                      </a:r>
                      <a:endParaRPr lang="zh-CN" sz="2000" kern="100" dirty="0">
                        <a:effectLst/>
                        <a:latin typeface="Calibri"/>
                        <a:ea typeface="宋体"/>
                        <a:cs typeface="Times New Roman"/>
                      </a:endParaRPr>
                    </a:p>
                  </a:txBody>
                  <a:tcPr marL="68580" marR="68580" marT="0" marB="0"/>
                </a:tc>
                <a:tc>
                  <a:txBody>
                    <a:bodyPr/>
                    <a:lstStyle/>
                    <a:p>
                      <a:pPr algn="just">
                        <a:spcAft>
                          <a:spcPts val="0"/>
                        </a:spcAft>
                      </a:pPr>
                      <a:r>
                        <a:rPr lang="en-US" sz="2000" kern="100" dirty="0" smtClean="0">
                          <a:effectLst/>
                        </a:rPr>
                        <a:t>1</a:t>
                      </a:r>
                      <a:r>
                        <a:rPr lang="en-US" altLang="zh-CN" sz="2000" kern="100" dirty="0" smtClean="0">
                          <a:effectLst/>
                        </a:rPr>
                        <a:t>5</a:t>
                      </a:r>
                      <a:endParaRPr lang="zh-CN" sz="2000" kern="100" dirty="0">
                        <a:effectLst/>
                        <a:latin typeface="Calibri"/>
                        <a:ea typeface="宋体"/>
                        <a:cs typeface="Times New Roman"/>
                      </a:endParaRPr>
                    </a:p>
                  </a:txBody>
                  <a:tcPr marL="68580" marR="68580" marT="0" marB="0"/>
                </a:tc>
                <a:tc>
                  <a:txBody>
                    <a:bodyPr/>
                    <a:lstStyle/>
                    <a:p>
                      <a:pPr algn="just">
                        <a:spcAft>
                          <a:spcPts val="0"/>
                        </a:spcAft>
                      </a:pPr>
                      <a:r>
                        <a:rPr lang="en-US" sz="2000" kern="100" dirty="0">
                          <a:effectLst/>
                        </a:rPr>
                        <a:t>15</a:t>
                      </a:r>
                      <a:endParaRPr lang="zh-CN" sz="2000" kern="100" dirty="0">
                        <a:effectLst/>
                        <a:latin typeface="Calibri"/>
                        <a:ea typeface="宋体"/>
                        <a:cs typeface="Times New Roman"/>
                      </a:endParaRPr>
                    </a:p>
                  </a:txBody>
                  <a:tcPr marL="68580" marR="68580" marT="0" marB="0"/>
                </a:tc>
              </a:tr>
            </a:tbl>
          </a:graphicData>
        </a:graphic>
      </p:graphicFrame>
      <p:sp>
        <p:nvSpPr>
          <p:cNvPr id="3" name="灯片编号占位符 2"/>
          <p:cNvSpPr>
            <a:spLocks noGrp="1"/>
          </p:cNvSpPr>
          <p:nvPr>
            <p:ph type="sldNum" sz="quarter" idx="11"/>
          </p:nvPr>
        </p:nvSpPr>
        <p:spPr/>
        <p:txBody>
          <a:bodyPr/>
          <a:lstStyle/>
          <a:p>
            <a:fld id="{0C913308-F349-4B6D-A68A-DD1791B4A57B}" type="slidenum">
              <a:rPr lang="zh-CN" altLang="en-US" smtClean="0"/>
              <a:pPr/>
              <a:t>4</a:t>
            </a:fld>
            <a:endParaRPr lang="zh-CN" altLang="en-US" dirty="0"/>
          </a:p>
        </p:txBody>
      </p:sp>
      <p:sp>
        <p:nvSpPr>
          <p:cNvPr id="4" name="标题 3"/>
          <p:cNvSpPr>
            <a:spLocks noGrp="1"/>
          </p:cNvSpPr>
          <p:nvPr>
            <p:ph type="title"/>
          </p:nvPr>
        </p:nvSpPr>
        <p:spPr/>
        <p:txBody>
          <a:bodyPr/>
          <a:lstStyle/>
          <a:p>
            <a:r>
              <a:rPr lang="zh-CN" altLang="en-US" dirty="0" smtClean="0"/>
              <a:t>标准模型仿真对照</a:t>
            </a:r>
            <a:endParaRPr lang="zh-CN" altLang="en-US" dirty="0"/>
          </a:p>
        </p:txBody>
      </p:sp>
    </p:spTree>
    <p:extLst>
      <p:ext uri="{BB962C8B-B14F-4D97-AF65-F5344CB8AC3E}">
        <p14:creationId xmlns:p14="http://schemas.microsoft.com/office/powerpoint/2010/main" val="424301441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3934825188"/>
              </p:ext>
            </p:extLst>
          </p:nvPr>
        </p:nvGraphicFramePr>
        <p:xfrm>
          <a:off x="0" y="1106995"/>
          <a:ext cx="9144000" cy="5850397"/>
        </p:xfrm>
        <a:graphic>
          <a:graphicData uri="http://schemas.openxmlformats.org/drawingml/2006/table">
            <a:tbl>
              <a:tblPr firstRow="1" firstCol="1" bandRow="1">
                <a:tableStyleId>{5C22544A-7EE6-4342-B048-85BDC9FD1C3A}</a:tableStyleId>
              </a:tblPr>
              <a:tblGrid>
                <a:gridCol w="3707904"/>
                <a:gridCol w="5436096"/>
              </a:tblGrid>
              <a:tr h="626239">
                <a:tc>
                  <a:txBody>
                    <a:bodyPr/>
                    <a:lstStyle/>
                    <a:p>
                      <a:pPr algn="just">
                        <a:spcAft>
                          <a:spcPts val="0"/>
                        </a:spcAft>
                      </a:pPr>
                      <a:r>
                        <a:rPr lang="zh-CN" sz="2000" kern="100" dirty="0">
                          <a:effectLst/>
                        </a:rPr>
                        <a:t>段</a:t>
                      </a:r>
                      <a:endParaRPr lang="zh-CN" sz="2000" kern="100" dirty="0">
                        <a:effectLst/>
                        <a:latin typeface="Calibri"/>
                        <a:ea typeface="宋体"/>
                        <a:cs typeface="Times New Roman"/>
                      </a:endParaRPr>
                    </a:p>
                  </a:txBody>
                  <a:tcPr marL="68580" marR="68580" marT="0" marB="0"/>
                </a:tc>
                <a:tc>
                  <a:txBody>
                    <a:bodyPr/>
                    <a:lstStyle/>
                    <a:p>
                      <a:pPr algn="just">
                        <a:spcAft>
                          <a:spcPts val="0"/>
                        </a:spcAft>
                      </a:pPr>
                      <a:r>
                        <a:rPr lang="zh-CN" altLang="en-US" sz="2000" kern="100" dirty="0" smtClean="0">
                          <a:effectLst/>
                          <a:latin typeface="Calibri"/>
                          <a:ea typeface="宋体"/>
                          <a:cs typeface="Times New Roman"/>
                        </a:rPr>
                        <a:t>参数分析</a:t>
                      </a:r>
                      <a:endParaRPr lang="en-US" altLang="zh-CN" sz="2000" kern="100" dirty="0" smtClean="0">
                        <a:effectLst/>
                        <a:latin typeface="Calibri"/>
                        <a:ea typeface="宋体"/>
                        <a:cs typeface="Times New Roman"/>
                      </a:endParaRPr>
                    </a:p>
                    <a:p>
                      <a:pPr algn="just">
                        <a:spcAft>
                          <a:spcPts val="0"/>
                        </a:spcAft>
                      </a:pPr>
                      <a:endParaRPr lang="zh-CN" sz="2000" kern="100" dirty="0">
                        <a:effectLst/>
                        <a:latin typeface="Calibri"/>
                        <a:ea typeface="宋体"/>
                        <a:cs typeface="Times New Roman"/>
                      </a:endParaRPr>
                    </a:p>
                  </a:txBody>
                  <a:tcPr marL="68580" marR="68580" marT="0" marB="0"/>
                </a:tc>
              </a:tr>
              <a:tr h="956957">
                <a:tc>
                  <a:txBody>
                    <a:bodyPr/>
                    <a:lstStyle/>
                    <a:p>
                      <a:pPr algn="just">
                        <a:spcAft>
                          <a:spcPts val="0"/>
                        </a:spcAft>
                      </a:pPr>
                      <a:r>
                        <a:rPr lang="en-US" sz="2000" kern="100" dirty="0">
                          <a:effectLst/>
                        </a:rPr>
                        <a:t>C</a:t>
                      </a:r>
                      <a:r>
                        <a:rPr lang="zh-CN" sz="2000" kern="100" dirty="0">
                          <a:effectLst/>
                        </a:rPr>
                        <a:t>段：司机反应时间，移动距离认为是：</a:t>
                      </a:r>
                      <a:r>
                        <a:rPr lang="en-US" sz="2000" kern="100" dirty="0">
                          <a:effectLst/>
                        </a:rPr>
                        <a:t>Dc = v * t</a:t>
                      </a:r>
                      <a:r>
                        <a:rPr lang="zh-CN" sz="2000" kern="100" dirty="0">
                          <a:effectLst/>
                        </a:rPr>
                        <a:t>，</a:t>
                      </a:r>
                      <a:r>
                        <a:rPr lang="en-US" sz="2000" kern="100" dirty="0">
                          <a:effectLst/>
                        </a:rPr>
                        <a:t>v</a:t>
                      </a:r>
                      <a:r>
                        <a:rPr lang="zh-CN" sz="2000" kern="100" dirty="0">
                          <a:effectLst/>
                        </a:rPr>
                        <a:t>为入口速度，</a:t>
                      </a:r>
                      <a:r>
                        <a:rPr lang="en-US" sz="2000" kern="100" dirty="0">
                          <a:effectLst/>
                        </a:rPr>
                        <a:t>t</a:t>
                      </a:r>
                      <a:r>
                        <a:rPr lang="zh-CN" sz="2000" kern="100" dirty="0">
                          <a:effectLst/>
                        </a:rPr>
                        <a:t>为反应时间，取</a:t>
                      </a:r>
                      <a:r>
                        <a:rPr lang="en-US" sz="2000" kern="100" dirty="0">
                          <a:effectLst/>
                        </a:rPr>
                        <a:t>t=8</a:t>
                      </a:r>
                      <a:endParaRPr lang="zh-CN" sz="2000" kern="100" dirty="0">
                        <a:effectLst/>
                        <a:latin typeface="Calibri"/>
                        <a:ea typeface="宋体"/>
                        <a:cs typeface="Times New Roman"/>
                      </a:endParaRPr>
                    </a:p>
                  </a:txBody>
                  <a:tcPr marL="68580" marR="68580" marT="0" marB="0"/>
                </a:tc>
                <a:tc>
                  <a:txBody>
                    <a:bodyPr/>
                    <a:lstStyle/>
                    <a:p>
                      <a:pPr algn="just">
                        <a:spcAft>
                          <a:spcPts val="0"/>
                        </a:spcAft>
                      </a:pPr>
                      <a:r>
                        <a:rPr lang="en-US" altLang="zh-CN" sz="2000" kern="100" dirty="0" smtClean="0">
                          <a:effectLst/>
                          <a:latin typeface="+mn-lt"/>
                          <a:ea typeface="+mn-ea"/>
                          <a:cs typeface="+mn-cs"/>
                        </a:rPr>
                        <a:t>1</a:t>
                      </a:r>
                      <a:r>
                        <a:rPr lang="zh-CN" altLang="en-US" sz="2000" kern="100" dirty="0" smtClean="0">
                          <a:effectLst/>
                          <a:latin typeface="+mn-lt"/>
                          <a:ea typeface="+mn-ea"/>
                          <a:cs typeface="+mn-cs"/>
                        </a:rPr>
                        <a:t>、入口速度为车载测速设备测得，测量有一定偏差，标准模型恒定在限制速度下增加</a:t>
                      </a:r>
                      <a:r>
                        <a:rPr lang="en-US" altLang="zh-CN" sz="2000" kern="100" dirty="0" smtClean="0">
                          <a:effectLst/>
                          <a:latin typeface="+mn-lt"/>
                          <a:ea typeface="+mn-ea"/>
                          <a:cs typeface="+mn-cs"/>
                        </a:rPr>
                        <a:t>3</a:t>
                      </a:r>
                      <a:r>
                        <a:rPr lang="zh-CN" altLang="en-US" sz="2000" kern="100" dirty="0" smtClean="0">
                          <a:effectLst/>
                          <a:latin typeface="+mn-lt"/>
                          <a:ea typeface="+mn-ea"/>
                          <a:cs typeface="+mn-cs"/>
                        </a:rPr>
                        <a:t>英里</a:t>
                      </a:r>
                      <a:r>
                        <a:rPr lang="en-US" altLang="zh-CN" sz="2000" kern="100" dirty="0" smtClean="0">
                          <a:effectLst/>
                          <a:latin typeface="+mn-lt"/>
                          <a:ea typeface="+mn-ea"/>
                          <a:cs typeface="+mn-cs"/>
                        </a:rPr>
                        <a:t>/</a:t>
                      </a:r>
                      <a:r>
                        <a:rPr lang="zh-CN" altLang="en-US" sz="2000" kern="100" dirty="0" smtClean="0">
                          <a:effectLst/>
                          <a:latin typeface="+mn-lt"/>
                          <a:ea typeface="+mn-ea"/>
                          <a:cs typeface="+mn-cs"/>
                        </a:rPr>
                        <a:t>小时，表示最坏</a:t>
                      </a:r>
                      <a:endParaRPr lang="en-US" altLang="zh-CN" sz="2000" kern="100" dirty="0" smtClean="0">
                        <a:effectLst/>
                        <a:latin typeface="+mn-lt"/>
                        <a:ea typeface="+mn-ea"/>
                        <a:cs typeface="+mn-cs"/>
                      </a:endParaRPr>
                    </a:p>
                    <a:p>
                      <a:pPr algn="just">
                        <a:spcAft>
                          <a:spcPts val="0"/>
                        </a:spcAft>
                      </a:pPr>
                      <a:r>
                        <a:rPr lang="en-US" altLang="zh-CN" sz="2000" kern="100" dirty="0" smtClean="0">
                          <a:effectLst/>
                          <a:latin typeface="+mn-lt"/>
                          <a:ea typeface="+mn-ea"/>
                          <a:cs typeface="+mn-cs"/>
                        </a:rPr>
                        <a:t>2</a:t>
                      </a:r>
                      <a:r>
                        <a:rPr lang="zh-CN" altLang="en-US" sz="2000" kern="100" dirty="0" smtClean="0">
                          <a:effectLst/>
                          <a:latin typeface="+mn-lt"/>
                          <a:ea typeface="+mn-ea"/>
                          <a:cs typeface="+mn-cs"/>
                        </a:rPr>
                        <a:t>、反应时间因人而异</a:t>
                      </a:r>
                      <a:endParaRPr lang="zh-CN" sz="2000" kern="100" dirty="0">
                        <a:effectLst/>
                        <a:latin typeface="Calibri"/>
                        <a:ea typeface="宋体"/>
                        <a:cs typeface="Times New Roman"/>
                      </a:endParaRPr>
                    </a:p>
                  </a:txBody>
                  <a:tcPr marL="68580" marR="68580" marT="0" marB="0"/>
                </a:tc>
              </a:tr>
              <a:tr h="632917">
                <a:tc>
                  <a:txBody>
                    <a:bodyPr/>
                    <a:lstStyle/>
                    <a:p>
                      <a:pPr algn="just">
                        <a:spcAft>
                          <a:spcPts val="0"/>
                        </a:spcAft>
                      </a:pPr>
                      <a:r>
                        <a:rPr lang="en-US" sz="2000" kern="100" dirty="0">
                          <a:effectLst/>
                        </a:rPr>
                        <a:t>D</a:t>
                      </a:r>
                      <a:r>
                        <a:rPr lang="zh-CN" sz="2000" kern="100" dirty="0">
                          <a:effectLst/>
                        </a:rPr>
                        <a:t>段：失控加速度：</a:t>
                      </a:r>
                      <a:r>
                        <a:rPr lang="en-US" sz="2000" kern="100" dirty="0">
                          <a:effectLst/>
                        </a:rPr>
                        <a:t>2</a:t>
                      </a:r>
                      <a:r>
                        <a:rPr lang="zh-CN" sz="2000" kern="100" dirty="0">
                          <a:effectLst/>
                        </a:rPr>
                        <a:t>英里</a:t>
                      </a:r>
                      <a:r>
                        <a:rPr lang="en-US" sz="2000" kern="100" dirty="0">
                          <a:effectLst/>
                        </a:rPr>
                        <a:t>/</a:t>
                      </a:r>
                      <a:r>
                        <a:rPr lang="zh-CN" sz="2000" kern="100" dirty="0">
                          <a:effectLst/>
                        </a:rPr>
                        <a:t>秒，加速时间</a:t>
                      </a:r>
                      <a:r>
                        <a:rPr lang="en-US" sz="2000" kern="100" dirty="0">
                          <a:effectLst/>
                        </a:rPr>
                        <a:t>1</a:t>
                      </a:r>
                      <a:r>
                        <a:rPr lang="zh-CN" sz="2000" kern="100" dirty="0">
                          <a:effectLst/>
                        </a:rPr>
                        <a:t>秒</a:t>
                      </a:r>
                      <a:endParaRPr lang="zh-CN" sz="2000" kern="100" dirty="0">
                        <a:effectLst/>
                        <a:latin typeface="Calibri"/>
                        <a:ea typeface="宋体"/>
                        <a:cs typeface="Times New Roman"/>
                      </a:endParaRPr>
                    </a:p>
                  </a:txBody>
                  <a:tcPr marL="68580" marR="68580" marT="0" marB="0"/>
                </a:tc>
                <a:tc>
                  <a:txBody>
                    <a:bodyPr/>
                    <a:lstStyle/>
                    <a:p>
                      <a:pPr algn="just">
                        <a:spcAft>
                          <a:spcPts val="0"/>
                        </a:spcAft>
                      </a:pPr>
                      <a:r>
                        <a:rPr lang="zh-CN" altLang="en-US" sz="2000" kern="100" dirty="0" smtClean="0">
                          <a:effectLst/>
                          <a:latin typeface="Calibri"/>
                          <a:ea typeface="宋体"/>
                          <a:cs typeface="Times New Roman"/>
                        </a:rPr>
                        <a:t>根据文献报告显示：某轻轨在过去</a:t>
                      </a:r>
                      <a:r>
                        <a:rPr lang="en-US" altLang="zh-CN" sz="2000" kern="100" dirty="0" smtClean="0">
                          <a:effectLst/>
                          <a:latin typeface="Calibri"/>
                          <a:ea typeface="宋体"/>
                          <a:cs typeface="Times New Roman"/>
                        </a:rPr>
                        <a:t>5</a:t>
                      </a:r>
                      <a:r>
                        <a:rPr lang="zh-CN" altLang="en-US" sz="2000" kern="100" dirty="0" smtClean="0">
                          <a:effectLst/>
                          <a:latin typeface="Calibri"/>
                          <a:ea typeface="宋体"/>
                          <a:cs typeface="Times New Roman"/>
                        </a:rPr>
                        <a:t>年中没有出现过失控加速度，认为设备功能失效才出现最大加速度。依据功能安全</a:t>
                      </a:r>
                      <a:r>
                        <a:rPr lang="en-US" altLang="zh-CN" sz="2000" kern="100" dirty="0" smtClean="0">
                          <a:effectLst/>
                          <a:latin typeface="Calibri"/>
                          <a:ea typeface="宋体"/>
                          <a:cs typeface="Times New Roman"/>
                        </a:rPr>
                        <a:t>SIL4</a:t>
                      </a:r>
                      <a:r>
                        <a:rPr lang="zh-CN" altLang="en-US" sz="2000" kern="100" dirty="0" smtClean="0">
                          <a:effectLst/>
                          <a:latin typeface="Calibri"/>
                          <a:ea typeface="宋体"/>
                          <a:cs typeface="Times New Roman"/>
                        </a:rPr>
                        <a:t>，取失效概率为</a:t>
                      </a:r>
                      <a:r>
                        <a:rPr lang="en-US" altLang="zh-CN" sz="2000" kern="100" dirty="0" smtClean="0">
                          <a:effectLst/>
                          <a:latin typeface="Calibri"/>
                          <a:ea typeface="宋体"/>
                          <a:cs typeface="Times New Roman"/>
                        </a:rPr>
                        <a:t>10e-8</a:t>
                      </a:r>
                      <a:endParaRPr lang="zh-CN" sz="2000" kern="100" dirty="0">
                        <a:effectLst/>
                        <a:latin typeface="Calibri"/>
                        <a:ea typeface="宋体"/>
                        <a:cs typeface="Times New Roman"/>
                      </a:endParaRPr>
                    </a:p>
                  </a:txBody>
                  <a:tcPr marL="68580" marR="68580" marT="0" marB="0"/>
                </a:tc>
              </a:tr>
              <a:tr h="478479">
                <a:tc>
                  <a:txBody>
                    <a:bodyPr/>
                    <a:lstStyle/>
                    <a:p>
                      <a:pPr algn="just">
                        <a:spcAft>
                          <a:spcPts val="0"/>
                        </a:spcAft>
                      </a:pPr>
                      <a:r>
                        <a:rPr lang="en-US" sz="2000" kern="100" dirty="0">
                          <a:effectLst/>
                        </a:rPr>
                        <a:t>E</a:t>
                      </a:r>
                      <a:r>
                        <a:rPr lang="zh-CN" sz="2000" kern="100" dirty="0">
                          <a:effectLst/>
                        </a:rPr>
                        <a:t>段：加速度线性减速到</a:t>
                      </a:r>
                      <a:r>
                        <a:rPr lang="en-US" sz="2000" kern="100" dirty="0">
                          <a:effectLst/>
                        </a:rPr>
                        <a:t>0</a:t>
                      </a:r>
                      <a:r>
                        <a:rPr lang="zh-CN" sz="2000" kern="100" dirty="0">
                          <a:effectLst/>
                        </a:rPr>
                        <a:t>，</a:t>
                      </a:r>
                      <a:r>
                        <a:rPr lang="en-US" sz="2000" kern="100" dirty="0">
                          <a:effectLst/>
                        </a:rPr>
                        <a:t>1</a:t>
                      </a:r>
                      <a:r>
                        <a:rPr lang="zh-CN" sz="2000" kern="100" dirty="0">
                          <a:effectLst/>
                        </a:rPr>
                        <a:t>秒时间</a:t>
                      </a:r>
                      <a:endParaRPr lang="zh-CN" sz="2000" kern="100" dirty="0">
                        <a:effectLst/>
                        <a:latin typeface="Calibri"/>
                        <a:ea typeface="宋体"/>
                        <a:cs typeface="Times New Roman"/>
                      </a:endParaRPr>
                    </a:p>
                  </a:txBody>
                  <a:tcPr marL="68580" marR="68580" marT="0" marB="0"/>
                </a:tc>
                <a:tc>
                  <a:txBody>
                    <a:bodyPr/>
                    <a:lstStyle/>
                    <a:p>
                      <a:pPr algn="just">
                        <a:spcAft>
                          <a:spcPts val="0"/>
                        </a:spcAft>
                      </a:pPr>
                      <a:r>
                        <a:rPr lang="zh-CN" altLang="en-US" sz="2000" kern="100" dirty="0" smtClean="0">
                          <a:effectLst/>
                          <a:latin typeface="Calibri"/>
                          <a:ea typeface="宋体"/>
                          <a:cs typeface="Times New Roman"/>
                        </a:rPr>
                        <a:t>该段有待后续测试，</a:t>
                      </a:r>
                      <a:r>
                        <a:rPr lang="en-US" altLang="zh-CN" sz="2000" kern="100" dirty="0" smtClean="0">
                          <a:effectLst/>
                          <a:latin typeface="Calibri"/>
                          <a:ea typeface="宋体"/>
                          <a:cs typeface="Times New Roman"/>
                        </a:rPr>
                        <a:t>1</a:t>
                      </a:r>
                      <a:r>
                        <a:rPr lang="zh-CN" altLang="en-US" sz="2000" kern="100" dirty="0" smtClean="0">
                          <a:effectLst/>
                          <a:latin typeface="Calibri"/>
                          <a:ea typeface="宋体"/>
                          <a:cs typeface="Times New Roman"/>
                        </a:rPr>
                        <a:t>秒时间标准人为设定</a:t>
                      </a:r>
                      <a:endParaRPr lang="zh-CN" sz="2000" kern="100" dirty="0">
                        <a:effectLst/>
                        <a:latin typeface="Calibri"/>
                        <a:ea typeface="宋体"/>
                        <a:cs typeface="Times New Roman"/>
                      </a:endParaRPr>
                    </a:p>
                  </a:txBody>
                  <a:tcPr marL="68580" marR="68580" marT="0" marB="0"/>
                </a:tc>
              </a:tr>
              <a:tr h="286201">
                <a:tc>
                  <a:txBody>
                    <a:bodyPr/>
                    <a:lstStyle/>
                    <a:p>
                      <a:pPr algn="just">
                        <a:spcAft>
                          <a:spcPts val="0"/>
                        </a:spcAft>
                      </a:pPr>
                      <a:r>
                        <a:rPr lang="en-US" sz="2000" kern="100" dirty="0">
                          <a:effectLst/>
                        </a:rPr>
                        <a:t>F</a:t>
                      </a:r>
                      <a:r>
                        <a:rPr lang="zh-CN" sz="2000" kern="100" dirty="0">
                          <a:effectLst/>
                        </a:rPr>
                        <a:t>段：死区，推进后滑行</a:t>
                      </a:r>
                      <a:r>
                        <a:rPr lang="en-US" sz="2000" kern="100" dirty="0">
                          <a:effectLst/>
                        </a:rPr>
                        <a:t>1</a:t>
                      </a:r>
                      <a:r>
                        <a:rPr lang="zh-CN" sz="2000" kern="100" dirty="0">
                          <a:effectLst/>
                        </a:rPr>
                        <a:t>秒时间</a:t>
                      </a:r>
                      <a:endParaRPr lang="zh-CN" sz="2000" kern="100" dirty="0">
                        <a:effectLst/>
                        <a:latin typeface="Calibri"/>
                        <a:ea typeface="宋体"/>
                        <a:cs typeface="Times New Roman"/>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2000" kern="100" dirty="0" smtClean="0">
                          <a:effectLst/>
                          <a:latin typeface="+mn-lt"/>
                          <a:ea typeface="+mn-ea"/>
                          <a:cs typeface="Times New Roman"/>
                        </a:rPr>
                        <a:t>该段有待后续测试，</a:t>
                      </a:r>
                      <a:r>
                        <a:rPr lang="en-US" altLang="zh-CN" sz="2000" kern="100" dirty="0" smtClean="0">
                          <a:effectLst/>
                          <a:latin typeface="+mn-lt"/>
                          <a:ea typeface="+mn-ea"/>
                          <a:cs typeface="Times New Roman"/>
                        </a:rPr>
                        <a:t>1</a:t>
                      </a:r>
                      <a:r>
                        <a:rPr lang="zh-CN" altLang="en-US" sz="2000" kern="100" dirty="0" smtClean="0">
                          <a:effectLst/>
                          <a:latin typeface="+mn-lt"/>
                          <a:ea typeface="+mn-ea"/>
                          <a:cs typeface="Times New Roman"/>
                        </a:rPr>
                        <a:t>秒时间标准人为设定</a:t>
                      </a:r>
                      <a:endParaRPr lang="zh-CN" altLang="zh-CN" sz="2000" kern="100" dirty="0" smtClean="0">
                        <a:effectLst/>
                        <a:latin typeface="+mn-lt"/>
                        <a:ea typeface="+mn-ea"/>
                        <a:cs typeface="Times New Roman"/>
                      </a:endParaRPr>
                    </a:p>
                    <a:p>
                      <a:pPr algn="just">
                        <a:spcAft>
                          <a:spcPts val="0"/>
                        </a:spcAft>
                      </a:pPr>
                      <a:endParaRPr lang="zh-CN" sz="2000" kern="100" dirty="0">
                        <a:solidFill>
                          <a:srgbClr val="FF0000"/>
                        </a:solidFill>
                        <a:effectLst/>
                        <a:latin typeface="Calibri"/>
                        <a:ea typeface="宋体"/>
                        <a:cs typeface="Times New Roman"/>
                      </a:endParaRPr>
                    </a:p>
                  </a:txBody>
                  <a:tcPr marL="68580" marR="68580" marT="0" marB="0"/>
                </a:tc>
              </a:tr>
              <a:tr h="478479">
                <a:tc>
                  <a:txBody>
                    <a:bodyPr/>
                    <a:lstStyle/>
                    <a:p>
                      <a:pPr algn="just">
                        <a:spcAft>
                          <a:spcPts val="0"/>
                        </a:spcAft>
                      </a:pPr>
                      <a:r>
                        <a:rPr lang="en-US" sz="2000" kern="100" dirty="0">
                          <a:effectLst/>
                        </a:rPr>
                        <a:t>G</a:t>
                      </a:r>
                      <a:r>
                        <a:rPr lang="zh-CN" sz="2000" kern="100" dirty="0">
                          <a:effectLst/>
                        </a:rPr>
                        <a:t>段：</a:t>
                      </a:r>
                      <a:r>
                        <a:rPr lang="en-US" sz="2000" kern="100" dirty="0">
                          <a:effectLst/>
                        </a:rPr>
                        <a:t>50%</a:t>
                      </a:r>
                      <a:r>
                        <a:rPr lang="zh-CN" sz="2000" kern="100" dirty="0">
                          <a:effectLst/>
                        </a:rPr>
                        <a:t>的减速度</a:t>
                      </a:r>
                      <a:r>
                        <a:rPr lang="en-US" sz="2000" kern="100" dirty="0">
                          <a:effectLst/>
                        </a:rPr>
                        <a:t>1</a:t>
                      </a:r>
                      <a:r>
                        <a:rPr lang="zh-CN" sz="2000" kern="100" dirty="0">
                          <a:effectLst/>
                        </a:rPr>
                        <a:t>秒时间</a:t>
                      </a:r>
                      <a:endParaRPr lang="zh-CN" sz="2000" kern="100" dirty="0">
                        <a:effectLst/>
                        <a:latin typeface="Calibri"/>
                        <a:ea typeface="宋体"/>
                        <a:cs typeface="Times New Roman"/>
                      </a:endParaRPr>
                    </a:p>
                  </a:txBody>
                  <a:tcPr marL="68580" marR="68580" marT="0" marB="0"/>
                </a:tc>
                <a:tc>
                  <a:txBody>
                    <a:bodyPr/>
                    <a:lstStyle/>
                    <a:p>
                      <a:pPr algn="just">
                        <a:spcAft>
                          <a:spcPts val="0"/>
                        </a:spcAft>
                      </a:pPr>
                      <a:r>
                        <a:rPr lang="zh-CN" altLang="en-US" sz="2000" kern="100" dirty="0" smtClean="0">
                          <a:effectLst/>
                          <a:latin typeface="Calibri"/>
                          <a:ea typeface="宋体"/>
                          <a:cs typeface="Times New Roman"/>
                        </a:rPr>
                        <a:t>依照重载空气制动原来，后续工作要对制动力产生做深入研究获得模型</a:t>
                      </a:r>
                      <a:endParaRPr lang="zh-CN" sz="2000" kern="100" dirty="0">
                        <a:effectLst/>
                        <a:latin typeface="Calibri"/>
                        <a:ea typeface="宋体"/>
                        <a:cs typeface="Times New Roman"/>
                      </a:endParaRPr>
                    </a:p>
                  </a:txBody>
                  <a:tcPr marL="68580" marR="68580" marT="0" marB="0"/>
                </a:tc>
              </a:tr>
              <a:tr h="478479">
                <a:tc>
                  <a:txBody>
                    <a:bodyPr/>
                    <a:lstStyle/>
                    <a:p>
                      <a:pPr algn="just">
                        <a:spcAft>
                          <a:spcPts val="0"/>
                        </a:spcAft>
                      </a:pPr>
                      <a:r>
                        <a:rPr lang="en-US" sz="2000" kern="100" dirty="0">
                          <a:effectLst/>
                        </a:rPr>
                        <a:t>H+I</a:t>
                      </a:r>
                      <a:r>
                        <a:rPr lang="zh-CN" sz="2000" kern="100" dirty="0">
                          <a:effectLst/>
                        </a:rPr>
                        <a:t>段：实施制动</a:t>
                      </a:r>
                      <a:endParaRPr lang="zh-CN" sz="2000" kern="100" dirty="0">
                        <a:effectLst/>
                        <a:latin typeface="Calibri"/>
                        <a:ea typeface="宋体"/>
                        <a:cs typeface="Times New Roman"/>
                      </a:endParaRPr>
                    </a:p>
                  </a:txBody>
                  <a:tcPr marL="68580" marR="68580" marT="0" marB="0"/>
                </a:tc>
                <a:tc>
                  <a:txBody>
                    <a:bodyPr/>
                    <a:lstStyle/>
                    <a:p>
                      <a:pPr algn="just">
                        <a:spcAft>
                          <a:spcPts val="0"/>
                        </a:spcAft>
                      </a:pPr>
                      <a:r>
                        <a:rPr lang="zh-CN" altLang="en-US" sz="2000" kern="100" dirty="0" smtClean="0">
                          <a:effectLst/>
                          <a:latin typeface="+mn-lt"/>
                          <a:ea typeface="+mn-ea"/>
                          <a:cs typeface="+mn-cs"/>
                        </a:rPr>
                        <a:t>制动过程模型需要重新建立</a:t>
                      </a:r>
                      <a:endParaRPr lang="zh-CN" sz="2000" kern="100" dirty="0">
                        <a:effectLst/>
                        <a:latin typeface="Calibri"/>
                        <a:ea typeface="宋体"/>
                        <a:cs typeface="Times New Roman"/>
                      </a:endParaRPr>
                    </a:p>
                  </a:txBody>
                  <a:tcPr marL="68580" marR="68580" marT="0" marB="0"/>
                </a:tc>
              </a:tr>
              <a:tr h="478479">
                <a:tc>
                  <a:txBody>
                    <a:bodyPr/>
                    <a:lstStyle/>
                    <a:p>
                      <a:pPr algn="just">
                        <a:spcAft>
                          <a:spcPts val="0"/>
                        </a:spcAft>
                      </a:pPr>
                      <a:r>
                        <a:rPr lang="en-US" sz="2000" kern="100" dirty="0">
                          <a:effectLst/>
                        </a:rPr>
                        <a:t>J</a:t>
                      </a:r>
                      <a:r>
                        <a:rPr lang="zh-CN" sz="2000" kern="100" dirty="0">
                          <a:effectLst/>
                        </a:rPr>
                        <a:t>段：安全裕量</a:t>
                      </a:r>
                      <a:endParaRPr lang="zh-CN" sz="2000" kern="100" dirty="0">
                        <a:effectLst/>
                        <a:latin typeface="Calibri"/>
                        <a:ea typeface="宋体"/>
                        <a:cs typeface="Times New Roman"/>
                      </a:endParaRPr>
                    </a:p>
                  </a:txBody>
                  <a:tcPr marL="68580" marR="68580" marT="0" marB="0"/>
                </a:tc>
                <a:tc>
                  <a:txBody>
                    <a:bodyPr/>
                    <a:lstStyle/>
                    <a:p>
                      <a:pPr algn="just">
                        <a:spcAft>
                          <a:spcPts val="0"/>
                        </a:spcAft>
                      </a:pPr>
                      <a:r>
                        <a:rPr lang="zh-CN" altLang="en-US" sz="2000" kern="100" dirty="0" smtClean="0">
                          <a:effectLst/>
                          <a:latin typeface="+mn-lt"/>
                          <a:ea typeface="+mn-ea"/>
                          <a:cs typeface="+mn-cs"/>
                        </a:rPr>
                        <a:t>人为拟定为</a:t>
                      </a:r>
                      <a:r>
                        <a:rPr lang="en-US" altLang="zh-CN" sz="2000" kern="100" dirty="0" smtClean="0">
                          <a:effectLst/>
                          <a:latin typeface="+mn-lt"/>
                          <a:ea typeface="+mn-ea"/>
                          <a:cs typeface="+mn-cs"/>
                        </a:rPr>
                        <a:t>15ft</a:t>
                      </a:r>
                      <a:endParaRPr lang="zh-CN" sz="2000" kern="100" dirty="0">
                        <a:effectLst/>
                        <a:latin typeface="Calibri"/>
                        <a:ea typeface="宋体"/>
                        <a:cs typeface="Times New Roman"/>
                      </a:endParaRPr>
                    </a:p>
                  </a:txBody>
                  <a:tcPr marL="68580" marR="68580" marT="0" marB="0"/>
                </a:tc>
              </a:tr>
            </a:tbl>
          </a:graphicData>
        </a:graphic>
      </p:graphicFrame>
      <p:sp>
        <p:nvSpPr>
          <p:cNvPr id="3" name="灯片编号占位符 2"/>
          <p:cNvSpPr>
            <a:spLocks noGrp="1"/>
          </p:cNvSpPr>
          <p:nvPr>
            <p:ph type="sldNum" sz="quarter" idx="11"/>
          </p:nvPr>
        </p:nvSpPr>
        <p:spPr/>
        <p:txBody>
          <a:bodyPr/>
          <a:lstStyle/>
          <a:p>
            <a:fld id="{0C913308-F349-4B6D-A68A-DD1791B4A57B}" type="slidenum">
              <a:rPr lang="zh-CN" altLang="en-US" smtClean="0"/>
              <a:pPr/>
              <a:t>5</a:t>
            </a:fld>
            <a:endParaRPr lang="zh-CN" altLang="en-US" dirty="0"/>
          </a:p>
        </p:txBody>
      </p:sp>
      <p:sp>
        <p:nvSpPr>
          <p:cNvPr id="4" name="标题 3"/>
          <p:cNvSpPr>
            <a:spLocks noGrp="1"/>
          </p:cNvSpPr>
          <p:nvPr>
            <p:ph type="title"/>
          </p:nvPr>
        </p:nvSpPr>
        <p:spPr/>
        <p:txBody>
          <a:bodyPr/>
          <a:lstStyle/>
          <a:p>
            <a:r>
              <a:rPr lang="zh-CN" altLang="en-US" dirty="0" smtClean="0"/>
              <a:t>标准模型参数分析</a:t>
            </a:r>
            <a:endParaRPr lang="zh-CN" altLang="en-US" dirty="0"/>
          </a:p>
        </p:txBody>
      </p:sp>
    </p:spTree>
    <p:extLst>
      <p:ext uri="{BB962C8B-B14F-4D97-AF65-F5344CB8AC3E}">
        <p14:creationId xmlns:p14="http://schemas.microsoft.com/office/powerpoint/2010/main" val="77017502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p>
            <a:fld id="{0C913308-F349-4B6D-A68A-DD1791B4A57B}" type="slidenum">
              <a:rPr lang="zh-CN" altLang="en-US" smtClean="0"/>
              <a:pPr/>
              <a:t>6</a:t>
            </a:fld>
            <a:endParaRPr lang="zh-CN" altLang="en-US" dirty="0"/>
          </a:p>
        </p:txBody>
      </p:sp>
      <p:sp>
        <p:nvSpPr>
          <p:cNvPr id="4" name="标题 3"/>
          <p:cNvSpPr>
            <a:spLocks noGrp="1"/>
          </p:cNvSpPr>
          <p:nvPr>
            <p:ph type="title"/>
          </p:nvPr>
        </p:nvSpPr>
        <p:spPr/>
        <p:txBody>
          <a:bodyPr/>
          <a:lstStyle/>
          <a:p>
            <a:r>
              <a:rPr lang="zh-CN" altLang="en-US" dirty="0" smtClean="0"/>
              <a:t>丢失效率</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916832"/>
            <a:ext cx="9073008" cy="3892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522338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smtClean="0"/>
              <a:t>1</a:t>
            </a:r>
            <a:r>
              <a:rPr lang="zh-CN" altLang="en-US" dirty="0" smtClean="0"/>
              <a:t>、传统模型采用最坏的情况，但是我们</a:t>
            </a:r>
            <a:r>
              <a:rPr lang="zh-CN" altLang="en-US" dirty="0" smtClean="0"/>
              <a:t>不知道如何回答</a:t>
            </a:r>
            <a:r>
              <a:rPr lang="zh-CN" altLang="en-US" dirty="0" smtClean="0"/>
              <a:t>它是 “安全”</a:t>
            </a:r>
            <a:r>
              <a:rPr lang="zh-CN" altLang="en-US" dirty="0" smtClean="0"/>
              <a:t>的？</a:t>
            </a:r>
            <a:endParaRPr lang="en-US" altLang="zh-CN" dirty="0" smtClean="0"/>
          </a:p>
          <a:p>
            <a:r>
              <a:rPr lang="en-US" altLang="zh-CN" dirty="0" smtClean="0"/>
              <a:t>2</a:t>
            </a:r>
            <a:r>
              <a:rPr lang="zh-CN" altLang="en-US" dirty="0" smtClean="0"/>
              <a:t>、</a:t>
            </a:r>
            <a:r>
              <a:rPr lang="en-US" altLang="zh-CN" dirty="0" smtClean="0"/>
              <a:t>SIL</a:t>
            </a:r>
            <a:r>
              <a:rPr lang="zh-CN" altLang="en-US" dirty="0" smtClean="0"/>
              <a:t>是</a:t>
            </a:r>
            <a:r>
              <a:rPr lang="en-US" altLang="zh-CN" dirty="0" smtClean="0"/>
              <a:t>Safety Integrity Level</a:t>
            </a:r>
            <a:r>
              <a:rPr lang="zh-CN" altLang="en-US" dirty="0" smtClean="0"/>
              <a:t>的缩写，为安全完整性等级。</a:t>
            </a:r>
            <a:r>
              <a:rPr lang="en-US" altLang="zh-CN" dirty="0" smtClean="0"/>
              <a:t>SIL</a:t>
            </a:r>
            <a:r>
              <a:rPr lang="zh-CN" altLang="en-US" dirty="0" smtClean="0"/>
              <a:t>是在</a:t>
            </a:r>
            <a:r>
              <a:rPr lang="en-US" altLang="zh-CN" dirty="0" smtClean="0"/>
              <a:t>1998</a:t>
            </a:r>
            <a:r>
              <a:rPr lang="zh-CN" altLang="en-US" dirty="0" smtClean="0"/>
              <a:t>年颁布的</a:t>
            </a:r>
            <a:r>
              <a:rPr lang="en-US" altLang="zh-CN" dirty="0" smtClean="0"/>
              <a:t>IEC61508</a:t>
            </a:r>
            <a:r>
              <a:rPr lang="zh-CN" altLang="en-US" dirty="0" smtClean="0"/>
              <a:t>功能安全标准提出的，</a:t>
            </a:r>
            <a:r>
              <a:rPr lang="en-US" altLang="zh-CN" dirty="0" smtClean="0"/>
              <a:t>SIL4</a:t>
            </a:r>
            <a:r>
              <a:rPr lang="zh-CN" altLang="en-US" dirty="0" smtClean="0"/>
              <a:t>是最高安全等级。我国铁路设备均按照</a:t>
            </a:r>
            <a:r>
              <a:rPr lang="en-US" altLang="zh-CN" dirty="0" smtClean="0"/>
              <a:t>SIL4</a:t>
            </a:r>
            <a:r>
              <a:rPr lang="zh-CN" altLang="en-US" dirty="0" smtClean="0"/>
              <a:t>等级设计制造。</a:t>
            </a:r>
            <a:endParaRPr lang="en-US" altLang="zh-CN" dirty="0" smtClean="0"/>
          </a:p>
          <a:p>
            <a:endParaRPr lang="zh-CN" altLang="en-US" dirty="0"/>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7</a:t>
            </a:fld>
            <a:endParaRPr lang="zh-CN" altLang="en-US" dirty="0"/>
          </a:p>
        </p:txBody>
      </p:sp>
      <p:sp>
        <p:nvSpPr>
          <p:cNvPr id="4" name="标题 3"/>
          <p:cNvSpPr>
            <a:spLocks noGrp="1"/>
          </p:cNvSpPr>
          <p:nvPr>
            <p:ph type="title"/>
          </p:nvPr>
        </p:nvSpPr>
        <p:spPr/>
        <p:txBody>
          <a:bodyPr/>
          <a:lstStyle/>
          <a:p>
            <a:r>
              <a:rPr lang="zh-CN" altLang="en-US" dirty="0" smtClean="0"/>
              <a:t>安全制动模型的含义</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026728443"/>
              </p:ext>
            </p:extLst>
          </p:nvPr>
        </p:nvGraphicFramePr>
        <p:xfrm>
          <a:off x="683568" y="3356992"/>
          <a:ext cx="7848873" cy="2752796"/>
        </p:xfrm>
        <a:graphic>
          <a:graphicData uri="http://schemas.openxmlformats.org/drawingml/2006/table">
            <a:tbl>
              <a:tblPr firstRow="1" bandRow="1">
                <a:tableStyleId>{5C22544A-7EE6-4342-B048-85BDC9FD1C3A}</a:tableStyleId>
              </a:tblPr>
              <a:tblGrid>
                <a:gridCol w="2616291"/>
                <a:gridCol w="2616291"/>
                <a:gridCol w="2616291"/>
              </a:tblGrid>
              <a:tr h="846302">
                <a:tc>
                  <a:txBody>
                    <a:bodyPr/>
                    <a:lstStyle/>
                    <a:p>
                      <a:pPr algn="ctr"/>
                      <a:r>
                        <a:rPr lang="en-US" altLang="zh-CN" dirty="0" smtClean="0"/>
                        <a:t>SIL</a:t>
                      </a:r>
                      <a:r>
                        <a:rPr lang="zh-CN" altLang="en-US" dirty="0" smtClean="0"/>
                        <a:t>整体安全性等级</a:t>
                      </a:r>
                      <a:endParaRPr lang="zh-CN" altLang="en-US" dirty="0"/>
                    </a:p>
                  </a:txBody>
                  <a:tcPr/>
                </a:tc>
                <a:tc>
                  <a:txBody>
                    <a:bodyPr/>
                    <a:lstStyle/>
                    <a:p>
                      <a:pPr algn="ctr"/>
                      <a:r>
                        <a:rPr lang="zh-CN" altLang="en-US" sz="1800" b="0" i="0" kern="1200" dirty="0" smtClean="0">
                          <a:solidFill>
                            <a:schemeClr val="lt1"/>
                          </a:solidFill>
                          <a:effectLst/>
                          <a:latin typeface="+mn-lt"/>
                          <a:ea typeface="+mn-ea"/>
                          <a:cs typeface="+mn-cs"/>
                        </a:rPr>
                        <a:t>低要求操作模式下 </a:t>
                      </a:r>
                      <a:r>
                        <a:rPr lang="en-US" altLang="zh-CN" sz="1800" b="0" i="0" kern="1200" dirty="0" err="1" smtClean="0">
                          <a:solidFill>
                            <a:schemeClr val="lt1"/>
                          </a:solidFill>
                          <a:effectLst/>
                          <a:latin typeface="+mn-lt"/>
                          <a:ea typeface="+mn-ea"/>
                          <a:cs typeface="+mn-cs"/>
                        </a:rPr>
                        <a:t>PFDavg</a:t>
                      </a:r>
                      <a:r>
                        <a:rPr lang="en-US" altLang="zh-CN" sz="1800" b="0" i="0" kern="1200" dirty="0" smtClean="0">
                          <a:solidFill>
                            <a:schemeClr val="lt1"/>
                          </a:solidFill>
                          <a:effectLst/>
                          <a:latin typeface="+mn-lt"/>
                          <a:ea typeface="+mn-ea"/>
                          <a:cs typeface="+mn-cs"/>
                        </a:rPr>
                        <a:t>(</a:t>
                      </a:r>
                      <a:r>
                        <a:rPr lang="zh-CN" altLang="en-US" sz="1800" b="0" i="0" kern="1200" dirty="0" smtClean="0">
                          <a:solidFill>
                            <a:schemeClr val="lt1"/>
                          </a:solidFill>
                          <a:effectLst/>
                          <a:latin typeface="+mn-lt"/>
                          <a:ea typeface="+mn-ea"/>
                          <a:cs typeface="+mn-cs"/>
                        </a:rPr>
                        <a:t>平均失效概率</a:t>
                      </a:r>
                      <a:r>
                        <a:rPr lang="en-US" altLang="zh-CN" sz="1800" b="0" i="0" kern="1200" dirty="0" smtClean="0">
                          <a:solidFill>
                            <a:schemeClr val="lt1"/>
                          </a:solidFill>
                          <a:effectLst/>
                          <a:latin typeface="+mn-lt"/>
                          <a:ea typeface="+mn-ea"/>
                          <a:cs typeface="+mn-cs"/>
                        </a:rPr>
                        <a:t>) </a:t>
                      </a:r>
                      <a:endParaRPr lang="zh-CN" altLang="en-US" dirty="0"/>
                    </a:p>
                  </a:txBody>
                  <a:tcPr/>
                </a:tc>
                <a:tc>
                  <a:txBody>
                    <a:bodyPr/>
                    <a:lstStyle/>
                    <a:p>
                      <a:pPr algn="ctr"/>
                      <a:r>
                        <a:rPr lang="zh-CN" altLang="en-US" sz="1800" b="0" i="0" kern="1200" dirty="0" smtClean="0">
                          <a:solidFill>
                            <a:schemeClr val="lt1"/>
                          </a:solidFill>
                          <a:effectLst/>
                          <a:latin typeface="+mn-lt"/>
                          <a:ea typeface="+mn-ea"/>
                          <a:cs typeface="+mn-cs"/>
                        </a:rPr>
                        <a:t>高要求或连续操作模式下 </a:t>
                      </a:r>
                      <a:r>
                        <a:rPr lang="en-US" altLang="zh-CN" sz="1800" b="0" i="0" kern="1200" dirty="0" smtClean="0">
                          <a:solidFill>
                            <a:schemeClr val="lt1"/>
                          </a:solidFill>
                          <a:effectLst/>
                          <a:latin typeface="+mn-lt"/>
                          <a:ea typeface="+mn-ea"/>
                          <a:cs typeface="+mn-cs"/>
                        </a:rPr>
                        <a:t>PFH(</a:t>
                      </a:r>
                      <a:r>
                        <a:rPr lang="zh-CN" altLang="en-US" sz="1800" b="0" i="0" kern="1200" dirty="0" smtClean="0">
                          <a:solidFill>
                            <a:schemeClr val="lt1"/>
                          </a:solidFill>
                          <a:effectLst/>
                          <a:latin typeface="+mn-lt"/>
                          <a:ea typeface="+mn-ea"/>
                          <a:cs typeface="+mn-cs"/>
                        </a:rPr>
                        <a:t>每小时危险失效概率</a:t>
                      </a:r>
                      <a:r>
                        <a:rPr lang="en-US" altLang="zh-CN" sz="1800" b="0" i="0" kern="1200" dirty="0" smtClean="0">
                          <a:solidFill>
                            <a:schemeClr val="lt1"/>
                          </a:solidFill>
                          <a:effectLst/>
                          <a:latin typeface="+mn-lt"/>
                          <a:ea typeface="+mn-ea"/>
                          <a:cs typeface="+mn-cs"/>
                        </a:rPr>
                        <a:t>) </a:t>
                      </a:r>
                      <a:endParaRPr lang="zh-CN" altLang="en-US" dirty="0"/>
                    </a:p>
                  </a:txBody>
                  <a:tcPr/>
                </a:tc>
              </a:tr>
              <a:tr h="459599">
                <a:tc>
                  <a:txBody>
                    <a:bodyPr/>
                    <a:lstStyle/>
                    <a:p>
                      <a:pPr algn="ctr"/>
                      <a:r>
                        <a:rPr lang="en-US" altLang="zh-CN" dirty="0" smtClean="0"/>
                        <a:t>1</a:t>
                      </a:r>
                      <a:endParaRPr lang="zh-CN" altLang="en-US" dirty="0"/>
                    </a:p>
                  </a:txBody>
                  <a:tcPr/>
                </a:tc>
                <a:tc>
                  <a:txBody>
                    <a:bodyPr/>
                    <a:lstStyle/>
                    <a:p>
                      <a:pPr algn="ctr"/>
                      <a:r>
                        <a:rPr lang="zh-CN" altLang="en-US" sz="1800" b="0" i="0" kern="1200" dirty="0" smtClean="0">
                          <a:solidFill>
                            <a:schemeClr val="dk1"/>
                          </a:solidFill>
                          <a:effectLst/>
                          <a:latin typeface="+mn-lt"/>
                          <a:ea typeface="+mn-ea"/>
                          <a:cs typeface="+mn-cs"/>
                        </a:rPr>
                        <a:t>≥</a:t>
                      </a:r>
                      <a:r>
                        <a:rPr lang="en-US" altLang="zh-CN" sz="1800" b="0" i="0" kern="1200" dirty="0" smtClean="0">
                          <a:solidFill>
                            <a:schemeClr val="dk1"/>
                          </a:solidFill>
                          <a:effectLst/>
                          <a:latin typeface="+mn-lt"/>
                          <a:ea typeface="+mn-ea"/>
                          <a:cs typeface="+mn-cs"/>
                        </a:rPr>
                        <a:t>10-2</a:t>
                      </a:r>
                      <a:r>
                        <a:rPr lang="zh-CN" altLang="en-US" sz="1800" b="0" i="0" kern="1200" dirty="0" smtClean="0">
                          <a:solidFill>
                            <a:schemeClr val="dk1"/>
                          </a:solidFill>
                          <a:effectLst/>
                          <a:latin typeface="+mn-lt"/>
                          <a:ea typeface="+mn-ea"/>
                          <a:cs typeface="+mn-cs"/>
                        </a:rPr>
                        <a:t>至＜</a:t>
                      </a:r>
                      <a:r>
                        <a:rPr lang="en-US" altLang="zh-CN" sz="1800" b="0" i="0" kern="1200" dirty="0" smtClean="0">
                          <a:solidFill>
                            <a:schemeClr val="dk1"/>
                          </a:solidFill>
                          <a:effectLst/>
                          <a:latin typeface="+mn-lt"/>
                          <a:ea typeface="+mn-ea"/>
                          <a:cs typeface="+mn-cs"/>
                        </a:rPr>
                        <a:t>10-1</a:t>
                      </a:r>
                      <a:endParaRPr lang="zh-CN" altLang="en-US" dirty="0"/>
                    </a:p>
                  </a:txBody>
                  <a:tcPr/>
                </a:tc>
                <a:tc>
                  <a:txBody>
                    <a:bodyPr/>
                    <a:lstStyle/>
                    <a:p>
                      <a:pPr algn="ctr"/>
                      <a:r>
                        <a:rPr lang="zh-CN" altLang="en-US" sz="1800" b="0" i="0" kern="1200" dirty="0" smtClean="0">
                          <a:solidFill>
                            <a:schemeClr val="dk1"/>
                          </a:solidFill>
                          <a:effectLst/>
                          <a:latin typeface="+mn-lt"/>
                          <a:ea typeface="+mn-ea"/>
                          <a:cs typeface="+mn-cs"/>
                        </a:rPr>
                        <a:t>≥</a:t>
                      </a:r>
                      <a:r>
                        <a:rPr lang="en-US" altLang="zh-CN" sz="1800" b="0" i="0" kern="1200" dirty="0" smtClean="0">
                          <a:solidFill>
                            <a:schemeClr val="dk1"/>
                          </a:solidFill>
                          <a:effectLst/>
                          <a:latin typeface="+mn-lt"/>
                          <a:ea typeface="+mn-ea"/>
                          <a:cs typeface="+mn-cs"/>
                        </a:rPr>
                        <a:t>10-6</a:t>
                      </a:r>
                      <a:r>
                        <a:rPr lang="zh-CN" altLang="en-US" sz="1800" b="0" i="0" kern="1200" dirty="0" smtClean="0">
                          <a:solidFill>
                            <a:schemeClr val="dk1"/>
                          </a:solidFill>
                          <a:effectLst/>
                          <a:latin typeface="+mn-lt"/>
                          <a:ea typeface="+mn-ea"/>
                          <a:cs typeface="+mn-cs"/>
                        </a:rPr>
                        <a:t>至＜</a:t>
                      </a:r>
                      <a:r>
                        <a:rPr lang="en-US" altLang="zh-CN" sz="1800" b="0" i="0" kern="1200" dirty="0" smtClean="0">
                          <a:solidFill>
                            <a:schemeClr val="dk1"/>
                          </a:solidFill>
                          <a:effectLst/>
                          <a:latin typeface="+mn-lt"/>
                          <a:ea typeface="+mn-ea"/>
                          <a:cs typeface="+mn-cs"/>
                        </a:rPr>
                        <a:t>10-5</a:t>
                      </a:r>
                      <a:endParaRPr lang="zh-CN" altLang="en-US" dirty="0"/>
                    </a:p>
                  </a:txBody>
                  <a:tcPr/>
                </a:tc>
              </a:tr>
              <a:tr h="459599">
                <a:tc>
                  <a:txBody>
                    <a:bodyPr/>
                    <a:lstStyle/>
                    <a:p>
                      <a:pPr algn="ctr"/>
                      <a:r>
                        <a:rPr lang="en-US" altLang="zh-CN" dirty="0" smtClean="0"/>
                        <a:t>2</a:t>
                      </a:r>
                      <a:endParaRPr lang="zh-CN" altLang="en-US" dirty="0"/>
                    </a:p>
                  </a:txBody>
                  <a:tcPr/>
                </a:tc>
                <a:tc>
                  <a:txBody>
                    <a:bodyPr/>
                    <a:lstStyle/>
                    <a:p>
                      <a:pPr algn="ctr"/>
                      <a:r>
                        <a:rPr lang="zh-CN" altLang="en-US" sz="1800" b="0" i="0" kern="1200" dirty="0" smtClean="0">
                          <a:solidFill>
                            <a:schemeClr val="dk1"/>
                          </a:solidFill>
                          <a:effectLst/>
                          <a:latin typeface="+mn-lt"/>
                          <a:ea typeface="+mn-ea"/>
                          <a:cs typeface="+mn-cs"/>
                        </a:rPr>
                        <a:t>≥</a:t>
                      </a:r>
                      <a:r>
                        <a:rPr lang="en-US" altLang="zh-CN" sz="1800" b="0" i="0" kern="1200" dirty="0" smtClean="0">
                          <a:solidFill>
                            <a:schemeClr val="dk1"/>
                          </a:solidFill>
                          <a:effectLst/>
                          <a:latin typeface="+mn-lt"/>
                          <a:ea typeface="+mn-ea"/>
                          <a:cs typeface="+mn-cs"/>
                        </a:rPr>
                        <a:t>10-3</a:t>
                      </a:r>
                      <a:r>
                        <a:rPr lang="zh-CN" altLang="en-US" sz="1800" b="0" i="0" kern="1200" dirty="0" smtClean="0">
                          <a:solidFill>
                            <a:schemeClr val="dk1"/>
                          </a:solidFill>
                          <a:effectLst/>
                          <a:latin typeface="+mn-lt"/>
                          <a:ea typeface="+mn-ea"/>
                          <a:cs typeface="+mn-cs"/>
                        </a:rPr>
                        <a:t>至＜</a:t>
                      </a:r>
                      <a:r>
                        <a:rPr lang="en-US" altLang="zh-CN" sz="1800" b="0" i="0" kern="1200" dirty="0" smtClean="0">
                          <a:solidFill>
                            <a:schemeClr val="dk1"/>
                          </a:solidFill>
                          <a:effectLst/>
                          <a:latin typeface="+mn-lt"/>
                          <a:ea typeface="+mn-ea"/>
                          <a:cs typeface="+mn-cs"/>
                        </a:rPr>
                        <a:t>10-2</a:t>
                      </a:r>
                      <a:endParaRPr lang="zh-CN" altLang="en-US" dirty="0"/>
                    </a:p>
                  </a:txBody>
                  <a:tcPr/>
                </a:tc>
                <a:tc>
                  <a:txBody>
                    <a:bodyPr/>
                    <a:lstStyle/>
                    <a:p>
                      <a:pPr algn="ctr"/>
                      <a:r>
                        <a:rPr lang="zh-CN" altLang="en-US" sz="1800" b="0" i="0" kern="1200" dirty="0" smtClean="0">
                          <a:solidFill>
                            <a:schemeClr val="dk1"/>
                          </a:solidFill>
                          <a:effectLst/>
                          <a:latin typeface="+mn-lt"/>
                          <a:ea typeface="+mn-ea"/>
                          <a:cs typeface="+mn-cs"/>
                        </a:rPr>
                        <a:t>≥</a:t>
                      </a:r>
                      <a:r>
                        <a:rPr lang="en-US" altLang="zh-CN" sz="1800" b="0" i="0" kern="1200" dirty="0" smtClean="0">
                          <a:solidFill>
                            <a:schemeClr val="dk1"/>
                          </a:solidFill>
                          <a:effectLst/>
                          <a:latin typeface="+mn-lt"/>
                          <a:ea typeface="+mn-ea"/>
                          <a:cs typeface="+mn-cs"/>
                        </a:rPr>
                        <a:t>10-7</a:t>
                      </a:r>
                      <a:r>
                        <a:rPr lang="zh-CN" altLang="en-US" sz="1800" b="0" i="0" kern="1200" dirty="0" smtClean="0">
                          <a:solidFill>
                            <a:schemeClr val="dk1"/>
                          </a:solidFill>
                          <a:effectLst/>
                          <a:latin typeface="+mn-lt"/>
                          <a:ea typeface="+mn-ea"/>
                          <a:cs typeface="+mn-cs"/>
                        </a:rPr>
                        <a:t>至＜</a:t>
                      </a:r>
                      <a:r>
                        <a:rPr lang="en-US" altLang="zh-CN" sz="1800" b="0" i="0" kern="1200" dirty="0" smtClean="0">
                          <a:solidFill>
                            <a:schemeClr val="dk1"/>
                          </a:solidFill>
                          <a:effectLst/>
                          <a:latin typeface="+mn-lt"/>
                          <a:ea typeface="+mn-ea"/>
                          <a:cs typeface="+mn-cs"/>
                        </a:rPr>
                        <a:t>10-6</a:t>
                      </a:r>
                      <a:endParaRPr lang="zh-CN" altLang="en-US" dirty="0"/>
                    </a:p>
                  </a:txBody>
                  <a:tcPr/>
                </a:tc>
              </a:tr>
              <a:tr h="459599">
                <a:tc>
                  <a:txBody>
                    <a:bodyPr/>
                    <a:lstStyle/>
                    <a:p>
                      <a:pPr algn="ctr"/>
                      <a:r>
                        <a:rPr lang="en-US" altLang="zh-CN" dirty="0" smtClean="0"/>
                        <a:t>3</a:t>
                      </a:r>
                      <a:endParaRPr lang="zh-CN" altLang="en-US" dirty="0"/>
                    </a:p>
                  </a:txBody>
                  <a:tcPr/>
                </a:tc>
                <a:tc>
                  <a:txBody>
                    <a:bodyPr/>
                    <a:lstStyle/>
                    <a:p>
                      <a:pPr algn="ctr"/>
                      <a:r>
                        <a:rPr lang="zh-CN" altLang="en-US" sz="1800" b="0" i="0" kern="1200" dirty="0" smtClean="0">
                          <a:solidFill>
                            <a:schemeClr val="dk1"/>
                          </a:solidFill>
                          <a:effectLst/>
                          <a:latin typeface="+mn-lt"/>
                          <a:ea typeface="+mn-ea"/>
                          <a:cs typeface="+mn-cs"/>
                        </a:rPr>
                        <a:t>≥</a:t>
                      </a:r>
                      <a:r>
                        <a:rPr lang="en-US" altLang="zh-CN" sz="1800" b="0" i="0" kern="1200" dirty="0" smtClean="0">
                          <a:solidFill>
                            <a:schemeClr val="dk1"/>
                          </a:solidFill>
                          <a:effectLst/>
                          <a:latin typeface="+mn-lt"/>
                          <a:ea typeface="+mn-ea"/>
                          <a:cs typeface="+mn-cs"/>
                        </a:rPr>
                        <a:t>10-4</a:t>
                      </a:r>
                      <a:r>
                        <a:rPr lang="zh-CN" altLang="en-US" sz="1800" b="0" i="0" kern="1200" dirty="0" smtClean="0">
                          <a:solidFill>
                            <a:schemeClr val="dk1"/>
                          </a:solidFill>
                          <a:effectLst/>
                          <a:latin typeface="+mn-lt"/>
                          <a:ea typeface="+mn-ea"/>
                          <a:cs typeface="+mn-cs"/>
                        </a:rPr>
                        <a:t>至＜</a:t>
                      </a:r>
                      <a:r>
                        <a:rPr lang="en-US" altLang="zh-CN" sz="1800" b="0" i="0" kern="1200" dirty="0" smtClean="0">
                          <a:solidFill>
                            <a:schemeClr val="dk1"/>
                          </a:solidFill>
                          <a:effectLst/>
                          <a:latin typeface="+mn-lt"/>
                          <a:ea typeface="+mn-ea"/>
                          <a:cs typeface="+mn-cs"/>
                        </a:rPr>
                        <a:t>10-3</a:t>
                      </a:r>
                      <a:endParaRPr lang="zh-CN" altLang="en-US" dirty="0"/>
                    </a:p>
                  </a:txBody>
                  <a:tcPr/>
                </a:tc>
                <a:tc>
                  <a:txBody>
                    <a:bodyPr/>
                    <a:lstStyle/>
                    <a:p>
                      <a:pPr algn="ctr"/>
                      <a:r>
                        <a:rPr lang="zh-CN" altLang="en-US" sz="1800" b="0" i="0" kern="1200" dirty="0" smtClean="0">
                          <a:solidFill>
                            <a:schemeClr val="dk1"/>
                          </a:solidFill>
                          <a:effectLst/>
                          <a:latin typeface="+mn-lt"/>
                          <a:ea typeface="+mn-ea"/>
                          <a:cs typeface="+mn-cs"/>
                        </a:rPr>
                        <a:t>≥</a:t>
                      </a:r>
                      <a:r>
                        <a:rPr lang="en-US" altLang="zh-CN" sz="1800" b="0" i="0" kern="1200" dirty="0" smtClean="0">
                          <a:solidFill>
                            <a:schemeClr val="dk1"/>
                          </a:solidFill>
                          <a:effectLst/>
                          <a:latin typeface="+mn-lt"/>
                          <a:ea typeface="+mn-ea"/>
                          <a:cs typeface="+mn-cs"/>
                        </a:rPr>
                        <a:t>10-8</a:t>
                      </a:r>
                      <a:r>
                        <a:rPr lang="zh-CN" altLang="en-US" sz="1800" b="0" i="0" kern="1200" dirty="0" smtClean="0">
                          <a:solidFill>
                            <a:schemeClr val="dk1"/>
                          </a:solidFill>
                          <a:effectLst/>
                          <a:latin typeface="+mn-lt"/>
                          <a:ea typeface="+mn-ea"/>
                          <a:cs typeface="+mn-cs"/>
                        </a:rPr>
                        <a:t>至＜</a:t>
                      </a:r>
                      <a:r>
                        <a:rPr lang="en-US" altLang="zh-CN" sz="1800" b="0" i="0" kern="1200" dirty="0" smtClean="0">
                          <a:solidFill>
                            <a:schemeClr val="dk1"/>
                          </a:solidFill>
                          <a:effectLst/>
                          <a:latin typeface="+mn-lt"/>
                          <a:ea typeface="+mn-ea"/>
                          <a:cs typeface="+mn-cs"/>
                        </a:rPr>
                        <a:t>10-7</a:t>
                      </a:r>
                      <a:endParaRPr lang="zh-CN" altLang="en-US" dirty="0"/>
                    </a:p>
                  </a:txBody>
                  <a:tcPr/>
                </a:tc>
              </a:tr>
              <a:tr h="459599">
                <a:tc>
                  <a:txBody>
                    <a:bodyPr/>
                    <a:lstStyle/>
                    <a:p>
                      <a:pPr algn="ctr"/>
                      <a:r>
                        <a:rPr lang="en-US" altLang="zh-CN" dirty="0" smtClean="0"/>
                        <a:t>4</a:t>
                      </a:r>
                      <a:endParaRPr lang="zh-CN" altLang="en-US" dirty="0"/>
                    </a:p>
                  </a:txBody>
                  <a:tcPr/>
                </a:tc>
                <a:tc>
                  <a:txBody>
                    <a:bodyPr/>
                    <a:lstStyle/>
                    <a:p>
                      <a:pPr algn="ctr"/>
                      <a:r>
                        <a:rPr lang="zh-CN" altLang="en-US" sz="1800" b="0" i="0" kern="1200" dirty="0" smtClean="0">
                          <a:solidFill>
                            <a:schemeClr val="dk1"/>
                          </a:solidFill>
                          <a:effectLst/>
                          <a:latin typeface="+mn-lt"/>
                          <a:ea typeface="+mn-ea"/>
                          <a:cs typeface="+mn-cs"/>
                        </a:rPr>
                        <a:t>≥</a:t>
                      </a:r>
                      <a:r>
                        <a:rPr lang="en-US" altLang="zh-CN" sz="1800" b="0" i="0" kern="1200" dirty="0" smtClean="0">
                          <a:solidFill>
                            <a:schemeClr val="dk1"/>
                          </a:solidFill>
                          <a:effectLst/>
                          <a:latin typeface="+mn-lt"/>
                          <a:ea typeface="+mn-ea"/>
                          <a:cs typeface="+mn-cs"/>
                        </a:rPr>
                        <a:t>10-5</a:t>
                      </a:r>
                      <a:r>
                        <a:rPr lang="zh-CN" altLang="en-US" sz="1800" b="0" i="0" kern="1200" dirty="0" smtClean="0">
                          <a:solidFill>
                            <a:schemeClr val="dk1"/>
                          </a:solidFill>
                          <a:effectLst/>
                          <a:latin typeface="+mn-lt"/>
                          <a:ea typeface="+mn-ea"/>
                          <a:cs typeface="+mn-cs"/>
                        </a:rPr>
                        <a:t>至＜</a:t>
                      </a:r>
                      <a:r>
                        <a:rPr lang="en-US" altLang="zh-CN" sz="1800" b="0" i="0" kern="1200" dirty="0" smtClean="0">
                          <a:solidFill>
                            <a:schemeClr val="dk1"/>
                          </a:solidFill>
                          <a:effectLst/>
                          <a:latin typeface="+mn-lt"/>
                          <a:ea typeface="+mn-ea"/>
                          <a:cs typeface="+mn-cs"/>
                        </a:rPr>
                        <a:t>10-4</a:t>
                      </a:r>
                      <a:endParaRPr lang="zh-CN" altLang="en-US" dirty="0"/>
                    </a:p>
                  </a:txBody>
                  <a:tcPr/>
                </a:tc>
                <a:tc>
                  <a:txBody>
                    <a:bodyPr/>
                    <a:lstStyle/>
                    <a:p>
                      <a:pPr algn="ctr"/>
                      <a:r>
                        <a:rPr lang="zh-CN" altLang="en-US" sz="1800" b="0" i="0" kern="1200" dirty="0" smtClean="0">
                          <a:solidFill>
                            <a:schemeClr val="dk1"/>
                          </a:solidFill>
                          <a:effectLst/>
                          <a:latin typeface="+mn-lt"/>
                          <a:ea typeface="+mn-ea"/>
                          <a:cs typeface="+mn-cs"/>
                        </a:rPr>
                        <a:t>≥</a:t>
                      </a:r>
                      <a:r>
                        <a:rPr lang="en-US" altLang="zh-CN" sz="1800" b="0" i="0" kern="1200" dirty="0" smtClean="0">
                          <a:solidFill>
                            <a:schemeClr val="dk1"/>
                          </a:solidFill>
                          <a:effectLst/>
                          <a:latin typeface="+mn-lt"/>
                          <a:ea typeface="+mn-ea"/>
                          <a:cs typeface="+mn-cs"/>
                        </a:rPr>
                        <a:t>10-9</a:t>
                      </a:r>
                      <a:r>
                        <a:rPr lang="zh-CN" altLang="en-US" sz="1800" b="0" i="0" kern="1200" dirty="0" smtClean="0">
                          <a:solidFill>
                            <a:schemeClr val="dk1"/>
                          </a:solidFill>
                          <a:effectLst/>
                          <a:latin typeface="+mn-lt"/>
                          <a:ea typeface="+mn-ea"/>
                          <a:cs typeface="+mn-cs"/>
                        </a:rPr>
                        <a:t>至＜</a:t>
                      </a:r>
                      <a:r>
                        <a:rPr lang="en-US" altLang="zh-CN" sz="1800" b="0" i="0" kern="1200" dirty="0" smtClean="0">
                          <a:solidFill>
                            <a:schemeClr val="dk1"/>
                          </a:solidFill>
                          <a:effectLst/>
                          <a:latin typeface="+mn-lt"/>
                          <a:ea typeface="+mn-ea"/>
                          <a:cs typeface="+mn-cs"/>
                        </a:rPr>
                        <a:t>10-8</a:t>
                      </a:r>
                      <a:endParaRPr lang="zh-CN" altLang="en-US" dirty="0"/>
                    </a:p>
                  </a:txBody>
                  <a:tcPr/>
                </a:tc>
              </a:tr>
            </a:tbl>
          </a:graphicData>
        </a:graphic>
      </p:graphicFrame>
    </p:spTree>
    <p:extLst>
      <p:ext uri="{BB962C8B-B14F-4D97-AF65-F5344CB8AC3E}">
        <p14:creationId xmlns:p14="http://schemas.microsoft.com/office/powerpoint/2010/main" val="350779018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12776"/>
            <a:ext cx="8363272" cy="4752528"/>
          </a:xfrm>
        </p:spPr>
        <p:txBody>
          <a:bodyPr>
            <a:normAutofit/>
          </a:bodyPr>
          <a:lstStyle/>
          <a:p>
            <a:r>
              <a:rPr lang="en-US" altLang="zh-CN" sz="2000" dirty="0"/>
              <a:t>3</a:t>
            </a:r>
            <a:r>
              <a:rPr lang="zh-CN" altLang="en-US" sz="2000" dirty="0"/>
              <a:t>、安全完整性</a:t>
            </a:r>
            <a:r>
              <a:rPr lang="zh-CN" altLang="en-US" sz="2000" dirty="0" smtClean="0"/>
              <a:t>等级</a:t>
            </a:r>
            <a:r>
              <a:rPr lang="en-US" altLang="zh-CN" sz="2000" dirty="0" smtClean="0"/>
              <a:t>SIL</a:t>
            </a:r>
            <a:r>
              <a:rPr lang="zh-CN" altLang="en-US" sz="2000" dirty="0" smtClean="0"/>
              <a:t>等级引入概率的来描述设备功能上的的完备。这为安全制动模型的引入概率也可以很好的描述模型的是否安全以及安全性的高低。</a:t>
            </a:r>
            <a:endParaRPr lang="en-US" altLang="zh-CN" sz="2000" dirty="0" smtClean="0"/>
          </a:p>
          <a:p>
            <a:r>
              <a:rPr lang="en-US" altLang="zh-CN" sz="2000" dirty="0" smtClean="0"/>
              <a:t>4</a:t>
            </a:r>
            <a:r>
              <a:rPr lang="zh-CN" altLang="en-US" sz="2000" dirty="0" smtClean="0"/>
              <a:t>、</a:t>
            </a:r>
            <a:r>
              <a:rPr lang="en-US" altLang="zh-CN" sz="2000" dirty="0" smtClean="0"/>
              <a:t>1976</a:t>
            </a:r>
            <a:r>
              <a:rPr lang="zh-CN" altLang="en-US" sz="2000" dirty="0"/>
              <a:t>关于</a:t>
            </a:r>
            <a:r>
              <a:rPr lang="en-US" altLang="zh-CN" sz="2000" dirty="0"/>
              <a:t>ATP</a:t>
            </a:r>
            <a:r>
              <a:rPr lang="zh-CN" altLang="en-US" sz="2000" dirty="0"/>
              <a:t>的报告中</a:t>
            </a:r>
            <a:r>
              <a:rPr lang="zh-CN" altLang="en-US" sz="2000" dirty="0" smtClean="0"/>
              <a:t>提到乘客死亡率低于</a:t>
            </a:r>
            <a:r>
              <a:rPr lang="en-US" altLang="zh-CN" sz="2000" dirty="0" smtClean="0"/>
              <a:t>200</a:t>
            </a:r>
            <a:r>
              <a:rPr lang="zh-CN" altLang="en-US" sz="2000" dirty="0" smtClean="0"/>
              <a:t>亿</a:t>
            </a:r>
            <a:r>
              <a:rPr lang="en-US" altLang="zh-CN" sz="2000" dirty="0" smtClean="0"/>
              <a:t>(20 billion)</a:t>
            </a:r>
            <a:r>
              <a:rPr lang="zh-CN" altLang="en-US" sz="2000" dirty="0" smtClean="0"/>
              <a:t>分之一。</a:t>
            </a:r>
            <a:endParaRPr lang="en-US" altLang="zh-CN" sz="2000" dirty="0" smtClean="0"/>
          </a:p>
          <a:p>
            <a:r>
              <a:rPr lang="en-US" altLang="zh-CN" sz="2000" dirty="0"/>
              <a:t> </a:t>
            </a:r>
            <a:r>
              <a:rPr lang="en-US" altLang="zh-CN" sz="2000" dirty="0" smtClean="0"/>
              <a:t>    </a:t>
            </a:r>
            <a:r>
              <a:rPr lang="zh-CN" altLang="en-US" sz="2000" dirty="0" smtClean="0"/>
              <a:t>举例：地铁轻轨系统</a:t>
            </a:r>
            <a:endParaRPr lang="en-US" altLang="zh-CN" sz="2000" dirty="0" smtClean="0"/>
          </a:p>
          <a:p>
            <a:r>
              <a:rPr lang="en-US" altLang="zh-CN" sz="2000" dirty="0"/>
              <a:t> </a:t>
            </a:r>
            <a:r>
              <a:rPr lang="en-US" altLang="zh-CN" sz="2000" dirty="0" smtClean="0"/>
              <a:t>    1</a:t>
            </a:r>
            <a:r>
              <a:rPr lang="zh-CN" altLang="en-US" sz="2000" dirty="0" smtClean="0"/>
              <a:t>、列车</a:t>
            </a:r>
            <a:r>
              <a:rPr lang="en-US" altLang="zh-CN" sz="2000" dirty="0" smtClean="0"/>
              <a:t>19</a:t>
            </a:r>
            <a:r>
              <a:rPr lang="zh-CN" altLang="en-US" sz="2000" dirty="0" smtClean="0"/>
              <a:t>小时运行时间，</a:t>
            </a:r>
            <a:r>
              <a:rPr lang="en-US" altLang="zh-CN" sz="2000" dirty="0" smtClean="0"/>
              <a:t>15</a:t>
            </a:r>
            <a:r>
              <a:rPr lang="zh-CN" altLang="en-US" sz="2000" dirty="0" smtClean="0"/>
              <a:t>分钟一趟列车</a:t>
            </a:r>
            <a:endParaRPr lang="en-US" altLang="zh-CN" sz="2000" dirty="0" smtClean="0"/>
          </a:p>
          <a:p>
            <a:r>
              <a:rPr lang="en-US" altLang="zh-CN" sz="2000" dirty="0"/>
              <a:t> </a:t>
            </a:r>
            <a:r>
              <a:rPr lang="en-US" altLang="zh-CN" sz="2000" dirty="0" smtClean="0"/>
              <a:t>    2</a:t>
            </a:r>
            <a:r>
              <a:rPr lang="zh-CN" altLang="en-US" sz="2000" dirty="0" smtClean="0"/>
              <a:t>、每</a:t>
            </a:r>
            <a:r>
              <a:rPr lang="en-US" altLang="zh-CN" sz="2000" dirty="0" smtClean="0"/>
              <a:t>3</a:t>
            </a:r>
            <a:r>
              <a:rPr lang="zh-CN" altLang="en-US" sz="2000" dirty="0" smtClean="0"/>
              <a:t>分钟一次制动</a:t>
            </a:r>
            <a:endParaRPr lang="en-US" altLang="zh-CN" sz="2000" dirty="0" smtClean="0"/>
          </a:p>
          <a:p>
            <a:r>
              <a:rPr lang="en-US" altLang="zh-CN" sz="2000" dirty="0" smtClean="0"/>
              <a:t>     3</a:t>
            </a:r>
            <a:r>
              <a:rPr lang="zh-CN" altLang="en-US" sz="2000" dirty="0" smtClean="0"/>
              <a:t>、列车平均</a:t>
            </a:r>
            <a:r>
              <a:rPr lang="en-US" altLang="zh-CN" sz="2000" dirty="0" smtClean="0"/>
              <a:t>150</a:t>
            </a:r>
            <a:r>
              <a:rPr lang="zh-CN" altLang="en-US" sz="2000" dirty="0" smtClean="0"/>
              <a:t>乘客</a:t>
            </a:r>
            <a:endParaRPr lang="en-US" altLang="zh-CN" sz="2000" dirty="0" smtClean="0"/>
          </a:p>
          <a:p>
            <a:r>
              <a:rPr lang="en-US" altLang="zh-CN" sz="2000" dirty="0" smtClean="0"/>
              <a:t>     </a:t>
            </a:r>
            <a:r>
              <a:rPr lang="zh-CN" altLang="en-US" sz="2000" dirty="0" smtClean="0"/>
              <a:t>每天列车数：</a:t>
            </a:r>
            <a:r>
              <a:rPr lang="en-US" altLang="zh-CN" sz="2000" dirty="0" smtClean="0"/>
              <a:t>19*60/15 = 76 </a:t>
            </a:r>
          </a:p>
          <a:p>
            <a:r>
              <a:rPr lang="zh-CN" altLang="en-US" sz="2000" dirty="0" smtClean="0"/>
              <a:t>     每年制动次数：</a:t>
            </a:r>
            <a:r>
              <a:rPr lang="en-US" altLang="zh-CN" sz="2000" dirty="0" smtClean="0"/>
              <a:t>76*19*60/3*365 = 10541200 </a:t>
            </a:r>
            <a:r>
              <a:rPr lang="zh-CN" altLang="en-US" sz="2000" dirty="0" smtClean="0"/>
              <a:t>次</a:t>
            </a:r>
            <a:r>
              <a:rPr lang="en-US" altLang="zh-CN" sz="2000" dirty="0" smtClean="0"/>
              <a:t>/</a:t>
            </a:r>
            <a:r>
              <a:rPr lang="zh-CN" altLang="en-US" sz="2000" dirty="0" smtClean="0"/>
              <a:t>年</a:t>
            </a:r>
            <a:endParaRPr lang="en-US" altLang="zh-CN" sz="2000" dirty="0" smtClean="0"/>
          </a:p>
          <a:p>
            <a:r>
              <a:rPr lang="en-US" altLang="zh-CN" sz="2000" dirty="0"/>
              <a:t> </a:t>
            </a:r>
            <a:r>
              <a:rPr lang="en-US" altLang="zh-CN" sz="2000" dirty="0" smtClean="0"/>
              <a:t>    </a:t>
            </a:r>
            <a:r>
              <a:rPr lang="zh-CN" altLang="en-US" sz="2000" dirty="0" smtClean="0"/>
              <a:t>每年乘客数：</a:t>
            </a:r>
            <a:r>
              <a:rPr lang="en-US" altLang="zh-CN" sz="2000" dirty="0" smtClean="0"/>
              <a:t>76*150*365 = 4161000</a:t>
            </a:r>
          </a:p>
          <a:p>
            <a:r>
              <a:rPr lang="en-US" altLang="zh-CN" sz="2000" dirty="0"/>
              <a:t> </a:t>
            </a:r>
            <a:r>
              <a:rPr lang="en-US" altLang="zh-CN" sz="2000" dirty="0" smtClean="0"/>
              <a:t>    </a:t>
            </a:r>
            <a:r>
              <a:rPr lang="zh-CN" altLang="en-US" sz="2000" dirty="0" smtClean="0"/>
              <a:t>一个人死亡的平均时间：</a:t>
            </a:r>
            <a:r>
              <a:rPr lang="en-US" altLang="zh-CN" sz="2000" dirty="0" smtClean="0"/>
              <a:t>200*10e9 / 4161000 = 4806 </a:t>
            </a:r>
            <a:r>
              <a:rPr lang="zh-CN" altLang="en-US" sz="2000" dirty="0" smtClean="0"/>
              <a:t>年</a:t>
            </a:r>
            <a:endParaRPr lang="en-US" altLang="zh-CN" sz="2000" dirty="0" smtClean="0"/>
          </a:p>
          <a:p>
            <a:r>
              <a:rPr lang="en-US" altLang="zh-CN" sz="2000" dirty="0"/>
              <a:t> </a:t>
            </a:r>
            <a:r>
              <a:rPr lang="en-US" altLang="zh-CN" sz="2000" dirty="0" smtClean="0"/>
              <a:t>    </a:t>
            </a:r>
            <a:r>
              <a:rPr lang="zh-CN" altLang="en-US" sz="2000" dirty="0" smtClean="0"/>
              <a:t>故每次制动事故发生概率：</a:t>
            </a:r>
            <a:r>
              <a:rPr lang="en-US" altLang="zh-CN" sz="2000" dirty="0" smtClean="0"/>
              <a:t>P = 1 / (</a:t>
            </a:r>
            <a:r>
              <a:rPr lang="en-US" altLang="zh-CN" sz="2000" dirty="0"/>
              <a:t>10541200 </a:t>
            </a:r>
            <a:r>
              <a:rPr lang="en-US" altLang="zh-CN" sz="2000" dirty="0" smtClean="0"/>
              <a:t>* 4806 * 150)  = 1.3 * 10e-13</a:t>
            </a:r>
            <a:endParaRPr lang="en-US" altLang="zh-CN" sz="2000" dirty="0"/>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8</a:t>
            </a:fld>
            <a:endParaRPr lang="zh-CN" altLang="en-US" dirty="0"/>
          </a:p>
        </p:txBody>
      </p:sp>
      <p:sp>
        <p:nvSpPr>
          <p:cNvPr id="4" name="标题 3"/>
          <p:cNvSpPr>
            <a:spLocks noGrp="1"/>
          </p:cNvSpPr>
          <p:nvPr>
            <p:ph type="title"/>
          </p:nvPr>
        </p:nvSpPr>
        <p:spPr/>
        <p:txBody>
          <a:bodyPr/>
          <a:lstStyle/>
          <a:p>
            <a:r>
              <a:rPr lang="zh-CN" altLang="en-US" dirty="0" smtClean="0"/>
              <a:t>安全制动模型的含义</a:t>
            </a:r>
            <a:endParaRPr lang="zh-CN" altLang="en-US" dirty="0"/>
          </a:p>
        </p:txBody>
      </p:sp>
    </p:spTree>
    <p:extLst>
      <p:ext uri="{BB962C8B-B14F-4D97-AF65-F5344CB8AC3E}">
        <p14:creationId xmlns:p14="http://schemas.microsoft.com/office/powerpoint/2010/main" val="239451201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smtClean="0"/>
              <a:t>5</a:t>
            </a:r>
            <a:r>
              <a:rPr lang="zh-CN" altLang="en-US" dirty="0" smtClean="0"/>
              <a:t>、由此，乘客的死亡率转换为列车制动的安全问题，并且制动事故目标概率确定。</a:t>
            </a:r>
            <a:endParaRPr lang="en-US" altLang="zh-CN" dirty="0" smtClean="0"/>
          </a:p>
          <a:p>
            <a:r>
              <a:rPr lang="en-US" altLang="zh-CN" dirty="0" smtClean="0"/>
              <a:t>6</a:t>
            </a:r>
            <a:r>
              <a:rPr lang="zh-CN" altLang="en-US" dirty="0" smtClean="0"/>
              <a:t>、引入概率，制动模型曲线描述为概率分布，模型最终的形与相关制动参数分布密切相关</a:t>
            </a:r>
            <a:endParaRPr lang="en-US" altLang="zh-CN" dirty="0" smtClean="0"/>
          </a:p>
          <a:p>
            <a:endParaRPr lang="en-US" altLang="zh-CN" dirty="0" smtClean="0"/>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9</a:t>
            </a:fld>
            <a:endParaRPr lang="zh-CN" altLang="en-US" dirty="0"/>
          </a:p>
        </p:txBody>
      </p:sp>
      <p:sp>
        <p:nvSpPr>
          <p:cNvPr id="4" name="标题 3"/>
          <p:cNvSpPr>
            <a:spLocks noGrp="1"/>
          </p:cNvSpPr>
          <p:nvPr>
            <p:ph type="title"/>
          </p:nvPr>
        </p:nvSpPr>
        <p:spPr/>
        <p:txBody>
          <a:bodyPr/>
          <a:lstStyle/>
          <a:p>
            <a:r>
              <a:rPr lang="zh-CN" altLang="en-US" dirty="0"/>
              <a:t>安全制动模型的含义</a:t>
            </a:r>
            <a:endParaRPr lang="zh-CN" altLang="en-US" dirty="0"/>
          </a:p>
        </p:txBody>
      </p:sp>
    </p:spTree>
    <p:extLst>
      <p:ext uri="{BB962C8B-B14F-4D97-AF65-F5344CB8AC3E}">
        <p14:creationId xmlns:p14="http://schemas.microsoft.com/office/powerpoint/2010/main" val="66249987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北京交通大学（白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5575</TotalTime>
  <Words>837</Words>
  <Application>Microsoft Office PowerPoint</Application>
  <PresentationFormat>全屏显示(4:3)</PresentationFormat>
  <Paragraphs>114</Paragraphs>
  <Slides>12</Slides>
  <Notes>5</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北京交通大学（白底）</vt:lpstr>
      <vt:lpstr>列车安全制动参数模型</vt:lpstr>
      <vt:lpstr>PowerPoint 演示文稿</vt:lpstr>
      <vt:lpstr>标准模型</vt:lpstr>
      <vt:lpstr>标准模型仿真对照</vt:lpstr>
      <vt:lpstr>标准模型参数分析</vt:lpstr>
      <vt:lpstr>丢失效率</vt:lpstr>
      <vt:lpstr>安全制动模型的含义</vt:lpstr>
      <vt:lpstr>安全制动模型的含义</vt:lpstr>
      <vt:lpstr>安全制动模型的含义</vt:lpstr>
      <vt:lpstr>入口速度随机分析</vt:lpstr>
      <vt:lpstr>反应时间随机分析</vt:lpstr>
      <vt:lpstr>下月研究计划</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December</dc:creator>
  <cp:lastModifiedBy>csj</cp:lastModifiedBy>
  <cp:revision>436</cp:revision>
  <dcterms:modified xsi:type="dcterms:W3CDTF">2015-06-05T08:09:15Z</dcterms:modified>
</cp:coreProperties>
</file>