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00"/>
    <a:srgbClr val="478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-292" y="2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8DF97D2-D6CF-4F17-851C-294DD72781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DDCF131-C696-4DB1-BF11-6200DFABE0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87266BD-4B6B-499B-AFB0-8DD77EE950FB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DEF4DA1-72E6-4368-BB0B-060620861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5BEDB66-5A99-47EA-B6D5-478C6FE96E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97E9610-249D-4CDB-89CE-7ACC46F02D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12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2">
            <a:extLst>
              <a:ext uri="{FF2B5EF4-FFF2-40B4-BE49-F238E27FC236}">
                <a16:creationId xmlns:a16="http://schemas.microsoft.com/office/drawing/2014/main" xmlns="" id="{69819CE2-8357-4F5C-8DBB-9096D0051C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31875" y="561975"/>
            <a:ext cx="11160125" cy="0"/>
          </a:xfrm>
          <a:prstGeom prst="line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31">
            <a:extLst>
              <a:ext uri="{FF2B5EF4-FFF2-40B4-BE49-F238E27FC236}">
                <a16:creationId xmlns:a16="http://schemas.microsoft.com/office/drawing/2014/main" xmlns="" id="{9E117350-CC86-4C98-A433-69D18E8CF9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3988" y="84138"/>
            <a:ext cx="30273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0" tIns="48351" rIns="96700" bIns="48351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实数计算机中的表示</a:t>
            </a: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xmlns="" id="{2E31E360-F98A-4408-B101-255D0CF67E77}"/>
              </a:ext>
            </a:extLst>
          </p:cNvPr>
          <p:cNvSpPr/>
          <p:nvPr userDrawn="1"/>
        </p:nvSpPr>
        <p:spPr>
          <a:xfrm>
            <a:off x="0" y="0"/>
            <a:ext cx="1563688" cy="612775"/>
          </a:xfrm>
          <a:prstGeom prst="parallelogram">
            <a:avLst>
              <a:gd name="adj" fmla="val 6120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26">
              <a:defRPr/>
            </a:pPr>
            <a:r>
              <a:rPr lang="en-US" altLang="zh-CN" sz="28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2.4</a:t>
            </a:r>
            <a:endParaRPr lang="zh-CN" altLang="en-US" sz="28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A664C0-4708-4274-8B88-D02651E1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E6A8869-54C4-42FB-ADC4-09B5E638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C0312B9-E767-483A-9AB8-45572B63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C8FBE98-BB38-4492-88C6-811D5F00A2B3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2B6798-0B5D-4C32-9AE9-2501B3E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043061-5532-487E-BE46-418B1692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1C69074-181B-4353-9857-E174EAF68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ACEE165-C99F-4BC5-B1D8-2ABD87297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47357CC-4D67-4D12-B588-8289BE70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68FACC-1126-49B5-AD33-B07EB95C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68D8CAF-0DE4-4557-B223-C5A95B6D3601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9AD9DE-511D-4E10-AA0C-8A5FA186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86C6CC4-9C7D-4B9A-8A08-52EFE79C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9D881F8-004A-4BEF-9CBD-16C9FC86A1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6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F39A3B-FC85-41D9-8F77-AC07EE1B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C0E94F-C6DA-460C-BF56-BEC9CE3D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4FF65C-B56D-4C48-9405-3FD93B94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538B2B-8F46-4A35-B511-1A46EC3D838C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1C778F-44DF-4697-979D-0DE96B45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68E9E7-D1DD-4A68-929D-2145518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DECE362-8C45-4021-8613-1BD640F040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2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ED2B9E-55D5-4965-88D0-8E13985A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97902C-B5AE-4F6E-8BA5-B379A261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B427D7-F7F6-4A9E-B0F1-B38839E8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E97274-0168-4C5C-904B-BCB27FC11A65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0DB8C-2C40-4330-A313-16462CF7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6FF906F-A34B-4926-BF64-5CE63D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0ADA58-B3A0-4685-AD68-460202A85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7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820A58-606F-4CD7-B944-66A3D198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F84779-C874-47AA-928B-2A62A79E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062B211-6089-4CF1-A0D5-1B8728B16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D28BA2F-BC6A-4CB6-B2F9-AF724805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D2E8E7-53AB-4802-A292-C33FE50185C2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E49BD81-AB41-4FD4-B69A-70579EB7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A765FCC-168F-4CAD-AD3A-D14746C3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73DC464-E162-494A-860F-129D8731A4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43B81C-A105-4974-A70D-7BCA5656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1E7A76B-215E-4AD7-B9CD-438797CD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C8DD7E-C15A-480A-B36D-8917ED5B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2FCE2E3-625A-4C2E-8CA6-3810D23DE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E15C763-5611-45C1-A176-D3223C701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2E4EEBF-3D18-44ED-ABD9-2D2F22F1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39CAEB2-705D-42D9-8E90-0146CC00BC0C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21B0E53-9B60-43E9-8605-914573B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6A994A8-EB8F-47A6-A2F6-6230F571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6B89988-05A7-4229-91FC-06107C3768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8CDD7B-4466-4809-AF96-C4E86223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1B75D6B-2DED-4570-8E3F-FB3FD99A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8924E5-DA02-4FFD-9A1C-19CFD39FC2A0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8E8292D-4807-4B2A-BE75-076E1DB2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D19414-A33D-4DB6-B8F0-21CD4031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EAA478-D2B0-4D14-8477-EA2BB71CF0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8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49BE0EF-B3F3-4F2E-8497-DFF21B6B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016F72-DED4-44F0-B182-9E6EBCED89BA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2955ADA-C917-4869-879D-40BA40C3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2F80371-2350-4847-BEA1-7779BAC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867CE3-BD02-4AAB-8744-83C3574C4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6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D159F7-212C-4571-9A9E-FCE93D9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77DE64-F0F4-4907-8E21-CABE908D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8EA4D79-6FAC-4561-85B2-5EA847F9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6C742AE-8DBA-49CF-B31D-49C800E6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E4B3072-59A6-42DF-BA3B-7D3D934D31FE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9FF9A05-4437-43D0-B7D9-1D87771F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997E8F-9083-46E6-A82D-F8A4E5B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16EB006-630D-4328-A322-14A4B3646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4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7EA38F-ED3D-4E29-8274-143719EF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25BD589-7A7D-4FAC-923B-D3073D64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87DD179-E70A-4DA9-A1B3-161E285B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8FC4C5A-CE89-48CF-8809-9CE5280C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AAC934-A635-47DE-8F5D-A6AA3F84EF15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1D7E188-66EC-4640-A59B-F1598D76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8FD3DA-61C6-4E08-83A8-19D6A064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D42DED-A114-49F1-ACD8-5488AC85F3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5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>
            <a:extLst>
              <a:ext uri="{FF2B5EF4-FFF2-40B4-BE49-F238E27FC236}">
                <a16:creationId xmlns:a16="http://schemas.microsoft.com/office/drawing/2014/main" xmlns="" id="{F7B459D8-8F6C-49BD-89DC-ADDA38C03D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7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7">
            <a:extLst>
              <a:ext uri="{FF2B5EF4-FFF2-40B4-BE49-F238E27FC236}">
                <a16:creationId xmlns:a16="http://schemas.microsoft.com/office/drawing/2014/main" xmlns="" id="{02C12DB1-57D0-4E4F-9910-01CFB411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t="2856" r="11790" b="1824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c2c33e6a32bc9ec118dfac6d875d8fcb">
            <a:extLst>
              <a:ext uri="{FF2B5EF4-FFF2-40B4-BE49-F238E27FC236}">
                <a16:creationId xmlns:a16="http://schemas.microsoft.com/office/drawing/2014/main" xmlns="" id="{72707068-5C65-44E2-8F9E-5C5FD6D1EE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659356" y="932344"/>
            <a:ext cx="8873288" cy="49921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F941A70-3CF9-474B-9082-9F1B6EE9B7BE}"/>
              </a:ext>
            </a:extLst>
          </p:cNvPr>
          <p:cNvSpPr txBox="1"/>
          <p:nvPr/>
        </p:nvSpPr>
        <p:spPr>
          <a:xfrm>
            <a:off x="2778125" y="2305050"/>
            <a:ext cx="666115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  <a:endParaRPr lang="en-US" altLang="zh-CN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在计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算机中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的表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形 47">
            <a:extLst>
              <a:ext uri="{FF2B5EF4-FFF2-40B4-BE49-F238E27FC236}">
                <a16:creationId xmlns:a16="http://schemas.microsoft.com/office/drawing/2014/main" xmlns="" id="{FC151AC9-2991-4E64-880E-0B0D783B4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7960" y="1547813"/>
            <a:ext cx="3948112" cy="4060825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612E42B2-D02A-4B35-8F49-4CFD3386BAEC}"/>
              </a:ext>
            </a:extLst>
          </p:cNvPr>
          <p:cNvSpPr txBox="1">
            <a:spLocks noChangeArrowheads="1"/>
          </p:cNvSpPr>
          <p:nvPr/>
        </p:nvSpPr>
        <p:spPr>
          <a:xfrm>
            <a:off x="2044510" y="2178050"/>
            <a:ext cx="3332162" cy="2160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在计算机领域，一般采用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浮点数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的形式来近似地表示实数。即一个实数的浮点数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是一个整数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的整数次幂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构成：</a:t>
            </a:r>
          </a:p>
        </p:txBody>
      </p:sp>
      <p:graphicFrame>
        <p:nvGraphicFramePr>
          <p:cNvPr id="22" name="Object 1">
            <a:extLst>
              <a:ext uri="{FF2B5EF4-FFF2-40B4-BE49-F238E27FC236}">
                <a16:creationId xmlns:a16="http://schemas.microsoft.com/office/drawing/2014/main" xmlns="" id="{768CFA66-7C5D-4BB7-8BD5-E5137032E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39087"/>
              </p:ext>
            </p:extLst>
          </p:nvPr>
        </p:nvGraphicFramePr>
        <p:xfrm>
          <a:off x="2914460" y="4697413"/>
          <a:ext cx="24622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4" imgW="762993" imgH="203465" progId="Equation.DSMT4">
                  <p:embed/>
                </p:oleObj>
              </mc:Choice>
              <mc:Fallback>
                <p:oleObj name="Equation" r:id="rId4" imgW="762993" imgH="20346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460" y="4697413"/>
                        <a:ext cx="24622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E290E45-5481-423B-A03B-C391B42250E8}"/>
              </a:ext>
            </a:extLst>
          </p:cNvPr>
          <p:cNvGrpSpPr/>
          <p:nvPr/>
        </p:nvGrpSpPr>
        <p:grpSpPr>
          <a:xfrm>
            <a:off x="6775736" y="1989170"/>
            <a:ext cx="3705229" cy="3122763"/>
            <a:chOff x="6428264" y="1989170"/>
            <a:chExt cx="3705229" cy="3122763"/>
          </a:xfrm>
          <a:noFill/>
        </p:grpSpPr>
        <p:sp>
          <p:nvSpPr>
            <p:cNvPr id="3" name="对话气泡: 椭圆形 2">
              <a:extLst>
                <a:ext uri="{FF2B5EF4-FFF2-40B4-BE49-F238E27FC236}">
                  <a16:creationId xmlns:a16="http://schemas.microsoft.com/office/drawing/2014/main" xmlns="" id="{847B4F73-498D-4114-B90B-6E0BE96A1038}"/>
                </a:ext>
              </a:extLst>
            </p:cNvPr>
            <p:cNvSpPr/>
            <p:nvPr/>
          </p:nvSpPr>
          <p:spPr>
            <a:xfrm>
              <a:off x="6428264" y="1989170"/>
              <a:ext cx="3705229" cy="3122763"/>
            </a:xfrm>
            <a:prstGeom prst="wedgeEllipseCallout">
              <a:avLst>
                <a:gd name="adj1" fmla="val -79503"/>
                <a:gd name="adj2" fmla="val 384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80325DBA-3BFE-49AC-9CA1-71A89BB47C5B}"/>
                </a:ext>
              </a:extLst>
            </p:cNvPr>
            <p:cNvSpPr/>
            <p:nvPr/>
          </p:nvSpPr>
          <p:spPr>
            <a:xfrm>
              <a:off x="6728603" y="2592688"/>
              <a:ext cx="3137275" cy="168905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indent="628650" algn="ctr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defRPr/>
              </a:pPr>
              <a:r>
                <a:rPr lang="zh-CN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其中：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zh-CN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为数值的符号，称为数符，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zh-CN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为数值的精度，称为尾数，指数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zh-CN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称为阶码。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612E42B2-D02A-4B35-8F49-4CFD3386BAEC}"/>
              </a:ext>
            </a:extLst>
          </p:cNvPr>
          <p:cNvSpPr txBox="1">
            <a:spLocks noChangeArrowheads="1"/>
          </p:cNvSpPr>
          <p:nvPr/>
        </p:nvSpPr>
        <p:spPr>
          <a:xfrm>
            <a:off x="1697038" y="3609975"/>
            <a:ext cx="3332162" cy="2160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 panose="020B0604020202020204" pitchFamily="34" charset="0"/>
              <a:buNone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AF4CA23-E004-4EAB-A2F3-26495C4DB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1863994"/>
            <a:ext cx="9617075" cy="81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每一个浮点数都包含数符、尾数和阶码三部分。最常用的浮点数格式之一就是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IEEE754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国际标准：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C6EA47A-0792-47D9-906A-383DF42C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478213"/>
            <a:ext cx="21336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尾数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原码表示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D21C91A-40CE-4AB7-954C-09DA3E0EC508}"/>
              </a:ext>
            </a:extLst>
          </p:cNvPr>
          <p:cNvSpPr/>
          <p:nvPr/>
        </p:nvSpPr>
        <p:spPr>
          <a:xfrm>
            <a:off x="3946358" y="2852738"/>
            <a:ext cx="4072105" cy="276998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尾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数采用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的规格化方法</a:t>
            </a:r>
            <a:r>
              <a:rPr lang="pt-BR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0.75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可以表示成多种形式：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11.0×2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endParaRPr lang="zh-CN" altLang="zh-CN" sz="20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1.1×2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zh-CN" altLang="zh-CN" sz="20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0.11×2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zh-CN" sz="20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0.011×2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0.0011×2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18F64BE-27E7-47FA-81BC-63B1028D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638" y="3354388"/>
            <a:ext cx="2230437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阶码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用移码表示（即在真值上增加一个偏置值）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BB03E81-A2B0-436E-A66F-731ED12691BA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1636295"/>
            <a:ext cx="10360025" cy="4571615"/>
            <a:chOff x="4188196" y="2127479"/>
            <a:chExt cx="3910692" cy="3650794"/>
          </a:xfrm>
        </p:grpSpPr>
        <p:grpSp>
          <p:nvGrpSpPr>
            <p:cNvPr id="16392" name="组合 15">
              <a:extLst>
                <a:ext uri="{FF2B5EF4-FFF2-40B4-BE49-F238E27FC236}">
                  <a16:creationId xmlns:a16="http://schemas.microsoft.com/office/drawing/2014/main" xmlns="" id="{FBE25A65-2A7C-4CF0-B64B-D76DCA161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8196" y="2127479"/>
              <a:ext cx="3910692" cy="3650794"/>
              <a:chOff x="4188196" y="2127479"/>
              <a:chExt cx="3910692" cy="3650794"/>
            </a:xfrm>
          </p:grpSpPr>
          <p:sp>
            <p:nvSpPr>
              <p:cNvPr id="21" name="任意多边形 93">
                <a:extLst>
                  <a:ext uri="{FF2B5EF4-FFF2-40B4-BE49-F238E27FC236}">
                    <a16:creationId xmlns:a16="http://schemas.microsoft.com/office/drawing/2014/main" xmlns="" id="{2916F6C0-DB3B-4145-BC61-B1369B152C6F}"/>
                  </a:ext>
                </a:extLst>
              </p:cNvPr>
              <p:cNvSpPr/>
              <p:nvPr/>
            </p:nvSpPr>
            <p:spPr>
              <a:xfrm flipH="1" flipV="1">
                <a:off x="7777092" y="5460969"/>
                <a:ext cx="321796" cy="317304"/>
              </a:xfrm>
              <a:custGeom>
                <a:avLst/>
                <a:gdLst>
                  <a:gd name="connsiteX0" fmla="*/ 76384 w 725149"/>
                  <a:gd name="connsiteY0" fmla="*/ 0 h 714376"/>
                  <a:gd name="connsiteX1" fmla="*/ 212910 w 725149"/>
                  <a:gd name="connsiteY1" fmla="*/ 1519 h 714376"/>
                  <a:gd name="connsiteX2" fmla="*/ 406449 w 725149"/>
                  <a:gd name="connsiteY2" fmla="*/ 1519 h 714376"/>
                  <a:gd name="connsiteX3" fmla="*/ 362726 w 725149"/>
                  <a:gd name="connsiteY3" fmla="*/ 45243 h 714376"/>
                  <a:gd name="connsiteX4" fmla="*/ 693346 w 725149"/>
                  <a:gd name="connsiteY4" fmla="*/ 45244 h 714376"/>
                  <a:gd name="connsiteX5" fmla="*/ 725149 w 725149"/>
                  <a:gd name="connsiteY5" fmla="*/ 77048 h 714376"/>
                  <a:gd name="connsiteX6" fmla="*/ 156851 w 725149"/>
                  <a:gd name="connsiteY6" fmla="*/ 77048 h 714376"/>
                  <a:gd name="connsiteX7" fmla="*/ 75720 w 725149"/>
                  <a:gd name="connsiteY7" fmla="*/ 158178 h 714376"/>
                  <a:gd name="connsiteX8" fmla="*/ 75722 w 725149"/>
                  <a:gd name="connsiteY8" fmla="*/ 681520 h 714376"/>
                  <a:gd name="connsiteX9" fmla="*/ 42866 w 725149"/>
                  <a:gd name="connsiteY9" fmla="*/ 714376 h 714376"/>
                  <a:gd name="connsiteX10" fmla="*/ 42865 w 725149"/>
                  <a:gd name="connsiteY10" fmla="*/ 387498 h 714376"/>
                  <a:gd name="connsiteX11" fmla="*/ 745 w 725149"/>
                  <a:gd name="connsiteY11" fmla="*/ 429618 h 714376"/>
                  <a:gd name="connsiteX12" fmla="*/ 0 w 725149"/>
                  <a:gd name="connsiteY12" fmla="*/ 429619 h 714376"/>
                  <a:gd name="connsiteX13" fmla="*/ 1 w 725149"/>
                  <a:gd name="connsiteY13" fmla="*/ 134343 h 714376"/>
                  <a:gd name="connsiteX14" fmla="*/ 646 w 725149"/>
                  <a:gd name="connsiteY14" fmla="*/ 134343 h 714376"/>
                  <a:gd name="connsiteX15" fmla="*/ 1 w 725149"/>
                  <a:gd name="connsiteY15" fmla="*/ 76381 h 71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5149" h="714376">
                    <a:moveTo>
                      <a:pt x="76384" y="0"/>
                    </a:moveTo>
                    <a:lnTo>
                      <a:pt x="212910" y="1519"/>
                    </a:lnTo>
                    <a:lnTo>
                      <a:pt x="406449" y="1519"/>
                    </a:lnTo>
                    <a:lnTo>
                      <a:pt x="362726" y="45243"/>
                    </a:lnTo>
                    <a:lnTo>
                      <a:pt x="693346" y="45244"/>
                    </a:lnTo>
                    <a:lnTo>
                      <a:pt x="725149" y="77048"/>
                    </a:lnTo>
                    <a:lnTo>
                      <a:pt x="156851" y="77048"/>
                    </a:lnTo>
                    <a:lnTo>
                      <a:pt x="75720" y="158178"/>
                    </a:lnTo>
                    <a:lnTo>
                      <a:pt x="75722" y="681520"/>
                    </a:lnTo>
                    <a:lnTo>
                      <a:pt x="42866" y="714376"/>
                    </a:lnTo>
                    <a:lnTo>
                      <a:pt x="42865" y="387498"/>
                    </a:lnTo>
                    <a:lnTo>
                      <a:pt x="745" y="429618"/>
                    </a:lnTo>
                    <a:lnTo>
                      <a:pt x="0" y="429619"/>
                    </a:lnTo>
                    <a:lnTo>
                      <a:pt x="1" y="134343"/>
                    </a:lnTo>
                    <a:lnTo>
                      <a:pt x="646" y="134343"/>
                    </a:lnTo>
                    <a:lnTo>
                      <a:pt x="1" y="76381"/>
                    </a:lnTo>
                    <a:close/>
                  </a:path>
                </a:pathLst>
              </a:custGeom>
              <a:solidFill>
                <a:srgbClr val="4788E6"/>
              </a:solidFill>
              <a:ln>
                <a:solidFill>
                  <a:srgbClr val="4788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xmlns="" id="{CDF1239D-95E3-4D34-B3C8-89C3214969CA}"/>
                  </a:ext>
                </a:extLst>
              </p:cNvPr>
              <p:cNvSpPr/>
              <p:nvPr/>
            </p:nvSpPr>
            <p:spPr>
              <a:xfrm>
                <a:off x="4267297" y="2210411"/>
                <a:ext cx="3734513" cy="3484931"/>
              </a:xfrm>
              <a:prstGeom prst="roundRect">
                <a:avLst>
                  <a:gd name="adj" fmla="val 1939"/>
                </a:avLst>
              </a:prstGeom>
              <a:noFill/>
              <a:ln>
                <a:solidFill>
                  <a:srgbClr val="4788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任意多边形 93">
                <a:extLst>
                  <a:ext uri="{FF2B5EF4-FFF2-40B4-BE49-F238E27FC236}">
                    <a16:creationId xmlns:a16="http://schemas.microsoft.com/office/drawing/2014/main" xmlns="" id="{07D72D77-159E-4605-9C60-CFFF0A87E7D5}"/>
                  </a:ext>
                </a:extLst>
              </p:cNvPr>
              <p:cNvSpPr/>
              <p:nvPr/>
            </p:nvSpPr>
            <p:spPr>
              <a:xfrm rot="16200000" flipH="1" flipV="1">
                <a:off x="7774237" y="2130334"/>
                <a:ext cx="322712" cy="317002"/>
              </a:xfrm>
              <a:custGeom>
                <a:avLst/>
                <a:gdLst>
                  <a:gd name="connsiteX0" fmla="*/ 76384 w 725149"/>
                  <a:gd name="connsiteY0" fmla="*/ 0 h 714376"/>
                  <a:gd name="connsiteX1" fmla="*/ 212910 w 725149"/>
                  <a:gd name="connsiteY1" fmla="*/ 1519 h 714376"/>
                  <a:gd name="connsiteX2" fmla="*/ 406449 w 725149"/>
                  <a:gd name="connsiteY2" fmla="*/ 1519 h 714376"/>
                  <a:gd name="connsiteX3" fmla="*/ 362726 w 725149"/>
                  <a:gd name="connsiteY3" fmla="*/ 45243 h 714376"/>
                  <a:gd name="connsiteX4" fmla="*/ 693346 w 725149"/>
                  <a:gd name="connsiteY4" fmla="*/ 45244 h 714376"/>
                  <a:gd name="connsiteX5" fmla="*/ 725149 w 725149"/>
                  <a:gd name="connsiteY5" fmla="*/ 77048 h 714376"/>
                  <a:gd name="connsiteX6" fmla="*/ 156851 w 725149"/>
                  <a:gd name="connsiteY6" fmla="*/ 77048 h 714376"/>
                  <a:gd name="connsiteX7" fmla="*/ 75720 w 725149"/>
                  <a:gd name="connsiteY7" fmla="*/ 158178 h 714376"/>
                  <a:gd name="connsiteX8" fmla="*/ 75722 w 725149"/>
                  <a:gd name="connsiteY8" fmla="*/ 681520 h 714376"/>
                  <a:gd name="connsiteX9" fmla="*/ 42866 w 725149"/>
                  <a:gd name="connsiteY9" fmla="*/ 714376 h 714376"/>
                  <a:gd name="connsiteX10" fmla="*/ 42865 w 725149"/>
                  <a:gd name="connsiteY10" fmla="*/ 387498 h 714376"/>
                  <a:gd name="connsiteX11" fmla="*/ 745 w 725149"/>
                  <a:gd name="connsiteY11" fmla="*/ 429618 h 714376"/>
                  <a:gd name="connsiteX12" fmla="*/ 0 w 725149"/>
                  <a:gd name="connsiteY12" fmla="*/ 429619 h 714376"/>
                  <a:gd name="connsiteX13" fmla="*/ 1 w 725149"/>
                  <a:gd name="connsiteY13" fmla="*/ 134343 h 714376"/>
                  <a:gd name="connsiteX14" fmla="*/ 646 w 725149"/>
                  <a:gd name="connsiteY14" fmla="*/ 134343 h 714376"/>
                  <a:gd name="connsiteX15" fmla="*/ 1 w 725149"/>
                  <a:gd name="connsiteY15" fmla="*/ 76381 h 71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5149" h="714376">
                    <a:moveTo>
                      <a:pt x="76384" y="0"/>
                    </a:moveTo>
                    <a:lnTo>
                      <a:pt x="212910" y="1519"/>
                    </a:lnTo>
                    <a:lnTo>
                      <a:pt x="406449" y="1519"/>
                    </a:lnTo>
                    <a:lnTo>
                      <a:pt x="362726" y="45243"/>
                    </a:lnTo>
                    <a:lnTo>
                      <a:pt x="693346" y="45244"/>
                    </a:lnTo>
                    <a:lnTo>
                      <a:pt x="725149" y="77048"/>
                    </a:lnTo>
                    <a:lnTo>
                      <a:pt x="156851" y="77048"/>
                    </a:lnTo>
                    <a:lnTo>
                      <a:pt x="75720" y="158178"/>
                    </a:lnTo>
                    <a:lnTo>
                      <a:pt x="75722" y="681520"/>
                    </a:lnTo>
                    <a:lnTo>
                      <a:pt x="42866" y="714376"/>
                    </a:lnTo>
                    <a:lnTo>
                      <a:pt x="42865" y="387498"/>
                    </a:lnTo>
                    <a:lnTo>
                      <a:pt x="745" y="429618"/>
                    </a:lnTo>
                    <a:lnTo>
                      <a:pt x="0" y="429619"/>
                    </a:lnTo>
                    <a:lnTo>
                      <a:pt x="1" y="134343"/>
                    </a:lnTo>
                    <a:lnTo>
                      <a:pt x="646" y="134343"/>
                    </a:lnTo>
                    <a:lnTo>
                      <a:pt x="1" y="76381"/>
                    </a:lnTo>
                    <a:close/>
                  </a:path>
                </a:pathLst>
              </a:custGeom>
              <a:solidFill>
                <a:srgbClr val="4788E6"/>
              </a:solidFill>
              <a:ln>
                <a:solidFill>
                  <a:srgbClr val="4788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27" name="任意多边形 93">
                <a:extLst>
                  <a:ext uri="{FF2B5EF4-FFF2-40B4-BE49-F238E27FC236}">
                    <a16:creationId xmlns:a16="http://schemas.microsoft.com/office/drawing/2014/main" xmlns="" id="{2B631B4B-6A07-4557-895B-F2B5C35A0375}"/>
                  </a:ext>
                </a:extLst>
              </p:cNvPr>
              <p:cNvSpPr/>
              <p:nvPr/>
            </p:nvSpPr>
            <p:spPr>
              <a:xfrm rot="10800000" flipH="1" flipV="1">
                <a:off x="4188196" y="2129281"/>
                <a:ext cx="321796" cy="317304"/>
              </a:xfrm>
              <a:custGeom>
                <a:avLst/>
                <a:gdLst>
                  <a:gd name="connsiteX0" fmla="*/ 76384 w 725149"/>
                  <a:gd name="connsiteY0" fmla="*/ 0 h 714376"/>
                  <a:gd name="connsiteX1" fmla="*/ 212910 w 725149"/>
                  <a:gd name="connsiteY1" fmla="*/ 1519 h 714376"/>
                  <a:gd name="connsiteX2" fmla="*/ 406449 w 725149"/>
                  <a:gd name="connsiteY2" fmla="*/ 1519 h 714376"/>
                  <a:gd name="connsiteX3" fmla="*/ 362726 w 725149"/>
                  <a:gd name="connsiteY3" fmla="*/ 45243 h 714376"/>
                  <a:gd name="connsiteX4" fmla="*/ 693346 w 725149"/>
                  <a:gd name="connsiteY4" fmla="*/ 45244 h 714376"/>
                  <a:gd name="connsiteX5" fmla="*/ 725149 w 725149"/>
                  <a:gd name="connsiteY5" fmla="*/ 77048 h 714376"/>
                  <a:gd name="connsiteX6" fmla="*/ 156851 w 725149"/>
                  <a:gd name="connsiteY6" fmla="*/ 77048 h 714376"/>
                  <a:gd name="connsiteX7" fmla="*/ 75720 w 725149"/>
                  <a:gd name="connsiteY7" fmla="*/ 158178 h 714376"/>
                  <a:gd name="connsiteX8" fmla="*/ 75722 w 725149"/>
                  <a:gd name="connsiteY8" fmla="*/ 681520 h 714376"/>
                  <a:gd name="connsiteX9" fmla="*/ 42866 w 725149"/>
                  <a:gd name="connsiteY9" fmla="*/ 714376 h 714376"/>
                  <a:gd name="connsiteX10" fmla="*/ 42865 w 725149"/>
                  <a:gd name="connsiteY10" fmla="*/ 387498 h 714376"/>
                  <a:gd name="connsiteX11" fmla="*/ 745 w 725149"/>
                  <a:gd name="connsiteY11" fmla="*/ 429618 h 714376"/>
                  <a:gd name="connsiteX12" fmla="*/ 0 w 725149"/>
                  <a:gd name="connsiteY12" fmla="*/ 429619 h 714376"/>
                  <a:gd name="connsiteX13" fmla="*/ 1 w 725149"/>
                  <a:gd name="connsiteY13" fmla="*/ 134343 h 714376"/>
                  <a:gd name="connsiteX14" fmla="*/ 646 w 725149"/>
                  <a:gd name="connsiteY14" fmla="*/ 134343 h 714376"/>
                  <a:gd name="connsiteX15" fmla="*/ 1 w 725149"/>
                  <a:gd name="connsiteY15" fmla="*/ 76381 h 71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5149" h="714376">
                    <a:moveTo>
                      <a:pt x="76384" y="0"/>
                    </a:moveTo>
                    <a:lnTo>
                      <a:pt x="212910" y="1519"/>
                    </a:lnTo>
                    <a:lnTo>
                      <a:pt x="406449" y="1519"/>
                    </a:lnTo>
                    <a:lnTo>
                      <a:pt x="362726" y="45243"/>
                    </a:lnTo>
                    <a:lnTo>
                      <a:pt x="693346" y="45244"/>
                    </a:lnTo>
                    <a:lnTo>
                      <a:pt x="725149" y="77048"/>
                    </a:lnTo>
                    <a:lnTo>
                      <a:pt x="156851" y="77048"/>
                    </a:lnTo>
                    <a:lnTo>
                      <a:pt x="75720" y="158178"/>
                    </a:lnTo>
                    <a:lnTo>
                      <a:pt x="75722" y="681520"/>
                    </a:lnTo>
                    <a:lnTo>
                      <a:pt x="42866" y="714376"/>
                    </a:lnTo>
                    <a:lnTo>
                      <a:pt x="42865" y="387498"/>
                    </a:lnTo>
                    <a:lnTo>
                      <a:pt x="745" y="429618"/>
                    </a:lnTo>
                    <a:lnTo>
                      <a:pt x="0" y="429619"/>
                    </a:lnTo>
                    <a:lnTo>
                      <a:pt x="1" y="134343"/>
                    </a:lnTo>
                    <a:lnTo>
                      <a:pt x="646" y="134343"/>
                    </a:lnTo>
                    <a:lnTo>
                      <a:pt x="1" y="76381"/>
                    </a:lnTo>
                    <a:close/>
                  </a:path>
                </a:pathLst>
              </a:custGeom>
              <a:solidFill>
                <a:srgbClr val="4788E6"/>
              </a:solidFill>
              <a:ln>
                <a:solidFill>
                  <a:srgbClr val="4788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28" name="任意多边形 93">
                <a:extLst>
                  <a:ext uri="{FF2B5EF4-FFF2-40B4-BE49-F238E27FC236}">
                    <a16:creationId xmlns:a16="http://schemas.microsoft.com/office/drawing/2014/main" xmlns="" id="{9717EFE1-658A-4445-9684-09ECAD202205}"/>
                  </a:ext>
                </a:extLst>
              </p:cNvPr>
              <p:cNvSpPr/>
              <p:nvPr/>
            </p:nvSpPr>
            <p:spPr>
              <a:xfrm rot="5400000" flipH="1" flipV="1">
                <a:off x="4185341" y="5458416"/>
                <a:ext cx="322712" cy="317002"/>
              </a:xfrm>
              <a:custGeom>
                <a:avLst/>
                <a:gdLst>
                  <a:gd name="connsiteX0" fmla="*/ 76384 w 725149"/>
                  <a:gd name="connsiteY0" fmla="*/ 0 h 714376"/>
                  <a:gd name="connsiteX1" fmla="*/ 212910 w 725149"/>
                  <a:gd name="connsiteY1" fmla="*/ 1519 h 714376"/>
                  <a:gd name="connsiteX2" fmla="*/ 406449 w 725149"/>
                  <a:gd name="connsiteY2" fmla="*/ 1519 h 714376"/>
                  <a:gd name="connsiteX3" fmla="*/ 362726 w 725149"/>
                  <a:gd name="connsiteY3" fmla="*/ 45243 h 714376"/>
                  <a:gd name="connsiteX4" fmla="*/ 693346 w 725149"/>
                  <a:gd name="connsiteY4" fmla="*/ 45244 h 714376"/>
                  <a:gd name="connsiteX5" fmla="*/ 725149 w 725149"/>
                  <a:gd name="connsiteY5" fmla="*/ 77048 h 714376"/>
                  <a:gd name="connsiteX6" fmla="*/ 156851 w 725149"/>
                  <a:gd name="connsiteY6" fmla="*/ 77048 h 714376"/>
                  <a:gd name="connsiteX7" fmla="*/ 75720 w 725149"/>
                  <a:gd name="connsiteY7" fmla="*/ 158178 h 714376"/>
                  <a:gd name="connsiteX8" fmla="*/ 75722 w 725149"/>
                  <a:gd name="connsiteY8" fmla="*/ 681520 h 714376"/>
                  <a:gd name="connsiteX9" fmla="*/ 42866 w 725149"/>
                  <a:gd name="connsiteY9" fmla="*/ 714376 h 714376"/>
                  <a:gd name="connsiteX10" fmla="*/ 42865 w 725149"/>
                  <a:gd name="connsiteY10" fmla="*/ 387498 h 714376"/>
                  <a:gd name="connsiteX11" fmla="*/ 745 w 725149"/>
                  <a:gd name="connsiteY11" fmla="*/ 429618 h 714376"/>
                  <a:gd name="connsiteX12" fmla="*/ 0 w 725149"/>
                  <a:gd name="connsiteY12" fmla="*/ 429619 h 714376"/>
                  <a:gd name="connsiteX13" fmla="*/ 1 w 725149"/>
                  <a:gd name="connsiteY13" fmla="*/ 134343 h 714376"/>
                  <a:gd name="connsiteX14" fmla="*/ 646 w 725149"/>
                  <a:gd name="connsiteY14" fmla="*/ 134343 h 714376"/>
                  <a:gd name="connsiteX15" fmla="*/ 1 w 725149"/>
                  <a:gd name="connsiteY15" fmla="*/ 76381 h 71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5149" h="714376">
                    <a:moveTo>
                      <a:pt x="76384" y="0"/>
                    </a:moveTo>
                    <a:lnTo>
                      <a:pt x="212910" y="1519"/>
                    </a:lnTo>
                    <a:lnTo>
                      <a:pt x="406449" y="1519"/>
                    </a:lnTo>
                    <a:lnTo>
                      <a:pt x="362726" y="45243"/>
                    </a:lnTo>
                    <a:lnTo>
                      <a:pt x="693346" y="45244"/>
                    </a:lnTo>
                    <a:lnTo>
                      <a:pt x="725149" y="77048"/>
                    </a:lnTo>
                    <a:lnTo>
                      <a:pt x="156851" y="77048"/>
                    </a:lnTo>
                    <a:lnTo>
                      <a:pt x="75720" y="158178"/>
                    </a:lnTo>
                    <a:lnTo>
                      <a:pt x="75722" y="681520"/>
                    </a:lnTo>
                    <a:lnTo>
                      <a:pt x="42866" y="714376"/>
                    </a:lnTo>
                    <a:lnTo>
                      <a:pt x="42865" y="387498"/>
                    </a:lnTo>
                    <a:lnTo>
                      <a:pt x="745" y="429618"/>
                    </a:lnTo>
                    <a:lnTo>
                      <a:pt x="0" y="429619"/>
                    </a:lnTo>
                    <a:lnTo>
                      <a:pt x="1" y="134343"/>
                    </a:lnTo>
                    <a:lnTo>
                      <a:pt x="646" y="134343"/>
                    </a:lnTo>
                    <a:lnTo>
                      <a:pt x="1" y="76381"/>
                    </a:lnTo>
                    <a:close/>
                  </a:path>
                </a:pathLst>
              </a:custGeom>
              <a:solidFill>
                <a:srgbClr val="4788E6"/>
              </a:solidFill>
              <a:ln>
                <a:solidFill>
                  <a:srgbClr val="4788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C00DF355-F1AA-45F3-82A5-C2293999C683}"/>
                </a:ext>
              </a:extLst>
            </p:cNvPr>
            <p:cNvCxnSpPr/>
            <p:nvPr/>
          </p:nvCxnSpPr>
          <p:spPr>
            <a:xfrm>
              <a:off x="4563325" y="2149113"/>
              <a:ext cx="3116688" cy="0"/>
            </a:xfrm>
            <a:prstGeom prst="line">
              <a:avLst/>
            </a:prstGeom>
            <a:ln w="12700">
              <a:solidFill>
                <a:srgbClr val="4788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910E6ECD-22B2-4335-B31C-C7467EE310B9}"/>
                </a:ext>
              </a:extLst>
            </p:cNvPr>
            <p:cNvCxnSpPr/>
            <p:nvPr/>
          </p:nvCxnSpPr>
          <p:spPr>
            <a:xfrm>
              <a:off x="4586097" y="5758442"/>
              <a:ext cx="3116089" cy="0"/>
            </a:xfrm>
            <a:prstGeom prst="line">
              <a:avLst/>
            </a:prstGeom>
            <a:ln w="12700">
              <a:solidFill>
                <a:srgbClr val="4788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9E2ED064-DA30-4024-86F4-FF6D9B3C1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372" y="2543939"/>
              <a:ext cx="0" cy="2828690"/>
            </a:xfrm>
            <a:prstGeom prst="line">
              <a:avLst/>
            </a:prstGeom>
            <a:ln w="12700">
              <a:solidFill>
                <a:srgbClr val="4788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81DDA114-0E34-4694-95D4-312633773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8326" y="2561968"/>
              <a:ext cx="0" cy="2828690"/>
            </a:xfrm>
            <a:prstGeom prst="line">
              <a:avLst/>
            </a:prstGeom>
            <a:ln w="12700">
              <a:solidFill>
                <a:srgbClr val="4788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EE290E45-5481-423B-A03B-C391B42250E8}"/>
              </a:ext>
            </a:extLst>
          </p:cNvPr>
          <p:cNvGrpSpPr/>
          <p:nvPr/>
        </p:nvGrpSpPr>
        <p:grpSpPr>
          <a:xfrm>
            <a:off x="6788255" y="4364115"/>
            <a:ext cx="3705229" cy="1938015"/>
            <a:chOff x="6428264" y="1989171"/>
            <a:chExt cx="3705229" cy="1938015"/>
          </a:xfrm>
          <a:noFill/>
        </p:grpSpPr>
        <p:sp>
          <p:nvSpPr>
            <p:cNvPr id="26" name="对话气泡: 椭圆形 2">
              <a:extLst>
                <a:ext uri="{FF2B5EF4-FFF2-40B4-BE49-F238E27FC236}">
                  <a16:creationId xmlns:a16="http://schemas.microsoft.com/office/drawing/2014/main" xmlns="" id="{847B4F73-498D-4114-B90B-6E0BE96A1038}"/>
                </a:ext>
              </a:extLst>
            </p:cNvPr>
            <p:cNvSpPr/>
            <p:nvPr/>
          </p:nvSpPr>
          <p:spPr>
            <a:xfrm>
              <a:off x="6428264" y="1989171"/>
              <a:ext cx="3705229" cy="1938015"/>
            </a:xfrm>
            <a:prstGeom prst="wedgeEllipseCallout">
              <a:avLst>
                <a:gd name="adj1" fmla="val -90814"/>
                <a:gd name="adj2" fmla="val -509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80325DBA-3BFE-49AC-9CA1-71A89BB47C5B}"/>
                </a:ext>
              </a:extLst>
            </p:cNvPr>
            <p:cNvSpPr/>
            <p:nvPr/>
          </p:nvSpPr>
          <p:spPr>
            <a:xfrm>
              <a:off x="6649094" y="2168188"/>
              <a:ext cx="3416191" cy="160043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defRPr/>
              </a:pP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规格化浮点数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的规定为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</a:t>
              </a:r>
            </a:p>
            <a:p>
              <a:pPr marL="285750" indent="-28575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尾数的最高有效位为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marL="285750" indent="-28575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为了提高浮点数的表示数据精度，最高位不会被存储，只存储尾数的小数部分。</a:t>
              </a:r>
              <a:endPara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612E42B2-D02A-4B35-8F49-4CFD3386BAEC}"/>
              </a:ext>
            </a:extLst>
          </p:cNvPr>
          <p:cNvSpPr txBox="1">
            <a:spLocks noChangeArrowheads="1"/>
          </p:cNvSpPr>
          <p:nvPr/>
        </p:nvSpPr>
        <p:spPr>
          <a:xfrm>
            <a:off x="1585913" y="2559050"/>
            <a:ext cx="3332162" cy="215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 panose="020B0604020202020204" pitchFamily="34" charset="0"/>
              <a:buNone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6E90464-7BC9-4658-9426-B7E1D51A9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0" y="884209"/>
            <a:ext cx="1036048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86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下表是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IEEE754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规定的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位浮点数的格式和能够表示的数据范围。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19D815A8-27E0-4983-8638-30AE7ADF6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99234"/>
              </p:ext>
            </p:extLst>
          </p:nvPr>
        </p:nvGraphicFramePr>
        <p:xfrm>
          <a:off x="1530350" y="1537653"/>
          <a:ext cx="9036051" cy="4751386"/>
        </p:xfrm>
        <a:graphic>
          <a:graphicData uri="http://schemas.openxmlformats.org/drawingml/2006/table">
            <a:tbl>
              <a:tblPr/>
              <a:tblGrid>
                <a:gridCol w="1440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0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281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755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5612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sz="24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</a:t>
                      </a:r>
                      <a:endParaRPr lang="zh-CN" sz="24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endParaRPr lang="en-US" altLang="zh-CN" sz="2400" b="1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二进制位数</a:t>
                      </a:r>
                      <a:endParaRPr lang="zh-CN" sz="24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endParaRPr lang="en-US" altLang="zh-CN" sz="2400" b="1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移码</a:t>
                      </a:r>
                      <a:endParaRPr lang="zh-CN" sz="24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endParaRPr lang="en-US" altLang="zh-CN" sz="2400" b="1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表数范围</a:t>
                      </a:r>
                      <a:endParaRPr lang="zh-CN" sz="24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6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数符</a:t>
                      </a: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阶码（</a:t>
                      </a:r>
                      <a:r>
                        <a:rPr lang="en-US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尾数（</a:t>
                      </a:r>
                      <a:r>
                        <a:rPr lang="en-US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总位数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偏置值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最小值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最大值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4468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endParaRPr lang="en-US" altLang="zh-CN" sz="2200" b="1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单精度浮点数（</a:t>
                      </a:r>
                      <a:r>
                        <a:rPr lang="en-US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141095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pt-BR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127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141095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pt-BR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3.4×10</a:t>
                      </a:r>
                      <a:r>
                        <a:rPr lang="en-US" sz="2200" kern="1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3.4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200" kern="1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64468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endParaRPr lang="en-US" altLang="zh-CN" sz="2200" b="1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2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双精度浮点数</a:t>
                      </a:r>
                      <a:r>
                        <a:rPr lang="zh-CN" sz="20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0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zh-CN" sz="2000" b="1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141095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pt-BR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1023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141095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pt-BR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1.7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200" kern="1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308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1.7</a:t>
                      </a:r>
                      <a:r>
                        <a:rPr lang="zh-CN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200" kern="1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308</a:t>
                      </a:r>
                      <a:endParaRPr lang="zh-CN" sz="22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xmlns="" id="{0CBF7D4F-1061-4D78-8B5A-6168170D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413" y="1671638"/>
            <a:ext cx="5262562" cy="4456112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xmlns="" id="{5A8D3AE0-E90F-490D-AD9C-E279951B0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150" y="1671638"/>
            <a:ext cx="5262563" cy="4456112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612E42B2-D02A-4B35-8F49-4CFD3386BAEC}"/>
              </a:ext>
            </a:extLst>
          </p:cNvPr>
          <p:cNvSpPr txBox="1">
            <a:spLocks noChangeArrowheads="1"/>
          </p:cNvSpPr>
          <p:nvPr/>
        </p:nvSpPr>
        <p:spPr>
          <a:xfrm>
            <a:off x="1585913" y="2559050"/>
            <a:ext cx="3332162" cy="215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 panose="020B0604020202020204" pitchFamily="34" charset="0"/>
              <a:buNone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72A3E2-207F-4796-A89F-2B221AF8F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000125"/>
            <a:ext cx="106330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】写出数值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-2.75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IEEE754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的单精度浮点数的存储格式。</a:t>
            </a:r>
          </a:p>
        </p:txBody>
      </p:sp>
      <p:sp>
        <p:nvSpPr>
          <p:cNvPr id="19462" name="矩形 5">
            <a:extLst>
              <a:ext uri="{FF2B5EF4-FFF2-40B4-BE49-F238E27FC236}">
                <a16:creationId xmlns:a16="http://schemas.microsoft.com/office/drawing/2014/main" xmlns="" id="{A2A72600-3361-49B1-BF85-C61E35C0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341563"/>
            <a:ext cx="40243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9D17F90-C074-4B12-8744-EB07BCAA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909" y="2559050"/>
            <a:ext cx="394734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86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indent="182563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</a:p>
          <a:p>
            <a:pPr indent="182563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①先将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-2.75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换成二进制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的规格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化形式</a:t>
            </a:r>
            <a:r>
              <a:rPr lang="zh-CN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82563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.75(10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)=-10.11(2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indent="355600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=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1.011×2</a:t>
            </a:r>
            <a:r>
              <a:rPr lang="en-US" altLang="zh-CN" sz="20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449E0C-C133-41BD-A804-A55B51EB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2281238"/>
            <a:ext cx="4157662" cy="28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indent="182563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②下面确定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82563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由于是负数，所以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s=1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182563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尾数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1.011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整数位的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被隐含，且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位，所以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82563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M=01100000000000000000000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182563"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[E]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=[E]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127=1+127=128(10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)=10000000(2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BB74174-E3D2-4ADE-8A57-A8F7B535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378744"/>
            <a:ext cx="106330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rgbClr val="7030A0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-0.75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IEEE754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的单精度浮点数的存储格式为：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2D216474-8B9A-4DD2-A465-4B2C58ED1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94004"/>
              </p:ext>
            </p:extLst>
          </p:nvPr>
        </p:nvGraphicFramePr>
        <p:xfrm>
          <a:off x="2260602" y="3036888"/>
          <a:ext cx="7397203" cy="1727200"/>
        </p:xfrm>
        <a:graphic>
          <a:graphicData uri="http://schemas.openxmlformats.org/drawingml/2006/table">
            <a:tbl>
              <a:tblPr/>
              <a:tblGrid>
                <a:gridCol w="1090604">
                  <a:extLst>
                    <a:ext uri="{9D8B030D-6E8A-4147-A177-3AD203B41FA5}">
                      <a16:colId xmlns:a16="http://schemas.microsoft.com/office/drawing/2014/main" xmlns="" val="795957613"/>
                    </a:ext>
                  </a:extLst>
                </a:gridCol>
                <a:gridCol w="1619262">
                  <a:extLst>
                    <a:ext uri="{9D8B030D-6E8A-4147-A177-3AD203B41FA5}">
                      <a16:colId xmlns:a16="http://schemas.microsoft.com/office/drawing/2014/main" xmlns="" val="592545652"/>
                    </a:ext>
                  </a:extLst>
                </a:gridCol>
                <a:gridCol w="4687337">
                  <a:extLst>
                    <a:ext uri="{9D8B030D-6E8A-4147-A177-3AD203B41FA5}">
                      <a16:colId xmlns:a16="http://schemas.microsoft.com/office/drawing/2014/main" xmlns="" val="3247235170"/>
                    </a:ext>
                  </a:extLst>
                </a:gridCol>
              </a:tblGrid>
              <a:tr h="476286">
                <a:tc>
                  <a:txBody>
                    <a:bodyPr/>
                    <a:lstStyle/>
                    <a:p>
                      <a:pPr marL="0" algn="just" defTabSz="914400" rtl="0" eaLnBrk="1" latinLnBrk="0" hangingPunct="0"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en-US" altLang="zh-CN" sz="2800" kern="100" spc="25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 1</a:t>
                      </a:r>
                      <a:endParaRPr lang="zh-CN" sz="2800" kern="100" spc="25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0"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en-US" sz="2800" kern="100" spc="25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10000000</a:t>
                      </a:r>
                      <a:endParaRPr lang="zh-CN" sz="2800" kern="100" spc="25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0"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en-US" altLang="zh-CN" sz="2800" kern="100" spc="25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011</a:t>
                      </a:r>
                      <a:r>
                        <a:rPr lang="en-US" sz="2800" kern="100" spc="25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0000000000000000000</a:t>
                      </a:r>
                      <a:r>
                        <a:rPr lang="en-US" altLang="zh-CN" sz="2800" kern="100" spc="25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2800" kern="100" spc="25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4057460"/>
                  </a:ext>
                </a:extLst>
              </a:tr>
              <a:tr h="1250914"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800" kern="100" spc="25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数符</a:t>
                      </a:r>
                      <a:endParaRPr lang="zh-CN" sz="28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800" kern="100" spc="25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阶</a:t>
                      </a:r>
                      <a:r>
                        <a:rPr lang="en-US" sz="2800" kern="100" spc="25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800" kern="100" spc="25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码</a:t>
                      </a:r>
                      <a:endParaRPr lang="zh-CN" sz="28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41300" algn="ctr" hangingPunct="0">
                        <a:spcAft>
                          <a:spcPts val="0"/>
                        </a:spcAft>
                        <a:tabLst>
                          <a:tab pos="262890" algn="l"/>
                          <a:tab pos="525780" algn="l"/>
                          <a:tab pos="788670" algn="l"/>
                          <a:tab pos="1051560" algn="l"/>
                          <a:tab pos="1314450" algn="l"/>
                          <a:tab pos="1577340" algn="l"/>
                          <a:tab pos="1840230" algn="l"/>
                          <a:tab pos="2103120" algn="l"/>
                          <a:tab pos="2366010" algn="l"/>
                          <a:tab pos="2628900" algn="l"/>
                        </a:tabLst>
                      </a:pPr>
                      <a:r>
                        <a:rPr lang="zh-CN" sz="2800" kern="100" spc="25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尾</a:t>
                      </a:r>
                      <a:r>
                        <a:rPr lang="en-US" sz="2800" kern="100" spc="25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800" kern="100" spc="25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</a:t>
                      </a:r>
                      <a:endParaRPr lang="zh-CN" sz="28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3728457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44C02A3-0B3A-49F7-8A0D-6889B4350728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2578608"/>
            <a:ext cx="7813675" cy="2173288"/>
            <a:chOff x="4188196" y="2127479"/>
            <a:chExt cx="3910692" cy="3650794"/>
          </a:xfrm>
        </p:grpSpPr>
        <p:grpSp>
          <p:nvGrpSpPr>
            <p:cNvPr id="20491" name="组合 5">
              <a:extLst>
                <a:ext uri="{FF2B5EF4-FFF2-40B4-BE49-F238E27FC236}">
                  <a16:creationId xmlns:a16="http://schemas.microsoft.com/office/drawing/2014/main" xmlns="" id="{18608B71-F7D2-47E7-B0C3-8B584B568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8196" y="2127479"/>
              <a:ext cx="3910692" cy="3650794"/>
              <a:chOff x="4188196" y="2127479"/>
              <a:chExt cx="3910692" cy="3650794"/>
            </a:xfrm>
          </p:grpSpPr>
          <p:sp>
            <p:nvSpPr>
              <p:cNvPr id="11" name="任意多边形 93">
                <a:extLst>
                  <a:ext uri="{FF2B5EF4-FFF2-40B4-BE49-F238E27FC236}">
                    <a16:creationId xmlns:a16="http://schemas.microsoft.com/office/drawing/2014/main" xmlns="" id="{D963E015-676D-4EA0-B73B-1AD65A150CD6}"/>
                  </a:ext>
                </a:extLst>
              </p:cNvPr>
              <p:cNvSpPr/>
              <p:nvPr/>
            </p:nvSpPr>
            <p:spPr>
              <a:xfrm flipH="1" flipV="1">
                <a:off x="7777102" y="5460928"/>
                <a:ext cx="321786" cy="317345"/>
              </a:xfrm>
              <a:custGeom>
                <a:avLst/>
                <a:gdLst>
                  <a:gd name="connsiteX0" fmla="*/ 76384 w 725149"/>
                  <a:gd name="connsiteY0" fmla="*/ 0 h 714376"/>
                  <a:gd name="connsiteX1" fmla="*/ 212910 w 725149"/>
                  <a:gd name="connsiteY1" fmla="*/ 1519 h 714376"/>
                  <a:gd name="connsiteX2" fmla="*/ 406449 w 725149"/>
                  <a:gd name="connsiteY2" fmla="*/ 1519 h 714376"/>
                  <a:gd name="connsiteX3" fmla="*/ 362726 w 725149"/>
                  <a:gd name="connsiteY3" fmla="*/ 45243 h 714376"/>
                  <a:gd name="connsiteX4" fmla="*/ 693346 w 725149"/>
                  <a:gd name="connsiteY4" fmla="*/ 45244 h 714376"/>
                  <a:gd name="connsiteX5" fmla="*/ 725149 w 725149"/>
                  <a:gd name="connsiteY5" fmla="*/ 77048 h 714376"/>
                  <a:gd name="connsiteX6" fmla="*/ 156851 w 725149"/>
                  <a:gd name="connsiteY6" fmla="*/ 77048 h 714376"/>
                  <a:gd name="connsiteX7" fmla="*/ 75720 w 725149"/>
                  <a:gd name="connsiteY7" fmla="*/ 158178 h 714376"/>
                  <a:gd name="connsiteX8" fmla="*/ 75722 w 725149"/>
                  <a:gd name="connsiteY8" fmla="*/ 681520 h 714376"/>
                  <a:gd name="connsiteX9" fmla="*/ 42866 w 725149"/>
                  <a:gd name="connsiteY9" fmla="*/ 714376 h 714376"/>
                  <a:gd name="connsiteX10" fmla="*/ 42865 w 725149"/>
                  <a:gd name="connsiteY10" fmla="*/ 387498 h 714376"/>
                  <a:gd name="connsiteX11" fmla="*/ 745 w 725149"/>
                  <a:gd name="connsiteY11" fmla="*/ 429618 h 714376"/>
                  <a:gd name="connsiteX12" fmla="*/ 0 w 725149"/>
                  <a:gd name="connsiteY12" fmla="*/ 429619 h 714376"/>
                  <a:gd name="connsiteX13" fmla="*/ 1 w 725149"/>
                  <a:gd name="connsiteY13" fmla="*/ 134343 h 714376"/>
                  <a:gd name="connsiteX14" fmla="*/ 646 w 725149"/>
                  <a:gd name="connsiteY14" fmla="*/ 134343 h 714376"/>
                  <a:gd name="connsiteX15" fmla="*/ 1 w 725149"/>
                  <a:gd name="connsiteY15" fmla="*/ 76381 h 71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5149" h="714376">
                    <a:moveTo>
                      <a:pt x="76384" y="0"/>
                    </a:moveTo>
                    <a:lnTo>
                      <a:pt x="212910" y="1519"/>
                    </a:lnTo>
                    <a:lnTo>
                      <a:pt x="406449" y="1519"/>
                    </a:lnTo>
                    <a:lnTo>
                      <a:pt x="362726" y="45243"/>
                    </a:lnTo>
                    <a:lnTo>
                      <a:pt x="693346" y="45244"/>
                    </a:lnTo>
                    <a:lnTo>
                      <a:pt x="725149" y="77048"/>
                    </a:lnTo>
                    <a:lnTo>
                      <a:pt x="156851" y="77048"/>
                    </a:lnTo>
                    <a:lnTo>
                      <a:pt x="75720" y="158178"/>
                    </a:lnTo>
                    <a:lnTo>
                      <a:pt x="75722" y="681520"/>
                    </a:lnTo>
                    <a:lnTo>
                      <a:pt x="42866" y="714376"/>
                    </a:lnTo>
                    <a:lnTo>
                      <a:pt x="42865" y="387498"/>
                    </a:lnTo>
                    <a:lnTo>
                      <a:pt x="745" y="429618"/>
                    </a:lnTo>
                    <a:lnTo>
                      <a:pt x="0" y="429619"/>
                    </a:lnTo>
                    <a:lnTo>
                      <a:pt x="1" y="134343"/>
                    </a:lnTo>
                    <a:lnTo>
                      <a:pt x="646" y="134343"/>
                    </a:lnTo>
                    <a:lnTo>
                      <a:pt x="1" y="76381"/>
                    </a:lnTo>
                    <a:close/>
                  </a:path>
                </a:pathLst>
              </a:custGeom>
              <a:solidFill>
                <a:srgbClr val="4788E6"/>
              </a:solidFill>
              <a:ln>
                <a:solidFill>
                  <a:srgbClr val="4788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xmlns="" id="{B6536FBA-1C7E-4F8D-8490-689B51CE439D}"/>
                  </a:ext>
                </a:extLst>
              </p:cNvPr>
              <p:cNvSpPr/>
              <p:nvPr/>
            </p:nvSpPr>
            <p:spPr>
              <a:xfrm>
                <a:off x="4266855" y="2210149"/>
                <a:ext cx="3734306" cy="3485453"/>
              </a:xfrm>
              <a:prstGeom prst="roundRect">
                <a:avLst>
                  <a:gd name="adj" fmla="val 1939"/>
                </a:avLst>
              </a:prstGeom>
              <a:noFill/>
              <a:ln>
                <a:solidFill>
                  <a:srgbClr val="4788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任意多边形 93">
                <a:extLst>
                  <a:ext uri="{FF2B5EF4-FFF2-40B4-BE49-F238E27FC236}">
                    <a16:creationId xmlns:a16="http://schemas.microsoft.com/office/drawing/2014/main" xmlns="" id="{07913A33-D9BC-4FBF-B644-2958A2B22103}"/>
                  </a:ext>
                </a:extLst>
              </p:cNvPr>
              <p:cNvSpPr/>
              <p:nvPr/>
            </p:nvSpPr>
            <p:spPr>
              <a:xfrm rot="16200000" flipH="1" flipV="1">
                <a:off x="7774272" y="2130308"/>
                <a:ext cx="322679" cy="317019"/>
              </a:xfrm>
              <a:custGeom>
                <a:avLst/>
                <a:gdLst>
                  <a:gd name="connsiteX0" fmla="*/ 76384 w 725149"/>
                  <a:gd name="connsiteY0" fmla="*/ 0 h 714376"/>
                  <a:gd name="connsiteX1" fmla="*/ 212910 w 725149"/>
                  <a:gd name="connsiteY1" fmla="*/ 1519 h 714376"/>
                  <a:gd name="connsiteX2" fmla="*/ 406449 w 725149"/>
                  <a:gd name="connsiteY2" fmla="*/ 1519 h 714376"/>
                  <a:gd name="connsiteX3" fmla="*/ 362726 w 725149"/>
                  <a:gd name="connsiteY3" fmla="*/ 45243 h 714376"/>
                  <a:gd name="connsiteX4" fmla="*/ 693346 w 725149"/>
                  <a:gd name="connsiteY4" fmla="*/ 45244 h 714376"/>
                  <a:gd name="connsiteX5" fmla="*/ 725149 w 725149"/>
                  <a:gd name="connsiteY5" fmla="*/ 77048 h 714376"/>
                  <a:gd name="connsiteX6" fmla="*/ 156851 w 725149"/>
                  <a:gd name="connsiteY6" fmla="*/ 77048 h 714376"/>
                  <a:gd name="connsiteX7" fmla="*/ 75720 w 725149"/>
                  <a:gd name="connsiteY7" fmla="*/ 158178 h 714376"/>
                  <a:gd name="connsiteX8" fmla="*/ 75722 w 725149"/>
                  <a:gd name="connsiteY8" fmla="*/ 681520 h 714376"/>
                  <a:gd name="connsiteX9" fmla="*/ 42866 w 725149"/>
                  <a:gd name="connsiteY9" fmla="*/ 714376 h 714376"/>
                  <a:gd name="connsiteX10" fmla="*/ 42865 w 725149"/>
                  <a:gd name="connsiteY10" fmla="*/ 387498 h 714376"/>
                  <a:gd name="connsiteX11" fmla="*/ 745 w 725149"/>
                  <a:gd name="connsiteY11" fmla="*/ 429618 h 714376"/>
                  <a:gd name="connsiteX12" fmla="*/ 0 w 725149"/>
                  <a:gd name="connsiteY12" fmla="*/ 429619 h 714376"/>
                  <a:gd name="connsiteX13" fmla="*/ 1 w 725149"/>
                  <a:gd name="connsiteY13" fmla="*/ 134343 h 714376"/>
                  <a:gd name="connsiteX14" fmla="*/ 646 w 725149"/>
                  <a:gd name="connsiteY14" fmla="*/ 134343 h 714376"/>
                  <a:gd name="connsiteX15" fmla="*/ 1 w 725149"/>
                  <a:gd name="connsiteY15" fmla="*/ 76381 h 71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5149" h="714376">
                    <a:moveTo>
                      <a:pt x="76384" y="0"/>
                    </a:moveTo>
                    <a:lnTo>
                      <a:pt x="212910" y="1519"/>
                    </a:lnTo>
                    <a:lnTo>
                      <a:pt x="406449" y="1519"/>
                    </a:lnTo>
                    <a:lnTo>
                      <a:pt x="362726" y="45243"/>
                    </a:lnTo>
                    <a:lnTo>
                      <a:pt x="693346" y="45244"/>
                    </a:lnTo>
                    <a:lnTo>
                      <a:pt x="725149" y="77048"/>
                    </a:lnTo>
                    <a:lnTo>
                      <a:pt x="156851" y="77048"/>
                    </a:lnTo>
                    <a:lnTo>
                      <a:pt x="75720" y="158178"/>
                    </a:lnTo>
                    <a:lnTo>
                      <a:pt x="75722" y="681520"/>
                    </a:lnTo>
                    <a:lnTo>
                      <a:pt x="42866" y="714376"/>
                    </a:lnTo>
                    <a:lnTo>
                      <a:pt x="42865" y="387498"/>
                    </a:lnTo>
                    <a:lnTo>
                      <a:pt x="745" y="429618"/>
                    </a:lnTo>
                    <a:lnTo>
                      <a:pt x="0" y="429619"/>
                    </a:lnTo>
                    <a:lnTo>
                      <a:pt x="1" y="134343"/>
                    </a:lnTo>
                    <a:lnTo>
                      <a:pt x="646" y="134343"/>
                    </a:lnTo>
                    <a:lnTo>
                      <a:pt x="1" y="76381"/>
                    </a:lnTo>
                    <a:close/>
                  </a:path>
                </a:pathLst>
              </a:custGeom>
              <a:solidFill>
                <a:srgbClr val="4788E6"/>
              </a:solidFill>
              <a:ln>
                <a:solidFill>
                  <a:srgbClr val="4788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14" name="任意多边形 93">
                <a:extLst>
                  <a:ext uri="{FF2B5EF4-FFF2-40B4-BE49-F238E27FC236}">
                    <a16:creationId xmlns:a16="http://schemas.microsoft.com/office/drawing/2014/main" xmlns="" id="{49B9B8D3-4DD1-4DF9-86A7-EE0FB03A489D}"/>
                  </a:ext>
                </a:extLst>
              </p:cNvPr>
              <p:cNvSpPr/>
              <p:nvPr/>
            </p:nvSpPr>
            <p:spPr>
              <a:xfrm rot="10800000" flipH="1" flipV="1">
                <a:off x="4188196" y="2130147"/>
                <a:ext cx="321786" cy="317343"/>
              </a:xfrm>
              <a:custGeom>
                <a:avLst/>
                <a:gdLst>
                  <a:gd name="connsiteX0" fmla="*/ 76384 w 725149"/>
                  <a:gd name="connsiteY0" fmla="*/ 0 h 714376"/>
                  <a:gd name="connsiteX1" fmla="*/ 212910 w 725149"/>
                  <a:gd name="connsiteY1" fmla="*/ 1519 h 714376"/>
                  <a:gd name="connsiteX2" fmla="*/ 406449 w 725149"/>
                  <a:gd name="connsiteY2" fmla="*/ 1519 h 714376"/>
                  <a:gd name="connsiteX3" fmla="*/ 362726 w 725149"/>
                  <a:gd name="connsiteY3" fmla="*/ 45243 h 714376"/>
                  <a:gd name="connsiteX4" fmla="*/ 693346 w 725149"/>
                  <a:gd name="connsiteY4" fmla="*/ 45244 h 714376"/>
                  <a:gd name="connsiteX5" fmla="*/ 725149 w 725149"/>
                  <a:gd name="connsiteY5" fmla="*/ 77048 h 714376"/>
                  <a:gd name="connsiteX6" fmla="*/ 156851 w 725149"/>
                  <a:gd name="connsiteY6" fmla="*/ 77048 h 714376"/>
                  <a:gd name="connsiteX7" fmla="*/ 75720 w 725149"/>
                  <a:gd name="connsiteY7" fmla="*/ 158178 h 714376"/>
                  <a:gd name="connsiteX8" fmla="*/ 75722 w 725149"/>
                  <a:gd name="connsiteY8" fmla="*/ 681520 h 714376"/>
                  <a:gd name="connsiteX9" fmla="*/ 42866 w 725149"/>
                  <a:gd name="connsiteY9" fmla="*/ 714376 h 714376"/>
                  <a:gd name="connsiteX10" fmla="*/ 42865 w 725149"/>
                  <a:gd name="connsiteY10" fmla="*/ 387498 h 714376"/>
                  <a:gd name="connsiteX11" fmla="*/ 745 w 725149"/>
                  <a:gd name="connsiteY11" fmla="*/ 429618 h 714376"/>
                  <a:gd name="connsiteX12" fmla="*/ 0 w 725149"/>
                  <a:gd name="connsiteY12" fmla="*/ 429619 h 714376"/>
                  <a:gd name="connsiteX13" fmla="*/ 1 w 725149"/>
                  <a:gd name="connsiteY13" fmla="*/ 134343 h 714376"/>
                  <a:gd name="connsiteX14" fmla="*/ 646 w 725149"/>
                  <a:gd name="connsiteY14" fmla="*/ 134343 h 714376"/>
                  <a:gd name="connsiteX15" fmla="*/ 1 w 725149"/>
                  <a:gd name="connsiteY15" fmla="*/ 76381 h 71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5149" h="714376">
                    <a:moveTo>
                      <a:pt x="76384" y="0"/>
                    </a:moveTo>
                    <a:lnTo>
                      <a:pt x="212910" y="1519"/>
                    </a:lnTo>
                    <a:lnTo>
                      <a:pt x="406449" y="1519"/>
                    </a:lnTo>
                    <a:lnTo>
                      <a:pt x="362726" y="45243"/>
                    </a:lnTo>
                    <a:lnTo>
                      <a:pt x="693346" y="45244"/>
                    </a:lnTo>
                    <a:lnTo>
                      <a:pt x="725149" y="77048"/>
                    </a:lnTo>
                    <a:lnTo>
                      <a:pt x="156851" y="77048"/>
                    </a:lnTo>
                    <a:lnTo>
                      <a:pt x="75720" y="158178"/>
                    </a:lnTo>
                    <a:lnTo>
                      <a:pt x="75722" y="681520"/>
                    </a:lnTo>
                    <a:lnTo>
                      <a:pt x="42866" y="714376"/>
                    </a:lnTo>
                    <a:lnTo>
                      <a:pt x="42865" y="387498"/>
                    </a:lnTo>
                    <a:lnTo>
                      <a:pt x="745" y="429618"/>
                    </a:lnTo>
                    <a:lnTo>
                      <a:pt x="0" y="429619"/>
                    </a:lnTo>
                    <a:lnTo>
                      <a:pt x="1" y="134343"/>
                    </a:lnTo>
                    <a:lnTo>
                      <a:pt x="646" y="134343"/>
                    </a:lnTo>
                    <a:lnTo>
                      <a:pt x="1" y="76381"/>
                    </a:lnTo>
                    <a:close/>
                  </a:path>
                </a:pathLst>
              </a:custGeom>
              <a:solidFill>
                <a:srgbClr val="4788E6"/>
              </a:solidFill>
              <a:ln>
                <a:solidFill>
                  <a:srgbClr val="4788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  <p:sp>
            <p:nvSpPr>
              <p:cNvPr id="15" name="任意多边形 93">
                <a:extLst>
                  <a:ext uri="{FF2B5EF4-FFF2-40B4-BE49-F238E27FC236}">
                    <a16:creationId xmlns:a16="http://schemas.microsoft.com/office/drawing/2014/main" xmlns="" id="{1FBBACAB-FC95-42BE-9353-FCC45DA33330}"/>
                  </a:ext>
                </a:extLst>
              </p:cNvPr>
              <p:cNvSpPr/>
              <p:nvPr/>
            </p:nvSpPr>
            <p:spPr>
              <a:xfrm rot="5400000" flipH="1" flipV="1">
                <a:off x="4185366" y="5458424"/>
                <a:ext cx="322679" cy="317018"/>
              </a:xfrm>
              <a:custGeom>
                <a:avLst/>
                <a:gdLst>
                  <a:gd name="connsiteX0" fmla="*/ 76384 w 725149"/>
                  <a:gd name="connsiteY0" fmla="*/ 0 h 714376"/>
                  <a:gd name="connsiteX1" fmla="*/ 212910 w 725149"/>
                  <a:gd name="connsiteY1" fmla="*/ 1519 h 714376"/>
                  <a:gd name="connsiteX2" fmla="*/ 406449 w 725149"/>
                  <a:gd name="connsiteY2" fmla="*/ 1519 h 714376"/>
                  <a:gd name="connsiteX3" fmla="*/ 362726 w 725149"/>
                  <a:gd name="connsiteY3" fmla="*/ 45243 h 714376"/>
                  <a:gd name="connsiteX4" fmla="*/ 693346 w 725149"/>
                  <a:gd name="connsiteY4" fmla="*/ 45244 h 714376"/>
                  <a:gd name="connsiteX5" fmla="*/ 725149 w 725149"/>
                  <a:gd name="connsiteY5" fmla="*/ 77048 h 714376"/>
                  <a:gd name="connsiteX6" fmla="*/ 156851 w 725149"/>
                  <a:gd name="connsiteY6" fmla="*/ 77048 h 714376"/>
                  <a:gd name="connsiteX7" fmla="*/ 75720 w 725149"/>
                  <a:gd name="connsiteY7" fmla="*/ 158178 h 714376"/>
                  <a:gd name="connsiteX8" fmla="*/ 75722 w 725149"/>
                  <a:gd name="connsiteY8" fmla="*/ 681520 h 714376"/>
                  <a:gd name="connsiteX9" fmla="*/ 42866 w 725149"/>
                  <a:gd name="connsiteY9" fmla="*/ 714376 h 714376"/>
                  <a:gd name="connsiteX10" fmla="*/ 42865 w 725149"/>
                  <a:gd name="connsiteY10" fmla="*/ 387498 h 714376"/>
                  <a:gd name="connsiteX11" fmla="*/ 745 w 725149"/>
                  <a:gd name="connsiteY11" fmla="*/ 429618 h 714376"/>
                  <a:gd name="connsiteX12" fmla="*/ 0 w 725149"/>
                  <a:gd name="connsiteY12" fmla="*/ 429619 h 714376"/>
                  <a:gd name="connsiteX13" fmla="*/ 1 w 725149"/>
                  <a:gd name="connsiteY13" fmla="*/ 134343 h 714376"/>
                  <a:gd name="connsiteX14" fmla="*/ 646 w 725149"/>
                  <a:gd name="connsiteY14" fmla="*/ 134343 h 714376"/>
                  <a:gd name="connsiteX15" fmla="*/ 1 w 725149"/>
                  <a:gd name="connsiteY15" fmla="*/ 76381 h 71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5149" h="714376">
                    <a:moveTo>
                      <a:pt x="76384" y="0"/>
                    </a:moveTo>
                    <a:lnTo>
                      <a:pt x="212910" y="1519"/>
                    </a:lnTo>
                    <a:lnTo>
                      <a:pt x="406449" y="1519"/>
                    </a:lnTo>
                    <a:lnTo>
                      <a:pt x="362726" y="45243"/>
                    </a:lnTo>
                    <a:lnTo>
                      <a:pt x="693346" y="45244"/>
                    </a:lnTo>
                    <a:lnTo>
                      <a:pt x="725149" y="77048"/>
                    </a:lnTo>
                    <a:lnTo>
                      <a:pt x="156851" y="77048"/>
                    </a:lnTo>
                    <a:lnTo>
                      <a:pt x="75720" y="158178"/>
                    </a:lnTo>
                    <a:lnTo>
                      <a:pt x="75722" y="681520"/>
                    </a:lnTo>
                    <a:lnTo>
                      <a:pt x="42866" y="714376"/>
                    </a:lnTo>
                    <a:lnTo>
                      <a:pt x="42865" y="387498"/>
                    </a:lnTo>
                    <a:lnTo>
                      <a:pt x="745" y="429618"/>
                    </a:lnTo>
                    <a:lnTo>
                      <a:pt x="0" y="429619"/>
                    </a:lnTo>
                    <a:lnTo>
                      <a:pt x="1" y="134343"/>
                    </a:lnTo>
                    <a:lnTo>
                      <a:pt x="646" y="134343"/>
                    </a:lnTo>
                    <a:lnTo>
                      <a:pt x="1" y="76381"/>
                    </a:lnTo>
                    <a:close/>
                  </a:path>
                </a:pathLst>
              </a:custGeom>
              <a:solidFill>
                <a:srgbClr val="4788E6"/>
              </a:solidFill>
              <a:ln>
                <a:solidFill>
                  <a:srgbClr val="4788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CA312A09-51B9-4ABC-AFBA-5DEFC16DDCE9}"/>
                </a:ext>
              </a:extLst>
            </p:cNvPr>
            <p:cNvCxnSpPr/>
            <p:nvPr/>
          </p:nvCxnSpPr>
          <p:spPr>
            <a:xfrm>
              <a:off x="4563216" y="2148813"/>
              <a:ext cx="3116159" cy="0"/>
            </a:xfrm>
            <a:prstGeom prst="line">
              <a:avLst/>
            </a:prstGeom>
            <a:ln w="12700">
              <a:solidFill>
                <a:srgbClr val="4788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39B76983-25B5-4DA2-872E-B88EDAE7AA76}"/>
                </a:ext>
              </a:extLst>
            </p:cNvPr>
            <p:cNvCxnSpPr/>
            <p:nvPr/>
          </p:nvCxnSpPr>
          <p:spPr>
            <a:xfrm>
              <a:off x="4585463" y="5759605"/>
              <a:ext cx="3116159" cy="0"/>
            </a:xfrm>
            <a:prstGeom prst="line">
              <a:avLst/>
            </a:prstGeom>
            <a:ln w="12700">
              <a:solidFill>
                <a:srgbClr val="4788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4FECAF3F-9409-4FEB-8D92-06BF1684C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265" y="2543493"/>
              <a:ext cx="0" cy="2829432"/>
            </a:xfrm>
            <a:prstGeom prst="line">
              <a:avLst/>
            </a:prstGeom>
            <a:ln w="12700">
              <a:solidFill>
                <a:srgbClr val="4788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AD129A35-F64A-47E0-A854-4D6C3985E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7901" y="2562162"/>
              <a:ext cx="0" cy="2829431"/>
            </a:xfrm>
            <a:prstGeom prst="line">
              <a:avLst/>
            </a:prstGeom>
            <a:ln w="12700">
              <a:solidFill>
                <a:srgbClr val="4788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524</Words>
  <Application>Microsoft Office PowerPoint</Application>
  <PresentationFormat>Custom</PresentationFormat>
  <Paragraphs>67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主题​​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zhaohong</cp:lastModifiedBy>
  <cp:revision>53</cp:revision>
  <dcterms:created xsi:type="dcterms:W3CDTF">2018-07-20T07:37:48Z</dcterms:created>
  <dcterms:modified xsi:type="dcterms:W3CDTF">2019-10-07T03:33:47Z</dcterms:modified>
</cp:coreProperties>
</file>