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199313" cy="5400675"/>
  <p:notesSz cx="6858000" cy="9144000"/>
  <p:defaultTextStyle>
    <a:defPPr>
      <a:defRPr lang="en-US"/>
    </a:defPPr>
    <a:lvl1pPr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9613" indent="-215882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9539" indent="-432389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69465" indent="-648896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60328" indent="-865403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449885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539862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629839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719816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3"/>
    <p:restoredTop sz="94648"/>
  </p:normalViewPr>
  <p:slideViewPr>
    <p:cSldViewPr snapToObjects="1">
      <p:cViewPr varScale="1">
        <p:scale>
          <a:sx n="140" d="100"/>
          <a:sy n="140" d="100"/>
        </p:scale>
        <p:origin x="1020" y="114"/>
      </p:cViewPr>
      <p:guideLst>
        <p:guide orient="horz" pos="1701"/>
        <p:guide pos="226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9/27/2017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89977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79954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269931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359908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449885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6pPr>
    <a:lvl7pPr marL="539862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7pPr>
    <a:lvl8pPr marL="629839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8pPr>
    <a:lvl9pPr marL="719816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065AA-F636-430C-85BD-240106ED4B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456" y="719138"/>
            <a:ext cx="7009606" cy="4572000"/>
          </a:xfrm>
        </p:spPr>
        <p:txBody>
          <a:bodyPr numCol="3" spcCol="360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95" y="103475"/>
            <a:ext cx="4864786" cy="492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7579" y="100873"/>
            <a:ext cx="1080000" cy="404314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034814" y="416565"/>
            <a:ext cx="1080000" cy="1772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7288" tIns="8644" rIns="17288" bIns="8644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46622" eaLnBrk="1" hangingPunct="1">
              <a:defRPr/>
            </a:pPr>
            <a:r>
              <a:rPr lang="en-US" sz="519" b="1" dirty="0" smtClean="0"/>
              <a:t>International</a:t>
            </a:r>
            <a:r>
              <a:rPr lang="en-US" sz="519" b="1" baseline="0" dirty="0" smtClean="0"/>
              <a:t> Conference on Computer Vision 2017</a:t>
            </a:r>
            <a:endParaRPr lang="en-US" sz="519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456" y="719137"/>
            <a:ext cx="70203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ctr" defTabSz="246495" rtl="0" eaLnBrk="0" fontAlgn="base" hangingPunct="0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62629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5257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7886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50515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93663" indent="-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sz="64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73050" indent="-9366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273050" indent="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360363" indent="85725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539750" marR="0" indent="-93663" algn="l" defTabSz="340626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charset="2"/>
        <a:buChar char="Ø"/>
        <a:tabLst/>
        <a:defRPr lang="en-US" sz="64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358130" indent="-123466" algn="l" defTabSz="246933" rtl="0" eaLnBrk="1" latinLnBrk="0" hangingPunct="1">
        <a:spcBef>
          <a:spcPct val="20000"/>
        </a:spcBef>
        <a:buFont typeface="Arial"/>
        <a:buChar char="•"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1605062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7pPr>
      <a:lvl8pPr marL="1851995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8pPr>
      <a:lvl9pPr marL="2098927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693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93865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4079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8773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3466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81596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72852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7546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22" y="-175658"/>
            <a:ext cx="5181599" cy="995384"/>
          </a:xfrm>
          <a:noFill/>
        </p:spPr>
        <p:txBody>
          <a:bodyPr>
            <a:norm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Weighted Nuclear Norm Minimization </a:t>
            </a:r>
            <a:r>
              <a:rPr lang="en-US" altLang="zh-CN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Color Image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Xu</a:t>
            </a:r>
            <a:r>
              <a:rPr lang="de-DE" altLang="zh-CN" sz="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</a:t>
            </a:r>
            <a:r>
              <a:rPr lang="de-DE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David </a:t>
            </a:r>
            <a:r>
              <a:rPr lang="de-DE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Xiangchu </a:t>
            </a:r>
            <a:r>
              <a:rPr lang="de-DE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de-DE" altLang="zh-CN" sz="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100" b="1" dirty="0">
                <a:latin typeface="+mn-ea"/>
              </a:rPr>
              <a:t/>
            </a:r>
            <a:br>
              <a:rPr lang="de-DE" altLang="zh-CN" sz="1100" b="1" dirty="0">
                <a:latin typeface="+mn-ea"/>
              </a:rPr>
            </a:br>
            <a:r>
              <a:rPr lang="en-US" altLang="zh-CN" sz="500" b="1" dirty="0" smtClean="0">
                <a:latin typeface="+mn-ea"/>
              </a:rPr>
              <a:t>1 </a:t>
            </a:r>
            <a:r>
              <a:rPr lang="en-US" altLang="zh-CN" sz="500" b="1" dirty="0">
                <a:latin typeface="+mn-ea"/>
              </a:rPr>
              <a:t>Department of Computing, Hong Kong Polytechnic University, Hong Kong, China </a:t>
            </a:r>
            <a:r>
              <a:rPr lang="en-US" altLang="zh-CN" sz="500" b="1" dirty="0" smtClean="0">
                <a:latin typeface="+mn-ea"/>
              </a:rPr>
              <a:t>2</a:t>
            </a:r>
            <a:r>
              <a:rPr lang="zh-CN" altLang="en-US" sz="500" b="1" dirty="0" smtClean="0">
                <a:latin typeface="+mn-ea"/>
              </a:rPr>
              <a:t> </a:t>
            </a:r>
            <a:r>
              <a:rPr lang="en-US" altLang="zh-CN" sz="500" b="1" dirty="0" smtClean="0">
                <a:latin typeface="+mn-ea"/>
              </a:rPr>
              <a:t>Department </a:t>
            </a:r>
            <a:r>
              <a:rPr lang="en-US" altLang="zh-CN" sz="500" b="1" dirty="0">
                <a:latin typeface="+mn-ea"/>
              </a:rPr>
              <a:t>of Applied Mathematics, </a:t>
            </a:r>
            <a:r>
              <a:rPr lang="en-US" altLang="zh-CN" sz="500" b="1" dirty="0" err="1">
                <a:latin typeface="+mn-ea"/>
              </a:rPr>
              <a:t>Xidian</a:t>
            </a:r>
            <a:r>
              <a:rPr lang="en-US" altLang="zh-CN" sz="500" b="1" dirty="0">
                <a:latin typeface="+mn-ea"/>
              </a:rPr>
              <a:t> University, </a:t>
            </a:r>
            <a:r>
              <a:rPr lang="en-US" altLang="zh-CN" sz="500" b="1" dirty="0" smtClean="0">
                <a:latin typeface="+mn-ea"/>
              </a:rPr>
              <a:t>Xi’an</a:t>
            </a:r>
            <a:r>
              <a:rPr lang="en-US" altLang="zh-CN" sz="500" b="1" dirty="0">
                <a:latin typeface="+mn-ea"/>
              </a:rPr>
              <a:t>, China</a:t>
            </a:r>
            <a:endParaRPr lang="en-US" altLang="zh-CN" sz="5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" y="106293"/>
            <a:ext cx="486347" cy="486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" y="106293"/>
            <a:ext cx="490118" cy="490118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7074" y="660733"/>
            <a:ext cx="2008582" cy="468969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119501" y="663529"/>
            <a:ext cx="2582328" cy="4686903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9" y="1962248"/>
            <a:ext cx="822784" cy="7898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" y="1966680"/>
            <a:ext cx="820971" cy="781010"/>
          </a:xfrm>
          <a:prstGeom prst="rect">
            <a:avLst/>
          </a:prstGeom>
        </p:spPr>
      </p:pic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20097" y="657338"/>
            <a:ext cx="1901647" cy="35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altLang="zh-CN" sz="18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94456" y="883064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Fact: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oise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 has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variances for different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  <a:endParaRPr lang="en-US" altLang="zh-CN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9301" y="1395420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CN" sz="1100" kern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weights to  balance the noise difference in different channels.</a:t>
            </a:r>
            <a:endParaRPr lang="en-US" altLang="zh-CN" sz="1100" kern="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" y="2777995"/>
            <a:ext cx="822784" cy="789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2778453"/>
            <a:ext cx="821354" cy="7810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1" y="3600519"/>
            <a:ext cx="823880" cy="7909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3600664"/>
            <a:ext cx="820970" cy="7881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7" y="4418896"/>
            <a:ext cx="820970" cy="7881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0" y="4418896"/>
            <a:ext cx="820970" cy="788130"/>
          </a:xfrm>
          <a:prstGeom prst="rect">
            <a:avLst/>
          </a:prstGeom>
        </p:spPr>
      </p:pic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1989958" y="663529"/>
            <a:ext cx="2860948" cy="35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16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MCWNNM  Model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52" y="974838"/>
            <a:ext cx="1978931" cy="259127"/>
          </a:xfrm>
          <a:prstGeom prst="rect">
            <a:avLst/>
          </a:prstGeom>
        </p:spPr>
      </p:pic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2097422" y="942132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79" y="1236895"/>
            <a:ext cx="1548379" cy="434406"/>
          </a:xfrm>
          <a:prstGeom prst="rect">
            <a:avLst/>
          </a:prstGeom>
        </p:spPr>
      </p:pic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2086679" y="129730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2086679" y="1604671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Splitting: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74" y="2253105"/>
            <a:ext cx="2188248" cy="39348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48" y="1820812"/>
            <a:ext cx="2324100" cy="214062"/>
          </a:xfrm>
          <a:prstGeom prst="rect">
            <a:avLst/>
          </a:prstGeom>
        </p:spPr>
      </p:pic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092136" y="201828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119501" y="2803300"/>
            <a:ext cx="2582328" cy="102296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097422" y="2567454"/>
            <a:ext cx="81668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ADMM: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2827872"/>
            <a:ext cx="2366691" cy="3160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3158535"/>
            <a:ext cx="2281162" cy="28833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23935" y="3455073"/>
            <a:ext cx="1748096" cy="2277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92" y="3674980"/>
            <a:ext cx="1628998" cy="115870"/>
          </a:xfrm>
          <a:prstGeom prst="rect">
            <a:avLst/>
          </a:prstGeom>
        </p:spPr>
      </p:pic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2120697" y="4076172"/>
            <a:ext cx="2581132" cy="116047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065017" y="3801270"/>
            <a:ext cx="1108782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Convergency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38" y="4102624"/>
            <a:ext cx="2499845" cy="1065621"/>
          </a:xfrm>
          <a:prstGeom prst="rect">
            <a:avLst/>
          </a:prstGeom>
        </p:spPr>
      </p:pic>
      <p:sp>
        <p:nvSpPr>
          <p:cNvPr id="66" name="AutoShape 4"/>
          <p:cNvSpPr>
            <a:spLocks noChangeArrowheads="1"/>
          </p:cNvSpPr>
          <p:nvPr/>
        </p:nvSpPr>
        <p:spPr bwMode="auto">
          <a:xfrm>
            <a:off x="4745674" y="664818"/>
            <a:ext cx="2394672" cy="4685614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4992186" y="664818"/>
            <a:ext cx="1901647" cy="35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18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05" y="1143431"/>
            <a:ext cx="2370478" cy="842413"/>
          </a:xfrm>
          <a:prstGeom prst="rect">
            <a:avLst/>
          </a:prstGeom>
        </p:spPr>
      </p:pic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4680051" y="893397"/>
            <a:ext cx="241644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PSNR Results on Real Color Images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42"/>
          <p:cNvSpPr txBox="1">
            <a:spLocks noChangeArrowheads="1"/>
          </p:cNvSpPr>
          <p:nvPr/>
        </p:nvSpPr>
        <p:spPr bwMode="auto">
          <a:xfrm>
            <a:off x="4692064" y="1960050"/>
            <a:ext cx="241644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Quality </a:t>
            </a:r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87" y="2194102"/>
            <a:ext cx="753409" cy="753409"/>
          </a:xfrm>
          <a:prstGeom prst="rect">
            <a:avLst/>
          </a:prstGeom>
        </p:spPr>
      </p:pic>
      <p:sp>
        <p:nvSpPr>
          <p:cNvPr id="72" name="Text Box 42"/>
          <p:cNvSpPr txBox="1">
            <a:spLocks noChangeArrowheads="1"/>
          </p:cNvSpPr>
          <p:nvPr/>
        </p:nvSpPr>
        <p:spPr bwMode="auto">
          <a:xfrm>
            <a:off x="4703913" y="2892253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CBM3D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37.76dB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2194102"/>
            <a:ext cx="757317" cy="757317"/>
          </a:xfrm>
          <a:prstGeom prst="rect">
            <a:avLst/>
          </a:prstGeom>
        </p:spPr>
      </p:pic>
      <p:sp>
        <p:nvSpPr>
          <p:cNvPr id="74" name="Text Box 42"/>
          <p:cNvSpPr txBox="1">
            <a:spLocks noChangeArrowheads="1"/>
          </p:cNvSpPr>
          <p:nvPr/>
        </p:nvSpPr>
        <p:spPr bwMode="auto">
          <a:xfrm>
            <a:off x="5517355" y="2889846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TNRD</a:t>
            </a:r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40.52dB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3" y="2190860"/>
            <a:ext cx="760559" cy="760559"/>
          </a:xfrm>
          <a:prstGeom prst="rect">
            <a:avLst/>
          </a:prstGeom>
        </p:spPr>
      </p:pic>
      <p:sp>
        <p:nvSpPr>
          <p:cNvPr id="76" name="Text Box 42"/>
          <p:cNvSpPr txBox="1">
            <a:spLocks noChangeArrowheads="1"/>
          </p:cNvSpPr>
          <p:nvPr/>
        </p:nvSpPr>
        <p:spPr bwMode="auto">
          <a:xfrm>
            <a:off x="6303097" y="2887119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.65dB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3057521"/>
            <a:ext cx="757317" cy="757317"/>
          </a:xfrm>
          <a:prstGeom prst="rect">
            <a:avLst/>
          </a:prstGeom>
        </p:spPr>
      </p:pic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5577421" y="3759237"/>
            <a:ext cx="746405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40.36dB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3" y="3055734"/>
            <a:ext cx="760559" cy="760559"/>
          </a:xfrm>
          <a:prstGeom prst="rect">
            <a:avLst/>
          </a:prstGeom>
        </p:spPr>
      </p:pic>
      <p:sp>
        <p:nvSpPr>
          <p:cNvPr id="80" name="Text Box 42"/>
          <p:cNvSpPr txBox="1">
            <a:spLocks noChangeArrowheads="1"/>
          </p:cNvSpPr>
          <p:nvPr/>
        </p:nvSpPr>
        <p:spPr bwMode="auto">
          <a:xfrm>
            <a:off x="6233869" y="3759236"/>
            <a:ext cx="1037916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WNNM2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41.24dB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3936989"/>
            <a:ext cx="757317" cy="757317"/>
          </a:xfrm>
          <a:prstGeom prst="rect">
            <a:avLst/>
          </a:prstGeom>
        </p:spPr>
      </p:pic>
      <p:sp>
        <p:nvSpPr>
          <p:cNvPr id="82" name="Text Box 42"/>
          <p:cNvSpPr txBox="1">
            <a:spLocks noChangeArrowheads="1"/>
          </p:cNvSpPr>
          <p:nvPr/>
        </p:nvSpPr>
        <p:spPr bwMode="auto">
          <a:xfrm>
            <a:off x="5458127" y="4642328"/>
            <a:ext cx="1117347" cy="21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MCWNNM </a:t>
            </a:r>
            <a:r>
              <a:rPr lang="en-US" altLang="zh-CN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41.24dB</a:t>
            </a:r>
            <a:endParaRPr lang="en-US" altLang="zh-C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35" y="3931469"/>
            <a:ext cx="762837" cy="762837"/>
          </a:xfrm>
          <a:prstGeom prst="rect">
            <a:avLst/>
          </a:prstGeom>
        </p:spPr>
      </p:pic>
      <p:sp>
        <p:nvSpPr>
          <p:cNvPr id="85" name="Text Box 42"/>
          <p:cNvSpPr txBox="1">
            <a:spLocks noChangeArrowheads="1"/>
          </p:cNvSpPr>
          <p:nvPr/>
        </p:nvSpPr>
        <p:spPr bwMode="auto">
          <a:xfrm>
            <a:off x="6379624" y="4626265"/>
            <a:ext cx="786231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Image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83" y="3936989"/>
            <a:ext cx="757317" cy="757317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87" y="3057521"/>
            <a:ext cx="752845" cy="752845"/>
          </a:xfrm>
          <a:prstGeom prst="rect">
            <a:avLst/>
          </a:prstGeom>
        </p:spPr>
      </p:pic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4794595" y="3753313"/>
            <a:ext cx="746405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.42dB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Box 42"/>
          <p:cNvSpPr txBox="1">
            <a:spLocks noChangeArrowheads="1"/>
          </p:cNvSpPr>
          <p:nvPr/>
        </p:nvSpPr>
        <p:spPr bwMode="auto">
          <a:xfrm>
            <a:off x="4680051" y="4632122"/>
            <a:ext cx="1037916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WNNM3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40.81dB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AutoShape 4"/>
          <p:cNvSpPr>
            <a:spLocks noChangeArrowheads="1"/>
          </p:cNvSpPr>
          <p:nvPr/>
        </p:nvSpPr>
        <p:spPr bwMode="auto">
          <a:xfrm>
            <a:off x="4742687" y="4822843"/>
            <a:ext cx="2394672" cy="52758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91" name="Text Box 42"/>
          <p:cNvSpPr txBox="1">
            <a:spLocks noChangeArrowheads="1"/>
          </p:cNvSpPr>
          <p:nvPr/>
        </p:nvSpPr>
        <p:spPr bwMode="auto">
          <a:xfrm>
            <a:off x="4794909" y="4777408"/>
            <a:ext cx="1421154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&amp; Possible Extensions</a:t>
            </a:r>
          </a:p>
          <a:p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</a:t>
            </a:r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43" y="4834356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86</Words>
  <Application>Microsoft Office PowerPoint</Application>
  <PresentationFormat>自定义</PresentationFormat>
  <Paragraphs>26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宋体</vt:lpstr>
      <vt:lpstr>Arial</vt:lpstr>
      <vt:lpstr>Calibri</vt:lpstr>
      <vt:lpstr>Times New Roman</vt:lpstr>
      <vt:lpstr>Wingdings</vt:lpstr>
      <vt:lpstr>Office Theme</vt:lpstr>
      <vt:lpstr>Multi-channel Weighted Nuclear Norm Minimization  for Real Color Image Denoising Jun Xu1, Lei Zhang1, David Zhang1, Xiangchu Feng2  1 Department of Computing, Hong Kong Polytechnic University, Hong Kong, China 2 Department of Applied Mathematics, Xidian University, Xi’an, China</vt:lpstr>
    </vt:vector>
  </TitlesOfParts>
  <Company>Univ. of Colorado at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csjunxu</cp:lastModifiedBy>
  <cp:revision>151</cp:revision>
  <cp:lastPrinted>2017-09-03T11:40:46Z</cp:lastPrinted>
  <dcterms:created xsi:type="dcterms:W3CDTF">2014-05-29T01:41:03Z</dcterms:created>
  <dcterms:modified xsi:type="dcterms:W3CDTF">2017-09-27T11:45:58Z</dcterms:modified>
</cp:coreProperties>
</file>