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8" r:id="rId2"/>
  </p:sldIdLst>
  <p:sldSz cx="7199313" cy="5400675"/>
  <p:notesSz cx="6858000" cy="9144000"/>
  <p:defaultTextStyle>
    <a:defPPr>
      <a:defRPr lang="en-US"/>
    </a:defPPr>
    <a:lvl1pPr algn="l" defTabSz="289613" rtl="0" eaLnBrk="0" fontAlgn="base" hangingPunct="0">
      <a:spcBef>
        <a:spcPct val="0"/>
      </a:spcBef>
      <a:spcAft>
        <a:spcPct val="0"/>
      </a:spcAft>
      <a:defRPr sz="1122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289613" indent="-215882" algn="l" defTabSz="289613" rtl="0" eaLnBrk="0" fontAlgn="base" hangingPunct="0">
      <a:spcBef>
        <a:spcPct val="0"/>
      </a:spcBef>
      <a:spcAft>
        <a:spcPct val="0"/>
      </a:spcAft>
      <a:defRPr sz="1122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579539" indent="-432389" algn="l" defTabSz="289613" rtl="0" eaLnBrk="0" fontAlgn="base" hangingPunct="0">
      <a:spcBef>
        <a:spcPct val="0"/>
      </a:spcBef>
      <a:spcAft>
        <a:spcPct val="0"/>
      </a:spcAft>
      <a:defRPr sz="1122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869465" indent="-648896" algn="l" defTabSz="289613" rtl="0" eaLnBrk="0" fontAlgn="base" hangingPunct="0">
      <a:spcBef>
        <a:spcPct val="0"/>
      </a:spcBef>
      <a:spcAft>
        <a:spcPct val="0"/>
      </a:spcAft>
      <a:defRPr sz="1122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160328" indent="-865403" algn="l" defTabSz="289613" rtl="0" eaLnBrk="0" fontAlgn="base" hangingPunct="0">
      <a:spcBef>
        <a:spcPct val="0"/>
      </a:spcBef>
      <a:spcAft>
        <a:spcPct val="0"/>
      </a:spcAft>
      <a:defRPr sz="1122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449885" algn="l" defTabSz="179954" rtl="0" eaLnBrk="1" latinLnBrk="0" hangingPunct="1">
      <a:defRPr sz="1122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539862" algn="l" defTabSz="179954" rtl="0" eaLnBrk="1" latinLnBrk="0" hangingPunct="1">
      <a:defRPr sz="1122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629839" algn="l" defTabSz="179954" rtl="0" eaLnBrk="1" latinLnBrk="0" hangingPunct="1">
      <a:defRPr sz="1122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719816" algn="l" defTabSz="179954" rtl="0" eaLnBrk="1" latinLnBrk="0" hangingPunct="1">
      <a:defRPr sz="1122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01" userDrawn="1">
          <p15:clr>
            <a:srgbClr val="A4A3A4"/>
          </p15:clr>
        </p15:guide>
        <p15:guide id="2" pos="22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D0F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83"/>
    <p:restoredTop sz="94648"/>
  </p:normalViewPr>
  <p:slideViewPr>
    <p:cSldViewPr snapToObjects="1">
      <p:cViewPr varScale="1">
        <p:scale>
          <a:sx n="140" d="100"/>
          <a:sy n="140" d="100"/>
        </p:scale>
        <p:origin x="1020" y="120"/>
      </p:cViewPr>
      <p:guideLst>
        <p:guide orient="horz" pos="1701"/>
        <p:guide pos="2268"/>
      </p:guideLst>
    </p:cSldViewPr>
  </p:slideViewPr>
  <p:outlineViewPr>
    <p:cViewPr>
      <p:scale>
        <a:sx n="33" d="100"/>
        <a:sy n="33" d="100"/>
      </p:scale>
      <p:origin x="0" y="325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10" Type="http://schemas.microsoft.com/office/2015/10/relationships/revisionInfo" Target="revisionInfo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01314EA9-C8CF-4E55-8DBF-5486340E747F}" type="datetime1">
              <a:rPr lang="en-US" altLang="en-US"/>
              <a:pPr>
                <a:defRPr/>
              </a:pPr>
              <a:t>9/27/2017</a:t>
            </a:fld>
            <a:endParaRPr lang="en-US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9BD065AA-F636-430C-85BD-240106ED4BF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2355246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89977" rtl="0" eaLnBrk="0" fontAlgn="base" hangingPunct="0">
      <a:spcBef>
        <a:spcPct val="30000"/>
      </a:spcBef>
      <a:spcAft>
        <a:spcPct val="0"/>
      </a:spcAft>
      <a:defRPr sz="236" kern="1200">
        <a:solidFill>
          <a:schemeClr val="tx1"/>
        </a:solidFill>
        <a:latin typeface="+mn-lt"/>
        <a:ea typeface="MS PGothic" panose="020B0600070205080204" pitchFamily="34" charset="-128"/>
        <a:cs typeface="ＭＳ Ｐゴシック" charset="0"/>
      </a:defRPr>
    </a:lvl1pPr>
    <a:lvl2pPr marL="89977" algn="l" defTabSz="89977" rtl="0" eaLnBrk="0" fontAlgn="base" hangingPunct="0">
      <a:spcBef>
        <a:spcPct val="30000"/>
      </a:spcBef>
      <a:spcAft>
        <a:spcPct val="0"/>
      </a:spcAft>
      <a:defRPr sz="236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2pPr>
    <a:lvl3pPr marL="179954" algn="l" defTabSz="89977" rtl="0" eaLnBrk="0" fontAlgn="base" hangingPunct="0">
      <a:spcBef>
        <a:spcPct val="30000"/>
      </a:spcBef>
      <a:spcAft>
        <a:spcPct val="0"/>
      </a:spcAft>
      <a:defRPr sz="236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3pPr>
    <a:lvl4pPr marL="269931" algn="l" defTabSz="89977" rtl="0" eaLnBrk="0" fontAlgn="base" hangingPunct="0">
      <a:spcBef>
        <a:spcPct val="30000"/>
      </a:spcBef>
      <a:spcAft>
        <a:spcPct val="0"/>
      </a:spcAft>
      <a:defRPr sz="236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4pPr>
    <a:lvl5pPr marL="359908" algn="l" defTabSz="89977" rtl="0" eaLnBrk="0" fontAlgn="base" hangingPunct="0">
      <a:spcBef>
        <a:spcPct val="30000"/>
      </a:spcBef>
      <a:spcAft>
        <a:spcPct val="0"/>
      </a:spcAft>
      <a:defRPr sz="236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5pPr>
    <a:lvl6pPr marL="449885" algn="l" defTabSz="89977" rtl="0" eaLnBrk="1" latinLnBrk="0" hangingPunct="1">
      <a:defRPr sz="236" kern="1200">
        <a:solidFill>
          <a:schemeClr val="tx1"/>
        </a:solidFill>
        <a:latin typeface="+mn-lt"/>
        <a:ea typeface="+mn-ea"/>
        <a:cs typeface="+mn-cs"/>
      </a:defRPr>
    </a:lvl6pPr>
    <a:lvl7pPr marL="539862" algn="l" defTabSz="89977" rtl="0" eaLnBrk="1" latinLnBrk="0" hangingPunct="1">
      <a:defRPr sz="236" kern="1200">
        <a:solidFill>
          <a:schemeClr val="tx1"/>
        </a:solidFill>
        <a:latin typeface="+mn-lt"/>
        <a:ea typeface="+mn-ea"/>
        <a:cs typeface="+mn-cs"/>
      </a:defRPr>
    </a:lvl7pPr>
    <a:lvl8pPr marL="629839" algn="l" defTabSz="89977" rtl="0" eaLnBrk="1" latinLnBrk="0" hangingPunct="1">
      <a:defRPr sz="236" kern="1200">
        <a:solidFill>
          <a:schemeClr val="tx1"/>
        </a:solidFill>
        <a:latin typeface="+mn-lt"/>
        <a:ea typeface="+mn-ea"/>
        <a:cs typeface="+mn-cs"/>
      </a:defRPr>
    </a:lvl8pPr>
    <a:lvl9pPr marL="719816" algn="l" defTabSz="89977" rtl="0" eaLnBrk="1" latinLnBrk="0" hangingPunct="1">
      <a:defRPr sz="23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D065AA-F636-430C-85BD-240106ED4BF1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798446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94456" y="719138"/>
            <a:ext cx="7009606" cy="4572000"/>
          </a:xfrm>
        </p:spPr>
        <p:txBody>
          <a:bodyPr numCol="3" spcCol="36000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878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5595" y="103475"/>
            <a:ext cx="4864786" cy="4929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037579" y="100873"/>
            <a:ext cx="1080000" cy="404314"/>
          </a:xfrm>
          <a:prstGeom prst="rect">
            <a:avLst/>
          </a:prstGeom>
        </p:spPr>
      </p:pic>
      <p:sp>
        <p:nvSpPr>
          <p:cNvPr id="10" name="TextBox 9"/>
          <p:cNvSpPr txBox="1">
            <a:spLocks noChangeArrowheads="1"/>
          </p:cNvSpPr>
          <p:nvPr userDrawn="1"/>
        </p:nvSpPr>
        <p:spPr bwMode="auto">
          <a:xfrm>
            <a:off x="6034814" y="416565"/>
            <a:ext cx="1080000" cy="177244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17288" tIns="8644" rIns="17288" bIns="8644">
            <a:spAutoFit/>
          </a:bodyPr>
          <a:lstStyle>
            <a:lvl1pPr eaLnBrk="0" hangingPunct="0">
              <a:defRPr sz="55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5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5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5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5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409700" eaLnBrk="0" fontAlgn="base" hangingPunct="0">
              <a:spcBef>
                <a:spcPct val="0"/>
              </a:spcBef>
              <a:spcAft>
                <a:spcPct val="0"/>
              </a:spcAft>
              <a:defRPr sz="5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409700" eaLnBrk="0" fontAlgn="base" hangingPunct="0">
              <a:spcBef>
                <a:spcPct val="0"/>
              </a:spcBef>
              <a:spcAft>
                <a:spcPct val="0"/>
              </a:spcAft>
              <a:defRPr sz="5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409700" eaLnBrk="0" fontAlgn="base" hangingPunct="0">
              <a:spcBef>
                <a:spcPct val="0"/>
              </a:spcBef>
              <a:spcAft>
                <a:spcPct val="0"/>
              </a:spcAft>
              <a:defRPr sz="5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409700" eaLnBrk="0" fontAlgn="base" hangingPunct="0">
              <a:spcBef>
                <a:spcPct val="0"/>
              </a:spcBef>
              <a:spcAft>
                <a:spcPct val="0"/>
              </a:spcAft>
              <a:defRPr sz="5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defTabSz="246622" eaLnBrk="1" hangingPunct="1">
              <a:defRPr/>
            </a:pPr>
            <a:r>
              <a:rPr lang="en-US" sz="519" b="1" dirty="0" smtClean="0"/>
              <a:t>International</a:t>
            </a:r>
            <a:r>
              <a:rPr lang="en-US" sz="519" b="1" baseline="0" dirty="0" smtClean="0"/>
              <a:t> Conference on Computer Vision 2017</a:t>
            </a:r>
            <a:endParaRPr lang="en-US" sz="519" b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94456" y="719137"/>
            <a:ext cx="7020358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6" r:id="rId1"/>
  </p:sldLayoutIdLst>
  <p:timing>
    <p:tnLst>
      <p:par>
        <p:cTn id="1" dur="indefinite" restart="never" nodeType="tmRoot"/>
      </p:par>
    </p:tnLst>
  </p:timing>
  <p:txStyles>
    <p:titleStyle>
      <a:lvl1pPr algn="ctr" defTabSz="246495" rtl="0" eaLnBrk="0" fontAlgn="base" hangingPunct="0">
        <a:spcBef>
          <a:spcPct val="0"/>
        </a:spcBef>
        <a:spcAft>
          <a:spcPct val="0"/>
        </a:spcAft>
        <a:defRPr sz="1050" kern="1200">
          <a:solidFill>
            <a:schemeClr val="tx1"/>
          </a:solidFill>
          <a:latin typeface="Arial" charset="0"/>
          <a:ea typeface="Arial" charset="0"/>
          <a:cs typeface="Arial" charset="0"/>
        </a:defRPr>
      </a:lvl1pPr>
      <a:lvl2pPr algn="ctr" defTabSz="246495" rtl="0" eaLnBrk="0" fontAlgn="base" hangingPunct="0">
        <a:spcBef>
          <a:spcPct val="0"/>
        </a:spcBef>
        <a:spcAft>
          <a:spcPct val="0"/>
        </a:spcAft>
        <a:defRPr sz="2362">
          <a:solidFill>
            <a:schemeClr val="tx1"/>
          </a:solidFill>
          <a:latin typeface="Calibri" charset="0"/>
          <a:ea typeface="MS PGothic" panose="020B0600070205080204" pitchFamily="34" charset="-128"/>
          <a:cs typeface="ＭＳ Ｐゴシック" charset="-128"/>
        </a:defRPr>
      </a:lvl2pPr>
      <a:lvl3pPr algn="ctr" defTabSz="246495" rtl="0" eaLnBrk="0" fontAlgn="base" hangingPunct="0">
        <a:spcBef>
          <a:spcPct val="0"/>
        </a:spcBef>
        <a:spcAft>
          <a:spcPct val="0"/>
        </a:spcAft>
        <a:defRPr sz="2362">
          <a:solidFill>
            <a:schemeClr val="tx1"/>
          </a:solidFill>
          <a:latin typeface="Calibri" charset="0"/>
          <a:ea typeface="MS PGothic" panose="020B0600070205080204" pitchFamily="34" charset="-128"/>
          <a:cs typeface="ＭＳ Ｐゴシック" charset="-128"/>
        </a:defRPr>
      </a:lvl3pPr>
      <a:lvl4pPr algn="ctr" defTabSz="246495" rtl="0" eaLnBrk="0" fontAlgn="base" hangingPunct="0">
        <a:spcBef>
          <a:spcPct val="0"/>
        </a:spcBef>
        <a:spcAft>
          <a:spcPct val="0"/>
        </a:spcAft>
        <a:defRPr sz="2362">
          <a:solidFill>
            <a:schemeClr val="tx1"/>
          </a:solidFill>
          <a:latin typeface="Calibri" charset="0"/>
          <a:ea typeface="MS PGothic" panose="020B0600070205080204" pitchFamily="34" charset="-128"/>
          <a:cs typeface="ＭＳ Ｐゴシック" charset="-128"/>
        </a:defRPr>
      </a:lvl4pPr>
      <a:lvl5pPr algn="ctr" defTabSz="246495" rtl="0" eaLnBrk="0" fontAlgn="base" hangingPunct="0">
        <a:spcBef>
          <a:spcPct val="0"/>
        </a:spcBef>
        <a:spcAft>
          <a:spcPct val="0"/>
        </a:spcAft>
        <a:defRPr sz="2362">
          <a:solidFill>
            <a:schemeClr val="tx1"/>
          </a:solidFill>
          <a:latin typeface="Calibri" charset="0"/>
          <a:ea typeface="MS PGothic" panose="020B0600070205080204" pitchFamily="34" charset="-128"/>
          <a:cs typeface="ＭＳ Ｐゴシック" charset="-128"/>
        </a:defRPr>
      </a:lvl5pPr>
      <a:lvl6pPr marL="62629" algn="ctr" defTabSz="246818" rtl="0" fontAlgn="base">
        <a:spcBef>
          <a:spcPct val="0"/>
        </a:spcBef>
        <a:spcAft>
          <a:spcPct val="0"/>
        </a:spcAft>
        <a:defRPr sz="2362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125257" algn="ctr" defTabSz="246818" rtl="0" fontAlgn="base">
        <a:spcBef>
          <a:spcPct val="0"/>
        </a:spcBef>
        <a:spcAft>
          <a:spcPct val="0"/>
        </a:spcAft>
        <a:defRPr sz="2362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87886" algn="ctr" defTabSz="246818" rtl="0" fontAlgn="base">
        <a:spcBef>
          <a:spcPct val="0"/>
        </a:spcBef>
        <a:spcAft>
          <a:spcPct val="0"/>
        </a:spcAft>
        <a:defRPr sz="2362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250515" algn="ctr" defTabSz="246818" rtl="0" fontAlgn="base">
        <a:spcBef>
          <a:spcPct val="0"/>
        </a:spcBef>
        <a:spcAft>
          <a:spcPct val="0"/>
        </a:spcAft>
        <a:defRPr sz="2362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93663" indent="-87313" algn="l" defTabSz="246495" rtl="0" eaLnBrk="0" fontAlgn="base" hangingPunct="0">
        <a:spcBef>
          <a:spcPts val="300"/>
        </a:spcBef>
        <a:spcAft>
          <a:spcPct val="0"/>
        </a:spcAft>
        <a:buFont typeface="Wingdings" charset="2"/>
        <a:buChar char="Ø"/>
        <a:tabLst/>
        <a:defRPr sz="640" kern="1200">
          <a:solidFill>
            <a:schemeClr val="tx1"/>
          </a:solidFill>
          <a:latin typeface="Arial" charset="0"/>
          <a:ea typeface="Arial" charset="0"/>
          <a:cs typeface="Arial" charset="0"/>
        </a:defRPr>
      </a:lvl1pPr>
      <a:lvl2pPr marL="273050" indent="-93663" algn="l" defTabSz="246495" rtl="0" eaLnBrk="0" fontAlgn="base" hangingPunct="0">
        <a:spcBef>
          <a:spcPts val="300"/>
        </a:spcBef>
        <a:spcAft>
          <a:spcPct val="0"/>
        </a:spcAft>
        <a:buFont typeface="Wingdings" charset="2"/>
        <a:buChar char="Ø"/>
        <a:tabLst/>
        <a:defRPr lang="en-US" sz="640" kern="1200" baseline="0" dirty="0" smtClean="0">
          <a:solidFill>
            <a:srgbClr val="000000"/>
          </a:solidFill>
          <a:latin typeface="Arial" charset="0"/>
          <a:ea typeface="Arial" charset="0"/>
          <a:cs typeface="Arial" charset="0"/>
        </a:defRPr>
      </a:lvl2pPr>
      <a:lvl3pPr marL="273050" indent="87313" algn="l" defTabSz="246495" rtl="0" eaLnBrk="0" fontAlgn="base" hangingPunct="0">
        <a:spcBef>
          <a:spcPts val="300"/>
        </a:spcBef>
        <a:spcAft>
          <a:spcPct val="0"/>
        </a:spcAft>
        <a:buFont typeface="Wingdings" charset="2"/>
        <a:buChar char="Ø"/>
        <a:tabLst/>
        <a:defRPr lang="en-US" sz="640" kern="1200" baseline="0" dirty="0" smtClean="0">
          <a:solidFill>
            <a:srgbClr val="000000"/>
          </a:solidFill>
          <a:latin typeface="Arial" charset="0"/>
          <a:ea typeface="Arial" charset="0"/>
          <a:cs typeface="Arial" charset="0"/>
        </a:defRPr>
      </a:lvl3pPr>
      <a:lvl4pPr marL="360363" indent="85725" algn="l" defTabSz="246495" rtl="0" eaLnBrk="0" fontAlgn="base" hangingPunct="0">
        <a:spcBef>
          <a:spcPts val="300"/>
        </a:spcBef>
        <a:spcAft>
          <a:spcPct val="0"/>
        </a:spcAft>
        <a:buFont typeface="Wingdings" charset="2"/>
        <a:buChar char="Ø"/>
        <a:tabLst/>
        <a:defRPr lang="en-US" sz="640" kern="1200" baseline="0" dirty="0" smtClean="0">
          <a:solidFill>
            <a:srgbClr val="000000"/>
          </a:solidFill>
          <a:latin typeface="Arial" charset="0"/>
          <a:ea typeface="Arial" charset="0"/>
          <a:cs typeface="Arial" charset="0"/>
        </a:defRPr>
      </a:lvl4pPr>
      <a:lvl5pPr marL="539750" marR="0" indent="-93663" algn="l" defTabSz="340626" rtl="0" eaLnBrk="1" fontAlgn="base" latinLnBrk="0" hangingPunct="1">
        <a:lnSpc>
          <a:spcPct val="100000"/>
        </a:lnSpc>
        <a:spcBef>
          <a:spcPts val="300"/>
        </a:spcBef>
        <a:spcAft>
          <a:spcPts val="0"/>
        </a:spcAft>
        <a:buClrTx/>
        <a:buSzTx/>
        <a:buFont typeface="Wingdings" charset="2"/>
        <a:buChar char="Ø"/>
        <a:tabLst/>
        <a:defRPr lang="en-US" sz="640" kern="1200" baseline="0">
          <a:solidFill>
            <a:srgbClr val="000000"/>
          </a:solidFill>
          <a:latin typeface="Arial" charset="0"/>
          <a:ea typeface="Arial" charset="0"/>
          <a:cs typeface="Arial" charset="0"/>
        </a:defRPr>
      </a:lvl5pPr>
      <a:lvl6pPr marL="1358130" indent="-123466" algn="l" defTabSz="246933" rtl="0" eaLnBrk="1" latinLnBrk="0" hangingPunct="1">
        <a:spcBef>
          <a:spcPct val="20000"/>
        </a:spcBef>
        <a:buFont typeface="Arial"/>
        <a:buChar char="•"/>
        <a:defRPr lang="en-US" sz="640" kern="1200" baseline="0" dirty="0" smtClean="0">
          <a:solidFill>
            <a:srgbClr val="000000"/>
          </a:solidFill>
          <a:latin typeface="Arial" charset="0"/>
          <a:ea typeface="Arial" charset="0"/>
          <a:cs typeface="Arial" charset="0"/>
        </a:defRPr>
      </a:lvl6pPr>
      <a:lvl7pPr marL="1605062" indent="-123466" algn="l" defTabSz="246933" rtl="0" eaLnBrk="1" latinLnBrk="0" hangingPunct="1">
        <a:spcBef>
          <a:spcPct val="20000"/>
        </a:spcBef>
        <a:buFont typeface="Arial"/>
        <a:buChar char="•"/>
        <a:defRPr sz="1089" kern="1200">
          <a:solidFill>
            <a:schemeClr val="tx1"/>
          </a:solidFill>
          <a:latin typeface="+mn-lt"/>
          <a:ea typeface="+mn-ea"/>
          <a:cs typeface="+mn-cs"/>
        </a:defRPr>
      </a:lvl7pPr>
      <a:lvl8pPr marL="1851995" indent="-123466" algn="l" defTabSz="246933" rtl="0" eaLnBrk="1" latinLnBrk="0" hangingPunct="1">
        <a:spcBef>
          <a:spcPct val="20000"/>
        </a:spcBef>
        <a:buFont typeface="Arial"/>
        <a:buChar char="•"/>
        <a:defRPr sz="1089" kern="1200">
          <a:solidFill>
            <a:schemeClr val="tx1"/>
          </a:solidFill>
          <a:latin typeface="+mn-lt"/>
          <a:ea typeface="+mn-ea"/>
          <a:cs typeface="+mn-cs"/>
        </a:defRPr>
      </a:lvl8pPr>
      <a:lvl9pPr marL="2098927" indent="-123466" algn="l" defTabSz="246933" rtl="0" eaLnBrk="1" latinLnBrk="0" hangingPunct="1">
        <a:spcBef>
          <a:spcPct val="20000"/>
        </a:spcBef>
        <a:buFont typeface="Arial"/>
        <a:buChar char="•"/>
        <a:defRPr sz="108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6933" rtl="0" eaLnBrk="1" latinLnBrk="0" hangingPunct="1">
        <a:defRPr sz="955" kern="1200">
          <a:solidFill>
            <a:schemeClr val="tx1"/>
          </a:solidFill>
          <a:latin typeface="+mn-lt"/>
          <a:ea typeface="+mn-ea"/>
          <a:cs typeface="+mn-cs"/>
        </a:defRPr>
      </a:lvl1pPr>
      <a:lvl2pPr marL="246933" algn="l" defTabSz="246933" rtl="0" eaLnBrk="1" latinLnBrk="0" hangingPunct="1">
        <a:defRPr sz="955" kern="1200">
          <a:solidFill>
            <a:schemeClr val="tx1"/>
          </a:solidFill>
          <a:latin typeface="+mn-lt"/>
          <a:ea typeface="+mn-ea"/>
          <a:cs typeface="+mn-cs"/>
        </a:defRPr>
      </a:lvl2pPr>
      <a:lvl3pPr marL="493865" algn="l" defTabSz="246933" rtl="0" eaLnBrk="1" latinLnBrk="0" hangingPunct="1">
        <a:defRPr sz="955" kern="1200">
          <a:solidFill>
            <a:schemeClr val="tx1"/>
          </a:solidFill>
          <a:latin typeface="+mn-lt"/>
          <a:ea typeface="+mn-ea"/>
          <a:cs typeface="+mn-cs"/>
        </a:defRPr>
      </a:lvl3pPr>
      <a:lvl4pPr marL="740798" algn="l" defTabSz="246933" rtl="0" eaLnBrk="1" latinLnBrk="0" hangingPunct="1">
        <a:defRPr sz="955" kern="1200">
          <a:solidFill>
            <a:schemeClr val="tx1"/>
          </a:solidFill>
          <a:latin typeface="+mn-lt"/>
          <a:ea typeface="+mn-ea"/>
          <a:cs typeface="+mn-cs"/>
        </a:defRPr>
      </a:lvl4pPr>
      <a:lvl5pPr marL="987731" algn="l" defTabSz="246933" rtl="0" eaLnBrk="1" latinLnBrk="0" hangingPunct="1">
        <a:defRPr sz="955" kern="1200">
          <a:solidFill>
            <a:schemeClr val="tx1"/>
          </a:solidFill>
          <a:latin typeface="+mn-lt"/>
          <a:ea typeface="+mn-ea"/>
          <a:cs typeface="+mn-cs"/>
        </a:defRPr>
      </a:lvl5pPr>
      <a:lvl6pPr marL="1234663" algn="l" defTabSz="246933" rtl="0" eaLnBrk="1" latinLnBrk="0" hangingPunct="1">
        <a:defRPr sz="955" kern="1200">
          <a:solidFill>
            <a:schemeClr val="tx1"/>
          </a:solidFill>
          <a:latin typeface="+mn-lt"/>
          <a:ea typeface="+mn-ea"/>
          <a:cs typeface="+mn-cs"/>
        </a:defRPr>
      </a:lvl6pPr>
      <a:lvl7pPr marL="1481596" algn="l" defTabSz="246933" rtl="0" eaLnBrk="1" latinLnBrk="0" hangingPunct="1">
        <a:defRPr sz="955" kern="1200">
          <a:solidFill>
            <a:schemeClr val="tx1"/>
          </a:solidFill>
          <a:latin typeface="+mn-lt"/>
          <a:ea typeface="+mn-ea"/>
          <a:cs typeface="+mn-cs"/>
        </a:defRPr>
      </a:lvl7pPr>
      <a:lvl8pPr marL="1728528" algn="l" defTabSz="246933" rtl="0" eaLnBrk="1" latinLnBrk="0" hangingPunct="1">
        <a:defRPr sz="955" kern="1200">
          <a:solidFill>
            <a:schemeClr val="tx1"/>
          </a:solidFill>
          <a:latin typeface="+mn-lt"/>
          <a:ea typeface="+mn-ea"/>
          <a:cs typeface="+mn-cs"/>
        </a:defRPr>
      </a:lvl8pPr>
      <a:lvl9pPr marL="1975461" algn="l" defTabSz="246933" rtl="0" eaLnBrk="1" latinLnBrk="0" hangingPunct="1">
        <a:defRPr sz="95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jp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920" y="103475"/>
            <a:ext cx="4967135" cy="492936"/>
          </a:xfrm>
          <a:noFill/>
        </p:spPr>
        <p:txBody>
          <a:bodyPr>
            <a:normAutofit fontScale="90000"/>
          </a:bodyPr>
          <a:lstStyle/>
          <a:p>
            <a:r>
              <a:rPr lang="en-US" altLang="zh-CN" sz="11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Multi-channel Weighted Nuclear Norm Minimization </a:t>
            </a:r>
            <a:r>
              <a:rPr lang="en-US" altLang="zh-CN" sz="1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altLang="zh-C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 Color Image </a:t>
            </a:r>
            <a:r>
              <a:rPr lang="en-US" altLang="zh-CN" sz="11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Denoising</a:t>
            </a:r>
            <a:r>
              <a:rPr lang="en-US" altLang="zh-CN" sz="1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CN" sz="1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de-DE" altLang="zh-CN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Jun Xu</a:t>
            </a:r>
            <a:r>
              <a:rPr lang="de-DE" altLang="zh-CN" sz="9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de-DE" altLang="zh-CN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Lei </a:t>
            </a:r>
            <a:r>
              <a:rPr lang="de-DE" altLang="zh-CN" sz="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Zhang</a:t>
            </a:r>
            <a:r>
              <a:rPr lang="de-DE" altLang="zh-CN" sz="900" b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de-DE" altLang="zh-CN" sz="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David </a:t>
            </a:r>
            <a:r>
              <a:rPr lang="de-DE" altLang="zh-CN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Zhang</a:t>
            </a:r>
            <a:r>
              <a:rPr lang="de-DE" altLang="zh-CN" sz="9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de-DE" altLang="zh-CN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Xiangchu </a:t>
            </a:r>
            <a:r>
              <a:rPr lang="de-DE" altLang="zh-CN" sz="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Feng</a:t>
            </a:r>
            <a:r>
              <a:rPr lang="de-DE" altLang="zh-CN" sz="900" b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de-DE" altLang="zh-CN" sz="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altLang="zh-CN" sz="1100" b="1" dirty="0">
                <a:latin typeface="+mn-ea"/>
              </a:rPr>
              <a:t/>
            </a:r>
            <a:br>
              <a:rPr lang="de-DE" altLang="zh-CN" sz="1100" b="1" dirty="0">
                <a:latin typeface="+mn-ea"/>
              </a:rPr>
            </a:br>
            <a:r>
              <a:rPr lang="en-US" altLang="zh-CN" sz="600" b="1" dirty="0" smtClean="0">
                <a:latin typeface="+mn-ea"/>
              </a:rPr>
              <a:t>1 </a:t>
            </a:r>
            <a:r>
              <a:rPr lang="en-US" altLang="zh-CN" sz="600" b="1" dirty="0">
                <a:latin typeface="+mn-ea"/>
              </a:rPr>
              <a:t>Department of Computing, Hong Kong Polytechnic University, Hong Kong, China </a:t>
            </a:r>
            <a:r>
              <a:rPr lang="en-US" altLang="zh-CN" sz="600" b="1" dirty="0" smtClean="0">
                <a:latin typeface="+mn-ea"/>
              </a:rPr>
              <a:t>2</a:t>
            </a:r>
            <a:r>
              <a:rPr lang="zh-CN" altLang="en-US" sz="600" b="1" dirty="0" smtClean="0">
                <a:latin typeface="+mn-ea"/>
              </a:rPr>
              <a:t> </a:t>
            </a:r>
            <a:r>
              <a:rPr lang="en-US" altLang="zh-CN" sz="600" b="1" dirty="0" smtClean="0">
                <a:latin typeface="+mn-ea"/>
              </a:rPr>
              <a:t>Department </a:t>
            </a:r>
            <a:r>
              <a:rPr lang="en-US" altLang="zh-CN" sz="600" b="1" dirty="0">
                <a:latin typeface="+mn-ea"/>
              </a:rPr>
              <a:t>of Applied Mathematics, </a:t>
            </a:r>
            <a:r>
              <a:rPr lang="en-US" altLang="zh-CN" sz="600" b="1" dirty="0" err="1">
                <a:latin typeface="+mn-ea"/>
              </a:rPr>
              <a:t>Xidian</a:t>
            </a:r>
            <a:r>
              <a:rPr lang="en-US" altLang="zh-CN" sz="600" b="1" dirty="0">
                <a:latin typeface="+mn-ea"/>
              </a:rPr>
              <a:t> University, </a:t>
            </a:r>
            <a:r>
              <a:rPr lang="en-US" altLang="zh-CN" sz="600" b="1" dirty="0" smtClean="0">
                <a:latin typeface="+mn-ea"/>
              </a:rPr>
              <a:t>Xi’an</a:t>
            </a:r>
            <a:r>
              <a:rPr lang="en-US" altLang="zh-CN" sz="600" b="1" dirty="0">
                <a:latin typeface="+mn-ea"/>
              </a:rPr>
              <a:t>, China</a:t>
            </a:r>
            <a:endParaRPr lang="en-US" altLang="zh-CN" sz="600" b="1" dirty="0">
              <a:latin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56" y="106293"/>
            <a:ext cx="486347" cy="48634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803" y="106293"/>
            <a:ext cx="490118" cy="490118"/>
          </a:xfrm>
          <a:prstGeom prst="rect">
            <a:avLst/>
          </a:prstGeom>
        </p:spPr>
      </p:pic>
      <p:sp>
        <p:nvSpPr>
          <p:cNvPr id="10" name="AutoShape 4"/>
          <p:cNvSpPr>
            <a:spLocks noChangeArrowheads="1"/>
          </p:cNvSpPr>
          <p:nvPr/>
        </p:nvSpPr>
        <p:spPr bwMode="auto">
          <a:xfrm>
            <a:off x="67074" y="632159"/>
            <a:ext cx="2008582" cy="4658978"/>
          </a:xfrm>
          <a:prstGeom prst="roundRect">
            <a:avLst>
              <a:gd name="adj" fmla="val 7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/>
            <a:endParaRPr lang="zh-CN" altLang="en-US" dirty="0">
              <a:solidFill>
                <a:srgbClr val="698ED9"/>
              </a:solidFill>
              <a:latin typeface="+mn-ea"/>
            </a:endParaRPr>
          </a:p>
        </p:txBody>
      </p:sp>
      <p:sp>
        <p:nvSpPr>
          <p:cNvPr id="11" name="AutoShape 4"/>
          <p:cNvSpPr>
            <a:spLocks noChangeArrowheads="1"/>
          </p:cNvSpPr>
          <p:nvPr/>
        </p:nvSpPr>
        <p:spPr bwMode="auto">
          <a:xfrm>
            <a:off x="2158709" y="632159"/>
            <a:ext cx="2895600" cy="4658978"/>
          </a:xfrm>
          <a:prstGeom prst="roundRect">
            <a:avLst>
              <a:gd name="adj" fmla="val 7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/>
            <a:endParaRPr lang="zh-CN" altLang="en-US" dirty="0">
              <a:solidFill>
                <a:srgbClr val="698ED9"/>
              </a:solidFill>
              <a:latin typeface="+mn-ea"/>
            </a:endParaRPr>
          </a:p>
        </p:txBody>
      </p:sp>
      <p:sp>
        <p:nvSpPr>
          <p:cNvPr id="12" name="AutoShape 4"/>
          <p:cNvSpPr>
            <a:spLocks noChangeArrowheads="1"/>
          </p:cNvSpPr>
          <p:nvPr/>
        </p:nvSpPr>
        <p:spPr bwMode="auto">
          <a:xfrm>
            <a:off x="5123656" y="632159"/>
            <a:ext cx="2008582" cy="4658978"/>
          </a:xfrm>
          <a:prstGeom prst="roundRect">
            <a:avLst>
              <a:gd name="adj" fmla="val 7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/>
            <a:endParaRPr lang="zh-CN" altLang="en-US" dirty="0">
              <a:solidFill>
                <a:srgbClr val="698ED9"/>
              </a:solidFill>
              <a:latin typeface="+mn-ea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39" y="1962248"/>
            <a:ext cx="822784" cy="789872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229" y="1966680"/>
            <a:ext cx="820971" cy="781010"/>
          </a:xfrm>
          <a:prstGeom prst="rect">
            <a:avLst/>
          </a:prstGeom>
        </p:spPr>
      </p:pic>
      <p:sp>
        <p:nvSpPr>
          <p:cNvPr id="15" name="Text Box 42"/>
          <p:cNvSpPr txBox="1">
            <a:spLocks noChangeArrowheads="1"/>
          </p:cNvSpPr>
          <p:nvPr/>
        </p:nvSpPr>
        <p:spPr bwMode="auto">
          <a:xfrm>
            <a:off x="120097" y="594387"/>
            <a:ext cx="1901647" cy="4116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2849" tIns="51425" rIns="102849" bIns="51425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 i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Insights</a:t>
            </a:r>
            <a:endParaRPr lang="en-US" altLang="zh-CN" sz="2400" b="1" i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 Box 42"/>
          <p:cNvSpPr txBox="1">
            <a:spLocks noChangeArrowheads="1"/>
          </p:cNvSpPr>
          <p:nvPr/>
        </p:nvSpPr>
        <p:spPr bwMode="auto">
          <a:xfrm>
            <a:off x="94456" y="883064"/>
            <a:ext cx="1943238" cy="6116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2849" tIns="51425" rIns="102849" bIns="51425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just"/>
            <a:r>
              <a:rPr lang="en-US" altLang="zh-CN" sz="1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One Fact: 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oise 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altLang="zh-CN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1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RGB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space has 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variances for different 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channels.</a:t>
            </a:r>
            <a:endParaRPr lang="en-US" altLang="zh-CN" sz="11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 Box 42"/>
          <p:cNvSpPr txBox="1">
            <a:spLocks noChangeArrowheads="1"/>
          </p:cNvSpPr>
          <p:nvPr/>
        </p:nvSpPr>
        <p:spPr bwMode="auto">
          <a:xfrm>
            <a:off x="99301" y="1395420"/>
            <a:ext cx="1943238" cy="6116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2849" tIns="51425" rIns="102849" bIns="51425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just"/>
            <a:r>
              <a:rPr lang="en-US" altLang="zh-CN" sz="1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Solution: </a:t>
            </a:r>
            <a:r>
              <a:rPr lang="en-US" altLang="zh-CN" sz="1100" kern="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Introduce weights to  balance the noise difference in different channels.</a:t>
            </a:r>
            <a:endParaRPr lang="en-US" altLang="zh-CN" sz="1100" kern="6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755" y="2777995"/>
            <a:ext cx="822784" cy="789870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846" y="2778453"/>
            <a:ext cx="821354" cy="781010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751" y="3600519"/>
            <a:ext cx="823880" cy="790924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846" y="3600664"/>
            <a:ext cx="820970" cy="788130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287" y="4418896"/>
            <a:ext cx="820970" cy="788130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230" y="4418896"/>
            <a:ext cx="820970" cy="788130"/>
          </a:xfrm>
          <a:prstGeom prst="rect">
            <a:avLst/>
          </a:prstGeom>
        </p:spPr>
      </p:pic>
      <p:sp>
        <p:nvSpPr>
          <p:cNvPr id="28" name="Text Box 42"/>
          <p:cNvSpPr txBox="1">
            <a:spLocks noChangeArrowheads="1"/>
          </p:cNvSpPr>
          <p:nvPr/>
        </p:nvSpPr>
        <p:spPr bwMode="auto">
          <a:xfrm>
            <a:off x="2124013" y="592640"/>
            <a:ext cx="2860948" cy="4116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2849" tIns="51425" rIns="102849" bIns="51425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 i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000" b="1" i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 </a:t>
            </a:r>
            <a:r>
              <a:rPr lang="en-US" altLang="zh-CN" sz="2000" b="1" i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MCWNNM  Model</a:t>
            </a:r>
            <a:endParaRPr lang="en-US" altLang="zh-CN" sz="2000" b="1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9" name="图片 28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6443" y="974838"/>
            <a:ext cx="2004677" cy="259127"/>
          </a:xfrm>
          <a:prstGeom prst="rect">
            <a:avLst/>
          </a:prstGeom>
        </p:spPr>
      </p:pic>
      <p:sp>
        <p:nvSpPr>
          <p:cNvPr id="30" name="Text Box 42"/>
          <p:cNvSpPr txBox="1">
            <a:spLocks noChangeArrowheads="1"/>
          </p:cNvSpPr>
          <p:nvPr/>
        </p:nvSpPr>
        <p:spPr bwMode="auto">
          <a:xfrm>
            <a:off x="2163995" y="942132"/>
            <a:ext cx="1943238" cy="2731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2849" tIns="51425" rIns="102849" bIns="51425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just"/>
            <a:r>
              <a:rPr lang="en-US" altLang="zh-CN" sz="11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Model:</a:t>
            </a:r>
            <a:endParaRPr lang="en-US" altLang="zh-CN" sz="11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1" name="图片 30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0752" y="1236895"/>
            <a:ext cx="1548379" cy="434406"/>
          </a:xfrm>
          <a:prstGeom prst="rect">
            <a:avLst/>
          </a:prstGeom>
        </p:spPr>
      </p:pic>
      <p:sp>
        <p:nvSpPr>
          <p:cNvPr id="32" name="Text Box 42"/>
          <p:cNvSpPr txBox="1">
            <a:spLocks noChangeArrowheads="1"/>
          </p:cNvSpPr>
          <p:nvPr/>
        </p:nvSpPr>
        <p:spPr bwMode="auto">
          <a:xfrm>
            <a:off x="2153252" y="1297303"/>
            <a:ext cx="1943238" cy="2731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2849" tIns="51425" rIns="102849" bIns="51425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just"/>
            <a:r>
              <a:rPr lang="en-US" altLang="zh-CN" sz="11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Weights:</a:t>
            </a:r>
            <a:endParaRPr lang="en-US" altLang="zh-CN" sz="11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Text Box 42"/>
          <p:cNvSpPr txBox="1">
            <a:spLocks noChangeArrowheads="1"/>
          </p:cNvSpPr>
          <p:nvPr/>
        </p:nvSpPr>
        <p:spPr bwMode="auto">
          <a:xfrm>
            <a:off x="2153252" y="1604671"/>
            <a:ext cx="1943238" cy="2731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2849" tIns="51425" rIns="102849" bIns="51425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just"/>
            <a:r>
              <a:rPr lang="en-US" altLang="zh-CN" sz="11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 Splitting:</a:t>
            </a:r>
            <a:endParaRPr lang="en-US" altLang="zh-CN" sz="11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5" name="图片 34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6347" y="2253105"/>
            <a:ext cx="2188248" cy="393488"/>
          </a:xfrm>
          <a:prstGeom prst="rect">
            <a:avLst/>
          </a:prstGeom>
        </p:spPr>
      </p:pic>
      <p:pic>
        <p:nvPicPr>
          <p:cNvPr id="36" name="图片 35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4302" y="1828480"/>
            <a:ext cx="2324100" cy="214062"/>
          </a:xfrm>
          <a:prstGeom prst="rect">
            <a:avLst/>
          </a:prstGeom>
        </p:spPr>
      </p:pic>
      <p:sp>
        <p:nvSpPr>
          <p:cNvPr id="37" name="Text Box 42"/>
          <p:cNvSpPr txBox="1">
            <a:spLocks noChangeArrowheads="1"/>
          </p:cNvSpPr>
          <p:nvPr/>
        </p:nvSpPr>
        <p:spPr bwMode="auto">
          <a:xfrm>
            <a:off x="2158709" y="2018283"/>
            <a:ext cx="1943238" cy="2731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2849" tIns="51425" rIns="102849" bIns="51425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just"/>
            <a:r>
              <a:rPr lang="en-US" altLang="zh-CN" sz="1100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Lagrangian</a:t>
            </a:r>
            <a:r>
              <a:rPr lang="en-US" altLang="zh-CN" sz="11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altLang="zh-CN" sz="11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AutoShape 4"/>
          <p:cNvSpPr>
            <a:spLocks noChangeArrowheads="1"/>
          </p:cNvSpPr>
          <p:nvPr/>
        </p:nvSpPr>
        <p:spPr bwMode="auto">
          <a:xfrm>
            <a:off x="2186074" y="2803300"/>
            <a:ext cx="2825712" cy="1022966"/>
          </a:xfrm>
          <a:prstGeom prst="roundRect">
            <a:avLst>
              <a:gd name="adj" fmla="val 7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/>
            <a:endParaRPr lang="zh-CN" altLang="en-US" dirty="0">
              <a:solidFill>
                <a:srgbClr val="698ED9"/>
              </a:solidFill>
              <a:latin typeface="+mn-ea"/>
            </a:endParaRPr>
          </a:p>
        </p:txBody>
      </p:sp>
      <p:sp>
        <p:nvSpPr>
          <p:cNvPr id="39" name="Text Box 42"/>
          <p:cNvSpPr txBox="1">
            <a:spLocks noChangeArrowheads="1"/>
          </p:cNvSpPr>
          <p:nvPr/>
        </p:nvSpPr>
        <p:spPr bwMode="auto">
          <a:xfrm>
            <a:off x="2163995" y="2567454"/>
            <a:ext cx="816689" cy="2731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2849" tIns="51425" rIns="102849" bIns="51425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just"/>
            <a:r>
              <a:rPr lang="en-US" altLang="zh-CN" sz="11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ADMM:</a:t>
            </a:r>
            <a:endParaRPr lang="en-US" altLang="zh-CN" sz="11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4302" y="2827872"/>
            <a:ext cx="2366691" cy="316060"/>
          </a:xfrm>
          <a:prstGeom prst="rect">
            <a:avLst/>
          </a:prstGeom>
        </p:spPr>
      </p:pic>
      <p:pic>
        <p:nvPicPr>
          <p:cNvPr id="41" name="图片 40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4302" y="3158535"/>
            <a:ext cx="2281162" cy="288339"/>
          </a:xfrm>
          <a:prstGeom prst="rect">
            <a:avLst/>
          </a:prstGeom>
        </p:spPr>
      </p:pic>
      <p:pic>
        <p:nvPicPr>
          <p:cNvPr id="42" name="图片 41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440297" y="3455073"/>
            <a:ext cx="1748096" cy="227708"/>
          </a:xfrm>
          <a:prstGeom prst="rect">
            <a:avLst/>
          </a:prstGeom>
        </p:spPr>
      </p:pic>
      <p:pic>
        <p:nvPicPr>
          <p:cNvPr id="43" name="图片 42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9454" y="3674980"/>
            <a:ext cx="1628998" cy="115870"/>
          </a:xfrm>
          <a:prstGeom prst="rect">
            <a:avLst/>
          </a:prstGeom>
        </p:spPr>
      </p:pic>
      <p:sp>
        <p:nvSpPr>
          <p:cNvPr id="44" name="AutoShape 4"/>
          <p:cNvSpPr>
            <a:spLocks noChangeArrowheads="1"/>
          </p:cNvSpPr>
          <p:nvPr/>
        </p:nvSpPr>
        <p:spPr bwMode="auto">
          <a:xfrm>
            <a:off x="2187270" y="4076172"/>
            <a:ext cx="2825712" cy="1160477"/>
          </a:xfrm>
          <a:prstGeom prst="roundRect">
            <a:avLst>
              <a:gd name="adj" fmla="val 7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/>
            <a:endParaRPr lang="zh-CN" altLang="en-US" dirty="0">
              <a:solidFill>
                <a:srgbClr val="698ED9"/>
              </a:solidFill>
              <a:latin typeface="+mn-ea"/>
            </a:endParaRPr>
          </a:p>
        </p:txBody>
      </p:sp>
      <p:sp>
        <p:nvSpPr>
          <p:cNvPr id="45" name="Text Box 42"/>
          <p:cNvSpPr txBox="1">
            <a:spLocks noChangeArrowheads="1"/>
          </p:cNvSpPr>
          <p:nvPr/>
        </p:nvSpPr>
        <p:spPr bwMode="auto">
          <a:xfrm>
            <a:off x="2131590" y="3801270"/>
            <a:ext cx="1108782" cy="2731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2849" tIns="51425" rIns="102849" bIns="51425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just"/>
            <a:r>
              <a:rPr lang="en-US" altLang="zh-CN" sz="1100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Convergency</a:t>
            </a:r>
            <a:r>
              <a:rPr lang="en-US" altLang="zh-CN" sz="11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altLang="zh-CN" sz="11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6" name="图片 45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2811" y="4102624"/>
            <a:ext cx="2722306" cy="1065621"/>
          </a:xfrm>
          <a:prstGeom prst="rect">
            <a:avLst/>
          </a:prstGeom>
        </p:spPr>
      </p:pic>
      <p:sp>
        <p:nvSpPr>
          <p:cNvPr id="47" name="Text Box 42"/>
          <p:cNvSpPr txBox="1">
            <a:spLocks noChangeArrowheads="1"/>
          </p:cNvSpPr>
          <p:nvPr/>
        </p:nvSpPr>
        <p:spPr bwMode="auto">
          <a:xfrm>
            <a:off x="5177123" y="563207"/>
            <a:ext cx="1901647" cy="4116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2849" tIns="51425" rIns="102849" bIns="51425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 i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Experiments</a:t>
            </a:r>
            <a:endParaRPr lang="en-US" altLang="zh-CN" sz="2400" b="1" i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643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2766</TotalTime>
  <Words>56</Words>
  <Application>Microsoft Office PowerPoint</Application>
  <PresentationFormat>自定义</PresentationFormat>
  <Paragraphs>13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ＭＳ Ｐゴシック</vt:lpstr>
      <vt:lpstr>ＭＳ Ｐゴシック</vt:lpstr>
      <vt:lpstr>宋体</vt:lpstr>
      <vt:lpstr>Arial</vt:lpstr>
      <vt:lpstr>Calibri</vt:lpstr>
      <vt:lpstr>Times New Roman</vt:lpstr>
      <vt:lpstr>Wingdings</vt:lpstr>
      <vt:lpstr>Office Theme</vt:lpstr>
      <vt:lpstr>Multi-channel Weighted Nuclear Norm Minimization for Real Color Image Denoising Jun Xu1, Lei Zhang1, David Zhang1, Xiangchu Feng2  1 Department of Computing, Hong Kong Polytechnic University, Hong Kong, China 2 Department of Applied Mathematics, Xidian University, Xi’an, China</vt:lpstr>
    </vt:vector>
  </TitlesOfParts>
  <Company>Univ. of Colorado at Colorado Springs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Your title here:  Maybe add some pictures and/or school logo on the left and right authors and affiliation</dc:title>
  <dc:creator>Terry Boult</dc:creator>
  <cp:lastModifiedBy>csjunxu</cp:lastModifiedBy>
  <cp:revision>133</cp:revision>
  <cp:lastPrinted>2017-09-03T11:40:46Z</cp:lastPrinted>
  <dcterms:created xsi:type="dcterms:W3CDTF">2014-05-29T01:41:03Z</dcterms:created>
  <dcterms:modified xsi:type="dcterms:W3CDTF">2017-09-27T08:37:16Z</dcterms:modified>
</cp:coreProperties>
</file>