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199313" cy="5400675"/>
  <p:notesSz cx="6858000" cy="9144000"/>
  <p:defaultTextStyle>
    <a:defPPr>
      <a:defRPr lang="en-US"/>
    </a:defPPr>
    <a:lvl1pPr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289613" indent="-215882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579539" indent="-432389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869465" indent="-648896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160328" indent="-865403" algn="l" defTabSz="289613" rtl="0" eaLnBrk="0" fontAlgn="base" hangingPunct="0">
      <a:spcBef>
        <a:spcPct val="0"/>
      </a:spcBef>
      <a:spcAft>
        <a:spcPct val="0"/>
      </a:spcAft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449885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539862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629839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719816" algn="l" defTabSz="179954" rtl="0" eaLnBrk="1" latinLnBrk="0" hangingPunct="1">
      <a:defRPr sz="112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3"/>
    <p:restoredTop sz="94648"/>
  </p:normalViewPr>
  <p:slideViewPr>
    <p:cSldViewPr snapToObjects="1">
      <p:cViewPr>
        <p:scale>
          <a:sx n="150" d="100"/>
          <a:sy n="150" d="100"/>
        </p:scale>
        <p:origin x="780" y="-234"/>
      </p:cViewPr>
      <p:guideLst>
        <p:guide orient="horz" pos="1701"/>
        <p:guide pos="2268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5/10/relationships/revisionInfo" Target="revisionInfo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9/27/2017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5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89977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179954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269931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359908" algn="l" defTabSz="89977" rtl="0" eaLnBrk="0" fontAlgn="base" hangingPunct="0">
      <a:spcBef>
        <a:spcPct val="30000"/>
      </a:spcBef>
      <a:spcAft>
        <a:spcPct val="0"/>
      </a:spcAft>
      <a:defRPr sz="236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449885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6pPr>
    <a:lvl7pPr marL="539862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7pPr>
    <a:lvl8pPr marL="629839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8pPr>
    <a:lvl9pPr marL="719816" algn="l" defTabSz="89977" rtl="0" eaLnBrk="1" latinLnBrk="0" hangingPunct="1">
      <a:defRPr sz="2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D065AA-F636-430C-85BD-240106ED4BF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984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94456" y="719138"/>
            <a:ext cx="7009606" cy="4572000"/>
          </a:xfrm>
        </p:spPr>
        <p:txBody>
          <a:bodyPr numCol="3" spcCol="36000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78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5595" y="103475"/>
            <a:ext cx="4864786" cy="492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7579" y="100873"/>
            <a:ext cx="1080000" cy="404314"/>
          </a:xfrm>
          <a:prstGeom prst="rect">
            <a:avLst/>
          </a:prstGeom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6034814" y="416565"/>
            <a:ext cx="1080000" cy="17724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17288" tIns="8644" rIns="17288" bIns="8644">
            <a:spAutoFit/>
          </a:bodyPr>
          <a:lstStyle>
            <a:lvl1pPr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0970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246622" eaLnBrk="1" hangingPunct="1">
              <a:defRPr/>
            </a:pPr>
            <a:r>
              <a:rPr lang="en-US" sz="519" b="1" dirty="0" smtClean="0"/>
              <a:t>International</a:t>
            </a:r>
            <a:r>
              <a:rPr lang="en-US" sz="519" b="1" baseline="0" dirty="0" smtClean="0"/>
              <a:t> Conference on Computer Vision 2017</a:t>
            </a:r>
            <a:endParaRPr lang="en-US" sz="519" b="1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456" y="719137"/>
            <a:ext cx="702035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/>
      </p:par>
    </p:tnLst>
  </p:timing>
  <p:txStyles>
    <p:titleStyle>
      <a:lvl1pPr algn="ctr" defTabSz="246495" rtl="0" eaLnBrk="0" fontAlgn="base" hangingPunct="0">
        <a:spcBef>
          <a:spcPct val="0"/>
        </a:spcBef>
        <a:spcAft>
          <a:spcPct val="0"/>
        </a:spcAft>
        <a:defRPr sz="105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246495" rtl="0" eaLnBrk="0" fontAlgn="base" hangingPunct="0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62629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125257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87886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250515" algn="ctr" defTabSz="246818" rtl="0" fontAlgn="base">
        <a:spcBef>
          <a:spcPct val="0"/>
        </a:spcBef>
        <a:spcAft>
          <a:spcPct val="0"/>
        </a:spcAft>
        <a:defRPr sz="2362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93663" indent="-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sz="64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273050" indent="-9366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2pPr>
      <a:lvl3pPr marL="273050" indent="87313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3pPr>
      <a:lvl4pPr marL="360363" indent="85725" algn="l" defTabSz="246495" rtl="0" eaLnBrk="0" fontAlgn="base" hangingPunct="0">
        <a:spcBef>
          <a:spcPts val="300"/>
        </a:spcBef>
        <a:spcAft>
          <a:spcPct val="0"/>
        </a:spcAft>
        <a:buFont typeface="Wingdings" charset="2"/>
        <a:buChar char="Ø"/>
        <a:tabLst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4pPr>
      <a:lvl5pPr marL="539750" marR="0" indent="-93663" algn="l" defTabSz="340626" rtl="0" eaLnBrk="1" fontAlgn="base" latinLnBrk="0" hangingPunct="1">
        <a:lnSpc>
          <a:spcPct val="100000"/>
        </a:lnSpc>
        <a:spcBef>
          <a:spcPts val="300"/>
        </a:spcBef>
        <a:spcAft>
          <a:spcPts val="0"/>
        </a:spcAft>
        <a:buClrTx/>
        <a:buSzTx/>
        <a:buFont typeface="Wingdings" charset="2"/>
        <a:buChar char="Ø"/>
        <a:tabLst/>
        <a:defRPr lang="en-US" sz="64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5pPr>
      <a:lvl6pPr marL="1358130" indent="-123466" algn="l" defTabSz="246933" rtl="0" eaLnBrk="1" latinLnBrk="0" hangingPunct="1">
        <a:spcBef>
          <a:spcPct val="20000"/>
        </a:spcBef>
        <a:buFont typeface="Arial"/>
        <a:buChar char="•"/>
        <a:defRPr lang="en-US" sz="640" kern="1200" baseline="0" dirty="0" smtClean="0">
          <a:solidFill>
            <a:srgbClr val="000000"/>
          </a:solidFill>
          <a:latin typeface="Arial" charset="0"/>
          <a:ea typeface="Arial" charset="0"/>
          <a:cs typeface="Arial" charset="0"/>
        </a:defRPr>
      </a:lvl6pPr>
      <a:lvl7pPr marL="1605062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7pPr>
      <a:lvl8pPr marL="1851995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8pPr>
      <a:lvl9pPr marL="2098927" indent="-123466" algn="l" defTabSz="246933" rtl="0" eaLnBrk="1" latinLnBrk="0" hangingPunct="1">
        <a:spcBef>
          <a:spcPct val="20000"/>
        </a:spcBef>
        <a:buFont typeface="Arial"/>
        <a:buChar char="•"/>
        <a:defRPr sz="10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1pPr>
      <a:lvl2pPr marL="24693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2pPr>
      <a:lvl3pPr marL="493865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3pPr>
      <a:lvl4pPr marL="74079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4pPr>
      <a:lvl5pPr marL="98773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5pPr>
      <a:lvl6pPr marL="1234663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6pPr>
      <a:lvl7pPr marL="1481596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7pPr>
      <a:lvl8pPr marL="1728528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8pPr>
      <a:lvl9pPr marL="1975461" algn="l" defTabSz="246933" rtl="0" eaLnBrk="1" latinLnBrk="0" hangingPunct="1">
        <a:defRPr sz="9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920" y="103475"/>
            <a:ext cx="4967135" cy="492936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1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Multi-channel Weighted Nuclear Norm Minimization 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Color Image </a:t>
            </a:r>
            <a:r>
              <a:rPr lang="en-US" altLang="zh-CN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</a:t>
            </a:r>
            <a: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 Xu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Lei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David 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</a:t>
            </a:r>
            <a:r>
              <a:rPr lang="de-DE" altLang="zh-CN" sz="9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altLang="zh-CN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Xiangchu 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Feng</a:t>
            </a:r>
            <a:r>
              <a:rPr lang="de-DE" altLang="zh-CN" sz="9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de-DE" altLang="zh-CN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altLang="zh-CN" sz="1100" b="1" dirty="0">
                <a:latin typeface="+mn-ea"/>
              </a:rPr>
              <a:t/>
            </a:r>
            <a:br>
              <a:rPr lang="de-DE" altLang="zh-CN" sz="1100" b="1" dirty="0">
                <a:latin typeface="+mn-ea"/>
              </a:rPr>
            </a:br>
            <a:r>
              <a:rPr lang="en-US" altLang="zh-CN" sz="600" b="1" dirty="0" smtClean="0">
                <a:latin typeface="+mn-ea"/>
              </a:rPr>
              <a:t>1 </a:t>
            </a:r>
            <a:r>
              <a:rPr lang="en-US" altLang="zh-CN" sz="600" b="1" dirty="0">
                <a:latin typeface="+mn-ea"/>
              </a:rPr>
              <a:t>Department of Computing, Hong Kong Polytechnic University, Hong Kong, China </a:t>
            </a:r>
            <a:r>
              <a:rPr lang="en-US" altLang="zh-CN" sz="600" b="1" dirty="0" smtClean="0">
                <a:latin typeface="+mn-ea"/>
              </a:rPr>
              <a:t>2</a:t>
            </a:r>
            <a:r>
              <a:rPr lang="zh-CN" altLang="en-US" sz="600" b="1" dirty="0" smtClean="0">
                <a:latin typeface="+mn-ea"/>
              </a:rPr>
              <a:t> </a:t>
            </a:r>
            <a:r>
              <a:rPr lang="en-US" altLang="zh-CN" sz="600" b="1" dirty="0" smtClean="0">
                <a:latin typeface="+mn-ea"/>
              </a:rPr>
              <a:t>Department </a:t>
            </a:r>
            <a:r>
              <a:rPr lang="en-US" altLang="zh-CN" sz="600" b="1" dirty="0">
                <a:latin typeface="+mn-ea"/>
              </a:rPr>
              <a:t>of Applied Mathematics, </a:t>
            </a:r>
            <a:r>
              <a:rPr lang="en-US" altLang="zh-CN" sz="600" b="1" dirty="0" err="1">
                <a:latin typeface="+mn-ea"/>
              </a:rPr>
              <a:t>Xidian</a:t>
            </a:r>
            <a:r>
              <a:rPr lang="en-US" altLang="zh-CN" sz="600" b="1" dirty="0">
                <a:latin typeface="+mn-ea"/>
              </a:rPr>
              <a:t> University, </a:t>
            </a:r>
            <a:r>
              <a:rPr lang="en-US" altLang="zh-CN" sz="600" b="1" dirty="0" smtClean="0">
                <a:latin typeface="+mn-ea"/>
              </a:rPr>
              <a:t>Xi’an</a:t>
            </a:r>
            <a:r>
              <a:rPr lang="en-US" altLang="zh-CN" sz="600" b="1" dirty="0">
                <a:latin typeface="+mn-ea"/>
              </a:rPr>
              <a:t>, China</a:t>
            </a:r>
            <a:endParaRPr lang="en-US" altLang="zh-CN" sz="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6" y="106293"/>
            <a:ext cx="486347" cy="4863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03" y="106293"/>
            <a:ext cx="490118" cy="490118"/>
          </a:xfrm>
          <a:prstGeom prst="rect">
            <a:avLst/>
          </a:prstGeom>
        </p:spPr>
      </p:pic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7074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2158709" y="632159"/>
            <a:ext cx="2895600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5123656" y="632159"/>
            <a:ext cx="2008582" cy="4658978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39" y="1962248"/>
            <a:ext cx="822784" cy="78987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" y="1966680"/>
            <a:ext cx="820971" cy="781010"/>
          </a:xfrm>
          <a:prstGeom prst="rect">
            <a:avLst/>
          </a:prstGeom>
        </p:spPr>
      </p:pic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20097" y="59438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94456" y="883064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Fact: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oise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space has 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variances for different </a:t>
            </a:r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channels.</a:t>
            </a:r>
            <a:endParaRPr lang="en-US" altLang="zh-CN" sz="11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42"/>
          <p:cNvSpPr txBox="1">
            <a:spLocks noChangeArrowheads="1"/>
          </p:cNvSpPr>
          <p:nvPr/>
        </p:nvSpPr>
        <p:spPr bwMode="auto">
          <a:xfrm>
            <a:off x="99301" y="1395420"/>
            <a:ext cx="1943238" cy="61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zh-CN" sz="1100" kern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weights to  balance the noise difference in different channels.</a:t>
            </a:r>
            <a:endParaRPr lang="en-US" altLang="zh-CN" sz="1100" kern="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755" y="2777995"/>
            <a:ext cx="822784" cy="78987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2778453"/>
            <a:ext cx="821354" cy="7810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751" y="3600519"/>
            <a:ext cx="823880" cy="790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6" y="3600664"/>
            <a:ext cx="820970" cy="78813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287" y="4418896"/>
            <a:ext cx="820970" cy="78813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30" y="4418896"/>
            <a:ext cx="820970" cy="788130"/>
          </a:xfrm>
          <a:prstGeom prst="rect">
            <a:avLst/>
          </a:prstGeom>
        </p:spPr>
      </p:pic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2124013" y="592640"/>
            <a:ext cx="2860948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altLang="zh-CN" sz="20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MCWNNM  Model</a:t>
            </a:r>
            <a:endParaRPr lang="en-US" altLang="zh-CN" sz="2000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443" y="974838"/>
            <a:ext cx="2004677" cy="259127"/>
          </a:xfrm>
          <a:prstGeom prst="rect">
            <a:avLst/>
          </a:prstGeom>
        </p:spPr>
      </p:pic>
      <p:sp>
        <p:nvSpPr>
          <p:cNvPr id="30" name="Text Box 42"/>
          <p:cNvSpPr txBox="1">
            <a:spLocks noChangeArrowheads="1"/>
          </p:cNvSpPr>
          <p:nvPr/>
        </p:nvSpPr>
        <p:spPr bwMode="auto">
          <a:xfrm>
            <a:off x="2163995" y="942132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752" y="1236895"/>
            <a:ext cx="1548379" cy="434406"/>
          </a:xfrm>
          <a:prstGeom prst="rect">
            <a:avLst/>
          </a:prstGeom>
        </p:spPr>
      </p:pic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2153252" y="129730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2153252" y="1604671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Splitting: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347" y="2253105"/>
            <a:ext cx="2188248" cy="393488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2" y="1828480"/>
            <a:ext cx="2324100" cy="214062"/>
          </a:xfrm>
          <a:prstGeom prst="rect">
            <a:avLst/>
          </a:prstGeom>
        </p:spPr>
      </p:pic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2158709" y="2018283"/>
            <a:ext cx="1943238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Lagrangian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186074" y="2803300"/>
            <a:ext cx="2825712" cy="1022966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163995" y="2567454"/>
            <a:ext cx="816689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ADMM: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2" y="2827872"/>
            <a:ext cx="2366691" cy="31606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302" y="3158535"/>
            <a:ext cx="2281162" cy="288339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440297" y="3455073"/>
            <a:ext cx="1748096" cy="22770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454" y="3674980"/>
            <a:ext cx="1628998" cy="115870"/>
          </a:xfrm>
          <a:prstGeom prst="rect">
            <a:avLst/>
          </a:prstGeom>
        </p:spPr>
      </p:pic>
      <p:sp>
        <p:nvSpPr>
          <p:cNvPr id="44" name="AutoShape 4"/>
          <p:cNvSpPr>
            <a:spLocks noChangeArrowheads="1"/>
          </p:cNvSpPr>
          <p:nvPr/>
        </p:nvSpPr>
        <p:spPr bwMode="auto">
          <a:xfrm>
            <a:off x="2187270" y="4076172"/>
            <a:ext cx="2825712" cy="1160477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/>
            <a:endParaRPr lang="zh-CN" altLang="en-US" dirty="0">
              <a:solidFill>
                <a:srgbClr val="698ED9"/>
              </a:solidFill>
              <a:latin typeface="+mn-ea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2131590" y="3801270"/>
            <a:ext cx="1108782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Convergency</a:t>
            </a:r>
            <a:r>
              <a:rPr lang="en-US" altLang="zh-CN" sz="11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1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11" y="4102624"/>
            <a:ext cx="2722306" cy="1065621"/>
          </a:xfrm>
          <a:prstGeom prst="rect">
            <a:avLst/>
          </a:prstGeom>
        </p:spPr>
      </p:pic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177123" y="563207"/>
            <a:ext cx="1901647" cy="411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altLang="zh-CN" sz="2400" b="1" i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5123656" y="871325"/>
            <a:ext cx="2066901" cy="273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2849" tIns="51425" rIns="102849" bIns="51425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49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sz="11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PSNR Results on Kodak 24</a:t>
            </a:r>
            <a:endParaRPr lang="en-US" altLang="zh-CN" sz="11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62833"/>
              </p:ext>
            </p:extLst>
          </p:nvPr>
        </p:nvGraphicFramePr>
        <p:xfrm>
          <a:off x="5137362" y="1068030"/>
          <a:ext cx="198802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005"/>
                <a:gridCol w="497005"/>
                <a:gridCol w="497005"/>
                <a:gridCol w="497005"/>
              </a:tblGrid>
              <a:tr h="160452">
                <a:tc>
                  <a:txBody>
                    <a:bodyPr/>
                    <a:lstStyle/>
                    <a:p>
                      <a:r>
                        <a:rPr lang="en-US" altLang="zh-CN" sz="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CBM3D</a:t>
                      </a:r>
                      <a:endParaRPr lang="zh-CN" altLang="en-US" sz="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TNRD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DnCNN</a:t>
                      </a:r>
                      <a:endParaRPr lang="zh-CN" altLang="en-US" sz="7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60452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27.13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28.54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28.68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20.58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60452"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NC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7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WNNM</a:t>
                      </a:r>
                      <a:endParaRPr lang="zh-CN" alt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Ours</a:t>
                      </a:r>
                      <a:endParaRPr lang="zh-CN" altLang="en-US" sz="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160452"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25.24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26.19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28.84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29.31</a:t>
                      </a:r>
                      <a:endParaRPr lang="zh-CN" alt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4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77</Words>
  <Application>Microsoft Office PowerPoint</Application>
  <PresentationFormat>自定义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ＭＳ Ｐゴシック</vt:lpstr>
      <vt:lpstr>ＭＳ Ｐゴシック</vt:lpstr>
      <vt:lpstr>宋体</vt:lpstr>
      <vt:lpstr>Arial</vt:lpstr>
      <vt:lpstr>Calibri</vt:lpstr>
      <vt:lpstr>Times New Roman</vt:lpstr>
      <vt:lpstr>Wingdings</vt:lpstr>
      <vt:lpstr>Office Theme</vt:lpstr>
      <vt:lpstr>Multi-channel Weighted Nuclear Norm Minimization for Real Color Image Denoising Jun Xu1, Lei Zhang1, David Zhang1, Xiangchu Feng2  1 Department of Computing, Hong Kong Polytechnic University, Hong Kong, China 2 Department of Applied Mathematics, Xidian University, Xi’an, China</vt:lpstr>
    </vt:vector>
  </TitlesOfParts>
  <Company>Univ. of Colorado at Colorado Springs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csjunxu</cp:lastModifiedBy>
  <cp:revision>136</cp:revision>
  <cp:lastPrinted>2017-09-03T11:40:46Z</cp:lastPrinted>
  <dcterms:created xsi:type="dcterms:W3CDTF">2014-05-29T01:41:03Z</dcterms:created>
  <dcterms:modified xsi:type="dcterms:W3CDTF">2017-09-27T09:27:57Z</dcterms:modified>
</cp:coreProperties>
</file>