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199313" cy="5400675"/>
  <p:notesSz cx="6858000" cy="9144000"/>
  <p:defaultTextStyle>
    <a:defPPr>
      <a:defRPr lang="en-US"/>
    </a:defPPr>
    <a:lvl1pPr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289613" indent="-215882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579539" indent="-432389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869465" indent="-648896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160328" indent="-865403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449885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539862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629839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719816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3"/>
    <p:restoredTop sz="94648"/>
  </p:normalViewPr>
  <p:slideViewPr>
    <p:cSldViewPr snapToObjects="1">
      <p:cViewPr>
        <p:scale>
          <a:sx n="300" d="100"/>
          <a:sy n="300" d="100"/>
        </p:scale>
        <p:origin x="-5460" y="-2658"/>
      </p:cViewPr>
      <p:guideLst>
        <p:guide orient="horz" pos="1701"/>
        <p:guide pos="2268"/>
      </p:guideLst>
    </p:cSldViewPr>
  </p:slideViewPr>
  <p:outlineViewPr>
    <p:cViewPr>
      <p:scale>
        <a:sx n="33" d="100"/>
        <a:sy n="33" d="100"/>
      </p:scale>
      <p:origin x="0" y="3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microsoft.com/office/2015/10/relationships/revisionInfo" Target="revisionInfo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1314EA9-C8CF-4E55-8DBF-5486340E747F}" type="datetime1">
              <a:rPr lang="en-US" altLang="en-US"/>
              <a:pPr>
                <a:defRPr/>
              </a:pPr>
              <a:t>9/27/2017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D065AA-F636-430C-85BD-240106ED4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5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89977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179954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269931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359908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449885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6pPr>
    <a:lvl7pPr marL="539862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7pPr>
    <a:lvl8pPr marL="629839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8pPr>
    <a:lvl9pPr marL="719816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D065AA-F636-430C-85BD-240106ED4BF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84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4456" y="719138"/>
            <a:ext cx="7009606" cy="4572000"/>
          </a:xfrm>
        </p:spPr>
        <p:txBody>
          <a:bodyPr numCol="3" spcCol="36000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7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5595" y="103475"/>
            <a:ext cx="4864786" cy="492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37579" y="100873"/>
            <a:ext cx="1080000" cy="404314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6034814" y="416565"/>
            <a:ext cx="1080000" cy="1772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7288" tIns="8644" rIns="17288" bIns="8644">
            <a:spAutoFit/>
          </a:bodyPr>
          <a:lstStyle>
            <a:lvl1pPr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246622" eaLnBrk="1" hangingPunct="1">
              <a:defRPr/>
            </a:pPr>
            <a:r>
              <a:rPr lang="en-US" sz="519" b="1" dirty="0" smtClean="0"/>
              <a:t>International</a:t>
            </a:r>
            <a:r>
              <a:rPr lang="en-US" sz="519" b="1" baseline="0" dirty="0" smtClean="0"/>
              <a:t> Conference on Computer Vision 2017</a:t>
            </a:r>
            <a:endParaRPr lang="en-US" sz="519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456" y="719137"/>
            <a:ext cx="70203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</p:sldLayoutIdLst>
  <p:timing>
    <p:tnLst>
      <p:par>
        <p:cTn id="1" dur="indefinite" restart="never" nodeType="tmRoot"/>
      </p:par>
    </p:tnLst>
  </p:timing>
  <p:txStyles>
    <p:titleStyle>
      <a:lvl1pPr algn="ctr" defTabSz="246495" rtl="0" eaLnBrk="0" fontAlgn="base" hangingPunct="0">
        <a:spcBef>
          <a:spcPct val="0"/>
        </a:spcBef>
        <a:spcAft>
          <a:spcPct val="0"/>
        </a:spcAft>
        <a:defRPr sz="10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2pPr>
      <a:lvl3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3pPr>
      <a:lvl4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4pPr>
      <a:lvl5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5pPr>
      <a:lvl6pPr marL="62629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25257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87886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50515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93663" indent="-8731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sz="64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273050" indent="-9366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273050" indent="8731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360363" indent="85725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539750" marR="0" indent="-93663" algn="l" defTabSz="340626" rtl="0" eaLnBrk="1" fontAlgn="base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charset="2"/>
        <a:buChar char="Ø"/>
        <a:tabLst/>
        <a:defRPr lang="en-US" sz="64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1358130" indent="-123466" algn="l" defTabSz="246933" rtl="0" eaLnBrk="1" latinLnBrk="0" hangingPunct="1">
        <a:spcBef>
          <a:spcPct val="20000"/>
        </a:spcBef>
        <a:buFont typeface="Arial"/>
        <a:buChar char="•"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marL="1605062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7pPr>
      <a:lvl8pPr marL="1851995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8pPr>
      <a:lvl9pPr marL="2098927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46933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2pPr>
      <a:lvl3pPr marL="493865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3pPr>
      <a:lvl4pPr marL="740798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4pPr>
      <a:lvl5pPr marL="987731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5pPr>
      <a:lvl6pPr marL="1234663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6pPr>
      <a:lvl7pPr marL="1481596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7pPr>
      <a:lvl8pPr marL="1728528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8pPr>
      <a:lvl9pPr marL="1975461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920" y="103475"/>
            <a:ext cx="4967135" cy="492936"/>
          </a:xfrm>
          <a:noFill/>
        </p:spPr>
        <p:txBody>
          <a:bodyPr>
            <a:normAutofit fontScale="90000"/>
          </a:bodyPr>
          <a:lstStyle/>
          <a:p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Multi-channel Weighted Nuclear Norm Minimization 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Color Image </a:t>
            </a:r>
            <a:r>
              <a:rPr lang="en-US" altLang="zh-CN" sz="1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Denoising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 Xu</a:t>
            </a:r>
            <a:r>
              <a:rPr lang="de-DE" altLang="zh-CN" sz="9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Lei 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de-DE" altLang="zh-CN" sz="9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David </a:t>
            </a: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de-DE" altLang="zh-CN" sz="9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Xiangchu 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Feng</a:t>
            </a:r>
            <a:r>
              <a:rPr lang="de-DE" altLang="zh-CN" sz="9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100" b="1" dirty="0">
                <a:latin typeface="+mn-ea"/>
              </a:rPr>
              <a:t/>
            </a:r>
            <a:br>
              <a:rPr lang="de-DE" altLang="zh-CN" sz="1100" b="1" dirty="0">
                <a:latin typeface="+mn-ea"/>
              </a:rPr>
            </a:br>
            <a:r>
              <a:rPr lang="en-US" altLang="zh-CN" sz="600" b="1" dirty="0" smtClean="0">
                <a:latin typeface="+mn-ea"/>
              </a:rPr>
              <a:t>1 </a:t>
            </a:r>
            <a:r>
              <a:rPr lang="en-US" altLang="zh-CN" sz="600" b="1" dirty="0">
                <a:latin typeface="+mn-ea"/>
              </a:rPr>
              <a:t>Department of Computing, Hong Kong Polytechnic University, Hong Kong, China </a:t>
            </a:r>
            <a:r>
              <a:rPr lang="en-US" altLang="zh-CN" sz="600" b="1" dirty="0" smtClean="0">
                <a:latin typeface="+mn-ea"/>
              </a:rPr>
              <a:t>2</a:t>
            </a:r>
            <a:r>
              <a:rPr lang="zh-CN" altLang="en-US" sz="600" b="1" dirty="0" smtClean="0">
                <a:latin typeface="+mn-ea"/>
              </a:rPr>
              <a:t> </a:t>
            </a:r>
            <a:r>
              <a:rPr lang="en-US" altLang="zh-CN" sz="600" b="1" dirty="0" smtClean="0">
                <a:latin typeface="+mn-ea"/>
              </a:rPr>
              <a:t>Department </a:t>
            </a:r>
            <a:r>
              <a:rPr lang="en-US" altLang="zh-CN" sz="600" b="1" dirty="0">
                <a:latin typeface="+mn-ea"/>
              </a:rPr>
              <a:t>of Applied Mathematics, </a:t>
            </a:r>
            <a:r>
              <a:rPr lang="en-US" altLang="zh-CN" sz="600" b="1" dirty="0" err="1">
                <a:latin typeface="+mn-ea"/>
              </a:rPr>
              <a:t>Xidian</a:t>
            </a:r>
            <a:r>
              <a:rPr lang="en-US" altLang="zh-CN" sz="600" b="1" dirty="0">
                <a:latin typeface="+mn-ea"/>
              </a:rPr>
              <a:t> University, </a:t>
            </a:r>
            <a:r>
              <a:rPr lang="en-US" altLang="zh-CN" sz="600" b="1" dirty="0" smtClean="0">
                <a:latin typeface="+mn-ea"/>
              </a:rPr>
              <a:t>Xi’an</a:t>
            </a:r>
            <a:r>
              <a:rPr lang="en-US" altLang="zh-CN" sz="600" b="1" dirty="0">
                <a:latin typeface="+mn-ea"/>
              </a:rPr>
              <a:t>, China</a:t>
            </a:r>
            <a:endParaRPr lang="en-US" altLang="zh-CN" sz="600" b="1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" y="106293"/>
            <a:ext cx="486347" cy="4863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3" y="106293"/>
            <a:ext cx="490118" cy="490118"/>
          </a:xfrm>
          <a:prstGeom prst="rect">
            <a:avLst/>
          </a:prstGeom>
        </p:spPr>
      </p:pic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67074" y="632159"/>
            <a:ext cx="2008582" cy="465897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2119501" y="632159"/>
            <a:ext cx="2582328" cy="465897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39" y="1962248"/>
            <a:ext cx="822784" cy="78987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29" y="1966680"/>
            <a:ext cx="820971" cy="781010"/>
          </a:xfrm>
          <a:prstGeom prst="rect">
            <a:avLst/>
          </a:prstGeom>
        </p:spPr>
      </p:pic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120097" y="594387"/>
            <a:ext cx="1901647" cy="41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altLang="zh-CN" sz="24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94456" y="883064"/>
            <a:ext cx="1943238" cy="61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Fact: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oise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space has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variances for different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channels.</a:t>
            </a:r>
            <a:endParaRPr lang="en-US" altLang="zh-CN" sz="11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99301" y="1395420"/>
            <a:ext cx="1943238" cy="61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altLang="zh-CN" sz="1100" kern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weights to  balance the noise difference in different channels.</a:t>
            </a:r>
            <a:endParaRPr lang="en-US" altLang="zh-CN" sz="1100" kern="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55" y="2777995"/>
            <a:ext cx="822784" cy="7898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6" y="2778453"/>
            <a:ext cx="821354" cy="78101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51" y="3600519"/>
            <a:ext cx="823880" cy="79092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6" y="3600664"/>
            <a:ext cx="820970" cy="78813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87" y="4418896"/>
            <a:ext cx="820970" cy="78813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30" y="4418896"/>
            <a:ext cx="820970" cy="788130"/>
          </a:xfrm>
          <a:prstGeom prst="rect">
            <a:avLst/>
          </a:prstGeom>
        </p:spPr>
      </p:pic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1971121" y="589245"/>
            <a:ext cx="2860948" cy="41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MCWNNM  Model</a:t>
            </a:r>
            <a:endParaRPr lang="en-US" altLang="zh-CN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52" y="974838"/>
            <a:ext cx="1978931" cy="259127"/>
          </a:xfrm>
          <a:prstGeom prst="rect">
            <a:avLst/>
          </a:prstGeom>
        </p:spPr>
      </p:pic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2097422" y="942132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79" y="1236895"/>
            <a:ext cx="1548379" cy="434406"/>
          </a:xfrm>
          <a:prstGeom prst="rect">
            <a:avLst/>
          </a:prstGeom>
        </p:spPr>
      </p:pic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2086679" y="1297303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2086679" y="1604671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Splitting: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74" y="2253105"/>
            <a:ext cx="2188248" cy="393488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848" y="1820812"/>
            <a:ext cx="2324100" cy="214062"/>
          </a:xfrm>
          <a:prstGeom prst="rect">
            <a:avLst/>
          </a:prstGeom>
        </p:spPr>
      </p:pic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2092136" y="2018283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Lagrangian</a:t>
            </a:r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2119501" y="2803300"/>
            <a:ext cx="2582328" cy="1022966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2097422" y="2567454"/>
            <a:ext cx="816689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ADMM: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940" y="2827872"/>
            <a:ext cx="2366691" cy="31606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940" y="3158535"/>
            <a:ext cx="2281162" cy="288339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23935" y="3455073"/>
            <a:ext cx="1748096" cy="227708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092" y="3674980"/>
            <a:ext cx="1628998" cy="115870"/>
          </a:xfrm>
          <a:prstGeom prst="rect">
            <a:avLst/>
          </a:prstGeom>
        </p:spPr>
      </p:pic>
      <p:sp>
        <p:nvSpPr>
          <p:cNvPr id="44" name="AutoShape 4"/>
          <p:cNvSpPr>
            <a:spLocks noChangeArrowheads="1"/>
          </p:cNvSpPr>
          <p:nvPr/>
        </p:nvSpPr>
        <p:spPr bwMode="auto">
          <a:xfrm>
            <a:off x="2120697" y="4076172"/>
            <a:ext cx="2581132" cy="1160477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2065017" y="3801270"/>
            <a:ext cx="1108782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Convergency</a:t>
            </a:r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238" y="4102624"/>
            <a:ext cx="2499845" cy="1065621"/>
          </a:xfrm>
          <a:prstGeom prst="rect">
            <a:avLst/>
          </a:prstGeom>
        </p:spPr>
      </p:pic>
      <p:sp>
        <p:nvSpPr>
          <p:cNvPr id="66" name="AutoShape 4"/>
          <p:cNvSpPr>
            <a:spLocks noChangeArrowheads="1"/>
          </p:cNvSpPr>
          <p:nvPr/>
        </p:nvSpPr>
        <p:spPr bwMode="auto">
          <a:xfrm>
            <a:off x="4741410" y="632159"/>
            <a:ext cx="2394672" cy="465897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67" name="Text Box 42"/>
          <p:cNvSpPr txBox="1">
            <a:spLocks noChangeArrowheads="1"/>
          </p:cNvSpPr>
          <p:nvPr/>
        </p:nvSpPr>
        <p:spPr bwMode="auto">
          <a:xfrm>
            <a:off x="4976571" y="563456"/>
            <a:ext cx="1901647" cy="41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en-US" altLang="zh-CN" sz="24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905" y="1143431"/>
            <a:ext cx="2370478" cy="842413"/>
          </a:xfrm>
          <a:prstGeom prst="rect">
            <a:avLst/>
          </a:prstGeom>
        </p:spPr>
      </p:pic>
      <p:sp>
        <p:nvSpPr>
          <p:cNvPr id="69" name="Text Box 42"/>
          <p:cNvSpPr txBox="1">
            <a:spLocks noChangeArrowheads="1"/>
          </p:cNvSpPr>
          <p:nvPr/>
        </p:nvSpPr>
        <p:spPr bwMode="auto">
          <a:xfrm>
            <a:off x="4680051" y="893397"/>
            <a:ext cx="2416449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PSNR Results on Real Color Images</a:t>
            </a:r>
            <a:endParaRPr lang="en-US" altLang="zh-CN" sz="11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 Box 42"/>
          <p:cNvSpPr txBox="1">
            <a:spLocks noChangeArrowheads="1"/>
          </p:cNvSpPr>
          <p:nvPr/>
        </p:nvSpPr>
        <p:spPr bwMode="auto">
          <a:xfrm>
            <a:off x="4692064" y="1960050"/>
            <a:ext cx="2416449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Quality </a:t>
            </a:r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US" altLang="zh-CN" sz="11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238" y="2193186"/>
            <a:ext cx="753409" cy="753409"/>
          </a:xfrm>
          <a:prstGeom prst="rect">
            <a:avLst/>
          </a:prstGeom>
        </p:spPr>
      </p:pic>
      <p:sp>
        <p:nvSpPr>
          <p:cNvPr id="72" name="Text Box 42"/>
          <p:cNvSpPr txBox="1">
            <a:spLocks noChangeArrowheads="1"/>
          </p:cNvSpPr>
          <p:nvPr/>
        </p:nvSpPr>
        <p:spPr bwMode="auto">
          <a:xfrm>
            <a:off x="4692064" y="2891337"/>
            <a:ext cx="1018083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CBM3D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37.76dB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660" y="2193186"/>
            <a:ext cx="757317" cy="757317"/>
          </a:xfrm>
          <a:prstGeom prst="rect">
            <a:avLst/>
          </a:prstGeom>
        </p:spPr>
      </p:pic>
      <p:sp>
        <p:nvSpPr>
          <p:cNvPr id="74" name="Text Box 42"/>
          <p:cNvSpPr txBox="1">
            <a:spLocks noChangeArrowheads="1"/>
          </p:cNvSpPr>
          <p:nvPr/>
        </p:nvSpPr>
        <p:spPr bwMode="auto">
          <a:xfrm>
            <a:off x="5505506" y="2888930"/>
            <a:ext cx="1018083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TNRD</a:t>
            </a:r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40.52dB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24" y="2189944"/>
            <a:ext cx="760559" cy="760559"/>
          </a:xfrm>
          <a:prstGeom prst="rect">
            <a:avLst/>
          </a:prstGeom>
        </p:spPr>
      </p:pic>
      <p:sp>
        <p:nvSpPr>
          <p:cNvPr id="76" name="Text Box 42"/>
          <p:cNvSpPr txBox="1">
            <a:spLocks noChangeArrowheads="1"/>
          </p:cNvSpPr>
          <p:nvPr/>
        </p:nvSpPr>
        <p:spPr bwMode="auto">
          <a:xfrm>
            <a:off x="6291248" y="2886203"/>
            <a:ext cx="1018083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 </a:t>
            </a:r>
            <a:r>
              <a:rPr lang="en-US" altLang="zh-CN" sz="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lang="en-US" altLang="zh-CN" sz="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.65dB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4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71</Words>
  <Application>Microsoft Office PowerPoint</Application>
  <PresentationFormat>自定义</PresentationFormat>
  <Paragraphs>18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ＭＳ Ｐゴシック</vt:lpstr>
      <vt:lpstr>ＭＳ Ｐゴシック</vt:lpstr>
      <vt:lpstr>宋体</vt:lpstr>
      <vt:lpstr>Arial</vt:lpstr>
      <vt:lpstr>Calibri</vt:lpstr>
      <vt:lpstr>Times New Roman</vt:lpstr>
      <vt:lpstr>Wingdings</vt:lpstr>
      <vt:lpstr>Office Theme</vt:lpstr>
      <vt:lpstr>Multi-channel Weighted Nuclear Norm Minimization for Real Color Image Denoising Jun Xu1, Lei Zhang1, David Zhang1, Xiangchu Feng2  1 Department of Computing, Hong Kong Polytechnic University, Hong Kong, China 2 Department of Applied Mathematics, Xidian University, Xi’an, China</vt:lpstr>
    </vt:vector>
  </TitlesOfParts>
  <Company>Univ. of Colorado at Colorado Springs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creator>Terry Boult</dc:creator>
  <cp:lastModifiedBy>csjunxu</cp:lastModifiedBy>
  <cp:revision>143</cp:revision>
  <cp:lastPrinted>2017-09-03T11:40:46Z</cp:lastPrinted>
  <dcterms:created xsi:type="dcterms:W3CDTF">2014-05-29T01:41:03Z</dcterms:created>
  <dcterms:modified xsi:type="dcterms:W3CDTF">2017-09-27T11:09:46Z</dcterms:modified>
</cp:coreProperties>
</file>