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8" r:id="rId2"/>
  </p:sldIdLst>
  <p:sldSz cx="7199313" cy="5400675"/>
  <p:notesSz cx="6858000" cy="9144000"/>
  <p:defaultTextStyle>
    <a:defPPr>
      <a:defRPr lang="en-US"/>
    </a:defPPr>
    <a:lvl1pPr algn="l" defTabSz="289613" rtl="0" eaLnBrk="0" fontAlgn="base" hangingPunct="0">
      <a:spcBef>
        <a:spcPct val="0"/>
      </a:spcBef>
      <a:spcAft>
        <a:spcPct val="0"/>
      </a:spcAft>
      <a:defRPr sz="1122" kern="1200">
        <a:solidFill>
          <a:schemeClr val="tx1"/>
        </a:solidFill>
        <a:latin typeface="Arial" panose="020B0604020202020204" pitchFamily="34" charset="0"/>
        <a:ea typeface="MS PGothic" panose="020B0600070205080204" pitchFamily="34" charset="-128"/>
        <a:cs typeface="+mn-cs"/>
      </a:defRPr>
    </a:lvl1pPr>
    <a:lvl2pPr marL="289613" indent="-215882" algn="l" defTabSz="289613" rtl="0" eaLnBrk="0" fontAlgn="base" hangingPunct="0">
      <a:spcBef>
        <a:spcPct val="0"/>
      </a:spcBef>
      <a:spcAft>
        <a:spcPct val="0"/>
      </a:spcAft>
      <a:defRPr sz="1122" kern="1200">
        <a:solidFill>
          <a:schemeClr val="tx1"/>
        </a:solidFill>
        <a:latin typeface="Arial" panose="020B0604020202020204" pitchFamily="34" charset="0"/>
        <a:ea typeface="MS PGothic" panose="020B0600070205080204" pitchFamily="34" charset="-128"/>
        <a:cs typeface="+mn-cs"/>
      </a:defRPr>
    </a:lvl2pPr>
    <a:lvl3pPr marL="579539" indent="-432389" algn="l" defTabSz="289613" rtl="0" eaLnBrk="0" fontAlgn="base" hangingPunct="0">
      <a:spcBef>
        <a:spcPct val="0"/>
      </a:spcBef>
      <a:spcAft>
        <a:spcPct val="0"/>
      </a:spcAft>
      <a:defRPr sz="1122" kern="1200">
        <a:solidFill>
          <a:schemeClr val="tx1"/>
        </a:solidFill>
        <a:latin typeface="Arial" panose="020B0604020202020204" pitchFamily="34" charset="0"/>
        <a:ea typeface="MS PGothic" panose="020B0600070205080204" pitchFamily="34" charset="-128"/>
        <a:cs typeface="+mn-cs"/>
      </a:defRPr>
    </a:lvl3pPr>
    <a:lvl4pPr marL="869465" indent="-648896" algn="l" defTabSz="289613" rtl="0" eaLnBrk="0" fontAlgn="base" hangingPunct="0">
      <a:spcBef>
        <a:spcPct val="0"/>
      </a:spcBef>
      <a:spcAft>
        <a:spcPct val="0"/>
      </a:spcAft>
      <a:defRPr sz="1122" kern="1200">
        <a:solidFill>
          <a:schemeClr val="tx1"/>
        </a:solidFill>
        <a:latin typeface="Arial" panose="020B0604020202020204" pitchFamily="34" charset="0"/>
        <a:ea typeface="MS PGothic" panose="020B0600070205080204" pitchFamily="34" charset="-128"/>
        <a:cs typeface="+mn-cs"/>
      </a:defRPr>
    </a:lvl4pPr>
    <a:lvl5pPr marL="1160328" indent="-865403" algn="l" defTabSz="289613" rtl="0" eaLnBrk="0" fontAlgn="base" hangingPunct="0">
      <a:spcBef>
        <a:spcPct val="0"/>
      </a:spcBef>
      <a:spcAft>
        <a:spcPct val="0"/>
      </a:spcAft>
      <a:defRPr sz="1122" kern="1200">
        <a:solidFill>
          <a:schemeClr val="tx1"/>
        </a:solidFill>
        <a:latin typeface="Arial" panose="020B0604020202020204" pitchFamily="34" charset="0"/>
        <a:ea typeface="MS PGothic" panose="020B0600070205080204" pitchFamily="34" charset="-128"/>
        <a:cs typeface="+mn-cs"/>
      </a:defRPr>
    </a:lvl5pPr>
    <a:lvl6pPr marL="449885" algn="l" defTabSz="179954" rtl="0" eaLnBrk="1" latinLnBrk="0" hangingPunct="1">
      <a:defRPr sz="1122" kern="1200">
        <a:solidFill>
          <a:schemeClr val="tx1"/>
        </a:solidFill>
        <a:latin typeface="Arial" panose="020B0604020202020204" pitchFamily="34" charset="0"/>
        <a:ea typeface="MS PGothic" panose="020B0600070205080204" pitchFamily="34" charset="-128"/>
        <a:cs typeface="+mn-cs"/>
      </a:defRPr>
    </a:lvl6pPr>
    <a:lvl7pPr marL="539862" algn="l" defTabSz="179954" rtl="0" eaLnBrk="1" latinLnBrk="0" hangingPunct="1">
      <a:defRPr sz="1122" kern="1200">
        <a:solidFill>
          <a:schemeClr val="tx1"/>
        </a:solidFill>
        <a:latin typeface="Arial" panose="020B0604020202020204" pitchFamily="34" charset="0"/>
        <a:ea typeface="MS PGothic" panose="020B0600070205080204" pitchFamily="34" charset="-128"/>
        <a:cs typeface="+mn-cs"/>
      </a:defRPr>
    </a:lvl7pPr>
    <a:lvl8pPr marL="629839" algn="l" defTabSz="179954" rtl="0" eaLnBrk="1" latinLnBrk="0" hangingPunct="1">
      <a:defRPr sz="1122" kern="1200">
        <a:solidFill>
          <a:schemeClr val="tx1"/>
        </a:solidFill>
        <a:latin typeface="Arial" panose="020B0604020202020204" pitchFamily="34" charset="0"/>
        <a:ea typeface="MS PGothic" panose="020B0600070205080204" pitchFamily="34" charset="-128"/>
        <a:cs typeface="+mn-cs"/>
      </a:defRPr>
    </a:lvl8pPr>
    <a:lvl9pPr marL="719816" algn="l" defTabSz="179954" rtl="0" eaLnBrk="1" latinLnBrk="0" hangingPunct="1">
      <a:defRPr sz="1122"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701" userDrawn="1">
          <p15:clr>
            <a:srgbClr val="A4A3A4"/>
          </p15:clr>
        </p15:guide>
        <p15:guide id="2" pos="22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F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83"/>
    <p:restoredTop sz="94648"/>
  </p:normalViewPr>
  <p:slideViewPr>
    <p:cSldViewPr snapToObjects="1">
      <p:cViewPr varScale="1">
        <p:scale>
          <a:sx n="140" d="100"/>
          <a:sy n="140" d="100"/>
        </p:scale>
        <p:origin x="1020" y="120"/>
      </p:cViewPr>
      <p:guideLst>
        <p:guide orient="horz" pos="1701"/>
        <p:guide pos="2268"/>
      </p:guideLst>
    </p:cSldViewPr>
  </p:slideViewPr>
  <p:outlineViewPr>
    <p:cViewPr>
      <p:scale>
        <a:sx n="33" d="100"/>
        <a:sy n="33" d="100"/>
      </p:scale>
      <p:origin x="0" y="3256"/>
    </p:cViewPr>
  </p:outlin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10" Type="http://schemas.microsoft.com/office/2015/10/relationships/revisionInfo" Target="revisionInfo.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108" charset="0"/>
                <a:ea typeface="ＭＳ Ｐゴシック" pitchFamily="-108" charset="-128"/>
                <a:cs typeface="ＭＳ Ｐゴシック" pitchFamily="-108"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01314EA9-C8CF-4E55-8DBF-5486340E747F}" type="datetime1">
              <a:rPr lang="en-US" altLang="en-US"/>
              <a:pPr>
                <a:defRPr/>
              </a:pPr>
              <a:t>9/27/2017</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108" charset="0"/>
                <a:ea typeface="ＭＳ Ｐゴシック" pitchFamily="-108" charset="-128"/>
                <a:cs typeface="ＭＳ Ｐゴシック" pitchFamily="-108"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9BD065AA-F636-430C-85BD-240106ED4BF1}" type="slidenum">
              <a:rPr lang="en-US" altLang="en-US"/>
              <a:pPr>
                <a:defRPr/>
              </a:pPr>
              <a:t>‹#›</a:t>
            </a:fld>
            <a:endParaRPr lang="en-US" altLang="en-US"/>
          </a:p>
        </p:txBody>
      </p:sp>
    </p:spTree>
    <p:extLst>
      <p:ext uri="{BB962C8B-B14F-4D97-AF65-F5344CB8AC3E}">
        <p14:creationId xmlns:p14="http://schemas.microsoft.com/office/powerpoint/2010/main" val="2823552463"/>
      </p:ext>
    </p:extLst>
  </p:cSld>
  <p:clrMap bg1="lt1" tx1="dk1" bg2="lt2" tx2="dk2" accent1="accent1" accent2="accent2" accent3="accent3" accent4="accent4" accent5="accent5" accent6="accent6" hlink="hlink" folHlink="folHlink"/>
  <p:notesStyle>
    <a:lvl1pPr algn="l" defTabSz="89977" rtl="0" eaLnBrk="0" fontAlgn="base" hangingPunct="0">
      <a:spcBef>
        <a:spcPct val="30000"/>
      </a:spcBef>
      <a:spcAft>
        <a:spcPct val="0"/>
      </a:spcAft>
      <a:defRPr sz="236" kern="1200">
        <a:solidFill>
          <a:schemeClr val="tx1"/>
        </a:solidFill>
        <a:latin typeface="+mn-lt"/>
        <a:ea typeface="MS PGothic" panose="020B0600070205080204" pitchFamily="34" charset="-128"/>
        <a:cs typeface="ＭＳ Ｐゴシック" charset="0"/>
      </a:defRPr>
    </a:lvl1pPr>
    <a:lvl2pPr marL="89977" algn="l" defTabSz="89977" rtl="0" eaLnBrk="0" fontAlgn="base" hangingPunct="0">
      <a:spcBef>
        <a:spcPct val="30000"/>
      </a:spcBef>
      <a:spcAft>
        <a:spcPct val="0"/>
      </a:spcAft>
      <a:defRPr sz="236" kern="1200">
        <a:solidFill>
          <a:schemeClr val="tx1"/>
        </a:solidFill>
        <a:latin typeface="+mn-lt"/>
        <a:ea typeface="MS PGothic" panose="020B0600070205080204" pitchFamily="34" charset="-128"/>
        <a:cs typeface="+mn-cs"/>
      </a:defRPr>
    </a:lvl2pPr>
    <a:lvl3pPr marL="179954" algn="l" defTabSz="89977" rtl="0" eaLnBrk="0" fontAlgn="base" hangingPunct="0">
      <a:spcBef>
        <a:spcPct val="30000"/>
      </a:spcBef>
      <a:spcAft>
        <a:spcPct val="0"/>
      </a:spcAft>
      <a:defRPr sz="236" kern="1200">
        <a:solidFill>
          <a:schemeClr val="tx1"/>
        </a:solidFill>
        <a:latin typeface="+mn-lt"/>
        <a:ea typeface="MS PGothic" panose="020B0600070205080204" pitchFamily="34" charset="-128"/>
        <a:cs typeface="+mn-cs"/>
      </a:defRPr>
    </a:lvl3pPr>
    <a:lvl4pPr marL="269931" algn="l" defTabSz="89977" rtl="0" eaLnBrk="0" fontAlgn="base" hangingPunct="0">
      <a:spcBef>
        <a:spcPct val="30000"/>
      </a:spcBef>
      <a:spcAft>
        <a:spcPct val="0"/>
      </a:spcAft>
      <a:defRPr sz="236" kern="1200">
        <a:solidFill>
          <a:schemeClr val="tx1"/>
        </a:solidFill>
        <a:latin typeface="+mn-lt"/>
        <a:ea typeface="MS PGothic" panose="020B0600070205080204" pitchFamily="34" charset="-128"/>
        <a:cs typeface="+mn-cs"/>
      </a:defRPr>
    </a:lvl4pPr>
    <a:lvl5pPr marL="359908" algn="l" defTabSz="89977" rtl="0" eaLnBrk="0" fontAlgn="base" hangingPunct="0">
      <a:spcBef>
        <a:spcPct val="30000"/>
      </a:spcBef>
      <a:spcAft>
        <a:spcPct val="0"/>
      </a:spcAft>
      <a:defRPr sz="236" kern="1200">
        <a:solidFill>
          <a:schemeClr val="tx1"/>
        </a:solidFill>
        <a:latin typeface="+mn-lt"/>
        <a:ea typeface="MS PGothic" panose="020B0600070205080204" pitchFamily="34" charset="-128"/>
        <a:cs typeface="+mn-cs"/>
      </a:defRPr>
    </a:lvl5pPr>
    <a:lvl6pPr marL="449885" algn="l" defTabSz="89977" rtl="0" eaLnBrk="1" latinLnBrk="0" hangingPunct="1">
      <a:defRPr sz="236" kern="1200">
        <a:solidFill>
          <a:schemeClr val="tx1"/>
        </a:solidFill>
        <a:latin typeface="+mn-lt"/>
        <a:ea typeface="+mn-ea"/>
        <a:cs typeface="+mn-cs"/>
      </a:defRPr>
    </a:lvl6pPr>
    <a:lvl7pPr marL="539862" algn="l" defTabSz="89977" rtl="0" eaLnBrk="1" latinLnBrk="0" hangingPunct="1">
      <a:defRPr sz="236" kern="1200">
        <a:solidFill>
          <a:schemeClr val="tx1"/>
        </a:solidFill>
        <a:latin typeface="+mn-lt"/>
        <a:ea typeface="+mn-ea"/>
        <a:cs typeface="+mn-cs"/>
      </a:defRPr>
    </a:lvl7pPr>
    <a:lvl8pPr marL="629839" algn="l" defTabSz="89977" rtl="0" eaLnBrk="1" latinLnBrk="0" hangingPunct="1">
      <a:defRPr sz="236" kern="1200">
        <a:solidFill>
          <a:schemeClr val="tx1"/>
        </a:solidFill>
        <a:latin typeface="+mn-lt"/>
        <a:ea typeface="+mn-ea"/>
        <a:cs typeface="+mn-cs"/>
      </a:defRPr>
    </a:lvl8pPr>
    <a:lvl9pPr marL="719816" algn="l" defTabSz="89977" rtl="0" eaLnBrk="1" latinLnBrk="0" hangingPunct="1">
      <a:defRPr sz="2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BD065AA-F636-430C-85BD-240106ED4BF1}" type="slidenum">
              <a:rPr lang="en-US" altLang="en-US" smtClean="0"/>
              <a:pPr>
                <a:defRPr/>
              </a:pPr>
              <a:t>1</a:t>
            </a:fld>
            <a:endParaRPr lang="en-US" altLang="en-US"/>
          </a:p>
        </p:txBody>
      </p:sp>
    </p:spTree>
    <p:extLst>
      <p:ext uri="{BB962C8B-B14F-4D97-AF65-F5344CB8AC3E}">
        <p14:creationId xmlns:p14="http://schemas.microsoft.com/office/powerpoint/2010/main" val="979844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94456" y="719138"/>
            <a:ext cx="7009606" cy="4572000"/>
          </a:xfrm>
        </p:spPr>
        <p:txBody>
          <a:bodyPr numCol="3" spcCol="36000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808789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5595" y="103475"/>
            <a:ext cx="4864786" cy="492936"/>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pic>
        <p:nvPicPr>
          <p:cNvPr id="9" name="Picture 8"/>
          <p:cNvPicPr>
            <a:picLocks noChangeAspect="1"/>
          </p:cNvPicPr>
          <p:nvPr userDrawn="1"/>
        </p:nvPicPr>
        <p:blipFill>
          <a:blip r:embed="rId3"/>
          <a:stretch>
            <a:fillRect/>
          </a:stretch>
        </p:blipFill>
        <p:spPr>
          <a:xfrm>
            <a:off x="6037579" y="100873"/>
            <a:ext cx="1080000" cy="404314"/>
          </a:xfrm>
          <a:prstGeom prst="rect">
            <a:avLst/>
          </a:prstGeom>
        </p:spPr>
      </p:pic>
      <p:sp>
        <p:nvSpPr>
          <p:cNvPr id="10" name="TextBox 9"/>
          <p:cNvSpPr txBox="1">
            <a:spLocks noChangeArrowheads="1"/>
          </p:cNvSpPr>
          <p:nvPr userDrawn="1"/>
        </p:nvSpPr>
        <p:spPr bwMode="auto">
          <a:xfrm>
            <a:off x="6034814" y="416565"/>
            <a:ext cx="1080000" cy="177244"/>
          </a:xfrm>
          <a:prstGeom prst="rect">
            <a:avLst/>
          </a:prstGeom>
          <a:noFill/>
          <a:ln>
            <a:noFill/>
          </a:ln>
          <a:extLst/>
        </p:spPr>
        <p:txBody>
          <a:bodyPr wrap="square" lIns="17288" tIns="8644" rIns="17288" bIns="8644">
            <a:spAutoFit/>
          </a:bodyPr>
          <a:lstStyle>
            <a:lvl1pPr eaLnBrk="0" hangingPunct="0">
              <a:defRPr sz="5500">
                <a:solidFill>
                  <a:schemeClr val="tx1"/>
                </a:solidFill>
                <a:latin typeface="Arial" charset="0"/>
                <a:ea typeface="ＭＳ Ｐゴシック" charset="0"/>
                <a:cs typeface="ＭＳ Ｐゴシック" charset="0"/>
              </a:defRPr>
            </a:lvl1pPr>
            <a:lvl2pPr marL="742950" indent="-285750" eaLnBrk="0" hangingPunct="0">
              <a:defRPr sz="5500">
                <a:solidFill>
                  <a:schemeClr val="tx1"/>
                </a:solidFill>
                <a:latin typeface="Arial" charset="0"/>
                <a:ea typeface="ＭＳ Ｐゴシック" charset="0"/>
              </a:defRPr>
            </a:lvl2pPr>
            <a:lvl3pPr marL="1143000" indent="-228600" eaLnBrk="0" hangingPunct="0">
              <a:defRPr sz="5500">
                <a:solidFill>
                  <a:schemeClr val="tx1"/>
                </a:solidFill>
                <a:latin typeface="Arial" charset="0"/>
                <a:ea typeface="ＭＳ Ｐゴシック" charset="0"/>
              </a:defRPr>
            </a:lvl3pPr>
            <a:lvl4pPr marL="1600200" indent="-228600" eaLnBrk="0" hangingPunct="0">
              <a:defRPr sz="5500">
                <a:solidFill>
                  <a:schemeClr val="tx1"/>
                </a:solidFill>
                <a:latin typeface="Arial" charset="0"/>
                <a:ea typeface="ＭＳ Ｐゴシック" charset="0"/>
              </a:defRPr>
            </a:lvl4pPr>
            <a:lvl5pPr marL="2057400" indent="-228600" eaLnBrk="0" hangingPunct="0">
              <a:defRPr sz="5500">
                <a:solidFill>
                  <a:schemeClr val="tx1"/>
                </a:solidFill>
                <a:latin typeface="Arial" charset="0"/>
                <a:ea typeface="ＭＳ Ｐゴシック" charset="0"/>
              </a:defRPr>
            </a:lvl5pPr>
            <a:lvl6pPr marL="2514600" indent="-228600" defTabSz="1409700" eaLnBrk="0" fontAlgn="base" hangingPunct="0">
              <a:spcBef>
                <a:spcPct val="0"/>
              </a:spcBef>
              <a:spcAft>
                <a:spcPct val="0"/>
              </a:spcAft>
              <a:defRPr sz="5500">
                <a:solidFill>
                  <a:schemeClr val="tx1"/>
                </a:solidFill>
                <a:latin typeface="Arial" charset="0"/>
                <a:ea typeface="ＭＳ Ｐゴシック" charset="0"/>
              </a:defRPr>
            </a:lvl6pPr>
            <a:lvl7pPr marL="2971800" indent="-228600" defTabSz="1409700" eaLnBrk="0" fontAlgn="base" hangingPunct="0">
              <a:spcBef>
                <a:spcPct val="0"/>
              </a:spcBef>
              <a:spcAft>
                <a:spcPct val="0"/>
              </a:spcAft>
              <a:defRPr sz="5500">
                <a:solidFill>
                  <a:schemeClr val="tx1"/>
                </a:solidFill>
                <a:latin typeface="Arial" charset="0"/>
                <a:ea typeface="ＭＳ Ｐゴシック" charset="0"/>
              </a:defRPr>
            </a:lvl7pPr>
            <a:lvl8pPr marL="3429000" indent="-228600" defTabSz="1409700" eaLnBrk="0" fontAlgn="base" hangingPunct="0">
              <a:spcBef>
                <a:spcPct val="0"/>
              </a:spcBef>
              <a:spcAft>
                <a:spcPct val="0"/>
              </a:spcAft>
              <a:defRPr sz="5500">
                <a:solidFill>
                  <a:schemeClr val="tx1"/>
                </a:solidFill>
                <a:latin typeface="Arial" charset="0"/>
                <a:ea typeface="ＭＳ Ｐゴシック" charset="0"/>
              </a:defRPr>
            </a:lvl8pPr>
            <a:lvl9pPr marL="3886200" indent="-228600" defTabSz="1409700" eaLnBrk="0" fontAlgn="base" hangingPunct="0">
              <a:spcBef>
                <a:spcPct val="0"/>
              </a:spcBef>
              <a:spcAft>
                <a:spcPct val="0"/>
              </a:spcAft>
              <a:defRPr sz="5500">
                <a:solidFill>
                  <a:schemeClr val="tx1"/>
                </a:solidFill>
                <a:latin typeface="Arial" charset="0"/>
                <a:ea typeface="ＭＳ Ｐゴシック" charset="0"/>
              </a:defRPr>
            </a:lvl9pPr>
          </a:lstStyle>
          <a:p>
            <a:pPr algn="ctr" defTabSz="246622" eaLnBrk="1" hangingPunct="1">
              <a:defRPr/>
            </a:pPr>
            <a:r>
              <a:rPr lang="en-US" sz="519" b="1" dirty="0" smtClean="0"/>
              <a:t>International</a:t>
            </a:r>
            <a:r>
              <a:rPr lang="en-US" sz="519" b="1" baseline="0" dirty="0" smtClean="0"/>
              <a:t> Conference on Computer Vision 2017</a:t>
            </a:r>
            <a:endParaRPr lang="en-US" sz="519" b="1" dirty="0"/>
          </a:p>
        </p:txBody>
      </p:sp>
      <p:sp>
        <p:nvSpPr>
          <p:cNvPr id="4" name="Text Placeholder 3"/>
          <p:cNvSpPr>
            <a:spLocks noGrp="1"/>
          </p:cNvSpPr>
          <p:nvPr>
            <p:ph type="body" idx="1"/>
          </p:nvPr>
        </p:nvSpPr>
        <p:spPr>
          <a:xfrm>
            <a:off x="94456" y="719137"/>
            <a:ext cx="7020358" cy="4572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816" r:id="rId1"/>
  </p:sldLayoutIdLst>
  <p:timing>
    <p:tnLst>
      <p:par>
        <p:cTn id="1" dur="indefinite" restart="never" nodeType="tmRoot"/>
      </p:par>
    </p:tnLst>
  </p:timing>
  <p:txStyles>
    <p:titleStyle>
      <a:lvl1pPr algn="ctr" defTabSz="246495" rtl="0" eaLnBrk="0" fontAlgn="base" hangingPunct="0">
        <a:spcBef>
          <a:spcPct val="0"/>
        </a:spcBef>
        <a:spcAft>
          <a:spcPct val="0"/>
        </a:spcAft>
        <a:defRPr sz="1050" kern="1200">
          <a:solidFill>
            <a:schemeClr val="tx1"/>
          </a:solidFill>
          <a:latin typeface="Arial" charset="0"/>
          <a:ea typeface="Arial" charset="0"/>
          <a:cs typeface="Arial" charset="0"/>
        </a:defRPr>
      </a:lvl1pPr>
      <a:lvl2pPr algn="ctr" defTabSz="246495" rtl="0" eaLnBrk="0" fontAlgn="base" hangingPunct="0">
        <a:spcBef>
          <a:spcPct val="0"/>
        </a:spcBef>
        <a:spcAft>
          <a:spcPct val="0"/>
        </a:spcAft>
        <a:defRPr sz="2362">
          <a:solidFill>
            <a:schemeClr val="tx1"/>
          </a:solidFill>
          <a:latin typeface="Calibri" charset="0"/>
          <a:ea typeface="MS PGothic" panose="020B0600070205080204" pitchFamily="34" charset="-128"/>
          <a:cs typeface="ＭＳ Ｐゴシック" charset="-128"/>
        </a:defRPr>
      </a:lvl2pPr>
      <a:lvl3pPr algn="ctr" defTabSz="246495" rtl="0" eaLnBrk="0" fontAlgn="base" hangingPunct="0">
        <a:spcBef>
          <a:spcPct val="0"/>
        </a:spcBef>
        <a:spcAft>
          <a:spcPct val="0"/>
        </a:spcAft>
        <a:defRPr sz="2362">
          <a:solidFill>
            <a:schemeClr val="tx1"/>
          </a:solidFill>
          <a:latin typeface="Calibri" charset="0"/>
          <a:ea typeface="MS PGothic" panose="020B0600070205080204" pitchFamily="34" charset="-128"/>
          <a:cs typeface="ＭＳ Ｐゴシック" charset="-128"/>
        </a:defRPr>
      </a:lvl3pPr>
      <a:lvl4pPr algn="ctr" defTabSz="246495" rtl="0" eaLnBrk="0" fontAlgn="base" hangingPunct="0">
        <a:spcBef>
          <a:spcPct val="0"/>
        </a:spcBef>
        <a:spcAft>
          <a:spcPct val="0"/>
        </a:spcAft>
        <a:defRPr sz="2362">
          <a:solidFill>
            <a:schemeClr val="tx1"/>
          </a:solidFill>
          <a:latin typeface="Calibri" charset="0"/>
          <a:ea typeface="MS PGothic" panose="020B0600070205080204" pitchFamily="34" charset="-128"/>
          <a:cs typeface="ＭＳ Ｐゴシック" charset="-128"/>
        </a:defRPr>
      </a:lvl4pPr>
      <a:lvl5pPr algn="ctr" defTabSz="246495" rtl="0" eaLnBrk="0" fontAlgn="base" hangingPunct="0">
        <a:spcBef>
          <a:spcPct val="0"/>
        </a:spcBef>
        <a:spcAft>
          <a:spcPct val="0"/>
        </a:spcAft>
        <a:defRPr sz="2362">
          <a:solidFill>
            <a:schemeClr val="tx1"/>
          </a:solidFill>
          <a:latin typeface="Calibri" charset="0"/>
          <a:ea typeface="MS PGothic" panose="020B0600070205080204" pitchFamily="34" charset="-128"/>
          <a:cs typeface="ＭＳ Ｐゴシック" charset="-128"/>
        </a:defRPr>
      </a:lvl5pPr>
      <a:lvl6pPr marL="62629" algn="ctr" defTabSz="246818" rtl="0" fontAlgn="base">
        <a:spcBef>
          <a:spcPct val="0"/>
        </a:spcBef>
        <a:spcAft>
          <a:spcPct val="0"/>
        </a:spcAft>
        <a:defRPr sz="2362">
          <a:solidFill>
            <a:schemeClr val="tx1"/>
          </a:solidFill>
          <a:latin typeface="Calibri" charset="0"/>
          <a:ea typeface="ＭＳ Ｐゴシック" charset="-128"/>
          <a:cs typeface="ＭＳ Ｐゴシック" charset="-128"/>
        </a:defRPr>
      </a:lvl6pPr>
      <a:lvl7pPr marL="125257" algn="ctr" defTabSz="246818" rtl="0" fontAlgn="base">
        <a:spcBef>
          <a:spcPct val="0"/>
        </a:spcBef>
        <a:spcAft>
          <a:spcPct val="0"/>
        </a:spcAft>
        <a:defRPr sz="2362">
          <a:solidFill>
            <a:schemeClr val="tx1"/>
          </a:solidFill>
          <a:latin typeface="Calibri" charset="0"/>
          <a:ea typeface="ＭＳ Ｐゴシック" charset="-128"/>
          <a:cs typeface="ＭＳ Ｐゴシック" charset="-128"/>
        </a:defRPr>
      </a:lvl7pPr>
      <a:lvl8pPr marL="187886" algn="ctr" defTabSz="246818" rtl="0" fontAlgn="base">
        <a:spcBef>
          <a:spcPct val="0"/>
        </a:spcBef>
        <a:spcAft>
          <a:spcPct val="0"/>
        </a:spcAft>
        <a:defRPr sz="2362">
          <a:solidFill>
            <a:schemeClr val="tx1"/>
          </a:solidFill>
          <a:latin typeface="Calibri" charset="0"/>
          <a:ea typeface="ＭＳ Ｐゴシック" charset="-128"/>
          <a:cs typeface="ＭＳ Ｐゴシック" charset="-128"/>
        </a:defRPr>
      </a:lvl8pPr>
      <a:lvl9pPr marL="250515" algn="ctr" defTabSz="246818" rtl="0" fontAlgn="base">
        <a:spcBef>
          <a:spcPct val="0"/>
        </a:spcBef>
        <a:spcAft>
          <a:spcPct val="0"/>
        </a:spcAft>
        <a:defRPr sz="2362">
          <a:solidFill>
            <a:schemeClr val="tx1"/>
          </a:solidFill>
          <a:latin typeface="Calibri" charset="0"/>
          <a:ea typeface="ＭＳ Ｐゴシック" charset="-128"/>
          <a:cs typeface="ＭＳ Ｐゴシック" charset="-128"/>
        </a:defRPr>
      </a:lvl9pPr>
    </p:titleStyle>
    <p:bodyStyle>
      <a:lvl1pPr marL="93663" indent="-87313" algn="l" defTabSz="246495" rtl="0" eaLnBrk="0" fontAlgn="base" hangingPunct="0">
        <a:spcBef>
          <a:spcPts val="300"/>
        </a:spcBef>
        <a:spcAft>
          <a:spcPct val="0"/>
        </a:spcAft>
        <a:buFont typeface="Wingdings" charset="2"/>
        <a:buChar char="Ø"/>
        <a:tabLst/>
        <a:defRPr sz="640" kern="1200">
          <a:solidFill>
            <a:schemeClr val="tx1"/>
          </a:solidFill>
          <a:latin typeface="Arial" charset="0"/>
          <a:ea typeface="Arial" charset="0"/>
          <a:cs typeface="Arial" charset="0"/>
        </a:defRPr>
      </a:lvl1pPr>
      <a:lvl2pPr marL="273050" indent="-93663" algn="l" defTabSz="246495" rtl="0" eaLnBrk="0" fontAlgn="base" hangingPunct="0">
        <a:spcBef>
          <a:spcPts val="300"/>
        </a:spcBef>
        <a:spcAft>
          <a:spcPct val="0"/>
        </a:spcAft>
        <a:buFont typeface="Wingdings" charset="2"/>
        <a:buChar char="Ø"/>
        <a:tabLst/>
        <a:defRPr lang="en-US" sz="640" kern="1200" baseline="0" dirty="0" smtClean="0">
          <a:solidFill>
            <a:srgbClr val="000000"/>
          </a:solidFill>
          <a:latin typeface="Arial" charset="0"/>
          <a:ea typeface="Arial" charset="0"/>
          <a:cs typeface="Arial" charset="0"/>
        </a:defRPr>
      </a:lvl2pPr>
      <a:lvl3pPr marL="273050" indent="87313" algn="l" defTabSz="246495" rtl="0" eaLnBrk="0" fontAlgn="base" hangingPunct="0">
        <a:spcBef>
          <a:spcPts val="300"/>
        </a:spcBef>
        <a:spcAft>
          <a:spcPct val="0"/>
        </a:spcAft>
        <a:buFont typeface="Wingdings" charset="2"/>
        <a:buChar char="Ø"/>
        <a:tabLst/>
        <a:defRPr lang="en-US" sz="640" kern="1200" baseline="0" dirty="0" smtClean="0">
          <a:solidFill>
            <a:srgbClr val="000000"/>
          </a:solidFill>
          <a:latin typeface="Arial" charset="0"/>
          <a:ea typeface="Arial" charset="0"/>
          <a:cs typeface="Arial" charset="0"/>
        </a:defRPr>
      </a:lvl3pPr>
      <a:lvl4pPr marL="360363" indent="85725" algn="l" defTabSz="246495" rtl="0" eaLnBrk="0" fontAlgn="base" hangingPunct="0">
        <a:spcBef>
          <a:spcPts val="300"/>
        </a:spcBef>
        <a:spcAft>
          <a:spcPct val="0"/>
        </a:spcAft>
        <a:buFont typeface="Wingdings" charset="2"/>
        <a:buChar char="Ø"/>
        <a:tabLst/>
        <a:defRPr lang="en-US" sz="640" kern="1200" baseline="0" dirty="0" smtClean="0">
          <a:solidFill>
            <a:srgbClr val="000000"/>
          </a:solidFill>
          <a:latin typeface="Arial" charset="0"/>
          <a:ea typeface="Arial" charset="0"/>
          <a:cs typeface="Arial" charset="0"/>
        </a:defRPr>
      </a:lvl4pPr>
      <a:lvl5pPr marL="539750" marR="0" indent="-93663" algn="l" defTabSz="340626" rtl="0" eaLnBrk="1" fontAlgn="base" latinLnBrk="0" hangingPunct="1">
        <a:lnSpc>
          <a:spcPct val="100000"/>
        </a:lnSpc>
        <a:spcBef>
          <a:spcPts val="300"/>
        </a:spcBef>
        <a:spcAft>
          <a:spcPts val="0"/>
        </a:spcAft>
        <a:buClrTx/>
        <a:buSzTx/>
        <a:buFont typeface="Wingdings" charset="2"/>
        <a:buChar char="Ø"/>
        <a:tabLst/>
        <a:defRPr lang="en-US" sz="640" kern="1200" baseline="0">
          <a:solidFill>
            <a:srgbClr val="000000"/>
          </a:solidFill>
          <a:latin typeface="Arial" charset="0"/>
          <a:ea typeface="Arial" charset="0"/>
          <a:cs typeface="Arial" charset="0"/>
        </a:defRPr>
      </a:lvl5pPr>
      <a:lvl6pPr marL="1358130" indent="-123466" algn="l" defTabSz="246933" rtl="0" eaLnBrk="1" latinLnBrk="0" hangingPunct="1">
        <a:spcBef>
          <a:spcPct val="20000"/>
        </a:spcBef>
        <a:buFont typeface="Arial"/>
        <a:buChar char="•"/>
        <a:defRPr lang="en-US" sz="640" kern="1200" baseline="0" dirty="0" smtClean="0">
          <a:solidFill>
            <a:srgbClr val="000000"/>
          </a:solidFill>
          <a:latin typeface="Arial" charset="0"/>
          <a:ea typeface="Arial" charset="0"/>
          <a:cs typeface="Arial" charset="0"/>
        </a:defRPr>
      </a:lvl6pPr>
      <a:lvl7pPr marL="1605062" indent="-123466" algn="l" defTabSz="246933" rtl="0" eaLnBrk="1" latinLnBrk="0" hangingPunct="1">
        <a:spcBef>
          <a:spcPct val="20000"/>
        </a:spcBef>
        <a:buFont typeface="Arial"/>
        <a:buChar char="•"/>
        <a:defRPr sz="1089" kern="1200">
          <a:solidFill>
            <a:schemeClr val="tx1"/>
          </a:solidFill>
          <a:latin typeface="+mn-lt"/>
          <a:ea typeface="+mn-ea"/>
          <a:cs typeface="+mn-cs"/>
        </a:defRPr>
      </a:lvl7pPr>
      <a:lvl8pPr marL="1851995" indent="-123466" algn="l" defTabSz="246933" rtl="0" eaLnBrk="1" latinLnBrk="0" hangingPunct="1">
        <a:spcBef>
          <a:spcPct val="20000"/>
        </a:spcBef>
        <a:buFont typeface="Arial"/>
        <a:buChar char="•"/>
        <a:defRPr sz="1089" kern="1200">
          <a:solidFill>
            <a:schemeClr val="tx1"/>
          </a:solidFill>
          <a:latin typeface="+mn-lt"/>
          <a:ea typeface="+mn-ea"/>
          <a:cs typeface="+mn-cs"/>
        </a:defRPr>
      </a:lvl8pPr>
      <a:lvl9pPr marL="2098927" indent="-123466" algn="l" defTabSz="246933" rtl="0" eaLnBrk="1" latinLnBrk="0" hangingPunct="1">
        <a:spcBef>
          <a:spcPct val="20000"/>
        </a:spcBef>
        <a:buFont typeface="Arial"/>
        <a:buChar char="•"/>
        <a:defRPr sz="1089" kern="1200">
          <a:solidFill>
            <a:schemeClr val="tx1"/>
          </a:solidFill>
          <a:latin typeface="+mn-lt"/>
          <a:ea typeface="+mn-ea"/>
          <a:cs typeface="+mn-cs"/>
        </a:defRPr>
      </a:lvl9pPr>
    </p:bodyStyle>
    <p:otherStyle>
      <a:defPPr>
        <a:defRPr lang="en-US"/>
      </a:defPPr>
      <a:lvl1pPr marL="0" algn="l" defTabSz="246933" rtl="0" eaLnBrk="1" latinLnBrk="0" hangingPunct="1">
        <a:defRPr sz="955" kern="1200">
          <a:solidFill>
            <a:schemeClr val="tx1"/>
          </a:solidFill>
          <a:latin typeface="+mn-lt"/>
          <a:ea typeface="+mn-ea"/>
          <a:cs typeface="+mn-cs"/>
        </a:defRPr>
      </a:lvl1pPr>
      <a:lvl2pPr marL="246933" algn="l" defTabSz="246933" rtl="0" eaLnBrk="1" latinLnBrk="0" hangingPunct="1">
        <a:defRPr sz="955" kern="1200">
          <a:solidFill>
            <a:schemeClr val="tx1"/>
          </a:solidFill>
          <a:latin typeface="+mn-lt"/>
          <a:ea typeface="+mn-ea"/>
          <a:cs typeface="+mn-cs"/>
        </a:defRPr>
      </a:lvl2pPr>
      <a:lvl3pPr marL="493865" algn="l" defTabSz="246933" rtl="0" eaLnBrk="1" latinLnBrk="0" hangingPunct="1">
        <a:defRPr sz="955" kern="1200">
          <a:solidFill>
            <a:schemeClr val="tx1"/>
          </a:solidFill>
          <a:latin typeface="+mn-lt"/>
          <a:ea typeface="+mn-ea"/>
          <a:cs typeface="+mn-cs"/>
        </a:defRPr>
      </a:lvl3pPr>
      <a:lvl4pPr marL="740798" algn="l" defTabSz="246933" rtl="0" eaLnBrk="1" latinLnBrk="0" hangingPunct="1">
        <a:defRPr sz="955" kern="1200">
          <a:solidFill>
            <a:schemeClr val="tx1"/>
          </a:solidFill>
          <a:latin typeface="+mn-lt"/>
          <a:ea typeface="+mn-ea"/>
          <a:cs typeface="+mn-cs"/>
        </a:defRPr>
      </a:lvl4pPr>
      <a:lvl5pPr marL="987731" algn="l" defTabSz="246933" rtl="0" eaLnBrk="1" latinLnBrk="0" hangingPunct="1">
        <a:defRPr sz="955" kern="1200">
          <a:solidFill>
            <a:schemeClr val="tx1"/>
          </a:solidFill>
          <a:latin typeface="+mn-lt"/>
          <a:ea typeface="+mn-ea"/>
          <a:cs typeface="+mn-cs"/>
        </a:defRPr>
      </a:lvl5pPr>
      <a:lvl6pPr marL="1234663" algn="l" defTabSz="246933" rtl="0" eaLnBrk="1" latinLnBrk="0" hangingPunct="1">
        <a:defRPr sz="955" kern="1200">
          <a:solidFill>
            <a:schemeClr val="tx1"/>
          </a:solidFill>
          <a:latin typeface="+mn-lt"/>
          <a:ea typeface="+mn-ea"/>
          <a:cs typeface="+mn-cs"/>
        </a:defRPr>
      </a:lvl6pPr>
      <a:lvl7pPr marL="1481596" algn="l" defTabSz="246933" rtl="0" eaLnBrk="1" latinLnBrk="0" hangingPunct="1">
        <a:defRPr sz="955" kern="1200">
          <a:solidFill>
            <a:schemeClr val="tx1"/>
          </a:solidFill>
          <a:latin typeface="+mn-lt"/>
          <a:ea typeface="+mn-ea"/>
          <a:cs typeface="+mn-cs"/>
        </a:defRPr>
      </a:lvl7pPr>
      <a:lvl8pPr marL="1728528" algn="l" defTabSz="246933" rtl="0" eaLnBrk="1" latinLnBrk="0" hangingPunct="1">
        <a:defRPr sz="955" kern="1200">
          <a:solidFill>
            <a:schemeClr val="tx1"/>
          </a:solidFill>
          <a:latin typeface="+mn-lt"/>
          <a:ea typeface="+mn-ea"/>
          <a:cs typeface="+mn-cs"/>
        </a:defRPr>
      </a:lvl8pPr>
      <a:lvl9pPr marL="1975461" algn="l" defTabSz="246933" rtl="0" eaLnBrk="1" latinLnBrk="0" hangingPunct="1">
        <a:defRPr sz="95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p:spPr>
        <p:txBody>
          <a:bodyPr>
            <a:normAutofit fontScale="90000"/>
          </a:bodyPr>
          <a:lstStyle/>
          <a:p>
            <a:r>
              <a:rPr lang="en-US" altLang="zh-CN" sz="1100" b="1" dirty="0">
                <a:latin typeface="Times New Roman" panose="02020603050405020304" pitchFamily="18" charset="0"/>
                <a:cs typeface="Times New Roman" panose="02020603050405020304" pitchFamily="18" charset="0"/>
              </a:rPr>
              <a:t>Multi-channel Weighted Nuclear Norm Minimization </a:t>
            </a:r>
            <a:r>
              <a:rPr lang="en-US" altLang="zh-CN" sz="1100" b="1" dirty="0" smtClean="0">
                <a:latin typeface="Times New Roman" panose="02020603050405020304" pitchFamily="18" charset="0"/>
                <a:cs typeface="Times New Roman" panose="02020603050405020304" pitchFamily="18" charset="0"/>
              </a:rPr>
              <a:t>for </a:t>
            </a:r>
            <a:r>
              <a:rPr lang="en-US" altLang="zh-CN" sz="1100" b="1" dirty="0">
                <a:latin typeface="Times New Roman" panose="02020603050405020304" pitchFamily="18" charset="0"/>
                <a:cs typeface="Times New Roman" panose="02020603050405020304" pitchFamily="18" charset="0"/>
              </a:rPr>
              <a:t>Real Color Image </a:t>
            </a:r>
            <a:r>
              <a:rPr lang="en-US" altLang="zh-CN" sz="1100" b="1" dirty="0" err="1" smtClean="0">
                <a:latin typeface="Times New Roman" panose="02020603050405020304" pitchFamily="18" charset="0"/>
                <a:cs typeface="Times New Roman" panose="02020603050405020304" pitchFamily="18" charset="0"/>
              </a:rPr>
              <a:t>Denoising</a:t>
            </a:r>
            <a:r>
              <a:rPr lang="en-US" altLang="zh-CN" sz="1100" b="1" dirty="0" smtClean="0">
                <a:latin typeface="Times New Roman" panose="02020603050405020304" pitchFamily="18" charset="0"/>
                <a:cs typeface="Times New Roman" panose="02020603050405020304" pitchFamily="18" charset="0"/>
              </a:rPr>
              <a:t/>
            </a:r>
            <a:br>
              <a:rPr lang="en-US" altLang="zh-CN" sz="1100" b="1" dirty="0" smtClean="0">
                <a:latin typeface="Times New Roman" panose="02020603050405020304" pitchFamily="18" charset="0"/>
                <a:cs typeface="Times New Roman" panose="02020603050405020304" pitchFamily="18" charset="0"/>
              </a:rPr>
            </a:br>
            <a:r>
              <a:rPr lang="de-DE" altLang="zh-CN" sz="900" b="1" dirty="0">
                <a:latin typeface="Times New Roman" panose="02020603050405020304" pitchFamily="18" charset="0"/>
                <a:cs typeface="Times New Roman" panose="02020603050405020304" pitchFamily="18" charset="0"/>
              </a:rPr>
              <a:t>Jun Xu</a:t>
            </a:r>
            <a:r>
              <a:rPr lang="de-DE" altLang="zh-CN" sz="900" b="1" baseline="30000" dirty="0">
                <a:latin typeface="Times New Roman" panose="02020603050405020304" pitchFamily="18" charset="0"/>
                <a:cs typeface="Times New Roman" panose="02020603050405020304" pitchFamily="18" charset="0"/>
              </a:rPr>
              <a:t>1</a:t>
            </a:r>
            <a:r>
              <a:rPr lang="de-DE" altLang="zh-CN" sz="900" b="1" dirty="0">
                <a:latin typeface="Times New Roman" panose="02020603050405020304" pitchFamily="18" charset="0"/>
                <a:cs typeface="Times New Roman" panose="02020603050405020304" pitchFamily="18" charset="0"/>
              </a:rPr>
              <a:t>, Lei </a:t>
            </a:r>
            <a:r>
              <a:rPr lang="de-DE" altLang="zh-CN" sz="900" b="1" dirty="0" smtClean="0">
                <a:latin typeface="Times New Roman" panose="02020603050405020304" pitchFamily="18" charset="0"/>
                <a:cs typeface="Times New Roman" panose="02020603050405020304" pitchFamily="18" charset="0"/>
              </a:rPr>
              <a:t>Zhang</a:t>
            </a:r>
            <a:r>
              <a:rPr lang="de-DE" altLang="zh-CN" sz="900" b="1" baseline="30000" dirty="0" smtClean="0">
                <a:latin typeface="Times New Roman" panose="02020603050405020304" pitchFamily="18" charset="0"/>
                <a:cs typeface="Times New Roman" panose="02020603050405020304" pitchFamily="18" charset="0"/>
              </a:rPr>
              <a:t>1</a:t>
            </a:r>
            <a:r>
              <a:rPr lang="de-DE" altLang="zh-CN" sz="900" b="1" dirty="0" smtClean="0">
                <a:latin typeface="Times New Roman" panose="02020603050405020304" pitchFamily="18" charset="0"/>
                <a:cs typeface="Times New Roman" panose="02020603050405020304" pitchFamily="18" charset="0"/>
              </a:rPr>
              <a:t>, David </a:t>
            </a:r>
            <a:r>
              <a:rPr lang="de-DE" altLang="zh-CN" sz="900" b="1" dirty="0">
                <a:latin typeface="Times New Roman" panose="02020603050405020304" pitchFamily="18" charset="0"/>
                <a:cs typeface="Times New Roman" panose="02020603050405020304" pitchFamily="18" charset="0"/>
              </a:rPr>
              <a:t>Zhang</a:t>
            </a:r>
            <a:r>
              <a:rPr lang="de-DE" altLang="zh-CN" sz="900" b="1" baseline="30000" dirty="0">
                <a:latin typeface="Times New Roman" panose="02020603050405020304" pitchFamily="18" charset="0"/>
                <a:cs typeface="Times New Roman" panose="02020603050405020304" pitchFamily="18" charset="0"/>
              </a:rPr>
              <a:t>1</a:t>
            </a:r>
            <a:r>
              <a:rPr lang="de-DE" altLang="zh-CN" sz="900" b="1" dirty="0">
                <a:latin typeface="Times New Roman" panose="02020603050405020304" pitchFamily="18" charset="0"/>
                <a:cs typeface="Times New Roman" panose="02020603050405020304" pitchFamily="18" charset="0"/>
              </a:rPr>
              <a:t>, Xiangchu </a:t>
            </a:r>
            <a:r>
              <a:rPr lang="de-DE" altLang="zh-CN" sz="900" b="1" dirty="0" smtClean="0">
                <a:latin typeface="Times New Roman" panose="02020603050405020304" pitchFamily="18" charset="0"/>
                <a:cs typeface="Times New Roman" panose="02020603050405020304" pitchFamily="18" charset="0"/>
              </a:rPr>
              <a:t>Feng</a:t>
            </a:r>
            <a:r>
              <a:rPr lang="de-DE" altLang="zh-CN" sz="900" b="1" baseline="30000" dirty="0" smtClean="0">
                <a:latin typeface="Times New Roman" panose="02020603050405020304" pitchFamily="18" charset="0"/>
                <a:cs typeface="Times New Roman" panose="02020603050405020304" pitchFamily="18" charset="0"/>
              </a:rPr>
              <a:t>2</a:t>
            </a:r>
            <a:r>
              <a:rPr lang="de-DE" altLang="zh-CN" sz="900" b="1" dirty="0" smtClean="0">
                <a:latin typeface="Times New Roman" panose="02020603050405020304" pitchFamily="18" charset="0"/>
                <a:cs typeface="Times New Roman" panose="02020603050405020304" pitchFamily="18" charset="0"/>
              </a:rPr>
              <a:t> </a:t>
            </a:r>
            <a:r>
              <a:rPr lang="de-DE" altLang="zh-CN" sz="1100" b="1" dirty="0">
                <a:latin typeface="+mn-ea"/>
              </a:rPr>
              <a:t/>
            </a:r>
            <a:br>
              <a:rPr lang="de-DE" altLang="zh-CN" sz="1100" b="1" dirty="0">
                <a:latin typeface="+mn-ea"/>
              </a:rPr>
            </a:br>
            <a:r>
              <a:rPr lang="en-US" altLang="zh-CN" sz="600" b="1" dirty="0" smtClean="0">
                <a:latin typeface="+mn-ea"/>
              </a:rPr>
              <a:t>1 </a:t>
            </a:r>
            <a:r>
              <a:rPr lang="en-US" altLang="zh-CN" sz="600" b="1" dirty="0">
                <a:latin typeface="+mn-ea"/>
              </a:rPr>
              <a:t>Department of Computing, Hong Kong Polytechnic University, Hong Kong, China </a:t>
            </a:r>
            <a:r>
              <a:rPr lang="en-US" altLang="zh-CN" sz="600" b="1" dirty="0" smtClean="0">
                <a:latin typeface="+mn-ea"/>
              </a:rPr>
              <a:t>2</a:t>
            </a:r>
            <a:r>
              <a:rPr lang="zh-CN" altLang="en-US" sz="600" b="1" dirty="0" smtClean="0">
                <a:latin typeface="+mn-ea"/>
              </a:rPr>
              <a:t> </a:t>
            </a:r>
            <a:r>
              <a:rPr lang="en-US" altLang="zh-CN" sz="600" b="1" dirty="0" smtClean="0">
                <a:latin typeface="+mn-ea"/>
              </a:rPr>
              <a:t>Department </a:t>
            </a:r>
            <a:r>
              <a:rPr lang="en-US" altLang="zh-CN" sz="600" b="1" dirty="0">
                <a:latin typeface="+mn-ea"/>
              </a:rPr>
              <a:t>of Applied Mathematics, </a:t>
            </a:r>
            <a:r>
              <a:rPr lang="en-US" altLang="zh-CN" sz="600" b="1" dirty="0" err="1">
                <a:latin typeface="+mn-ea"/>
              </a:rPr>
              <a:t>Xidian</a:t>
            </a:r>
            <a:r>
              <a:rPr lang="en-US" altLang="zh-CN" sz="600" b="1" dirty="0">
                <a:latin typeface="+mn-ea"/>
              </a:rPr>
              <a:t> University, </a:t>
            </a:r>
            <a:r>
              <a:rPr lang="en-US" altLang="zh-CN" sz="600" b="1" dirty="0" smtClean="0">
                <a:latin typeface="+mn-ea"/>
              </a:rPr>
              <a:t>Xi’an</a:t>
            </a:r>
            <a:r>
              <a:rPr lang="en-US" altLang="zh-CN" sz="600" b="1" dirty="0">
                <a:latin typeface="+mn-ea"/>
              </a:rPr>
              <a:t>, China</a:t>
            </a:r>
            <a:endParaRPr lang="en-US" altLang="zh-CN" sz="600" b="1" dirty="0">
              <a:latin typeface="+mn-ea"/>
            </a:endParaRPr>
          </a:p>
        </p:txBody>
      </p:sp>
      <p:sp>
        <p:nvSpPr>
          <p:cNvPr id="3" name="Text Placeholder 2"/>
          <p:cNvSpPr>
            <a:spLocks noGrp="1"/>
          </p:cNvSpPr>
          <p:nvPr>
            <p:ph type="body" sz="quarter" idx="10"/>
          </p:nvPr>
        </p:nvSpPr>
        <p:spPr/>
        <p:txBody>
          <a:bodyPr>
            <a:normAutofit lnSpcReduction="10000"/>
          </a:bodyPr>
          <a:lstStyle/>
          <a:p>
            <a:pPr marL="6350" lvl="1" indent="0">
              <a:buNone/>
            </a:pPr>
            <a:r>
              <a:rPr lang="en-US" altLang="en-US" sz="800" b="1" dirty="0">
                <a:solidFill>
                  <a:srgbClr val="0D0F9F"/>
                </a:solidFill>
              </a:rPr>
              <a:t>Section 1: </a:t>
            </a:r>
            <a:r>
              <a:rPr lang="en-US" altLang="en-US" sz="800" b="1" dirty="0" smtClean="0">
                <a:solidFill>
                  <a:srgbClr val="0D0F9F"/>
                </a:solidFill>
              </a:rPr>
              <a:t>size </a:t>
            </a:r>
            <a:r>
              <a:rPr lang="en-US" altLang="en-US" sz="800" b="1" dirty="0">
                <a:solidFill>
                  <a:srgbClr val="0D0F9F"/>
                </a:solidFill>
              </a:rPr>
              <a:t>and </a:t>
            </a:r>
            <a:r>
              <a:rPr lang="en-US" altLang="en-US" sz="800" b="1" dirty="0" smtClean="0">
                <a:solidFill>
                  <a:srgbClr val="0D0F9F"/>
                </a:solidFill>
              </a:rPr>
              <a:t>resolution</a:t>
            </a:r>
            <a:endParaRPr lang="en-US" sz="800" dirty="0" smtClean="0"/>
          </a:p>
          <a:p>
            <a:pPr marL="93663" lvl="1" indent="-87313"/>
            <a:r>
              <a:rPr lang="en-US" b="1" dirty="0" smtClean="0"/>
              <a:t>Size</a:t>
            </a:r>
            <a:r>
              <a:rPr lang="en-US" dirty="0" smtClean="0"/>
              <a:t>: Your poster can have any dimension that fits in the poster boards, which are 2m </a:t>
            </a:r>
            <a:r>
              <a:rPr lang="en-US" dirty="0"/>
              <a:t>wide and 3m </a:t>
            </a:r>
            <a:r>
              <a:rPr lang="en-US" dirty="0" smtClean="0"/>
              <a:t>tall. However, a rectangular portrait shape (such as this template, which is a 2 </a:t>
            </a:r>
            <a:r>
              <a:rPr lang="en-US" dirty="0"/>
              <a:t>⨉ 1.5 </a:t>
            </a:r>
            <a:r>
              <a:rPr lang="en-US" dirty="0" smtClean="0"/>
              <a:t>m) will be much more easily readable for people further back in the crowd. Furthermore, we recommend to </a:t>
            </a:r>
            <a:r>
              <a:rPr lang="en-US" dirty="0"/>
              <a:t>fill the available space horizontally</a:t>
            </a:r>
            <a:r>
              <a:rPr lang="en-US" dirty="0" smtClean="0"/>
              <a:t>.</a:t>
            </a:r>
            <a:endParaRPr lang="en-US" dirty="0"/>
          </a:p>
          <a:p>
            <a:pPr marL="93663" lvl="2" indent="-87313"/>
            <a:r>
              <a:rPr lang="en-US" b="1" dirty="0" smtClean="0"/>
              <a:t>Margins</a:t>
            </a:r>
            <a:r>
              <a:rPr lang="en-US" dirty="0" smtClean="0"/>
              <a:t>: There should be enough </a:t>
            </a:r>
            <a:r>
              <a:rPr lang="en-US" dirty="0"/>
              <a:t>margin for </a:t>
            </a:r>
            <a:r>
              <a:rPr lang="en-US" dirty="0" smtClean="0"/>
              <a:t>pushpins. Furthermore, many </a:t>
            </a:r>
            <a:r>
              <a:rPr lang="en-US" dirty="0"/>
              <a:t>big plotters cannot get within </a:t>
            </a:r>
            <a:r>
              <a:rPr lang="en-US" dirty="0" smtClean="0"/>
              <a:t>1.5-2 </a:t>
            </a:r>
            <a:r>
              <a:rPr lang="en-US" dirty="0"/>
              <a:t>cm of the actual paper </a:t>
            </a:r>
            <a:r>
              <a:rPr lang="en-US" dirty="0" smtClean="0"/>
              <a:t>edge, so design accordingly.</a:t>
            </a:r>
          </a:p>
          <a:p>
            <a:pPr marL="93663" lvl="2" indent="-87313"/>
            <a:r>
              <a:rPr lang="en-US" b="1" dirty="0" smtClean="0"/>
              <a:t>Magnification</a:t>
            </a:r>
            <a:r>
              <a:rPr lang="en-US" dirty="0" smtClean="0"/>
              <a:t>: Since </a:t>
            </a:r>
            <a:r>
              <a:rPr lang="en-US" dirty="0"/>
              <a:t>PowerPoint does not let one define such a large paper size, this template is designed to be printed at </a:t>
            </a:r>
            <a:r>
              <a:rPr lang="en-US" b="1" dirty="0"/>
              <a:t>10 ⨉ magnification</a:t>
            </a:r>
            <a:r>
              <a:rPr lang="en-US" dirty="0"/>
              <a:t>, yielding a 2 ⨉ 1.5 m  poster. </a:t>
            </a:r>
            <a:endParaRPr lang="en-US" dirty="0" smtClean="0"/>
          </a:p>
          <a:p>
            <a:pPr marL="93663" lvl="2" indent="-87313"/>
            <a:r>
              <a:rPr lang="en-US" b="1" dirty="0" smtClean="0"/>
              <a:t>Font size</a:t>
            </a:r>
            <a:r>
              <a:rPr lang="en-US" dirty="0" smtClean="0"/>
              <a:t>: Ideally </a:t>
            </a:r>
            <a:r>
              <a:rPr lang="en-US" dirty="0"/>
              <a:t>you want to keep it very </a:t>
            </a:r>
            <a:r>
              <a:rPr lang="en-US" dirty="0" smtClean="0"/>
              <a:t>readable: </a:t>
            </a:r>
            <a:r>
              <a:rPr lang="en-US" dirty="0"/>
              <a:t>6.4pt here (64pt final printing) is good for most text.</a:t>
            </a:r>
          </a:p>
          <a:p>
            <a:pPr marL="93663" lvl="1" indent="-87313"/>
            <a:r>
              <a:rPr lang="en-US" b="1" dirty="0" smtClean="0"/>
              <a:t>Resolution</a:t>
            </a:r>
            <a:r>
              <a:rPr lang="en-US" dirty="0" smtClean="0"/>
              <a:t>: When inserting bitmap </a:t>
            </a:r>
            <a:r>
              <a:rPr lang="en-US" dirty="0"/>
              <a:t>graphics or equations, keep the resolution high (remember this will be printed at 10⨉). If you can see blocking artifacts at 400% magnification in PowerPoint, consider finding better graphics</a:t>
            </a:r>
            <a:r>
              <a:rPr lang="en-US" dirty="0" smtClean="0"/>
              <a:t>.</a:t>
            </a:r>
          </a:p>
          <a:p>
            <a:pPr marL="93663" lvl="1" indent="-87313"/>
            <a:endParaRPr lang="en-US" dirty="0" smtClean="0"/>
          </a:p>
          <a:p>
            <a:pPr marL="93663" lvl="1" indent="-87313"/>
            <a:endParaRPr lang="en-US" dirty="0"/>
          </a:p>
          <a:p>
            <a:pPr marL="93663" lvl="1" indent="-87313"/>
            <a:endParaRPr lang="en-US" dirty="0" smtClean="0"/>
          </a:p>
          <a:p>
            <a:pPr marL="93663" lvl="1" indent="-87313"/>
            <a:endParaRPr lang="en-US" dirty="0"/>
          </a:p>
          <a:p>
            <a:pPr marL="93663" lvl="1" indent="-87313"/>
            <a:endParaRPr lang="en-US" dirty="0" smtClean="0"/>
          </a:p>
          <a:p>
            <a:pPr marL="93663" lvl="1" indent="-87313"/>
            <a:endParaRPr lang="en-US" dirty="0"/>
          </a:p>
          <a:p>
            <a:pPr marL="93663" lvl="1" indent="-87313"/>
            <a:endParaRPr lang="en-US" dirty="0" smtClean="0"/>
          </a:p>
          <a:p>
            <a:pPr marL="93663" lvl="1" indent="-87313"/>
            <a:endParaRPr lang="en-US" dirty="0"/>
          </a:p>
          <a:p>
            <a:pPr marL="93663" lvl="1" indent="-87313"/>
            <a:endParaRPr lang="en-US" dirty="0"/>
          </a:p>
          <a:p>
            <a:pPr marL="93663" lvl="1" indent="-87313"/>
            <a:endParaRPr lang="en-US" dirty="0"/>
          </a:p>
          <a:p>
            <a:pPr marL="93663" lvl="1" indent="-87313"/>
            <a:endParaRPr lang="en-US" dirty="0"/>
          </a:p>
          <a:p>
            <a:pPr marL="93663" lvl="1" indent="-87313"/>
            <a:endParaRPr lang="en-US" dirty="0"/>
          </a:p>
          <a:p>
            <a:pPr marL="93663" lvl="1" indent="-87313"/>
            <a:endParaRPr lang="en-US" dirty="0" smtClean="0"/>
          </a:p>
          <a:p>
            <a:pPr marL="93663" lvl="1" indent="-87313"/>
            <a:endParaRPr lang="en-US" dirty="0"/>
          </a:p>
          <a:p>
            <a:pPr marL="93663" lvl="1" indent="-87313"/>
            <a:endParaRPr lang="en-US" dirty="0" smtClean="0"/>
          </a:p>
          <a:p>
            <a:pPr marL="93663" lvl="1" indent="-87313"/>
            <a:endParaRPr lang="en-US" dirty="0"/>
          </a:p>
          <a:p>
            <a:pPr marL="93663" lvl="1" indent="-87313"/>
            <a:endParaRPr lang="en-US" dirty="0"/>
          </a:p>
          <a:p>
            <a:pPr marL="6350" lvl="1" indent="0">
              <a:buNone/>
            </a:pPr>
            <a:r>
              <a:rPr lang="en-US" sz="800" b="1" dirty="0">
                <a:solidFill>
                  <a:srgbClr val="0D0F9F"/>
                </a:solidFill>
              </a:rPr>
              <a:t>Section 2: </a:t>
            </a:r>
            <a:r>
              <a:rPr lang="en-US" sz="800" b="1" dirty="0" smtClean="0">
                <a:solidFill>
                  <a:srgbClr val="0D0F9F"/>
                </a:solidFill>
              </a:rPr>
              <a:t>layout and style</a:t>
            </a:r>
            <a:endParaRPr lang="en-US" sz="800" b="1" dirty="0">
              <a:solidFill>
                <a:srgbClr val="0D0F9F"/>
              </a:solidFill>
            </a:endParaRPr>
          </a:p>
          <a:p>
            <a:pPr marL="93663" lvl="1" indent="-87313"/>
            <a:r>
              <a:rPr lang="en-US" b="1" dirty="0" smtClean="0"/>
              <a:t>Layout</a:t>
            </a:r>
            <a:r>
              <a:rPr lang="en-US" dirty="0" smtClean="0"/>
              <a:t>: Remember </a:t>
            </a:r>
            <a:r>
              <a:rPr lang="en-US" dirty="0"/>
              <a:t>the poster session will be crowded so design the poster to be read in columns so people can read what is in front of them and move left to right to get the whole story. </a:t>
            </a:r>
          </a:p>
          <a:p>
            <a:pPr marL="93663" lvl="1" indent="-87313"/>
            <a:r>
              <a:rPr lang="en-US" b="1" dirty="0" smtClean="0"/>
              <a:t>Style</a:t>
            </a:r>
            <a:r>
              <a:rPr lang="en-US" dirty="0" smtClean="0"/>
              <a:t>: Aim for a clean, readable appearance. For example:</a:t>
            </a:r>
          </a:p>
          <a:p>
            <a:pPr marL="180976" lvl="3" indent="-87313"/>
            <a:r>
              <a:rPr lang="en-US" dirty="0" smtClean="0"/>
              <a:t>Minimize </a:t>
            </a:r>
            <a:r>
              <a:rPr lang="en-US" dirty="0"/>
              <a:t>the number of different </a:t>
            </a:r>
            <a:r>
              <a:rPr lang="en-US" dirty="0" smtClean="0"/>
              <a:t>font typefaces, weights, slants, and colors. This template uses exactly one typeface, 3 font sizes, and two colors (except figures).</a:t>
            </a:r>
          </a:p>
          <a:p>
            <a:pPr marL="180976" lvl="3" indent="-87313"/>
            <a:r>
              <a:rPr lang="en-US" dirty="0" smtClean="0"/>
              <a:t>San </a:t>
            </a:r>
            <a:r>
              <a:rPr lang="en-US" dirty="0"/>
              <a:t>Serif fonts like Arial </a:t>
            </a:r>
            <a:r>
              <a:rPr lang="en-US" dirty="0" smtClean="0"/>
              <a:t>and Helvetica are </a:t>
            </a:r>
            <a:r>
              <a:rPr lang="en-US" dirty="0"/>
              <a:t>more readable from a </a:t>
            </a:r>
            <a:r>
              <a:rPr lang="en-US" dirty="0" smtClean="0"/>
              <a:t>distance</a:t>
            </a:r>
            <a:r>
              <a:rPr lang="en-US" dirty="0"/>
              <a:t>.</a:t>
            </a:r>
            <a:endParaRPr lang="en-US" dirty="0" smtClean="0"/>
          </a:p>
          <a:p>
            <a:pPr marL="180976" lvl="3" indent="-87313"/>
            <a:r>
              <a:rPr lang="en-US" dirty="0" smtClean="0"/>
              <a:t>Use each </a:t>
            </a:r>
            <a:r>
              <a:rPr lang="en-US" dirty="0"/>
              <a:t>style consistently </a:t>
            </a:r>
            <a:r>
              <a:rPr lang="en-US" dirty="0" smtClean="0"/>
              <a:t>to </a:t>
            </a:r>
            <a:r>
              <a:rPr lang="en-US" dirty="0"/>
              <a:t>highlight analogous information (e.g. section </a:t>
            </a:r>
            <a:r>
              <a:rPr lang="en-US" dirty="0" smtClean="0"/>
              <a:t>headings).</a:t>
            </a:r>
          </a:p>
          <a:p>
            <a:pPr marL="180976" lvl="3" indent="-87313"/>
            <a:r>
              <a:rPr lang="en-US" dirty="0" smtClean="0"/>
              <a:t>It is generally better to avoid colored background.</a:t>
            </a:r>
            <a:endParaRPr lang="en-US" dirty="0"/>
          </a:p>
          <a:p>
            <a:pPr marL="93663" lvl="2" indent="-87313"/>
            <a:r>
              <a:rPr lang="en-US" b="1" dirty="0" smtClean="0"/>
              <a:t>Software tools</a:t>
            </a:r>
            <a:r>
              <a:rPr lang="en-US" dirty="0" smtClean="0"/>
              <a:t>: If </a:t>
            </a:r>
            <a:r>
              <a:rPr lang="en-US" dirty="0"/>
              <a:t>you use a tool such as PowerPoint to create your poster, try to use its functionality to obtain a consistent look (e.g. by reducing the number of different </a:t>
            </a:r>
            <a:r>
              <a:rPr lang="en-US" dirty="0" smtClean="0"/>
              <a:t>text boxes). Other software tools may offer much better control of visual style and consistency.</a:t>
            </a:r>
          </a:p>
          <a:p>
            <a:pPr marL="93663" lvl="1" indent="-87313"/>
            <a:endParaRPr lang="en-US" dirty="0" smtClean="0"/>
          </a:p>
          <a:p>
            <a:pPr marL="93663" lvl="1" indent="-87313"/>
            <a:endParaRPr lang="en-US" dirty="0" smtClean="0"/>
          </a:p>
          <a:p>
            <a:pPr marL="93663" lvl="1" indent="-87313"/>
            <a:endParaRPr lang="en-US" dirty="0" smtClean="0"/>
          </a:p>
          <a:p>
            <a:pPr marL="93663" lvl="1" indent="-87313"/>
            <a:endParaRPr lang="en-US" dirty="0"/>
          </a:p>
          <a:p>
            <a:pPr marL="93663" lvl="1" indent="-87313"/>
            <a:endParaRPr lang="en-US" dirty="0" smtClean="0"/>
          </a:p>
          <a:p>
            <a:pPr marL="93663" lvl="1" indent="-87313"/>
            <a:endParaRPr lang="en-US" dirty="0" smtClean="0"/>
          </a:p>
          <a:p>
            <a:pPr marL="93663" lvl="1" indent="-87313"/>
            <a:endParaRPr lang="en-US" dirty="0"/>
          </a:p>
          <a:p>
            <a:pPr marL="93663" lvl="1" indent="-87313"/>
            <a:endParaRPr lang="en-US" dirty="0" smtClean="0"/>
          </a:p>
          <a:p>
            <a:pPr marL="93663" lvl="1" indent="-87313"/>
            <a:endParaRPr lang="en-US" dirty="0"/>
          </a:p>
          <a:p>
            <a:pPr marL="93663" lvl="1" indent="-87313"/>
            <a:endParaRPr lang="en-US" dirty="0" smtClean="0"/>
          </a:p>
          <a:p>
            <a:pPr marL="93663" lvl="1" indent="-87313"/>
            <a:endParaRPr lang="en-US" dirty="0"/>
          </a:p>
          <a:p>
            <a:pPr marL="93663" lvl="1" indent="-87313"/>
            <a:endParaRPr lang="en-US" dirty="0" smtClean="0"/>
          </a:p>
          <a:p>
            <a:pPr marL="93663" lvl="1" indent="-87313"/>
            <a:endParaRPr lang="en-US" dirty="0"/>
          </a:p>
          <a:p>
            <a:pPr marL="93663" lvl="1" indent="-87313"/>
            <a:endParaRPr lang="en-US" dirty="0" smtClean="0"/>
          </a:p>
          <a:p>
            <a:pPr marL="93663" lvl="1" indent="-87313"/>
            <a:endParaRPr lang="en-US" dirty="0" smtClean="0"/>
          </a:p>
          <a:p>
            <a:pPr marL="93663" lvl="1" indent="-87313"/>
            <a:endParaRPr lang="en-US" dirty="0" smtClean="0"/>
          </a:p>
          <a:p>
            <a:pPr marL="93663" lvl="1" indent="-87313"/>
            <a:endParaRPr lang="en-US" dirty="0"/>
          </a:p>
          <a:p>
            <a:pPr marL="93663" lvl="1" indent="-87313"/>
            <a:endParaRPr lang="en-US" dirty="0"/>
          </a:p>
          <a:p>
            <a:pPr marL="6350" lvl="1" indent="0">
              <a:buNone/>
            </a:pPr>
            <a:r>
              <a:rPr lang="en-US" sz="800" b="1" dirty="0">
                <a:solidFill>
                  <a:srgbClr val="0D0F9F"/>
                </a:solidFill>
              </a:rPr>
              <a:t>Section 3: </a:t>
            </a:r>
            <a:r>
              <a:rPr lang="en-US" sz="800" b="1" dirty="0" smtClean="0">
                <a:solidFill>
                  <a:srgbClr val="0D0F9F"/>
                </a:solidFill>
              </a:rPr>
              <a:t>content</a:t>
            </a:r>
            <a:endParaRPr lang="en-US" dirty="0" smtClean="0"/>
          </a:p>
          <a:p>
            <a:pPr marL="93663" lvl="1" indent="-87313"/>
            <a:r>
              <a:rPr lang="en-US" b="1" dirty="0" smtClean="0"/>
              <a:t>Density</a:t>
            </a:r>
            <a:r>
              <a:rPr lang="en-US" dirty="0" smtClean="0"/>
              <a:t>: There </a:t>
            </a:r>
            <a:r>
              <a:rPr lang="en-US" dirty="0"/>
              <a:t>is often way too much text in a poster, including in this template. A poster should be more similar to the slides you would use for an oral presentation </a:t>
            </a:r>
            <a:r>
              <a:rPr lang="en-US" dirty="0" smtClean="0"/>
              <a:t>than </a:t>
            </a:r>
            <a:r>
              <a:rPr lang="en-US" dirty="0"/>
              <a:t>your </a:t>
            </a:r>
            <a:r>
              <a:rPr lang="en-US" dirty="0" smtClean="0"/>
              <a:t>paper. A good balance is: 20-25</a:t>
            </a:r>
            <a:r>
              <a:rPr lang="en-US" dirty="0"/>
              <a:t>% text, 40-45% graphics and 30-40% empty </a:t>
            </a:r>
            <a:r>
              <a:rPr lang="en-US" dirty="0" smtClean="0"/>
              <a:t>space.</a:t>
            </a:r>
            <a:br>
              <a:rPr lang="en-US" dirty="0" smtClean="0"/>
            </a:br>
            <a:r>
              <a:rPr lang="en-US" dirty="0" smtClean="0"/>
              <a:t/>
            </a:r>
            <a:br>
              <a:rPr lang="en-US" dirty="0" smtClean="0"/>
            </a:br>
            <a:r>
              <a:rPr lang="en-US" i="1" dirty="0" smtClean="0"/>
              <a:t>If </a:t>
            </a:r>
            <a:r>
              <a:rPr lang="en-US" i="1" dirty="0"/>
              <a:t>it looks like a cut/paste of the paper, people skip that poster since they can read the papers after the conference. Many people find it better to spend time talking with poster presenters that have more to offer than just redoing the paper content paper in big fonts</a:t>
            </a:r>
            <a:r>
              <a:rPr lang="en-US" i="1" dirty="0" smtClean="0"/>
              <a:t>.</a:t>
            </a:r>
            <a:endParaRPr lang="en-US" dirty="0" smtClean="0"/>
          </a:p>
          <a:p>
            <a:pPr marL="93663" lvl="1" indent="-87313"/>
            <a:r>
              <a:rPr lang="en-US" b="1" dirty="0"/>
              <a:t>Coarse to fine:</a:t>
            </a:r>
            <a:r>
              <a:rPr lang="en-US" dirty="0"/>
              <a:t> Try to give first the gist of your work (why should people care?), and then go in details when </a:t>
            </a:r>
            <a:r>
              <a:rPr lang="en-US" dirty="0" smtClean="0"/>
              <a:t>requested (see figure).</a:t>
            </a:r>
            <a:endParaRPr lang="en-US" b="1" dirty="0" smtClean="0"/>
          </a:p>
          <a:p>
            <a:pPr marL="93663" lvl="1" indent="-87313"/>
            <a:r>
              <a:rPr lang="en-US" b="1" dirty="0" smtClean="0"/>
              <a:t>Graphics</a:t>
            </a:r>
            <a:r>
              <a:rPr lang="en-US" dirty="0" smtClean="0"/>
              <a:t>: The </a:t>
            </a:r>
            <a:r>
              <a:rPr lang="en-US" dirty="0"/>
              <a:t>poster should use photos, figures, and tables to tell the story of the study. For clarity, present the information in a sequence that is easy to follow. </a:t>
            </a:r>
          </a:p>
          <a:p>
            <a:pPr marL="93663" lvl="1" indent="-87313"/>
            <a:r>
              <a:rPr lang="en-US" b="1" dirty="0" smtClean="0"/>
              <a:t>Figures</a:t>
            </a:r>
            <a:r>
              <a:rPr lang="en-US" dirty="0" smtClean="0"/>
              <a:t>: Include </a:t>
            </a:r>
            <a:r>
              <a:rPr lang="en-US" dirty="0"/>
              <a:t>more figures than are in the paper so you can talk to them. </a:t>
            </a:r>
            <a:r>
              <a:rPr lang="en-US" dirty="0" smtClean="0"/>
              <a:t>Include </a:t>
            </a:r>
            <a:r>
              <a:rPr lang="en-US" dirty="0"/>
              <a:t>things that are not in the paper and then encourage them to read the paper. Don’t try to just put all the paper here.   </a:t>
            </a:r>
          </a:p>
          <a:p>
            <a:pPr marL="93663" lvl="1" indent="-87313" algn="ctr"/>
            <a:r>
              <a:rPr lang="en-US" dirty="0" smtClean="0"/>
              <a:t>You </a:t>
            </a:r>
            <a:r>
              <a:rPr lang="en-US" dirty="0"/>
              <a:t>can add </a:t>
            </a:r>
            <a:r>
              <a:rPr lang="en-US" dirty="0" smtClean="0"/>
              <a:t>a </a:t>
            </a:r>
            <a:r>
              <a:rPr lang="en-US" dirty="0" err="1" smtClean="0"/>
              <a:t>QrCode</a:t>
            </a:r>
            <a:r>
              <a:rPr lang="en-US" dirty="0" smtClean="0"/>
              <a:t> </a:t>
            </a:r>
            <a:r>
              <a:rPr lang="en-US" dirty="0"/>
              <a:t>to link to your project website</a:t>
            </a:r>
            <a:r>
              <a:rPr lang="en-US" dirty="0" smtClean="0"/>
              <a:t>.</a:t>
            </a:r>
            <a:br>
              <a:rPr lang="en-US" dirty="0" smtClean="0"/>
            </a:br>
            <a:endParaRPr lang="en-US" dirty="0" smtClean="0"/>
          </a:p>
          <a:p>
            <a:pPr marL="6350" lvl="1" indent="0">
              <a:buNone/>
            </a:pPr>
            <a:r>
              <a:rPr lang="en-US" sz="800" b="1" dirty="0">
                <a:solidFill>
                  <a:srgbClr val="0D0F9F"/>
                </a:solidFill>
              </a:rPr>
              <a:t>Section </a:t>
            </a:r>
            <a:r>
              <a:rPr lang="en-US" sz="800" b="1" dirty="0" smtClean="0">
                <a:solidFill>
                  <a:srgbClr val="0D0F9F"/>
                </a:solidFill>
              </a:rPr>
              <a:t>4: presenting your poster</a:t>
            </a:r>
            <a:endParaRPr lang="en-US" dirty="0"/>
          </a:p>
          <a:p>
            <a:pPr marL="93663" lvl="1" indent="-87313"/>
            <a:r>
              <a:rPr lang="en-US" b="1" dirty="0" smtClean="0"/>
              <a:t>Oral presentation: </a:t>
            </a:r>
            <a:r>
              <a:rPr lang="en-US" dirty="0" smtClean="0"/>
              <a:t>Think of the poster presentation as an oral presentation, where your visual aid is the poster instead of slides. Do </a:t>
            </a:r>
            <a:r>
              <a:rPr lang="en-US" dirty="0"/>
              <a:t>not stand in front of your poster, occluding it from half of your audience. Stand on the side, with the poster on your back, and facing the </a:t>
            </a:r>
            <a:r>
              <a:rPr lang="en-US" dirty="0" smtClean="0"/>
              <a:t>audience, as if it were a projector screen.</a:t>
            </a:r>
          </a:p>
          <a:p>
            <a:pPr marL="93663" lvl="1" indent="-87313"/>
            <a:r>
              <a:rPr lang="en-US" b="1" dirty="0" smtClean="0"/>
              <a:t>Maximize throughput: </a:t>
            </a:r>
            <a:r>
              <a:rPr lang="en-US" dirty="0"/>
              <a:t>Y</a:t>
            </a:r>
            <a:r>
              <a:rPr lang="en-US" dirty="0" smtClean="0"/>
              <a:t>ou want as many people as possible to listen to your poster. Try to talk to small groups, not individuals.</a:t>
            </a:r>
          </a:p>
          <a:p>
            <a:pPr marL="93663" lvl="1" indent="-87313"/>
            <a:r>
              <a:rPr lang="en-US" b="1" dirty="0" smtClean="0"/>
              <a:t>Balance interaction</a:t>
            </a:r>
            <a:r>
              <a:rPr lang="en-US" dirty="0" smtClean="0"/>
              <a:t>: The main benefit of a poster presentation is that it is very interactive. However, some people in the audience may try to monopolize you for long stretches of time. Try to answer any question to the benefit of all the people in the audience, as </a:t>
            </a:r>
            <a:r>
              <a:rPr lang="en-US" dirty="0"/>
              <a:t>otherwise </a:t>
            </a:r>
            <a:r>
              <a:rPr lang="en-US" dirty="0" smtClean="0"/>
              <a:t>you are wasting their time. In all cases, try to avoid dedicating all of your attention to any single person for too long.</a:t>
            </a:r>
            <a:endParaRPr lang="en-US" dirty="0"/>
          </a:p>
        </p:txBody>
      </p:sp>
      <p:pic>
        <p:nvPicPr>
          <p:cNvPr id="5" name="Picture 10"/>
          <p:cNvPicPr>
            <a:picLocks noChangeAspect="1"/>
          </p:cNvPicPr>
          <p:nvPr/>
        </p:nvPicPr>
        <p:blipFill>
          <a:blip r:embed="rId3">
            <a:extLst>
              <a:ext uri="{28A0092B-C50C-407E-A947-70E740481C1C}">
                <a14:useLocalDpi xmlns:a14="http://schemas.microsoft.com/office/drawing/2010/main" val="0"/>
              </a:ext>
            </a:extLst>
          </a:blip>
          <a:srcRect l="7201" t="5240" r="7201" b="11501"/>
          <a:stretch>
            <a:fillRect/>
          </a:stretch>
        </p:blipFill>
        <p:spPr bwMode="auto">
          <a:xfrm>
            <a:off x="2587488" y="2986717"/>
            <a:ext cx="2023541" cy="1424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56" y="106293"/>
            <a:ext cx="486347" cy="486347"/>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803" y="106293"/>
            <a:ext cx="490118" cy="490118"/>
          </a:xfrm>
          <a:prstGeom prst="rect">
            <a:avLst/>
          </a:prstGeom>
        </p:spPr>
      </p:pic>
    </p:spTree>
    <p:extLst>
      <p:ext uri="{BB962C8B-B14F-4D97-AF65-F5344CB8AC3E}">
        <p14:creationId xmlns:p14="http://schemas.microsoft.com/office/powerpoint/2010/main" val="3736439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2650</TotalTime>
  <Words>456</Words>
  <Application>Microsoft Office PowerPoint</Application>
  <PresentationFormat>自定义</PresentationFormat>
  <Paragraphs>61</Paragraphs>
  <Slides>1</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ＭＳ Ｐゴシック</vt:lpstr>
      <vt:lpstr>ＭＳ Ｐゴシック</vt:lpstr>
      <vt:lpstr>宋体</vt:lpstr>
      <vt:lpstr>Arial</vt:lpstr>
      <vt:lpstr>Calibri</vt:lpstr>
      <vt:lpstr>Times New Roman</vt:lpstr>
      <vt:lpstr>Wingdings</vt:lpstr>
      <vt:lpstr>Office Theme</vt:lpstr>
      <vt:lpstr>Multi-channel Weighted Nuclear Norm Minimization for Real Color Image Denoising Jun Xu1, Lei Zhang1, David Zhang1, Xiangchu Feng2  1 Department of Computing, Hong Kong Polytechnic University, Hong Kong, China 2 Department of Applied Mathematics, Xidian University, Xi’an, China</vt:lpstr>
    </vt:vector>
  </TitlesOfParts>
  <Company>Univ. of Colorado at Colorado Springs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here:  Maybe add some pictures and/or school logo on the left and right authors and affiliation</dc:title>
  <dc:creator>Terry Boult</dc:creator>
  <cp:lastModifiedBy>csjunxu</cp:lastModifiedBy>
  <cp:revision>121</cp:revision>
  <cp:lastPrinted>2017-09-03T11:40:46Z</cp:lastPrinted>
  <dcterms:created xsi:type="dcterms:W3CDTF">2014-05-29T01:41:03Z</dcterms:created>
  <dcterms:modified xsi:type="dcterms:W3CDTF">2017-09-27T06:40:43Z</dcterms:modified>
</cp:coreProperties>
</file>