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353" r:id="rId2"/>
    <p:sldId id="359" r:id="rId3"/>
    <p:sldId id="416" r:id="rId4"/>
    <p:sldId id="417" r:id="rId5"/>
    <p:sldId id="397" r:id="rId6"/>
    <p:sldId id="404" r:id="rId7"/>
    <p:sldId id="402" r:id="rId8"/>
    <p:sldId id="405" r:id="rId9"/>
    <p:sldId id="420" r:id="rId10"/>
    <p:sldId id="421" r:id="rId11"/>
    <p:sldId id="422" r:id="rId12"/>
    <p:sldId id="423" r:id="rId13"/>
    <p:sldId id="424" r:id="rId14"/>
    <p:sldId id="399" r:id="rId15"/>
    <p:sldId id="403" r:id="rId16"/>
    <p:sldId id="400" r:id="rId17"/>
    <p:sldId id="411" r:id="rId18"/>
    <p:sldId id="412" r:id="rId19"/>
    <p:sldId id="413" r:id="rId20"/>
    <p:sldId id="414" r:id="rId21"/>
    <p:sldId id="415" r:id="rId22"/>
    <p:sldId id="398" r:id="rId23"/>
    <p:sldId id="419" r:id="rId24"/>
    <p:sldId id="425" r:id="rId25"/>
  </p:sldIdLst>
  <p:sldSz cx="9144000" cy="6858000" type="screen4x3"/>
  <p:notesSz cx="6858000" cy="9144000"/>
  <p:defaultTextStyle>
    <a:defPPr>
      <a:defRPr lang="en-US"/>
    </a:defPPr>
    <a:lvl1pPr marL="0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33" userDrawn="1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orient="horz" pos="73">
          <p15:clr>
            <a:srgbClr val="A4A3A4"/>
          </p15:clr>
        </p15:guide>
        <p15:guide id="7" pos="839" userDrawn="1">
          <p15:clr>
            <a:srgbClr val="A4A3A4"/>
          </p15:clr>
        </p15:guide>
        <p15:guide id="8" pos="158">
          <p15:clr>
            <a:srgbClr val="A4A3A4"/>
          </p15:clr>
        </p15:guide>
        <p15:guide id="9" pos="5602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663">
          <p15:clr>
            <a:srgbClr val="A4A3A4"/>
          </p15:clr>
        </p15:guide>
        <p15:guide id="13" orient="horz" pos="1253" userDrawn="1">
          <p15:clr>
            <a:srgbClr val="A4A3A4"/>
          </p15:clr>
        </p15:guide>
        <p15:guide id="14" orient="horz" pos="4065">
          <p15:clr>
            <a:srgbClr val="A4A3A4"/>
          </p15:clr>
        </p15:guide>
        <p15:guide id="15" pos="4921">
          <p15:clr>
            <a:srgbClr val="A4A3A4"/>
          </p15:clr>
        </p15:guide>
        <p15:guide id="16" orient="horz" pos="845">
          <p15:clr>
            <a:srgbClr val="A4A3A4"/>
          </p15:clr>
        </p15:guide>
        <p15:guide id="17" pos="4332">
          <p15:clr>
            <a:srgbClr val="A4A3A4"/>
          </p15:clr>
        </p15:guide>
        <p15:guide id="18" pos="703">
          <p15:clr>
            <a:srgbClr val="A4A3A4"/>
          </p15:clr>
        </p15:guide>
        <p15:guide id="19" pos="2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B2153"/>
    <a:srgbClr val="E6E6E6"/>
    <a:srgbClr val="3333FF"/>
    <a:srgbClr val="FFFF8B"/>
    <a:srgbClr val="FFFFCC"/>
    <a:srgbClr val="F5E4E3"/>
    <a:srgbClr val="FDDADD"/>
    <a:srgbClr val="FEDADD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80070" autoAdjust="0"/>
  </p:normalViewPr>
  <p:slideViewPr>
    <p:cSldViewPr>
      <p:cViewPr varScale="1">
        <p:scale>
          <a:sx n="88" d="100"/>
          <a:sy n="88" d="100"/>
        </p:scale>
        <p:origin x="1836" y="78"/>
      </p:cViewPr>
      <p:guideLst>
        <p:guide orient="horz" pos="2840"/>
        <p:guide pos="3833"/>
        <p:guide orient="horz" pos="436"/>
        <p:guide orient="horz" pos="572"/>
        <p:guide orient="horz" pos="4156"/>
        <p:guide orient="horz" pos="73"/>
        <p:guide pos="839"/>
        <p:guide pos="158"/>
        <p:guide pos="5602"/>
        <p:guide pos="2880"/>
        <p:guide orient="horz" pos="2160"/>
        <p:guide orient="horz" pos="663"/>
        <p:guide orient="horz" pos="1253"/>
        <p:guide orient="horz" pos="4065"/>
        <p:guide pos="4921"/>
        <p:guide orient="horz" pos="845"/>
        <p:guide pos="4332"/>
        <p:guide pos="703"/>
        <p:guide pos="2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/>
              <a:t>Jodatime tutorial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'RQ1'!$B$1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'RQ1'!$A$2:$A$102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'RQ1'!$B$2:$B$102</c:f>
              <c:numCache>
                <c:formatCode>General</c:formatCode>
                <c:ptCount val="100"/>
                <c:pt idx="0">
                  <c:v>0.69047619999999998</c:v>
                </c:pt>
                <c:pt idx="1">
                  <c:v>0.69047619999999998</c:v>
                </c:pt>
                <c:pt idx="2">
                  <c:v>0.69047619999999998</c:v>
                </c:pt>
                <c:pt idx="3">
                  <c:v>0.69047619999999998</c:v>
                </c:pt>
                <c:pt idx="4">
                  <c:v>0.69047619999999998</c:v>
                </c:pt>
                <c:pt idx="5">
                  <c:v>0.69047619999999998</c:v>
                </c:pt>
                <c:pt idx="6">
                  <c:v>0.68292682999999998</c:v>
                </c:pt>
                <c:pt idx="7">
                  <c:v>0.68292682999999998</c:v>
                </c:pt>
                <c:pt idx="8">
                  <c:v>0.68292682999999998</c:v>
                </c:pt>
                <c:pt idx="9">
                  <c:v>0.68292682999999998</c:v>
                </c:pt>
                <c:pt idx="10">
                  <c:v>0.71794873000000003</c:v>
                </c:pt>
                <c:pt idx="11">
                  <c:v>0.71794873000000003</c:v>
                </c:pt>
                <c:pt idx="12">
                  <c:v>0.77777779999999996</c:v>
                </c:pt>
                <c:pt idx="13">
                  <c:v>0.77777779999999996</c:v>
                </c:pt>
                <c:pt idx="14">
                  <c:v>0.77777779999999996</c:v>
                </c:pt>
                <c:pt idx="15">
                  <c:v>0.8</c:v>
                </c:pt>
                <c:pt idx="16">
                  <c:v>0.82352939999999997</c:v>
                </c:pt>
                <c:pt idx="17">
                  <c:v>0.82352939999999997</c:v>
                </c:pt>
                <c:pt idx="18">
                  <c:v>0.81818179999999996</c:v>
                </c:pt>
                <c:pt idx="19">
                  <c:v>0.84375</c:v>
                </c:pt>
                <c:pt idx="20">
                  <c:v>0.83870964999999997</c:v>
                </c:pt>
                <c:pt idx="21">
                  <c:v>0.83870964999999997</c:v>
                </c:pt>
                <c:pt idx="22">
                  <c:v>0.83333330000000005</c:v>
                </c:pt>
                <c:pt idx="23">
                  <c:v>0.83333330000000005</c:v>
                </c:pt>
                <c:pt idx="24">
                  <c:v>0.83333330000000005</c:v>
                </c:pt>
                <c:pt idx="25">
                  <c:v>0.83333330000000005</c:v>
                </c:pt>
                <c:pt idx="26">
                  <c:v>0.83333330000000005</c:v>
                </c:pt>
                <c:pt idx="27">
                  <c:v>0.83333330000000005</c:v>
                </c:pt>
                <c:pt idx="28">
                  <c:v>0.83333330000000005</c:v>
                </c:pt>
                <c:pt idx="29">
                  <c:v>0.83333330000000005</c:v>
                </c:pt>
                <c:pt idx="30">
                  <c:v>0.83333330000000005</c:v>
                </c:pt>
                <c:pt idx="31">
                  <c:v>0.86206894999999994</c:v>
                </c:pt>
                <c:pt idx="32">
                  <c:v>0.86206894999999994</c:v>
                </c:pt>
                <c:pt idx="33">
                  <c:v>0.85714287</c:v>
                </c:pt>
                <c:pt idx="34">
                  <c:v>0.85714287</c:v>
                </c:pt>
                <c:pt idx="35">
                  <c:v>0.8518519</c:v>
                </c:pt>
                <c:pt idx="36">
                  <c:v>0.8518519</c:v>
                </c:pt>
                <c:pt idx="37">
                  <c:v>0.8518519</c:v>
                </c:pt>
                <c:pt idx="38">
                  <c:v>0.8518519</c:v>
                </c:pt>
                <c:pt idx="39">
                  <c:v>0.88461535999999996</c:v>
                </c:pt>
                <c:pt idx="40">
                  <c:v>0.88461535999999996</c:v>
                </c:pt>
                <c:pt idx="41">
                  <c:v>0.88461535999999996</c:v>
                </c:pt>
                <c:pt idx="42">
                  <c:v>0.88461535999999996</c:v>
                </c:pt>
                <c:pt idx="43">
                  <c:v>0.875</c:v>
                </c:pt>
                <c:pt idx="44">
                  <c:v>0.875</c:v>
                </c:pt>
                <c:pt idx="45">
                  <c:v>0.875</c:v>
                </c:pt>
                <c:pt idx="46">
                  <c:v>0.86956520000000004</c:v>
                </c:pt>
                <c:pt idx="47">
                  <c:v>0.86956520000000004</c:v>
                </c:pt>
                <c:pt idx="48">
                  <c:v>0.86956520000000004</c:v>
                </c:pt>
                <c:pt idx="49">
                  <c:v>0.86956520000000004</c:v>
                </c:pt>
                <c:pt idx="50">
                  <c:v>0.86363639999999997</c:v>
                </c:pt>
                <c:pt idx="51">
                  <c:v>0.86363639999999997</c:v>
                </c:pt>
                <c:pt idx="52">
                  <c:v>0.86363639999999997</c:v>
                </c:pt>
                <c:pt idx="53">
                  <c:v>0.86363639999999997</c:v>
                </c:pt>
                <c:pt idx="54">
                  <c:v>0.86363639999999997</c:v>
                </c:pt>
                <c:pt idx="55">
                  <c:v>0.86363639999999997</c:v>
                </c:pt>
                <c:pt idx="56">
                  <c:v>0.86363639999999997</c:v>
                </c:pt>
                <c:pt idx="57">
                  <c:v>0.90476190000000001</c:v>
                </c:pt>
                <c:pt idx="58">
                  <c:v>0.90476190000000001</c:v>
                </c:pt>
                <c:pt idx="59">
                  <c:v>0.90476190000000001</c:v>
                </c:pt>
                <c:pt idx="60">
                  <c:v>0.90476190000000001</c:v>
                </c:pt>
                <c:pt idx="61">
                  <c:v>0.90476190000000001</c:v>
                </c:pt>
                <c:pt idx="62">
                  <c:v>0.90476190000000001</c:v>
                </c:pt>
                <c:pt idx="63">
                  <c:v>0.90476190000000001</c:v>
                </c:pt>
                <c:pt idx="64">
                  <c:v>0.90476190000000001</c:v>
                </c:pt>
                <c:pt idx="65">
                  <c:v>0.90476190000000001</c:v>
                </c:pt>
                <c:pt idx="66">
                  <c:v>0.90476190000000001</c:v>
                </c:pt>
                <c:pt idx="67">
                  <c:v>0.90476190000000001</c:v>
                </c:pt>
                <c:pt idx="68">
                  <c:v>0.90476190000000001</c:v>
                </c:pt>
                <c:pt idx="69">
                  <c:v>0.90476190000000001</c:v>
                </c:pt>
                <c:pt idx="70">
                  <c:v>0.90476190000000001</c:v>
                </c:pt>
                <c:pt idx="71">
                  <c:v>0.90476190000000001</c:v>
                </c:pt>
                <c:pt idx="72">
                  <c:v>0.90476190000000001</c:v>
                </c:pt>
                <c:pt idx="73">
                  <c:v>0.90476190000000001</c:v>
                </c:pt>
                <c:pt idx="74">
                  <c:v>0.90476190000000001</c:v>
                </c:pt>
                <c:pt idx="75">
                  <c:v>0.90476190000000001</c:v>
                </c:pt>
                <c:pt idx="76">
                  <c:v>0.9</c:v>
                </c:pt>
                <c:pt idx="77">
                  <c:v>0.9</c:v>
                </c:pt>
                <c:pt idx="78">
                  <c:v>0.9</c:v>
                </c:pt>
                <c:pt idx="79">
                  <c:v>0.9</c:v>
                </c:pt>
                <c:pt idx="80">
                  <c:v>0.9</c:v>
                </c:pt>
                <c:pt idx="81">
                  <c:v>0.9</c:v>
                </c:pt>
                <c:pt idx="82">
                  <c:v>0.9</c:v>
                </c:pt>
                <c:pt idx="83">
                  <c:v>0.9</c:v>
                </c:pt>
                <c:pt idx="84">
                  <c:v>0.9</c:v>
                </c:pt>
                <c:pt idx="85">
                  <c:v>0.9</c:v>
                </c:pt>
                <c:pt idx="86">
                  <c:v>0.9</c:v>
                </c:pt>
                <c:pt idx="87">
                  <c:v>0.9</c:v>
                </c:pt>
                <c:pt idx="88">
                  <c:v>0.9</c:v>
                </c:pt>
                <c:pt idx="89">
                  <c:v>0.9</c:v>
                </c:pt>
                <c:pt idx="90">
                  <c:v>0.9</c:v>
                </c:pt>
                <c:pt idx="91">
                  <c:v>0.9</c:v>
                </c:pt>
                <c:pt idx="92">
                  <c:v>0.9</c:v>
                </c:pt>
                <c:pt idx="93">
                  <c:v>0.9</c:v>
                </c:pt>
                <c:pt idx="94">
                  <c:v>0.9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0.8947368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519-4E32-9608-176692368A87}"/>
            </c:ext>
          </c:extLst>
        </c:ser>
        <c:ser>
          <c:idx val="1"/>
          <c:order val="1"/>
          <c:tx>
            <c:strRef>
              <c:f>'RQ1'!$C$1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'RQ1'!$A$2:$A$102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'RQ1'!$C$2:$C$102</c:f>
              <c:numCache>
                <c:formatCode>General</c:formatCode>
                <c:ptCount val="100"/>
                <c:pt idx="0">
                  <c:v>0.96666664000000002</c:v>
                </c:pt>
                <c:pt idx="1">
                  <c:v>0.96666664000000002</c:v>
                </c:pt>
                <c:pt idx="2">
                  <c:v>0.96666664000000002</c:v>
                </c:pt>
                <c:pt idx="3">
                  <c:v>0.96666664000000002</c:v>
                </c:pt>
                <c:pt idx="4">
                  <c:v>0.96666664000000002</c:v>
                </c:pt>
                <c:pt idx="5">
                  <c:v>0.96666664000000002</c:v>
                </c:pt>
                <c:pt idx="6">
                  <c:v>0.93333334000000001</c:v>
                </c:pt>
                <c:pt idx="7">
                  <c:v>0.93333334000000001</c:v>
                </c:pt>
                <c:pt idx="8">
                  <c:v>0.93333334000000001</c:v>
                </c:pt>
                <c:pt idx="9">
                  <c:v>0.93333334000000001</c:v>
                </c:pt>
                <c:pt idx="10">
                  <c:v>0.93333334000000001</c:v>
                </c:pt>
                <c:pt idx="11">
                  <c:v>0.93333334000000001</c:v>
                </c:pt>
                <c:pt idx="12">
                  <c:v>0.93333334000000001</c:v>
                </c:pt>
                <c:pt idx="13">
                  <c:v>0.93333334000000001</c:v>
                </c:pt>
                <c:pt idx="14">
                  <c:v>0.93333334000000001</c:v>
                </c:pt>
                <c:pt idx="15">
                  <c:v>0.93333334000000001</c:v>
                </c:pt>
                <c:pt idx="16">
                  <c:v>0.93333334000000001</c:v>
                </c:pt>
                <c:pt idx="17">
                  <c:v>0.93333334000000001</c:v>
                </c:pt>
                <c:pt idx="18">
                  <c:v>0.9</c:v>
                </c:pt>
                <c:pt idx="19">
                  <c:v>0.9</c:v>
                </c:pt>
                <c:pt idx="20">
                  <c:v>0.86666670000000001</c:v>
                </c:pt>
                <c:pt idx="21">
                  <c:v>0.86666670000000001</c:v>
                </c:pt>
                <c:pt idx="22">
                  <c:v>0.83333330000000005</c:v>
                </c:pt>
                <c:pt idx="23">
                  <c:v>0.83333330000000005</c:v>
                </c:pt>
                <c:pt idx="24">
                  <c:v>0.83333330000000005</c:v>
                </c:pt>
                <c:pt idx="25">
                  <c:v>0.83333330000000005</c:v>
                </c:pt>
                <c:pt idx="26">
                  <c:v>0.83333330000000005</c:v>
                </c:pt>
                <c:pt idx="27">
                  <c:v>0.83333330000000005</c:v>
                </c:pt>
                <c:pt idx="28">
                  <c:v>0.83333330000000005</c:v>
                </c:pt>
                <c:pt idx="29">
                  <c:v>0.83333330000000005</c:v>
                </c:pt>
                <c:pt idx="30">
                  <c:v>0.83333330000000005</c:v>
                </c:pt>
                <c:pt idx="31">
                  <c:v>0.83333330000000005</c:v>
                </c:pt>
                <c:pt idx="32">
                  <c:v>0.83333330000000005</c:v>
                </c:pt>
                <c:pt idx="33">
                  <c:v>0.8</c:v>
                </c:pt>
                <c:pt idx="34">
                  <c:v>0.8</c:v>
                </c:pt>
                <c:pt idx="35">
                  <c:v>0.76666665000000001</c:v>
                </c:pt>
                <c:pt idx="36">
                  <c:v>0.76666665000000001</c:v>
                </c:pt>
                <c:pt idx="37">
                  <c:v>0.76666665000000001</c:v>
                </c:pt>
                <c:pt idx="38">
                  <c:v>0.76666665000000001</c:v>
                </c:pt>
                <c:pt idx="39">
                  <c:v>0.76666665000000001</c:v>
                </c:pt>
                <c:pt idx="40">
                  <c:v>0.76666665000000001</c:v>
                </c:pt>
                <c:pt idx="41">
                  <c:v>0.76666665000000001</c:v>
                </c:pt>
                <c:pt idx="42">
                  <c:v>0.76666665000000001</c:v>
                </c:pt>
                <c:pt idx="43">
                  <c:v>0.7</c:v>
                </c:pt>
                <c:pt idx="44">
                  <c:v>0.7</c:v>
                </c:pt>
                <c:pt idx="45">
                  <c:v>0.7</c:v>
                </c:pt>
                <c:pt idx="46">
                  <c:v>0.66666669999999995</c:v>
                </c:pt>
                <c:pt idx="47">
                  <c:v>0.66666669999999995</c:v>
                </c:pt>
                <c:pt idx="48">
                  <c:v>0.66666669999999995</c:v>
                </c:pt>
                <c:pt idx="49">
                  <c:v>0.66666669999999995</c:v>
                </c:pt>
                <c:pt idx="50">
                  <c:v>0.63333329999999999</c:v>
                </c:pt>
                <c:pt idx="51">
                  <c:v>0.63333329999999999</c:v>
                </c:pt>
                <c:pt idx="52">
                  <c:v>0.63333329999999999</c:v>
                </c:pt>
                <c:pt idx="53">
                  <c:v>0.63333329999999999</c:v>
                </c:pt>
                <c:pt idx="54">
                  <c:v>0.63333329999999999</c:v>
                </c:pt>
                <c:pt idx="55">
                  <c:v>0.63333329999999999</c:v>
                </c:pt>
                <c:pt idx="56">
                  <c:v>0.63333329999999999</c:v>
                </c:pt>
                <c:pt idx="57">
                  <c:v>0.63333329999999999</c:v>
                </c:pt>
                <c:pt idx="58">
                  <c:v>0.63333329999999999</c:v>
                </c:pt>
                <c:pt idx="59">
                  <c:v>0.63333329999999999</c:v>
                </c:pt>
                <c:pt idx="60">
                  <c:v>0.63333329999999999</c:v>
                </c:pt>
                <c:pt idx="61">
                  <c:v>0.63333329999999999</c:v>
                </c:pt>
                <c:pt idx="62">
                  <c:v>0.63333329999999999</c:v>
                </c:pt>
                <c:pt idx="63">
                  <c:v>0.63333329999999999</c:v>
                </c:pt>
                <c:pt idx="64">
                  <c:v>0.63333329999999999</c:v>
                </c:pt>
                <c:pt idx="65">
                  <c:v>0.63333329999999999</c:v>
                </c:pt>
                <c:pt idx="66">
                  <c:v>0.63333329999999999</c:v>
                </c:pt>
                <c:pt idx="67">
                  <c:v>0.63333329999999999</c:v>
                </c:pt>
                <c:pt idx="68">
                  <c:v>0.63333329999999999</c:v>
                </c:pt>
                <c:pt idx="69">
                  <c:v>0.63333329999999999</c:v>
                </c:pt>
                <c:pt idx="70">
                  <c:v>0.63333329999999999</c:v>
                </c:pt>
                <c:pt idx="71">
                  <c:v>0.63333329999999999</c:v>
                </c:pt>
                <c:pt idx="72">
                  <c:v>0.63333329999999999</c:v>
                </c:pt>
                <c:pt idx="73">
                  <c:v>0.63333329999999999</c:v>
                </c:pt>
                <c:pt idx="74">
                  <c:v>0.63333329999999999</c:v>
                </c:pt>
                <c:pt idx="75">
                  <c:v>0.63333329999999999</c:v>
                </c:pt>
                <c:pt idx="76">
                  <c:v>0.6</c:v>
                </c:pt>
                <c:pt idx="77">
                  <c:v>0.6</c:v>
                </c:pt>
                <c:pt idx="78">
                  <c:v>0.6</c:v>
                </c:pt>
                <c:pt idx="79">
                  <c:v>0.6</c:v>
                </c:pt>
                <c:pt idx="80">
                  <c:v>0.6</c:v>
                </c:pt>
                <c:pt idx="81">
                  <c:v>0.6</c:v>
                </c:pt>
                <c:pt idx="82">
                  <c:v>0.6</c:v>
                </c:pt>
                <c:pt idx="83">
                  <c:v>0.6</c:v>
                </c:pt>
                <c:pt idx="84">
                  <c:v>0.6</c:v>
                </c:pt>
                <c:pt idx="85">
                  <c:v>0.6</c:v>
                </c:pt>
                <c:pt idx="86">
                  <c:v>0.6</c:v>
                </c:pt>
                <c:pt idx="87">
                  <c:v>0.6</c:v>
                </c:pt>
                <c:pt idx="88">
                  <c:v>0.6</c:v>
                </c:pt>
                <c:pt idx="89">
                  <c:v>0.6</c:v>
                </c:pt>
                <c:pt idx="90">
                  <c:v>0.6</c:v>
                </c:pt>
                <c:pt idx="91">
                  <c:v>0.6</c:v>
                </c:pt>
                <c:pt idx="92">
                  <c:v>0.6</c:v>
                </c:pt>
                <c:pt idx="93">
                  <c:v>0.6</c:v>
                </c:pt>
                <c:pt idx="94">
                  <c:v>0.6</c:v>
                </c:pt>
                <c:pt idx="95">
                  <c:v>0.6</c:v>
                </c:pt>
                <c:pt idx="96">
                  <c:v>0.6</c:v>
                </c:pt>
                <c:pt idx="97">
                  <c:v>0.6</c:v>
                </c:pt>
                <c:pt idx="98">
                  <c:v>0.6</c:v>
                </c:pt>
                <c:pt idx="99">
                  <c:v>0.56666665999999999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7519-4E32-9608-176692368A87}"/>
            </c:ext>
          </c:extLst>
        </c:ser>
        <c:ser>
          <c:idx val="2"/>
          <c:order val="2"/>
          <c:tx>
            <c:strRef>
              <c:f>'RQ1'!$D$1</c:f>
              <c:strCache>
                <c:ptCount val="1"/>
                <c:pt idx="0">
                  <c:v>F-Measure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'RQ1'!$A$2:$A$102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'RQ1'!$D$2:$D$102</c:f>
              <c:numCache>
                <c:formatCode>General</c:formatCode>
                <c:ptCount val="100"/>
                <c:pt idx="0">
                  <c:v>0.80555546</c:v>
                </c:pt>
                <c:pt idx="1">
                  <c:v>0.80555546</c:v>
                </c:pt>
                <c:pt idx="2">
                  <c:v>0.80555546</c:v>
                </c:pt>
                <c:pt idx="3">
                  <c:v>0.80555546</c:v>
                </c:pt>
                <c:pt idx="4">
                  <c:v>0.80555546</c:v>
                </c:pt>
                <c:pt idx="5">
                  <c:v>0.80555546</c:v>
                </c:pt>
                <c:pt idx="6">
                  <c:v>0.78873234999999997</c:v>
                </c:pt>
                <c:pt idx="7">
                  <c:v>0.78873234999999997</c:v>
                </c:pt>
                <c:pt idx="8">
                  <c:v>0.78873234999999997</c:v>
                </c:pt>
                <c:pt idx="9">
                  <c:v>0.78873234999999997</c:v>
                </c:pt>
                <c:pt idx="10">
                  <c:v>0.81159420000000004</c:v>
                </c:pt>
                <c:pt idx="11">
                  <c:v>0.81159420000000004</c:v>
                </c:pt>
                <c:pt idx="12">
                  <c:v>0.84848489999999999</c:v>
                </c:pt>
                <c:pt idx="13">
                  <c:v>0.84848489999999999</c:v>
                </c:pt>
                <c:pt idx="14">
                  <c:v>0.84848489999999999</c:v>
                </c:pt>
                <c:pt idx="15">
                  <c:v>0.86153846999999995</c:v>
                </c:pt>
                <c:pt idx="16">
                  <c:v>0.875</c:v>
                </c:pt>
                <c:pt idx="17">
                  <c:v>0.875</c:v>
                </c:pt>
                <c:pt idx="18">
                  <c:v>0.85714279999999998</c:v>
                </c:pt>
                <c:pt idx="19">
                  <c:v>0.87096775000000004</c:v>
                </c:pt>
                <c:pt idx="20">
                  <c:v>0.85245895000000005</c:v>
                </c:pt>
                <c:pt idx="21">
                  <c:v>0.85245895000000005</c:v>
                </c:pt>
                <c:pt idx="22">
                  <c:v>0.83333330000000005</c:v>
                </c:pt>
                <c:pt idx="23">
                  <c:v>0.83333330000000005</c:v>
                </c:pt>
                <c:pt idx="24">
                  <c:v>0.83333330000000005</c:v>
                </c:pt>
                <c:pt idx="25">
                  <c:v>0.83333330000000005</c:v>
                </c:pt>
                <c:pt idx="26">
                  <c:v>0.83333330000000005</c:v>
                </c:pt>
                <c:pt idx="27">
                  <c:v>0.83333330000000005</c:v>
                </c:pt>
                <c:pt idx="28">
                  <c:v>0.83333330000000005</c:v>
                </c:pt>
                <c:pt idx="29">
                  <c:v>0.83333330000000005</c:v>
                </c:pt>
                <c:pt idx="30">
                  <c:v>0.83333330000000005</c:v>
                </c:pt>
                <c:pt idx="31">
                  <c:v>0.84745760000000003</c:v>
                </c:pt>
                <c:pt idx="32">
                  <c:v>0.84745760000000003</c:v>
                </c:pt>
                <c:pt idx="33">
                  <c:v>0.82758622999999998</c:v>
                </c:pt>
                <c:pt idx="34">
                  <c:v>0.82758622999999998</c:v>
                </c:pt>
                <c:pt idx="35">
                  <c:v>0.80701750000000005</c:v>
                </c:pt>
                <c:pt idx="36">
                  <c:v>0.80701750000000005</c:v>
                </c:pt>
                <c:pt idx="37">
                  <c:v>0.80701750000000005</c:v>
                </c:pt>
                <c:pt idx="38">
                  <c:v>0.80701750000000005</c:v>
                </c:pt>
                <c:pt idx="39">
                  <c:v>0.82142850000000001</c:v>
                </c:pt>
                <c:pt idx="40">
                  <c:v>0.82142850000000001</c:v>
                </c:pt>
                <c:pt idx="41">
                  <c:v>0.82142850000000001</c:v>
                </c:pt>
                <c:pt idx="42">
                  <c:v>0.82142850000000001</c:v>
                </c:pt>
                <c:pt idx="43">
                  <c:v>0.77777779999999996</c:v>
                </c:pt>
                <c:pt idx="44">
                  <c:v>0.77777779999999996</c:v>
                </c:pt>
                <c:pt idx="45">
                  <c:v>0.77777779999999996</c:v>
                </c:pt>
                <c:pt idx="46">
                  <c:v>0.75471692999999995</c:v>
                </c:pt>
                <c:pt idx="47">
                  <c:v>0.75471692999999995</c:v>
                </c:pt>
                <c:pt idx="48">
                  <c:v>0.75471692999999995</c:v>
                </c:pt>
                <c:pt idx="49">
                  <c:v>0.75471692999999995</c:v>
                </c:pt>
                <c:pt idx="50">
                  <c:v>0.73076929999999996</c:v>
                </c:pt>
                <c:pt idx="51">
                  <c:v>0.73076929999999996</c:v>
                </c:pt>
                <c:pt idx="52">
                  <c:v>0.73076929999999996</c:v>
                </c:pt>
                <c:pt idx="53">
                  <c:v>0.73076929999999996</c:v>
                </c:pt>
                <c:pt idx="54">
                  <c:v>0.73076929999999996</c:v>
                </c:pt>
                <c:pt idx="55">
                  <c:v>0.73076929999999996</c:v>
                </c:pt>
                <c:pt idx="56">
                  <c:v>0.73076929999999996</c:v>
                </c:pt>
                <c:pt idx="57">
                  <c:v>0.74509804999999996</c:v>
                </c:pt>
                <c:pt idx="58">
                  <c:v>0.74509804999999996</c:v>
                </c:pt>
                <c:pt idx="59">
                  <c:v>0.74509804999999996</c:v>
                </c:pt>
                <c:pt idx="60">
                  <c:v>0.74509804999999996</c:v>
                </c:pt>
                <c:pt idx="61">
                  <c:v>0.74509804999999996</c:v>
                </c:pt>
                <c:pt idx="62">
                  <c:v>0.74509804999999996</c:v>
                </c:pt>
                <c:pt idx="63">
                  <c:v>0.74509804999999996</c:v>
                </c:pt>
                <c:pt idx="64">
                  <c:v>0.74509804999999996</c:v>
                </c:pt>
                <c:pt idx="65">
                  <c:v>0.74509804999999996</c:v>
                </c:pt>
                <c:pt idx="66">
                  <c:v>0.74509804999999996</c:v>
                </c:pt>
                <c:pt idx="67">
                  <c:v>0.74509804999999996</c:v>
                </c:pt>
                <c:pt idx="68">
                  <c:v>0.74509804999999996</c:v>
                </c:pt>
                <c:pt idx="69">
                  <c:v>0.74509804999999996</c:v>
                </c:pt>
                <c:pt idx="70">
                  <c:v>0.74509804999999996</c:v>
                </c:pt>
                <c:pt idx="71">
                  <c:v>0.74509804999999996</c:v>
                </c:pt>
                <c:pt idx="72">
                  <c:v>0.74509804999999996</c:v>
                </c:pt>
                <c:pt idx="73">
                  <c:v>0.74509804999999996</c:v>
                </c:pt>
                <c:pt idx="74">
                  <c:v>0.74509804999999996</c:v>
                </c:pt>
                <c:pt idx="75">
                  <c:v>0.74509804999999996</c:v>
                </c:pt>
                <c:pt idx="76">
                  <c:v>0.72</c:v>
                </c:pt>
                <c:pt idx="77">
                  <c:v>0.72</c:v>
                </c:pt>
                <c:pt idx="78">
                  <c:v>0.72</c:v>
                </c:pt>
                <c:pt idx="79">
                  <c:v>0.72</c:v>
                </c:pt>
                <c:pt idx="80">
                  <c:v>0.72</c:v>
                </c:pt>
                <c:pt idx="81">
                  <c:v>0.72</c:v>
                </c:pt>
                <c:pt idx="82">
                  <c:v>0.72</c:v>
                </c:pt>
                <c:pt idx="83">
                  <c:v>0.72</c:v>
                </c:pt>
                <c:pt idx="84">
                  <c:v>0.72</c:v>
                </c:pt>
                <c:pt idx="85">
                  <c:v>0.72</c:v>
                </c:pt>
                <c:pt idx="86">
                  <c:v>0.72</c:v>
                </c:pt>
                <c:pt idx="87">
                  <c:v>0.72</c:v>
                </c:pt>
                <c:pt idx="88">
                  <c:v>0.72</c:v>
                </c:pt>
                <c:pt idx="89">
                  <c:v>0.72</c:v>
                </c:pt>
                <c:pt idx="90">
                  <c:v>0.72</c:v>
                </c:pt>
                <c:pt idx="91">
                  <c:v>0.72</c:v>
                </c:pt>
                <c:pt idx="92">
                  <c:v>0.72</c:v>
                </c:pt>
                <c:pt idx="93">
                  <c:v>0.72</c:v>
                </c:pt>
                <c:pt idx="94">
                  <c:v>0.72</c:v>
                </c:pt>
                <c:pt idx="95">
                  <c:v>0.72</c:v>
                </c:pt>
                <c:pt idx="96">
                  <c:v>0.72</c:v>
                </c:pt>
                <c:pt idx="97">
                  <c:v>0.72</c:v>
                </c:pt>
                <c:pt idx="98">
                  <c:v>0.72</c:v>
                </c:pt>
                <c:pt idx="99">
                  <c:v>0.69387759999999998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7519-4E32-9608-176692368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832000"/>
        <c:axId val="106894080"/>
      </c:lineChart>
      <c:catAx>
        <c:axId val="104832000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6894080"/>
        <c:crosses val="autoZero"/>
        <c:auto val="1"/>
        <c:lblAlgn val="ctr"/>
        <c:lblOffset val="100"/>
        <c:noMultiLvlLbl val="0"/>
      </c:catAx>
      <c:valAx>
        <c:axId val="10689408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483200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/>
              <a:t>Graphics tutorial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'RQ1'!$H$1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'RQ1'!$G$2:$G$102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'RQ1'!$H$2:$H$102</c:f>
              <c:numCache>
                <c:formatCode>General</c:formatCode>
                <c:ptCount val="101"/>
                <c:pt idx="0">
                  <c:v>0.43333334000000001</c:v>
                </c:pt>
                <c:pt idx="1">
                  <c:v>0.42352941999999999</c:v>
                </c:pt>
                <c:pt idx="2">
                  <c:v>0.42352941999999999</c:v>
                </c:pt>
                <c:pt idx="3">
                  <c:v>0.44303799999999999</c:v>
                </c:pt>
                <c:pt idx="4">
                  <c:v>0.44871794999999998</c:v>
                </c:pt>
                <c:pt idx="5">
                  <c:v>0.45454547000000001</c:v>
                </c:pt>
                <c:pt idx="6">
                  <c:v>0.46052631999999999</c:v>
                </c:pt>
                <c:pt idx="7">
                  <c:v>0.46666667000000001</c:v>
                </c:pt>
                <c:pt idx="8">
                  <c:v>0.46666667000000001</c:v>
                </c:pt>
                <c:pt idx="9">
                  <c:v>0.47297296</c:v>
                </c:pt>
                <c:pt idx="10">
                  <c:v>0.47945204000000002</c:v>
                </c:pt>
                <c:pt idx="11">
                  <c:v>0.47945204000000002</c:v>
                </c:pt>
                <c:pt idx="12">
                  <c:v>0.48611110000000002</c:v>
                </c:pt>
                <c:pt idx="13">
                  <c:v>0.48611110000000002</c:v>
                </c:pt>
                <c:pt idx="14">
                  <c:v>0.48611110000000002</c:v>
                </c:pt>
                <c:pt idx="15">
                  <c:v>0.48611110000000002</c:v>
                </c:pt>
                <c:pt idx="16">
                  <c:v>0.49295773999999998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0.49253732</c:v>
                </c:pt>
                <c:pt idx="22">
                  <c:v>0.49253732</c:v>
                </c:pt>
                <c:pt idx="23">
                  <c:v>0.5</c:v>
                </c:pt>
                <c:pt idx="24">
                  <c:v>0.50769233999999996</c:v>
                </c:pt>
                <c:pt idx="25">
                  <c:v>0.50769233999999996</c:v>
                </c:pt>
                <c:pt idx="26">
                  <c:v>0.5</c:v>
                </c:pt>
                <c:pt idx="27">
                  <c:v>0.49206349999999999</c:v>
                </c:pt>
                <c:pt idx="28">
                  <c:v>0.49206349999999999</c:v>
                </c:pt>
                <c:pt idx="29">
                  <c:v>0.49206349999999999</c:v>
                </c:pt>
                <c:pt idx="30">
                  <c:v>0.5</c:v>
                </c:pt>
                <c:pt idx="31">
                  <c:v>0.50819669999999995</c:v>
                </c:pt>
                <c:pt idx="32">
                  <c:v>0.53448280000000004</c:v>
                </c:pt>
                <c:pt idx="33">
                  <c:v>0.54385965999999997</c:v>
                </c:pt>
                <c:pt idx="34">
                  <c:v>0.54385965999999997</c:v>
                </c:pt>
                <c:pt idx="35">
                  <c:v>0.54385965999999997</c:v>
                </c:pt>
                <c:pt idx="36">
                  <c:v>0.54385965999999997</c:v>
                </c:pt>
                <c:pt idx="37">
                  <c:v>0.54385965999999997</c:v>
                </c:pt>
                <c:pt idx="38">
                  <c:v>0.54545456000000003</c:v>
                </c:pt>
                <c:pt idx="39">
                  <c:v>0.54545456000000003</c:v>
                </c:pt>
                <c:pt idx="40">
                  <c:v>0.54545456000000003</c:v>
                </c:pt>
                <c:pt idx="41">
                  <c:v>0.54545456000000003</c:v>
                </c:pt>
                <c:pt idx="42">
                  <c:v>0.54545456000000003</c:v>
                </c:pt>
                <c:pt idx="43">
                  <c:v>0.55555560000000004</c:v>
                </c:pt>
                <c:pt idx="44">
                  <c:v>0.55555560000000004</c:v>
                </c:pt>
                <c:pt idx="45">
                  <c:v>0.56603769999999998</c:v>
                </c:pt>
                <c:pt idx="46">
                  <c:v>0.56603769999999998</c:v>
                </c:pt>
                <c:pt idx="47">
                  <c:v>0.55769230000000003</c:v>
                </c:pt>
                <c:pt idx="48">
                  <c:v>0.56862749999999995</c:v>
                </c:pt>
                <c:pt idx="49">
                  <c:v>0.56000000000000005</c:v>
                </c:pt>
                <c:pt idx="50">
                  <c:v>0.56000000000000005</c:v>
                </c:pt>
                <c:pt idx="51">
                  <c:v>0.55102039999999997</c:v>
                </c:pt>
                <c:pt idx="52">
                  <c:v>0.55102039999999997</c:v>
                </c:pt>
                <c:pt idx="53">
                  <c:v>0.55102039999999997</c:v>
                </c:pt>
                <c:pt idx="54">
                  <c:v>0.54166669999999995</c:v>
                </c:pt>
                <c:pt idx="55">
                  <c:v>0.54166669999999995</c:v>
                </c:pt>
                <c:pt idx="56">
                  <c:v>0.53191489999999997</c:v>
                </c:pt>
                <c:pt idx="57">
                  <c:v>0.53191489999999997</c:v>
                </c:pt>
                <c:pt idx="58">
                  <c:v>0.53191489999999997</c:v>
                </c:pt>
                <c:pt idx="59">
                  <c:v>0.52173910000000001</c:v>
                </c:pt>
                <c:pt idx="60">
                  <c:v>0.52173910000000001</c:v>
                </c:pt>
                <c:pt idx="61">
                  <c:v>0.52173910000000001</c:v>
                </c:pt>
                <c:pt idx="62">
                  <c:v>0.52173910000000001</c:v>
                </c:pt>
                <c:pt idx="63">
                  <c:v>0.5</c:v>
                </c:pt>
                <c:pt idx="64">
                  <c:v>0.5</c:v>
                </c:pt>
                <c:pt idx="65">
                  <c:v>0.52380954999999996</c:v>
                </c:pt>
                <c:pt idx="66">
                  <c:v>0.52500000000000002</c:v>
                </c:pt>
                <c:pt idx="67">
                  <c:v>0.52500000000000002</c:v>
                </c:pt>
                <c:pt idx="68">
                  <c:v>0.53846156999999994</c:v>
                </c:pt>
                <c:pt idx="69">
                  <c:v>0.53846156999999994</c:v>
                </c:pt>
                <c:pt idx="70">
                  <c:v>0.53846156999999994</c:v>
                </c:pt>
                <c:pt idx="71">
                  <c:v>0.53846156999999994</c:v>
                </c:pt>
                <c:pt idx="72">
                  <c:v>0.55263156000000002</c:v>
                </c:pt>
                <c:pt idx="73">
                  <c:v>0.55263156000000002</c:v>
                </c:pt>
                <c:pt idx="74">
                  <c:v>0.56756759999999995</c:v>
                </c:pt>
                <c:pt idx="75">
                  <c:v>0.58333330000000005</c:v>
                </c:pt>
                <c:pt idx="76">
                  <c:v>0.58333330000000005</c:v>
                </c:pt>
                <c:pt idx="77">
                  <c:v>0.58333330000000005</c:v>
                </c:pt>
                <c:pt idx="78">
                  <c:v>0.58333330000000005</c:v>
                </c:pt>
                <c:pt idx="79">
                  <c:v>0.57142859999999995</c:v>
                </c:pt>
                <c:pt idx="80">
                  <c:v>0.57142859999999995</c:v>
                </c:pt>
                <c:pt idx="81">
                  <c:v>0.58823530000000002</c:v>
                </c:pt>
                <c:pt idx="82">
                  <c:v>0.58823530000000002</c:v>
                </c:pt>
                <c:pt idx="83">
                  <c:v>0.60606059999999995</c:v>
                </c:pt>
                <c:pt idx="84">
                  <c:v>0.60606059999999995</c:v>
                </c:pt>
                <c:pt idx="85">
                  <c:v>0.60606059999999995</c:v>
                </c:pt>
                <c:pt idx="86">
                  <c:v>0.60606059999999995</c:v>
                </c:pt>
                <c:pt idx="87">
                  <c:v>0.625</c:v>
                </c:pt>
                <c:pt idx="88">
                  <c:v>0.6</c:v>
                </c:pt>
                <c:pt idx="89">
                  <c:v>0.60714287</c:v>
                </c:pt>
                <c:pt idx="90">
                  <c:v>0.62962960000000001</c:v>
                </c:pt>
                <c:pt idx="91">
                  <c:v>0.62962960000000001</c:v>
                </c:pt>
                <c:pt idx="92">
                  <c:v>0.61538464000000004</c:v>
                </c:pt>
                <c:pt idx="93">
                  <c:v>0.61538464000000004</c:v>
                </c:pt>
                <c:pt idx="94">
                  <c:v>0.61538464000000004</c:v>
                </c:pt>
                <c:pt idx="95">
                  <c:v>0.61538464000000004</c:v>
                </c:pt>
                <c:pt idx="96">
                  <c:v>0.61538464000000004</c:v>
                </c:pt>
                <c:pt idx="97">
                  <c:v>0.625</c:v>
                </c:pt>
                <c:pt idx="98">
                  <c:v>0.65217393999999995</c:v>
                </c:pt>
                <c:pt idx="99">
                  <c:v>0.65217393999999995</c:v>
                </c:pt>
                <c:pt idx="100">
                  <c:v>0.73684210000000006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A6-4E01-84C9-E47DDE49C4C0}"/>
            </c:ext>
          </c:extLst>
        </c:ser>
        <c:ser>
          <c:idx val="2"/>
          <c:order val="1"/>
          <c:tx>
            <c:strRef>
              <c:f>'RQ1'!$I$1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'RQ1'!$G$2:$G$102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'RQ1'!$I$2:$I$102</c:f>
              <c:numCache>
                <c:formatCode>General</c:formatCode>
                <c:ptCount val="101"/>
                <c:pt idx="0">
                  <c:v>0.9512195</c:v>
                </c:pt>
                <c:pt idx="1">
                  <c:v>0.87804879999999996</c:v>
                </c:pt>
                <c:pt idx="2">
                  <c:v>0.87804879999999996</c:v>
                </c:pt>
                <c:pt idx="3">
                  <c:v>0.85365855999999996</c:v>
                </c:pt>
                <c:pt idx="4">
                  <c:v>0.85365855999999996</c:v>
                </c:pt>
                <c:pt idx="5">
                  <c:v>0.85365855999999996</c:v>
                </c:pt>
                <c:pt idx="6">
                  <c:v>0.85365855999999996</c:v>
                </c:pt>
                <c:pt idx="7">
                  <c:v>0.85365855999999996</c:v>
                </c:pt>
                <c:pt idx="8">
                  <c:v>0.85365855999999996</c:v>
                </c:pt>
                <c:pt idx="9">
                  <c:v>0.85365855999999996</c:v>
                </c:pt>
                <c:pt idx="10">
                  <c:v>0.85365855999999996</c:v>
                </c:pt>
                <c:pt idx="11">
                  <c:v>0.85365855999999996</c:v>
                </c:pt>
                <c:pt idx="12">
                  <c:v>0.85365855999999996</c:v>
                </c:pt>
                <c:pt idx="13">
                  <c:v>0.85365855999999996</c:v>
                </c:pt>
                <c:pt idx="14">
                  <c:v>0.85365855999999996</c:v>
                </c:pt>
                <c:pt idx="15">
                  <c:v>0.85365855999999996</c:v>
                </c:pt>
                <c:pt idx="16">
                  <c:v>0.85365855999999996</c:v>
                </c:pt>
                <c:pt idx="17">
                  <c:v>0.85365855999999996</c:v>
                </c:pt>
                <c:pt idx="18">
                  <c:v>0.85365855999999996</c:v>
                </c:pt>
                <c:pt idx="19">
                  <c:v>0.85365855999999996</c:v>
                </c:pt>
                <c:pt idx="20">
                  <c:v>0.82926829999999996</c:v>
                </c:pt>
                <c:pt idx="21">
                  <c:v>0.80487805999999995</c:v>
                </c:pt>
                <c:pt idx="22">
                  <c:v>0.80487805999999995</c:v>
                </c:pt>
                <c:pt idx="23">
                  <c:v>0.80487805999999995</c:v>
                </c:pt>
                <c:pt idx="24">
                  <c:v>0.80487805999999995</c:v>
                </c:pt>
                <c:pt idx="25">
                  <c:v>0.80487805999999995</c:v>
                </c:pt>
                <c:pt idx="26">
                  <c:v>0.78048779999999995</c:v>
                </c:pt>
                <c:pt idx="27">
                  <c:v>0.75609755999999995</c:v>
                </c:pt>
                <c:pt idx="28">
                  <c:v>0.75609755999999995</c:v>
                </c:pt>
                <c:pt idx="29">
                  <c:v>0.75609755999999995</c:v>
                </c:pt>
                <c:pt idx="30">
                  <c:v>0.75609755999999995</c:v>
                </c:pt>
                <c:pt idx="31">
                  <c:v>0.75609755999999995</c:v>
                </c:pt>
                <c:pt idx="32">
                  <c:v>0.75609755999999995</c:v>
                </c:pt>
                <c:pt idx="33">
                  <c:v>0.75609755999999995</c:v>
                </c:pt>
                <c:pt idx="34">
                  <c:v>0.75609755999999995</c:v>
                </c:pt>
                <c:pt idx="35">
                  <c:v>0.75609755999999995</c:v>
                </c:pt>
                <c:pt idx="36">
                  <c:v>0.75609755999999995</c:v>
                </c:pt>
                <c:pt idx="37">
                  <c:v>0.75609755999999995</c:v>
                </c:pt>
                <c:pt idx="38">
                  <c:v>0.73170732999999999</c:v>
                </c:pt>
                <c:pt idx="39">
                  <c:v>0.73170732999999999</c:v>
                </c:pt>
                <c:pt idx="40">
                  <c:v>0.73170732999999999</c:v>
                </c:pt>
                <c:pt idx="41">
                  <c:v>0.73170732999999999</c:v>
                </c:pt>
                <c:pt idx="42">
                  <c:v>0.73170732999999999</c:v>
                </c:pt>
                <c:pt idx="43">
                  <c:v>0.73170732999999999</c:v>
                </c:pt>
                <c:pt idx="44">
                  <c:v>0.73170732999999999</c:v>
                </c:pt>
                <c:pt idx="45">
                  <c:v>0.73170732999999999</c:v>
                </c:pt>
                <c:pt idx="46">
                  <c:v>0.73170732999999999</c:v>
                </c:pt>
                <c:pt idx="47">
                  <c:v>0.70731705</c:v>
                </c:pt>
                <c:pt idx="48">
                  <c:v>0.70731705</c:v>
                </c:pt>
                <c:pt idx="49">
                  <c:v>0.68292682999999998</c:v>
                </c:pt>
                <c:pt idx="50">
                  <c:v>0.68292682999999998</c:v>
                </c:pt>
                <c:pt idx="51">
                  <c:v>0.65853660000000003</c:v>
                </c:pt>
                <c:pt idx="52">
                  <c:v>0.65853660000000003</c:v>
                </c:pt>
                <c:pt idx="53">
                  <c:v>0.65853660000000003</c:v>
                </c:pt>
                <c:pt idx="54">
                  <c:v>0.63414632999999998</c:v>
                </c:pt>
                <c:pt idx="55">
                  <c:v>0.63414632999999998</c:v>
                </c:pt>
                <c:pt idx="56">
                  <c:v>0.60975610000000002</c:v>
                </c:pt>
                <c:pt idx="57">
                  <c:v>0.60975610000000002</c:v>
                </c:pt>
                <c:pt idx="58">
                  <c:v>0.60975610000000002</c:v>
                </c:pt>
                <c:pt idx="59">
                  <c:v>0.58536582999999998</c:v>
                </c:pt>
                <c:pt idx="60">
                  <c:v>0.58536582999999998</c:v>
                </c:pt>
                <c:pt idx="61">
                  <c:v>0.58536582999999998</c:v>
                </c:pt>
                <c:pt idx="62">
                  <c:v>0.58536582999999998</c:v>
                </c:pt>
                <c:pt idx="63">
                  <c:v>0.53658539999999999</c:v>
                </c:pt>
                <c:pt idx="64">
                  <c:v>0.53658539999999999</c:v>
                </c:pt>
                <c:pt idx="65">
                  <c:v>0.53658539999999999</c:v>
                </c:pt>
                <c:pt idx="66">
                  <c:v>0.51219510000000001</c:v>
                </c:pt>
                <c:pt idx="67">
                  <c:v>0.51219510000000001</c:v>
                </c:pt>
                <c:pt idx="68">
                  <c:v>0.51219510000000001</c:v>
                </c:pt>
                <c:pt idx="69">
                  <c:v>0.51219510000000001</c:v>
                </c:pt>
                <c:pt idx="70">
                  <c:v>0.51219510000000001</c:v>
                </c:pt>
                <c:pt idx="71">
                  <c:v>0.51219510000000001</c:v>
                </c:pt>
                <c:pt idx="72">
                  <c:v>0.51219510000000001</c:v>
                </c:pt>
                <c:pt idx="73">
                  <c:v>0.51219510000000001</c:v>
                </c:pt>
                <c:pt idx="74">
                  <c:v>0.51219510000000001</c:v>
                </c:pt>
                <c:pt idx="75">
                  <c:v>0.51219510000000001</c:v>
                </c:pt>
                <c:pt idx="76">
                  <c:v>0.51219510000000001</c:v>
                </c:pt>
                <c:pt idx="77">
                  <c:v>0.51219510000000001</c:v>
                </c:pt>
                <c:pt idx="78">
                  <c:v>0.51219510000000001</c:v>
                </c:pt>
                <c:pt idx="79">
                  <c:v>0.48780489999999999</c:v>
                </c:pt>
                <c:pt idx="80">
                  <c:v>0.48780489999999999</c:v>
                </c:pt>
                <c:pt idx="81">
                  <c:v>0.48780489999999999</c:v>
                </c:pt>
                <c:pt idx="82">
                  <c:v>0.48780489999999999</c:v>
                </c:pt>
                <c:pt idx="83">
                  <c:v>0.48780489999999999</c:v>
                </c:pt>
                <c:pt idx="84">
                  <c:v>0.48780489999999999</c:v>
                </c:pt>
                <c:pt idx="85">
                  <c:v>0.48780489999999999</c:v>
                </c:pt>
                <c:pt idx="86">
                  <c:v>0.48780489999999999</c:v>
                </c:pt>
                <c:pt idx="87">
                  <c:v>0.48780489999999999</c:v>
                </c:pt>
                <c:pt idx="88">
                  <c:v>0.43902439999999998</c:v>
                </c:pt>
                <c:pt idx="89">
                  <c:v>0.41463413999999998</c:v>
                </c:pt>
                <c:pt idx="90">
                  <c:v>0.41463413999999998</c:v>
                </c:pt>
                <c:pt idx="91">
                  <c:v>0.41463413999999998</c:v>
                </c:pt>
                <c:pt idx="92">
                  <c:v>0.39024389999999998</c:v>
                </c:pt>
                <c:pt idx="93">
                  <c:v>0.39024389999999998</c:v>
                </c:pt>
                <c:pt idx="94">
                  <c:v>0.39024389999999998</c:v>
                </c:pt>
                <c:pt idx="95">
                  <c:v>0.39024389999999998</c:v>
                </c:pt>
                <c:pt idx="96">
                  <c:v>0.39024389999999998</c:v>
                </c:pt>
                <c:pt idx="97">
                  <c:v>0.36585367000000002</c:v>
                </c:pt>
                <c:pt idx="98">
                  <c:v>0.36585367000000002</c:v>
                </c:pt>
                <c:pt idx="99">
                  <c:v>0.36585367000000002</c:v>
                </c:pt>
                <c:pt idx="100">
                  <c:v>0.34146342000000002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A6-4E01-84C9-E47DDE49C4C0}"/>
            </c:ext>
          </c:extLst>
        </c:ser>
        <c:ser>
          <c:idx val="3"/>
          <c:order val="2"/>
          <c:tx>
            <c:strRef>
              <c:f>'RQ1'!$J$1</c:f>
              <c:strCache>
                <c:ptCount val="1"/>
                <c:pt idx="0">
                  <c:v>F-Measure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'RQ1'!$G$2:$G$102</c:f>
              <c:numCache>
                <c:formatCode>0.00_ 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4.9999996999999997E-2</c:v>
                </c:pt>
                <c:pt idx="6">
                  <c:v>5.9999995E-2</c:v>
                </c:pt>
                <c:pt idx="7">
                  <c:v>6.9999989999999998E-2</c:v>
                </c:pt>
                <c:pt idx="8">
                  <c:v>7.9999990000000007E-2</c:v>
                </c:pt>
                <c:pt idx="9">
                  <c:v>8.9999990000000002E-2</c:v>
                </c:pt>
                <c:pt idx="10">
                  <c:v>9.9999989999999997E-2</c:v>
                </c:pt>
                <c:pt idx="11">
                  <c:v>0.10999998499999999</c:v>
                </c:pt>
                <c:pt idx="12">
                  <c:v>0.11999998000000001</c:v>
                </c:pt>
                <c:pt idx="13">
                  <c:v>0.12999997999999999</c:v>
                </c:pt>
                <c:pt idx="14">
                  <c:v>0.13999998999999999</c:v>
                </c:pt>
                <c:pt idx="15">
                  <c:v>0.14999999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0.19000001</c:v>
                </c:pt>
                <c:pt idx="20">
                  <c:v>0.20000002</c:v>
                </c:pt>
                <c:pt idx="21">
                  <c:v>0.21000002000000001</c:v>
                </c:pt>
                <c:pt idx="22">
                  <c:v>0.22000003000000001</c:v>
                </c:pt>
                <c:pt idx="23">
                  <c:v>0.23000002999999999</c:v>
                </c:pt>
                <c:pt idx="24">
                  <c:v>0.24000004</c:v>
                </c:pt>
                <c:pt idx="25">
                  <c:v>0.25000002999999998</c:v>
                </c:pt>
                <c:pt idx="26">
                  <c:v>0.26000002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0.29999998</c:v>
                </c:pt>
                <c:pt idx="31">
                  <c:v>0.30999997000000001</c:v>
                </c:pt>
                <c:pt idx="32">
                  <c:v>0.31999996000000003</c:v>
                </c:pt>
                <c:pt idx="33">
                  <c:v>0.32999994999999999</c:v>
                </c:pt>
                <c:pt idx="34">
                  <c:v>0.33999994</c:v>
                </c:pt>
                <c:pt idx="35">
                  <c:v>0.34999993000000001</c:v>
                </c:pt>
                <c:pt idx="36">
                  <c:v>0.35999991999999997</c:v>
                </c:pt>
                <c:pt idx="37">
                  <c:v>0.36999991999999998</c:v>
                </c:pt>
                <c:pt idx="38">
                  <c:v>0.3799999</c:v>
                </c:pt>
                <c:pt idx="39">
                  <c:v>0.38999990000000001</c:v>
                </c:pt>
                <c:pt idx="40">
                  <c:v>0.39999990000000002</c:v>
                </c:pt>
                <c:pt idx="41">
                  <c:v>0.40999987999999998</c:v>
                </c:pt>
                <c:pt idx="42">
                  <c:v>0.41999987</c:v>
                </c:pt>
                <c:pt idx="43">
                  <c:v>0.42999986000000001</c:v>
                </c:pt>
                <c:pt idx="44">
                  <c:v>0.43999985000000003</c:v>
                </c:pt>
                <c:pt idx="45">
                  <c:v>0.44999983999999998</c:v>
                </c:pt>
                <c:pt idx="46">
                  <c:v>0.45999983</c:v>
                </c:pt>
                <c:pt idx="47">
                  <c:v>0.46999982000000001</c:v>
                </c:pt>
                <c:pt idx="48">
                  <c:v>0.47999979999999998</c:v>
                </c:pt>
                <c:pt idx="49">
                  <c:v>0.48999979999999999</c:v>
                </c:pt>
                <c:pt idx="50">
                  <c:v>0.49999979999999999</c:v>
                </c:pt>
                <c:pt idx="51">
                  <c:v>0.5099998</c:v>
                </c:pt>
                <c:pt idx="52">
                  <c:v>0.51999980000000001</c:v>
                </c:pt>
                <c:pt idx="53">
                  <c:v>0.52999980000000002</c:v>
                </c:pt>
                <c:pt idx="54">
                  <c:v>0.53999980000000003</c:v>
                </c:pt>
                <c:pt idx="55">
                  <c:v>0.54999980000000004</c:v>
                </c:pt>
                <c:pt idx="56">
                  <c:v>0.55999975999999996</c:v>
                </c:pt>
                <c:pt idx="57">
                  <c:v>0.56999975000000003</c:v>
                </c:pt>
                <c:pt idx="58">
                  <c:v>0.57999973999999999</c:v>
                </c:pt>
                <c:pt idx="59">
                  <c:v>0.58999973999999999</c:v>
                </c:pt>
                <c:pt idx="60">
                  <c:v>0.59999970000000002</c:v>
                </c:pt>
                <c:pt idx="61">
                  <c:v>0.60999970000000003</c:v>
                </c:pt>
                <c:pt idx="62">
                  <c:v>0.61999970000000004</c:v>
                </c:pt>
                <c:pt idx="63">
                  <c:v>0.62999970000000005</c:v>
                </c:pt>
                <c:pt idx="64">
                  <c:v>0.63999969999999995</c:v>
                </c:pt>
                <c:pt idx="65">
                  <c:v>0.64999969999999996</c:v>
                </c:pt>
                <c:pt idx="66">
                  <c:v>0.65999967000000004</c:v>
                </c:pt>
                <c:pt idx="67">
                  <c:v>0.66999966</c:v>
                </c:pt>
                <c:pt idx="68">
                  <c:v>0.67999964999999996</c:v>
                </c:pt>
                <c:pt idx="69">
                  <c:v>0.68999964000000003</c:v>
                </c:pt>
                <c:pt idx="70">
                  <c:v>0.69999962999999998</c:v>
                </c:pt>
                <c:pt idx="71">
                  <c:v>0.70999959999999995</c:v>
                </c:pt>
                <c:pt idx="72">
                  <c:v>0.71999959999999996</c:v>
                </c:pt>
                <c:pt idx="73">
                  <c:v>0.72999959999999997</c:v>
                </c:pt>
                <c:pt idx="74">
                  <c:v>0.73999959999999998</c:v>
                </c:pt>
                <c:pt idx="75">
                  <c:v>0.74999959999999999</c:v>
                </c:pt>
                <c:pt idx="76">
                  <c:v>0.7599996</c:v>
                </c:pt>
                <c:pt idx="77">
                  <c:v>0.76999956000000003</c:v>
                </c:pt>
                <c:pt idx="78">
                  <c:v>0.77999954999999999</c:v>
                </c:pt>
                <c:pt idx="79">
                  <c:v>0.78999953999999994</c:v>
                </c:pt>
                <c:pt idx="80">
                  <c:v>0.79999953999999995</c:v>
                </c:pt>
                <c:pt idx="81">
                  <c:v>0.80999949999999998</c:v>
                </c:pt>
                <c:pt idx="82">
                  <c:v>0.81999949999999999</c:v>
                </c:pt>
                <c:pt idx="83">
                  <c:v>0.8299995</c:v>
                </c:pt>
                <c:pt idx="84">
                  <c:v>0.83999950000000001</c:v>
                </c:pt>
                <c:pt idx="85">
                  <c:v>0.84999950000000002</c:v>
                </c:pt>
                <c:pt idx="86">
                  <c:v>0.85999950000000003</c:v>
                </c:pt>
                <c:pt idx="87">
                  <c:v>0.86999947</c:v>
                </c:pt>
                <c:pt idx="88">
                  <c:v>0.87999945999999996</c:v>
                </c:pt>
                <c:pt idx="89">
                  <c:v>0.88999945000000003</c:v>
                </c:pt>
                <c:pt idx="90">
                  <c:v>0.89999943999999998</c:v>
                </c:pt>
                <c:pt idx="91">
                  <c:v>0.90999943000000005</c:v>
                </c:pt>
                <c:pt idx="92">
                  <c:v>0.91999940000000002</c:v>
                </c:pt>
                <c:pt idx="93">
                  <c:v>0.92999940000000003</c:v>
                </c:pt>
                <c:pt idx="94">
                  <c:v>0.93999940000000004</c:v>
                </c:pt>
                <c:pt idx="95">
                  <c:v>0.94999940000000005</c:v>
                </c:pt>
                <c:pt idx="96">
                  <c:v>0.95999939999999995</c:v>
                </c:pt>
                <c:pt idx="97">
                  <c:v>0.96999939999999996</c:v>
                </c:pt>
                <c:pt idx="98">
                  <c:v>0.97999935999999999</c:v>
                </c:pt>
                <c:pt idx="99">
                  <c:v>0.98999934999999994</c:v>
                </c:pt>
                <c:pt idx="100">
                  <c:v>0.99999934000000001</c:v>
                </c:pt>
              </c:numCache>
            </c:numRef>
          </c:cat>
          <c:val>
            <c:numRef>
              <c:f>'RQ1'!$J$2:$J$102</c:f>
              <c:numCache>
                <c:formatCode>General</c:formatCode>
                <c:ptCount val="101"/>
                <c:pt idx="0">
                  <c:v>0.59541980000000005</c:v>
                </c:pt>
                <c:pt idx="1">
                  <c:v>0.57142859999999995</c:v>
                </c:pt>
                <c:pt idx="2">
                  <c:v>0.57142859999999995</c:v>
                </c:pt>
                <c:pt idx="3">
                  <c:v>0.58333330000000005</c:v>
                </c:pt>
                <c:pt idx="4">
                  <c:v>0.58823530000000002</c:v>
                </c:pt>
                <c:pt idx="5">
                  <c:v>0.59322034999999995</c:v>
                </c:pt>
                <c:pt idx="6">
                  <c:v>0.59829060000000001</c:v>
                </c:pt>
                <c:pt idx="7">
                  <c:v>0.60344830000000005</c:v>
                </c:pt>
                <c:pt idx="8">
                  <c:v>0.60344830000000005</c:v>
                </c:pt>
                <c:pt idx="9">
                  <c:v>0.6086956</c:v>
                </c:pt>
                <c:pt idx="10">
                  <c:v>0.61403509999999994</c:v>
                </c:pt>
                <c:pt idx="11">
                  <c:v>0.61403509999999994</c:v>
                </c:pt>
                <c:pt idx="12">
                  <c:v>0.61946904999999997</c:v>
                </c:pt>
                <c:pt idx="13">
                  <c:v>0.61946904999999997</c:v>
                </c:pt>
                <c:pt idx="14">
                  <c:v>0.61946904999999997</c:v>
                </c:pt>
                <c:pt idx="15">
                  <c:v>0.61946904999999997</c:v>
                </c:pt>
                <c:pt idx="16">
                  <c:v>0.625</c:v>
                </c:pt>
                <c:pt idx="17">
                  <c:v>0.63063060000000004</c:v>
                </c:pt>
                <c:pt idx="18">
                  <c:v>0.63063060000000004</c:v>
                </c:pt>
                <c:pt idx="19">
                  <c:v>0.63063060000000004</c:v>
                </c:pt>
                <c:pt idx="20">
                  <c:v>0.6238532</c:v>
                </c:pt>
                <c:pt idx="21">
                  <c:v>0.61111110000000002</c:v>
                </c:pt>
                <c:pt idx="22">
                  <c:v>0.61111110000000002</c:v>
                </c:pt>
                <c:pt idx="23">
                  <c:v>0.61682250000000005</c:v>
                </c:pt>
                <c:pt idx="24">
                  <c:v>0.62264156000000004</c:v>
                </c:pt>
                <c:pt idx="25">
                  <c:v>0.62264156000000004</c:v>
                </c:pt>
                <c:pt idx="26">
                  <c:v>0.60952379999999995</c:v>
                </c:pt>
                <c:pt idx="27">
                  <c:v>0.59615379999999996</c:v>
                </c:pt>
                <c:pt idx="28">
                  <c:v>0.59615379999999996</c:v>
                </c:pt>
                <c:pt idx="29">
                  <c:v>0.59615379999999996</c:v>
                </c:pt>
                <c:pt idx="30">
                  <c:v>0.60194175999999999</c:v>
                </c:pt>
                <c:pt idx="31">
                  <c:v>0.60784309999999997</c:v>
                </c:pt>
                <c:pt idx="32">
                  <c:v>0.62626265999999997</c:v>
                </c:pt>
                <c:pt idx="33">
                  <c:v>0.63265305999999999</c:v>
                </c:pt>
                <c:pt idx="34">
                  <c:v>0.63265305999999999</c:v>
                </c:pt>
                <c:pt idx="35">
                  <c:v>0.63265305999999999</c:v>
                </c:pt>
                <c:pt idx="36">
                  <c:v>0.63265305999999999</c:v>
                </c:pt>
                <c:pt idx="37">
                  <c:v>0.63265305999999999</c:v>
                </c:pt>
                <c:pt idx="38">
                  <c:v>0.625</c:v>
                </c:pt>
                <c:pt idx="39">
                  <c:v>0.625</c:v>
                </c:pt>
                <c:pt idx="40">
                  <c:v>0.625</c:v>
                </c:pt>
                <c:pt idx="41">
                  <c:v>0.625</c:v>
                </c:pt>
                <c:pt idx="42">
                  <c:v>0.625</c:v>
                </c:pt>
                <c:pt idx="43">
                  <c:v>0.631579</c:v>
                </c:pt>
                <c:pt idx="44">
                  <c:v>0.631579</c:v>
                </c:pt>
                <c:pt idx="45">
                  <c:v>0.63829789999999997</c:v>
                </c:pt>
                <c:pt idx="46">
                  <c:v>0.63829789999999997</c:v>
                </c:pt>
                <c:pt idx="47">
                  <c:v>0.62365585999999995</c:v>
                </c:pt>
                <c:pt idx="48">
                  <c:v>0.63043479999999996</c:v>
                </c:pt>
                <c:pt idx="49">
                  <c:v>0.61538459999999995</c:v>
                </c:pt>
                <c:pt idx="50">
                  <c:v>0.61538459999999995</c:v>
                </c:pt>
                <c:pt idx="51">
                  <c:v>0.59999996</c:v>
                </c:pt>
                <c:pt idx="52">
                  <c:v>0.59999996</c:v>
                </c:pt>
                <c:pt idx="53">
                  <c:v>0.59999996</c:v>
                </c:pt>
                <c:pt idx="54">
                  <c:v>0.5842697</c:v>
                </c:pt>
                <c:pt idx="55">
                  <c:v>0.5842697</c:v>
                </c:pt>
                <c:pt idx="56">
                  <c:v>0.56818179999999996</c:v>
                </c:pt>
                <c:pt idx="57">
                  <c:v>0.56818179999999996</c:v>
                </c:pt>
                <c:pt idx="58">
                  <c:v>0.56818179999999996</c:v>
                </c:pt>
                <c:pt idx="59">
                  <c:v>0.55172414000000003</c:v>
                </c:pt>
                <c:pt idx="60">
                  <c:v>0.55172414000000003</c:v>
                </c:pt>
                <c:pt idx="61">
                  <c:v>0.55172414000000003</c:v>
                </c:pt>
                <c:pt idx="62">
                  <c:v>0.55172414000000003</c:v>
                </c:pt>
                <c:pt idx="63">
                  <c:v>0.51764710000000003</c:v>
                </c:pt>
                <c:pt idx="64">
                  <c:v>0.51764710000000003</c:v>
                </c:pt>
                <c:pt idx="65">
                  <c:v>0.53012049999999999</c:v>
                </c:pt>
                <c:pt idx="66">
                  <c:v>0.51851849999999999</c:v>
                </c:pt>
                <c:pt idx="67">
                  <c:v>0.51851849999999999</c:v>
                </c:pt>
                <c:pt idx="68">
                  <c:v>0.52500000000000002</c:v>
                </c:pt>
                <c:pt idx="69">
                  <c:v>0.52500000000000002</c:v>
                </c:pt>
                <c:pt idx="70">
                  <c:v>0.52500000000000002</c:v>
                </c:pt>
                <c:pt idx="71">
                  <c:v>0.52500000000000002</c:v>
                </c:pt>
                <c:pt idx="72">
                  <c:v>0.53164553999999997</c:v>
                </c:pt>
                <c:pt idx="73">
                  <c:v>0.53164553999999997</c:v>
                </c:pt>
                <c:pt idx="74">
                  <c:v>0.53846156999999994</c:v>
                </c:pt>
                <c:pt idx="75">
                  <c:v>0.54545456000000003</c:v>
                </c:pt>
                <c:pt idx="76">
                  <c:v>0.54545456000000003</c:v>
                </c:pt>
                <c:pt idx="77">
                  <c:v>0.54545456000000003</c:v>
                </c:pt>
                <c:pt idx="78">
                  <c:v>0.54545456000000003</c:v>
                </c:pt>
                <c:pt idx="79">
                  <c:v>0.5263158</c:v>
                </c:pt>
                <c:pt idx="80">
                  <c:v>0.5263158</c:v>
                </c:pt>
                <c:pt idx="81">
                  <c:v>0.53333330000000001</c:v>
                </c:pt>
                <c:pt idx="82">
                  <c:v>0.53333330000000001</c:v>
                </c:pt>
                <c:pt idx="83">
                  <c:v>0.54054060000000004</c:v>
                </c:pt>
                <c:pt idx="84">
                  <c:v>0.54054060000000004</c:v>
                </c:pt>
                <c:pt idx="85">
                  <c:v>0.54054060000000004</c:v>
                </c:pt>
                <c:pt idx="86">
                  <c:v>0.54054060000000004</c:v>
                </c:pt>
                <c:pt idx="87">
                  <c:v>0.54794520000000002</c:v>
                </c:pt>
                <c:pt idx="88">
                  <c:v>0.50704229999999995</c:v>
                </c:pt>
                <c:pt idx="89">
                  <c:v>0.49275360000000001</c:v>
                </c:pt>
                <c:pt idx="90">
                  <c:v>0.5</c:v>
                </c:pt>
                <c:pt idx="91">
                  <c:v>0.5</c:v>
                </c:pt>
                <c:pt idx="92">
                  <c:v>0.47761189999999998</c:v>
                </c:pt>
                <c:pt idx="93">
                  <c:v>0.47761189999999998</c:v>
                </c:pt>
                <c:pt idx="94">
                  <c:v>0.47761189999999998</c:v>
                </c:pt>
                <c:pt idx="95">
                  <c:v>0.47761189999999998</c:v>
                </c:pt>
                <c:pt idx="96">
                  <c:v>0.47761189999999998</c:v>
                </c:pt>
                <c:pt idx="97">
                  <c:v>0.46153845999999998</c:v>
                </c:pt>
                <c:pt idx="98">
                  <c:v>0.46875002999999998</c:v>
                </c:pt>
                <c:pt idx="99">
                  <c:v>0.46875002999999998</c:v>
                </c:pt>
                <c:pt idx="100">
                  <c:v>0.46666667000000001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A6-4E01-84C9-E47DDE49C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925440"/>
        <c:axId val="106927232"/>
      </c:lineChart>
      <c:catAx>
        <c:axId val="106925440"/>
        <c:scaling>
          <c:orientation val="minMax"/>
        </c:scaling>
        <c:delete val="0"/>
        <c:axPos val="b"/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6927232"/>
        <c:crosses val="autoZero"/>
        <c:auto val="1"/>
        <c:lblAlgn val="ctr"/>
        <c:lblOffset val="100"/>
        <c:noMultiLvlLbl val="0"/>
      </c:catAx>
      <c:valAx>
        <c:axId val="10692723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6925440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/>
              <a:t>Approach</a:t>
            </a:r>
            <a:r>
              <a:rPr lang="en-US" altLang="zh-CN" baseline="0"/>
              <a:t> Comparison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'RQ2'!$A$20</c:f>
              <c:strCache>
                <c:ptCount val="1"/>
                <c:pt idx="0">
                  <c:v>FRAPT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'RQ2'!$B$20:$G$20</c:f>
              <c:numCache>
                <c:formatCode>0.00%</c:formatCode>
                <c:ptCount val="6"/>
                <c:pt idx="0">
                  <c:v>0.74225664199999997</c:v>
                </c:pt>
                <c:pt idx="1">
                  <c:v>0.86002696000000001</c:v>
                </c:pt>
                <c:pt idx="2">
                  <c:v>0.78559093000000002</c:v>
                </c:pt>
                <c:pt idx="3">
                  <c:v>0.60857018299999999</c:v>
                </c:pt>
                <c:pt idx="4">
                  <c:v>0.68457996499999996</c:v>
                </c:pt>
                <c:pt idx="5">
                  <c:v>0.63391673999999998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2-42EF-AF05-CECF30DAB93A}"/>
            </c:ext>
          </c:extLst>
        </c:ser>
        <c:ser>
          <c:idx val="1"/>
          <c:order val="1"/>
          <c:tx>
            <c:strRef>
              <c:f>'RQ2'!$A$21</c:f>
              <c:strCache>
                <c:ptCount val="1"/>
                <c:pt idx="0">
                  <c:v>FITSEA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'RQ2'!$B$21:$G$21</c:f>
              <c:numCache>
                <c:formatCode>0.00%</c:formatCode>
                <c:ptCount val="6"/>
                <c:pt idx="0">
                  <c:v>0.7329</c:v>
                </c:pt>
                <c:pt idx="1">
                  <c:v>0.73799999999999999</c:v>
                </c:pt>
                <c:pt idx="2">
                  <c:v>0.69789999999999996</c:v>
                </c:pt>
                <c:pt idx="3">
                  <c:v>0.5474</c:v>
                </c:pt>
                <c:pt idx="4">
                  <c:v>0.52259999999999995</c:v>
                </c:pt>
                <c:pt idx="5">
                  <c:v>0.51070000000000004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2-42EF-AF05-CECF30DAB93A}"/>
            </c:ext>
          </c:extLst>
        </c:ser>
        <c:ser>
          <c:idx val="2"/>
          <c:order val="2"/>
          <c:tx>
            <c:strRef>
              <c:f>'RQ2'!$A$22</c:f>
              <c:strCache>
                <c:ptCount val="1"/>
                <c:pt idx="0">
                  <c:v>GMR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'RQ2'!$B$22:$G$22</c:f>
              <c:numCache>
                <c:formatCode>0.00%</c:formatCode>
                <c:ptCount val="6"/>
                <c:pt idx="0">
                  <c:v>0.65129999999999999</c:v>
                </c:pt>
                <c:pt idx="1">
                  <c:v>0.56630000000000003</c:v>
                </c:pt>
                <c:pt idx="2">
                  <c:v>0.59079999999999999</c:v>
                </c:pt>
                <c:pt idx="3">
                  <c:v>0.46639999999999998</c:v>
                </c:pt>
                <c:pt idx="4">
                  <c:v>0.25650000000000001</c:v>
                </c:pt>
                <c:pt idx="5">
                  <c:v>0.314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42-42EF-AF05-CECF30DAB93A}"/>
            </c:ext>
          </c:extLst>
        </c:ser>
        <c:ser>
          <c:idx val="3"/>
          <c:order val="3"/>
          <c:tx>
            <c:strRef>
              <c:f>'RQ2'!$A$23</c:f>
              <c:strCache>
                <c:ptCount val="1"/>
                <c:pt idx="0">
                  <c:v>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'RQ2'!$B$23:$G$23</c:f>
              <c:numCache>
                <c:formatCode>0.00%</c:formatCode>
                <c:ptCount val="6"/>
                <c:pt idx="0">
                  <c:v>0.55399999999999994</c:v>
                </c:pt>
                <c:pt idx="1">
                  <c:v>0.74399999999999999</c:v>
                </c:pt>
                <c:pt idx="2">
                  <c:v>0.58600000000000008</c:v>
                </c:pt>
                <c:pt idx="3">
                  <c:v>0.36666921500000005</c:v>
                </c:pt>
                <c:pt idx="4">
                  <c:v>0.56035069999999998</c:v>
                </c:pt>
                <c:pt idx="5">
                  <c:v>0.4412615775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42-42EF-AF05-CECF30DAB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63168"/>
        <c:axId val="107064704"/>
      </c:barChart>
      <c:catAx>
        <c:axId val="10706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7064704"/>
        <c:crosses val="autoZero"/>
        <c:auto val="1"/>
        <c:lblAlgn val="ctr"/>
        <c:lblOffset val="100"/>
        <c:noMultiLvlLbl val="0"/>
      </c:catAx>
      <c:valAx>
        <c:axId val="107064704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7063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1100" dirty="0"/>
              <a:t>Results of FRAPT and FRAPT-Filter</a:t>
            </a:r>
            <a:endParaRPr lang="zh-CN" sz="11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473170874056647"/>
          <c:y val="0.18708309963926831"/>
          <c:w val="0.76246794337666191"/>
          <c:h val="0.44307737977179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'RQ3'!$C$19</c:f>
              <c:strCache>
                <c:ptCount val="1"/>
                <c:pt idx="0">
                  <c:v>FRAPT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'RQ3'!$A$20:$B$25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'RQ3'!$C$20:$C$25</c:f>
              <c:numCache>
                <c:formatCode>0.00%</c:formatCode>
                <c:ptCount val="6"/>
                <c:pt idx="0">
                  <c:v>0.74225664199999997</c:v>
                </c:pt>
                <c:pt idx="1">
                  <c:v>0.86002696000000001</c:v>
                </c:pt>
                <c:pt idx="2">
                  <c:v>0.78559093000000002</c:v>
                </c:pt>
                <c:pt idx="3">
                  <c:v>0.60857018299999999</c:v>
                </c:pt>
                <c:pt idx="4">
                  <c:v>0.68457996499999996</c:v>
                </c:pt>
                <c:pt idx="5">
                  <c:v>0.63391673999999998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9-4A4E-9628-10FB636A1D61}"/>
            </c:ext>
          </c:extLst>
        </c:ser>
        <c:ser>
          <c:idx val="1"/>
          <c:order val="1"/>
          <c:tx>
            <c:strRef>
              <c:f>'RQ3'!$D$19</c:f>
              <c:strCache>
                <c:ptCount val="1"/>
                <c:pt idx="0">
                  <c:v>FRAPT-Filter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'RQ3'!$A$20:$B$25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'RQ3'!$D$20:$D$25</c:f>
              <c:numCache>
                <c:formatCode>0.00%</c:formatCode>
                <c:ptCount val="6"/>
                <c:pt idx="0">
                  <c:v>0.55352142800000004</c:v>
                </c:pt>
                <c:pt idx="1">
                  <c:v>0.904204852</c:v>
                </c:pt>
                <c:pt idx="2">
                  <c:v>0.66893117999999996</c:v>
                </c:pt>
                <c:pt idx="3">
                  <c:v>0.49782441500000002</c:v>
                </c:pt>
                <c:pt idx="4">
                  <c:v>0.74141824300000003</c:v>
                </c:pt>
                <c:pt idx="5">
                  <c:v>0.589686033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69-4A4E-9628-10FB636A1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00160"/>
        <c:axId val="108301696"/>
      </c:barChart>
      <c:catAx>
        <c:axId val="10830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301696"/>
        <c:crosses val="autoZero"/>
        <c:auto val="1"/>
        <c:lblAlgn val="ctr"/>
        <c:lblOffset val="100"/>
        <c:noMultiLvlLbl val="0"/>
      </c:catAx>
      <c:valAx>
        <c:axId val="108301696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300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1000" dirty="0"/>
              <a:t>Results of FRAPT and FRAPT-</a:t>
            </a:r>
            <a:r>
              <a:rPr lang="en-US" sz="1000" dirty="0" err="1"/>
              <a:t>PronsRes</a:t>
            </a:r>
            <a:endParaRPr lang="zh-CN" sz="1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1517850980780567"/>
          <c:y val="0.17976325442263441"/>
          <c:w val="0.76807712428699604"/>
          <c:h val="0.434961470315584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'RQ4'!$C$20</c:f>
              <c:strCache>
                <c:ptCount val="1"/>
                <c:pt idx="0">
                  <c:v>FRAPT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'RQ4'!$A$21:$B$26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'RQ4'!$C$21:$C$26</c:f>
              <c:numCache>
                <c:formatCode>0.00%</c:formatCode>
                <c:ptCount val="6"/>
                <c:pt idx="0">
                  <c:v>0.74225664199999997</c:v>
                </c:pt>
                <c:pt idx="1">
                  <c:v>0.86002696000000001</c:v>
                </c:pt>
                <c:pt idx="2">
                  <c:v>0.78559093000000002</c:v>
                </c:pt>
                <c:pt idx="3">
                  <c:v>0.60857018299999999</c:v>
                </c:pt>
                <c:pt idx="4">
                  <c:v>0.68457996499999996</c:v>
                </c:pt>
                <c:pt idx="5">
                  <c:v>0.63391673999999998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D-4DE9-B8AB-EF88F2E31EF6}"/>
            </c:ext>
          </c:extLst>
        </c:ser>
        <c:ser>
          <c:idx val="1"/>
          <c:order val="1"/>
          <c:tx>
            <c:strRef>
              <c:f>'RQ4'!$D$20</c:f>
              <c:strCache>
                <c:ptCount val="1"/>
                <c:pt idx="0">
                  <c:v>FRAPT-PronsRes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'RQ4'!$A$21:$B$26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'RQ4'!$D$21:$D$26</c:f>
              <c:numCache>
                <c:formatCode>0.00%</c:formatCode>
                <c:ptCount val="6"/>
                <c:pt idx="0">
                  <c:v>0.67422347999999999</c:v>
                </c:pt>
                <c:pt idx="1">
                  <c:v>0.92334680400000002</c:v>
                </c:pt>
                <c:pt idx="2">
                  <c:v>0.77133946799999997</c:v>
                </c:pt>
                <c:pt idx="3">
                  <c:v>0.61291386800000003</c:v>
                </c:pt>
                <c:pt idx="4">
                  <c:v>0.64346884999999998</c:v>
                </c:pt>
                <c:pt idx="5">
                  <c:v>0.62005473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AD-4DE9-B8AB-EF88F2E31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62688"/>
        <c:axId val="108589056"/>
      </c:barChart>
      <c:catAx>
        <c:axId val="10856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589056"/>
        <c:crosses val="autoZero"/>
        <c:auto val="1"/>
        <c:lblAlgn val="ctr"/>
        <c:lblOffset val="100"/>
        <c:noMultiLvlLbl val="0"/>
      </c:catAx>
      <c:valAx>
        <c:axId val="10858905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5626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sz="1000" dirty="0"/>
              <a:t>Results of FRAPT and variants without topic and PR</a:t>
            </a:r>
            <a:endParaRPr lang="zh-CN" sz="1000" dirty="0"/>
          </a:p>
        </c:rich>
      </c:tx>
      <c:layout>
        <c:manualLayout>
          <c:xMode val="edge"/>
          <c:yMode val="edge"/>
          <c:x val="0.11456545210382778"/>
          <c:y val="3.240740740740740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62879173269247"/>
          <c:y val="0.17121968506363441"/>
          <c:w val="0.81442948834145135"/>
          <c:h val="0.38574611636689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'RQ5'!$C$19</c:f>
              <c:strCache>
                <c:ptCount val="1"/>
                <c:pt idx="0">
                  <c:v>FRAPT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'RQ5'!$A$20:$B$25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'RQ5'!$C$20:$C$25</c:f>
              <c:numCache>
                <c:formatCode>0.00%</c:formatCode>
                <c:ptCount val="6"/>
                <c:pt idx="0">
                  <c:v>0.74225664199999997</c:v>
                </c:pt>
                <c:pt idx="1">
                  <c:v>0.86002696000000001</c:v>
                </c:pt>
                <c:pt idx="2">
                  <c:v>0.78559093000000002</c:v>
                </c:pt>
                <c:pt idx="3">
                  <c:v>0.60857018299999999</c:v>
                </c:pt>
                <c:pt idx="4">
                  <c:v>0.68457996499999996</c:v>
                </c:pt>
                <c:pt idx="5">
                  <c:v>0.63391673999999998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5-4058-AED4-4090B9DDF098}"/>
            </c:ext>
          </c:extLst>
        </c:ser>
        <c:ser>
          <c:idx val="1"/>
          <c:order val="1"/>
          <c:tx>
            <c:strRef>
              <c:f>'RQ5'!$D$19</c:f>
              <c:strCache>
                <c:ptCount val="1"/>
                <c:pt idx="0">
                  <c:v>FRAPT-Topic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'RQ5'!$A$20:$B$25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'RQ5'!$D$20:$D$25</c:f>
              <c:numCache>
                <c:formatCode>0.00%</c:formatCode>
                <c:ptCount val="6"/>
                <c:pt idx="0">
                  <c:v>0.66292315400000001</c:v>
                </c:pt>
                <c:pt idx="1">
                  <c:v>0.91182388999999997</c:v>
                </c:pt>
                <c:pt idx="2">
                  <c:v>0.75978929799999995</c:v>
                </c:pt>
                <c:pt idx="3">
                  <c:v>0.51875385500000004</c:v>
                </c:pt>
                <c:pt idx="4">
                  <c:v>0.79099367499999995</c:v>
                </c:pt>
                <c:pt idx="5">
                  <c:v>0.61991719000000001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5-4058-AED4-4090B9DDF098}"/>
            </c:ext>
          </c:extLst>
        </c:ser>
        <c:ser>
          <c:idx val="2"/>
          <c:order val="2"/>
          <c:tx>
            <c:strRef>
              <c:f>'RQ5'!$E$19</c:f>
              <c:strCache>
                <c:ptCount val="1"/>
                <c:pt idx="0">
                  <c:v>FRAPT-PR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'RQ5'!$A$20:$B$25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'RQ5'!$E$20:$E$25</c:f>
              <c:numCache>
                <c:formatCode>0.00%</c:formatCode>
                <c:ptCount val="6"/>
                <c:pt idx="0">
                  <c:v>0.62025560000000002</c:v>
                </c:pt>
                <c:pt idx="1">
                  <c:v>0.92779874200000001</c:v>
                </c:pt>
                <c:pt idx="2">
                  <c:v>0.73899411000000004</c:v>
                </c:pt>
                <c:pt idx="3">
                  <c:v>0.48412724000000001</c:v>
                </c:pt>
                <c:pt idx="4">
                  <c:v>0.86336043799999995</c:v>
                </c:pt>
                <c:pt idx="5">
                  <c:v>0.61775885799999997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A5-4058-AED4-4090B9DDF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714624"/>
        <c:axId val="108732800"/>
      </c:barChart>
      <c:catAx>
        <c:axId val="1087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732800"/>
        <c:crosses val="autoZero"/>
        <c:auto val="1"/>
        <c:lblAlgn val="ctr"/>
        <c:lblOffset val="100"/>
        <c:noMultiLvlLbl val="0"/>
      </c:catAx>
      <c:valAx>
        <c:axId val="10873280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8714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037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  <a:pPr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2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3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6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1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8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2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7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1219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0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1"/>
          <p:cNvSpPr/>
          <p:nvPr userDrawn="1"/>
        </p:nvSpPr>
        <p:spPr>
          <a:xfrm>
            <a:off x="3894" y="6501342"/>
            <a:ext cx="9144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平行四边形 13"/>
          <p:cNvSpPr/>
          <p:nvPr userDrawn="1"/>
        </p:nvSpPr>
        <p:spPr>
          <a:xfrm>
            <a:off x="4211961" y="6501342"/>
            <a:ext cx="831245" cy="356659"/>
          </a:xfrm>
          <a:prstGeom prst="parallelogram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平行四边形 12"/>
          <p:cNvSpPr/>
          <p:nvPr userDrawn="1"/>
        </p:nvSpPr>
        <p:spPr>
          <a:xfrm>
            <a:off x="7435723" y="-27384"/>
            <a:ext cx="831245" cy="164637"/>
          </a:xfrm>
          <a:prstGeom prst="parallelogram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平行四边形 13"/>
          <p:cNvSpPr/>
          <p:nvPr userDrawn="1"/>
        </p:nvSpPr>
        <p:spPr>
          <a:xfrm>
            <a:off x="6588224" y="-27384"/>
            <a:ext cx="831245" cy="164637"/>
          </a:xfrm>
          <a:prstGeom prst="parallelogram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743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F1098-4237-41BC-960F-A352F6B7DAA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平行四边形 13"/>
          <p:cNvSpPr/>
          <p:nvPr userDrawn="1"/>
        </p:nvSpPr>
        <p:spPr>
          <a:xfrm>
            <a:off x="8292661" y="-27384"/>
            <a:ext cx="831245" cy="164637"/>
          </a:xfrm>
          <a:prstGeom prst="parallelogram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1"/>
          <p:cNvSpPr/>
          <p:nvPr userDrawn="1"/>
        </p:nvSpPr>
        <p:spPr>
          <a:xfrm>
            <a:off x="3894" y="6679671"/>
            <a:ext cx="9144000" cy="178330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13"/>
          <p:cNvSpPr/>
          <p:nvPr userDrawn="1"/>
        </p:nvSpPr>
        <p:spPr>
          <a:xfrm>
            <a:off x="4211961" y="6679671"/>
            <a:ext cx="831245" cy="178330"/>
          </a:xfrm>
          <a:prstGeom prst="parallelogram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58627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F1098-4237-41BC-960F-A352F6B7D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50825" y="698376"/>
            <a:ext cx="8642350" cy="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748464" y="65160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86584B-C764-483D-9EFF-553A72635432}" type="slidenum">
              <a:rPr lang="zh-CN" altLang="en-US" sz="18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8041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</p:sldLayoutIdLst>
  <p:hf hdr="0" ftr="0" dt="0"/>
  <p:txStyles>
    <p:titleStyle>
      <a:lvl1pPr algn="ctr" defTabSz="1219044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2" indent="-457142" algn="l" defTabSz="1219044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2" algn="l" defTabSz="1219044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6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28" indent="-304762" algn="l" defTabSz="121904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0" indent="-304762" algn="l" defTabSz="121904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7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9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18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40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6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8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2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3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56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79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6" y="-7281"/>
            <a:ext cx="9150765" cy="660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12"/>
          <p:cNvSpPr txBox="1"/>
          <p:nvPr/>
        </p:nvSpPr>
        <p:spPr>
          <a:xfrm>
            <a:off x="120807" y="1844824"/>
            <a:ext cx="8843681" cy="98487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2800" b="1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An Unsupervised Approach for Discovering Relevant Tutorial Fragments for APIs</a:t>
            </a:r>
            <a:endParaRPr lang="zh-CN" altLang="en-US" sz="2800" b="1" dirty="0">
              <a:ln w="11430">
                <a:noFill/>
              </a:ln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内容占位符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6003"/>
            <a:ext cx="1651715" cy="1361363"/>
          </a:xfrm>
          <a:prstGeom prst="rect">
            <a:avLst/>
          </a:prstGeom>
        </p:spPr>
      </p:pic>
      <p:sp>
        <p:nvSpPr>
          <p:cNvPr id="11" name="Rectangle 9"/>
          <p:cNvSpPr/>
          <p:nvPr/>
        </p:nvSpPr>
        <p:spPr>
          <a:xfrm>
            <a:off x="0" y="3635615"/>
            <a:ext cx="91372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Reporter: </a:t>
            </a:r>
            <a:r>
              <a:rPr lang="en-US" b="1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Jingxuan</a:t>
            </a:r>
            <a:r>
              <a:rPr lang="en-US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Zhang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Dalian University of Technology, China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May. 2017</a:t>
            </a:r>
          </a:p>
        </p:txBody>
      </p:sp>
      <p:sp>
        <p:nvSpPr>
          <p:cNvPr id="2" name="矩形 1"/>
          <p:cNvSpPr/>
          <p:nvPr/>
        </p:nvSpPr>
        <p:spPr>
          <a:xfrm>
            <a:off x="129509" y="6088300"/>
            <a:ext cx="8633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 Jiang, Jingxuan Zhang,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Zhilei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Ren, and Tao Zhang. An Unsupervised Approach for Discovering Tutorial Fragments Explaining APIs. In Proc. of 39rd IEEE International Conference on Software Engineering (ICSE'17), 2017.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Topic Based Correlation Score Calculation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383342" y="3475897"/>
            <a:ext cx="3529549" cy="2401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tutorial fragment is treated as a document to put into LDA.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 outputs the topic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fragment as well as the term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topic.</a:t>
            </a:r>
          </a:p>
        </p:txBody>
      </p: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a correlation score between fragments and APIs according to the results of topic model.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内容占位符 2"/>
          <p:cNvSpPr txBox="1">
            <a:spLocks/>
          </p:cNvSpPr>
          <p:nvPr/>
        </p:nvSpPr>
        <p:spPr>
          <a:xfrm>
            <a:off x="5378878" y="2996952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Procedure: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93703" y="6224112"/>
                <a:ext cx="9649072" cy="589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API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fragment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topic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API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fragment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03" y="6224112"/>
                <a:ext cx="9649072" cy="589264"/>
              </a:xfrm>
              <a:prstGeom prst="rect">
                <a:avLst/>
              </a:prstGeom>
              <a:blipFill>
                <a:blip r:embed="rId4"/>
                <a:stretch>
                  <a:fillRect t="-148454" b="-20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/>
          <p:cNvSpPr/>
          <p:nvPr/>
        </p:nvSpPr>
        <p:spPr>
          <a:xfrm>
            <a:off x="2123848" y="4077192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7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PageRank Based Correlation Score Calculation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383342" y="3475897"/>
            <a:ext cx="3529549" cy="19897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cosine similarity with TF-IDF term weight between sentences.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directed graph based on sentences and their similarities.</a:t>
            </a:r>
          </a:p>
        </p:txBody>
      </p: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another correlation score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fragments and APIs based on the PageRank value of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sentence.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内容占位符 2"/>
          <p:cNvSpPr txBox="1">
            <a:spLocks/>
          </p:cNvSpPr>
          <p:nvPr/>
        </p:nvSpPr>
        <p:spPr>
          <a:xfrm>
            <a:off x="5378878" y="2996952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Procedure: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80528" y="5975517"/>
                <a:ext cx="5613323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Score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API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fragment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fragment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×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API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|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fragment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5975517"/>
                <a:ext cx="5613323" cy="765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713149" y="6059748"/>
                <a:ext cx="6858000" cy="641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API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| 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contains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API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does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not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contain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API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49" y="6059748"/>
                <a:ext cx="6858000" cy="641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/>
          <p:cNvSpPr/>
          <p:nvPr/>
        </p:nvSpPr>
        <p:spPr>
          <a:xfrm>
            <a:off x="2123728" y="494128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6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Relevance Identification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relevance identification scheme to detect the relevance between fragments and APIs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46634"/>
            <a:ext cx="3884141" cy="21146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01658" y="3090475"/>
            <a:ext cx="3754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identification scheme: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95898" y="6181393"/>
                <a:ext cx="6934977" cy="50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 1 − 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sentences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tutorial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containing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APIs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their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methods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sentences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tutorial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8" y="6181393"/>
                <a:ext cx="6934977" cy="501419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/>
          <p:cNvSpPr/>
          <p:nvPr/>
        </p:nvSpPr>
        <p:spPr>
          <a:xfrm>
            <a:off x="3852040" y="458124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1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Relevant Fragment Recommender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383342" y="3475898"/>
            <a:ext cx="3529549" cy="25291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 input the unfamiliar API into FRAPT. 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FRAPT looks up the relevance between fragments and APIs, and recommends relevant tutorial fragments to the developers.</a:t>
            </a:r>
          </a:p>
        </p:txBody>
      </p: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relevant fragments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unfamiliar APIs.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内容占位符 2"/>
          <p:cNvSpPr txBox="1">
            <a:spLocks/>
          </p:cNvSpPr>
          <p:nvPr/>
        </p:nvSpPr>
        <p:spPr>
          <a:xfrm>
            <a:off x="5378878" y="2996952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Procedure: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852040" y="2925064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24"/>
          <p:cNvSpPr txBox="1">
            <a:spLocks/>
          </p:cNvSpPr>
          <p:nvPr/>
        </p:nvSpPr>
        <p:spPr bwMode="auto">
          <a:xfrm>
            <a:off x="3547697" y="188640"/>
            <a:ext cx="2680487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Agenda</a:t>
            </a:r>
            <a:r>
              <a:rPr lang="zh-CN" altLang="en-US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1C212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44693" y="1515749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kern="0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200" kern="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44693" y="2451853"/>
            <a:ext cx="6804248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44693" y="3492494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35"/>
          <p:cNvSpPr txBox="1"/>
          <p:nvPr/>
        </p:nvSpPr>
        <p:spPr>
          <a:xfrm>
            <a:off x="2044693" y="4428598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135"/>
          <p:cNvSpPr txBox="1"/>
          <p:nvPr/>
        </p:nvSpPr>
        <p:spPr>
          <a:xfrm>
            <a:off x="2051720" y="5404181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​​ 3"/>
          <p:cNvSpPr/>
          <p:nvPr/>
        </p:nvSpPr>
        <p:spPr>
          <a:xfrm>
            <a:off x="1115639" y="2507471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​​ 3"/>
          <p:cNvSpPr/>
          <p:nvPr/>
        </p:nvSpPr>
        <p:spPr>
          <a:xfrm>
            <a:off x="1115639" y="3502392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​​ 3"/>
          <p:cNvSpPr/>
          <p:nvPr/>
        </p:nvSpPr>
        <p:spPr>
          <a:xfrm>
            <a:off x="1115639" y="1515748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​​ 8"/>
          <p:cNvSpPr/>
          <p:nvPr/>
        </p:nvSpPr>
        <p:spPr>
          <a:xfrm>
            <a:off x="1115616" y="5430663"/>
            <a:ext cx="737591" cy="589061"/>
          </a:xfrm>
          <a:prstGeom prst="rect">
            <a:avLst/>
          </a:pr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​​ 3"/>
          <p:cNvSpPr/>
          <p:nvPr/>
        </p:nvSpPr>
        <p:spPr>
          <a:xfrm>
            <a:off x="1122666" y="446807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250824" y="764704"/>
            <a:ext cx="5329288" cy="360000"/>
            <a:chOff x="5940193" y="2424006"/>
            <a:chExt cx="3456384" cy="432048"/>
          </a:xfrm>
        </p:grpSpPr>
        <p:sp>
          <p:nvSpPr>
            <p:cNvPr id="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1"/>
            <p:cNvSpPr>
              <a:spLocks noChangeArrowheads="1"/>
            </p:cNvSpPr>
            <p:nvPr/>
          </p:nvSpPr>
          <p:spPr bwMode="auto">
            <a:xfrm>
              <a:off x="6012210" y="2429482"/>
              <a:ext cx="3060402" cy="42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1. Tutorial Corpora</a:t>
              </a:r>
              <a:endPara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4159"/>
              </p:ext>
            </p:extLst>
          </p:nvPr>
        </p:nvGraphicFramePr>
        <p:xfrm>
          <a:off x="4594231" y="1196752"/>
          <a:ext cx="4312693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624548">
                  <a:extLst>
                    <a:ext uri="{9D8B030D-6E8A-4147-A177-3AD203B41FA5}">
                      <a16:colId xmlns:a16="http://schemas.microsoft.com/office/drawing/2014/main" val="2832368475"/>
                    </a:ext>
                  </a:extLst>
                </a:gridCol>
                <a:gridCol w="624548">
                  <a:extLst>
                    <a:ext uri="{9D8B030D-6E8A-4147-A177-3AD203B41FA5}">
                      <a16:colId xmlns:a16="http://schemas.microsoft.com/office/drawing/2014/main" val="3420456393"/>
                    </a:ext>
                  </a:extLst>
                </a:gridCol>
                <a:gridCol w="520339">
                  <a:extLst>
                    <a:ext uri="{9D8B030D-6E8A-4147-A177-3AD203B41FA5}">
                      <a16:colId xmlns:a16="http://schemas.microsoft.com/office/drawing/2014/main" val="2636142319"/>
                    </a:ext>
                  </a:extLst>
                </a:gridCol>
                <a:gridCol w="561883">
                  <a:extLst>
                    <a:ext uri="{9D8B030D-6E8A-4147-A177-3AD203B41FA5}">
                      <a16:colId xmlns:a16="http://schemas.microsoft.com/office/drawing/2014/main" val="3793393825"/>
                    </a:ext>
                  </a:extLst>
                </a:gridCol>
                <a:gridCol w="561883">
                  <a:extLst>
                    <a:ext uri="{9D8B030D-6E8A-4147-A177-3AD203B41FA5}">
                      <a16:colId xmlns:a16="http://schemas.microsoft.com/office/drawing/2014/main" val="1344104203"/>
                    </a:ext>
                  </a:extLst>
                </a:gridCol>
                <a:gridCol w="709746">
                  <a:extLst>
                    <a:ext uri="{9D8B030D-6E8A-4147-A177-3AD203B41FA5}">
                      <a16:colId xmlns:a16="http://schemas.microsoft.com/office/drawing/2014/main" val="2920107891"/>
                    </a:ext>
                  </a:extLst>
                </a:gridCol>
                <a:gridCol w="709746">
                  <a:extLst>
                    <a:ext uri="{9D8B030D-6E8A-4147-A177-3AD203B41FA5}">
                      <a16:colId xmlns:a16="http://schemas.microsoft.com/office/drawing/2014/main" val="694898355"/>
                    </a:ext>
                  </a:extLst>
                </a:gridCol>
              </a:tblGrid>
              <a:tr h="895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Corpus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Tutorial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API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Explanatory fragment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Non-explanatory fragment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Fragment with code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Fragment without code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83365"/>
                  </a:ext>
                </a:extLst>
              </a:tr>
              <a:tr h="13335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McGill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Corpus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JodaTime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32804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 Library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36424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Col. Official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48447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Col. Jenkov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460360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Smack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962326"/>
                  </a:ext>
                </a:extLst>
              </a:tr>
              <a:tr h="13335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Android Corpus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Graphics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983951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Resources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60814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071229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Text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31147"/>
                  </a:ext>
                </a:extLst>
              </a:tr>
            </a:tbl>
          </a:graphicData>
        </a:graphic>
      </p:graphicFrame>
      <p:grpSp>
        <p:nvGrpSpPr>
          <p:cNvPr id="9" name="组合 26"/>
          <p:cNvGrpSpPr>
            <a:grpSpLocks/>
          </p:cNvGrpSpPr>
          <p:nvPr/>
        </p:nvGrpSpPr>
        <p:grpSpPr bwMode="auto">
          <a:xfrm>
            <a:off x="273347" y="2996952"/>
            <a:ext cx="5450781" cy="360000"/>
            <a:chOff x="5940193" y="2424006"/>
            <a:chExt cx="3456384" cy="432048"/>
          </a:xfrm>
        </p:grpSpPr>
        <p:sp>
          <p:nvSpPr>
            <p:cNvPr id="10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6012210" y="2429482"/>
              <a:ext cx="3060402" cy="42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2. Baseline Approach</a:t>
              </a:r>
              <a:endPara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26"/>
          <p:cNvGrpSpPr>
            <a:grpSpLocks/>
          </p:cNvGrpSpPr>
          <p:nvPr/>
        </p:nvGrpSpPr>
        <p:grpSpPr bwMode="auto">
          <a:xfrm>
            <a:off x="273347" y="4581128"/>
            <a:ext cx="5450781" cy="360000"/>
            <a:chOff x="5940193" y="2424006"/>
            <a:chExt cx="3456384" cy="432048"/>
          </a:xfrm>
        </p:grpSpPr>
        <p:sp>
          <p:nvSpPr>
            <p:cNvPr id="13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71"/>
            <p:cNvSpPr>
              <a:spLocks noChangeArrowheads="1"/>
            </p:cNvSpPr>
            <p:nvPr/>
          </p:nvSpPr>
          <p:spPr bwMode="auto">
            <a:xfrm>
              <a:off x="6012210" y="2429482"/>
              <a:ext cx="3060402" cy="42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3. Evaluation Method 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&amp; Metrics</a:t>
              </a:r>
              <a:endParaRPr lang="en-US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0824" y="1169457"/>
            <a:ext cx="43434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McGill corpus consists of five tutorials and Android corpus is composed of four tutorials. These corpora have been manually annotated into relevant and irrelevant fragments with their APIs.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824" y="3429000"/>
            <a:ext cx="85429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Information Retrieval method to find relevant fragments for APIs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GMR: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 find relevant fragments for APIs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FITSEA: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state-of-the-art method to find relevant fragments for APIs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112" y="4938781"/>
                <a:ext cx="2781644" cy="839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Precision</m:t>
                    </m:r>
                    <m:r>
                      <m:rPr>
                        <m:nor/>
                      </m:rPr>
                      <a:rPr lang="en-US" altLang="zh-CN" sz="18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#</m:t>
                        </m:r>
                        <m:r>
                          <m:rPr>
                            <m:nor/>
                          </m:rPr>
                          <a:rPr lang="en-US" altLang="zh-CN" sz="18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62560" algn="r">
                  <a:lnSpc>
                    <a:spcPct val="9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8781"/>
                <a:ext cx="2781644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084168" y="5415416"/>
                <a:ext cx="2180404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altLang="zh-CN" sz="1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8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415416"/>
                <a:ext cx="2180404" cy="611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93756" y="6021288"/>
                <a:ext cx="3930772" cy="559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zh-CN" altLang="en-US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×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×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zh-CN" altLang="en-US" sz="16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56" y="6021288"/>
                <a:ext cx="3930772" cy="559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35" y="5023703"/>
            <a:ext cx="2212193" cy="172402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9" y="5043964"/>
            <a:ext cx="3184413" cy="17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0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24"/>
          <p:cNvSpPr txBox="1">
            <a:spLocks/>
          </p:cNvSpPr>
          <p:nvPr/>
        </p:nvSpPr>
        <p:spPr bwMode="auto">
          <a:xfrm>
            <a:off x="3547697" y="188640"/>
            <a:ext cx="2680487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Agenda</a:t>
            </a:r>
            <a:r>
              <a:rPr lang="zh-CN" altLang="en-US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1C212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44693" y="1515749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kern="0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200" kern="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44693" y="2451853"/>
            <a:ext cx="6804248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44693" y="3492494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35"/>
          <p:cNvSpPr txBox="1"/>
          <p:nvPr/>
        </p:nvSpPr>
        <p:spPr>
          <a:xfrm>
            <a:off x="2044693" y="4428598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135"/>
          <p:cNvSpPr txBox="1"/>
          <p:nvPr/>
        </p:nvSpPr>
        <p:spPr>
          <a:xfrm>
            <a:off x="2051720" y="5404181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​​ 3"/>
          <p:cNvSpPr/>
          <p:nvPr/>
        </p:nvSpPr>
        <p:spPr>
          <a:xfrm>
            <a:off x="1115639" y="2507471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​​ 3"/>
          <p:cNvSpPr/>
          <p:nvPr/>
        </p:nvSpPr>
        <p:spPr>
          <a:xfrm>
            <a:off x="1115639" y="3502392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​​ 3"/>
          <p:cNvSpPr/>
          <p:nvPr/>
        </p:nvSpPr>
        <p:spPr>
          <a:xfrm>
            <a:off x="1115639" y="1515748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​​ 8"/>
          <p:cNvSpPr/>
          <p:nvPr/>
        </p:nvSpPr>
        <p:spPr>
          <a:xfrm>
            <a:off x="1115616" y="5430663"/>
            <a:ext cx="737591" cy="589061"/>
          </a:xfrm>
          <a:prstGeom prst="rect">
            <a:avLst/>
          </a:pr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​​ 3"/>
          <p:cNvSpPr/>
          <p:nvPr/>
        </p:nvSpPr>
        <p:spPr>
          <a:xfrm>
            <a:off x="1122666" y="446807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1FB86C83-D840-4B15-9181-29711E5F2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379137"/>
              </p:ext>
            </p:extLst>
          </p:nvPr>
        </p:nvGraphicFramePr>
        <p:xfrm>
          <a:off x="411899" y="2708920"/>
          <a:ext cx="3960440" cy="263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2D5E5D36-3B96-4347-9C36-C88F41C46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57506"/>
              </p:ext>
            </p:extLst>
          </p:nvPr>
        </p:nvGraphicFramePr>
        <p:xfrm>
          <a:off x="4672037" y="2730376"/>
          <a:ext cx="3909839" cy="2636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矩形: 圆角 28"/>
          <p:cNvSpPr/>
          <p:nvPr/>
        </p:nvSpPr>
        <p:spPr>
          <a:xfrm>
            <a:off x="467544" y="5805264"/>
            <a:ext cx="8064896" cy="64904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influence the performance of FRAPT.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tutorial-specific threshold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close to the optimal value.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8"/>
              <p:cNvSpPr/>
              <p:nvPr/>
            </p:nvSpPr>
            <p:spPr>
              <a:xfrm>
                <a:off x="250824" y="1340768"/>
                <a:ext cx="8656100" cy="1298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Given a tutorial, we try to find a good tutorial-specific value threshold T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baseline="-250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to decide the relevance between fragments and APIs.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sentences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tutorial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containing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APIs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their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methods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sentences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tutorial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charset="2"/>
                  <a:buChar char="Ø"/>
                </a:pPr>
                <a:endParaRPr lang="zh-CN" altLang="en-US" sz="1600" b="1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" y="1340768"/>
                <a:ext cx="8656100" cy="1298945"/>
              </a:xfrm>
              <a:prstGeom prst="rect">
                <a:avLst/>
              </a:prstGeom>
              <a:blipFill>
                <a:blip r:embed="rId6"/>
                <a:stretch>
                  <a:fillRect l="-352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标注 1"/>
          <p:cNvSpPr/>
          <p:nvPr/>
        </p:nvSpPr>
        <p:spPr>
          <a:xfrm>
            <a:off x="6300193" y="2412504"/>
            <a:ext cx="2581382" cy="1152128"/>
          </a:xfrm>
          <a:prstGeom prst="wedgeRoundRectCallout">
            <a:avLst>
              <a:gd name="adj1" fmla="val -39487"/>
              <a:gd name="adj2" fmla="val 86383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shows upward trends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shows downward trends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F-Measure is relatively stable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95736" y="3172116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56176" y="3172116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50824" y="780649"/>
            <a:ext cx="8656100" cy="560119"/>
            <a:chOff x="250824" y="908720"/>
            <a:chExt cx="8656100" cy="560119"/>
          </a:xfrm>
        </p:grpSpPr>
        <p:sp>
          <p:nvSpPr>
            <p:cNvPr id="17" name="AutoShape 69"/>
            <p:cNvSpPr>
              <a:spLocks noChangeArrowheads="1"/>
            </p:cNvSpPr>
            <p:nvPr/>
          </p:nvSpPr>
          <p:spPr bwMode="auto">
            <a:xfrm>
              <a:off x="250824" y="908720"/>
              <a:ext cx="8656100" cy="560119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6082" y="969578"/>
              <a:ext cx="8410374" cy="44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5000"/>
                </a:lnSpc>
                <a:spcAft>
                  <a:spcPts val="0"/>
                </a:spcAft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RQ1: How does the threshold T influence FRAPT’s performance?</a:t>
              </a:r>
              <a:endPara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5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Graphic spid="26" grpId="0">
        <p:bldAsOne/>
      </p:bldGraphic>
      <p:bldP spid="27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37594"/>
              </p:ext>
            </p:extLst>
          </p:nvPr>
        </p:nvGraphicFramePr>
        <p:xfrm>
          <a:off x="179512" y="2011453"/>
          <a:ext cx="8687147" cy="210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27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Corpus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Tutorial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F-Measure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2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JodaTime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58.82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74.17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70.24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54.05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Math Library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67.89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73.58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72.70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49.06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78.79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61.53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50.49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Official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55.74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62.69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48.62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31.79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72.59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42.18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Jenkov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90.44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82.14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58.97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75.23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68.66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77.94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83.38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93.33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85.48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50.42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45.60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35.80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42.52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67.44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59.62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43.73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46.77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65.22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75.83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40.32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66.17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66.80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30.51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46.73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56.52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19.29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14.76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54.17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16.72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57.58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22.22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57.14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65.52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39.56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EBE94FFF-98A0-4DAD-B969-4B8B00B45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089030"/>
              </p:ext>
            </p:extLst>
          </p:nvPr>
        </p:nvGraphicFramePr>
        <p:xfrm>
          <a:off x="383410" y="4286331"/>
          <a:ext cx="3816424" cy="246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矩形: 圆角 28"/>
          <p:cNvSpPr/>
          <p:nvPr/>
        </p:nvSpPr>
        <p:spPr>
          <a:xfrm>
            <a:off x="4802468" y="4286331"/>
            <a:ext cx="4104456" cy="245503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unsupervised approach, FRAPT can achieve better results than the state-of-the-art supervised approach verified by TFCV.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advantages of unsupervised approaches, it is a better choice to use FRAPT for discovering relevant tutorial fragments for APIs.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23728" y="5229200"/>
            <a:ext cx="50405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63888" y="5229200"/>
            <a:ext cx="50405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50824" y="780649"/>
            <a:ext cx="8656100" cy="591323"/>
            <a:chOff x="250824" y="908720"/>
            <a:chExt cx="8656100" cy="591323"/>
          </a:xfrm>
        </p:grpSpPr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250824" y="908720"/>
              <a:ext cx="8656100" cy="560119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3440" y="939890"/>
              <a:ext cx="8410374" cy="560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lang="en-US" altLang="zh-CN" sz="16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RQ2: To what extent is FRAPT superior to the three baseline approaches over the two tutorial corpora?</a:t>
              </a:r>
              <a:endParaRPr lang="zh-CN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440" y="1388078"/>
            <a:ext cx="8643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FRAPT and the three baseline approaches are implemented and tested over the two tutorial corpora to compare the results.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0" animBg="1"/>
      <p:bldP spid="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8498"/>
              </p:ext>
            </p:extLst>
          </p:nvPr>
        </p:nvGraphicFramePr>
        <p:xfrm>
          <a:off x="2483768" y="2245938"/>
          <a:ext cx="6552008" cy="2088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040">
                <a:tc rowSpan="2"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Corpus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Tutorial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Precision (%)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Recall (%)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F-Measure (%)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FRAPT-Filter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FRAPT-Filter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044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FRAPT-Filter</a:t>
                      </a: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3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JodaTime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76.67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68.57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Math Library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84.78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65.63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79.25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78.79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Official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62.03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38.30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96.43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72.59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54.82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Jenkov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61.19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37.84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100.00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75.23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77.94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96.43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85.48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84.38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9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49.21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43.24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78.05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59.62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55.65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65.22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61.82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75.56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65.93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68.00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51.52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62.96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56.67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57.58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65.52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960C1A49-CDA7-4D73-8241-0CE5653CF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10392"/>
              </p:ext>
            </p:extLst>
          </p:nvPr>
        </p:nvGraphicFramePr>
        <p:xfrm>
          <a:off x="323528" y="4457399"/>
          <a:ext cx="3960440" cy="2283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矩形: 圆角 28"/>
          <p:cNvSpPr/>
          <p:nvPr/>
        </p:nvSpPr>
        <p:spPr>
          <a:xfrm>
            <a:off x="4572000" y="4457399"/>
            <a:ext cx="4334924" cy="228396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Filter can detect a great number of non-explanatory fragments at the cost of a small fraction of explanatory fragments.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balance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effectively, thus improve the results of FRAPT.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8"/>
          <p:cNvSpPr/>
          <p:nvPr/>
        </p:nvSpPr>
        <p:spPr>
          <a:xfrm>
            <a:off x="266082" y="1340768"/>
            <a:ext cx="864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FRAPT against a variant of FRAPT, namely FRAPT-Filter which removes Fragment Filter and keeps the other components the same. By comparing FRAPT against FRAPT-Filter, the impact of Fragment Filter can be further shown.</a:t>
            </a:r>
            <a:endParaRPr lang="zh-CN" altLang="en-US" sz="11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7660"/>
              </p:ext>
            </p:extLst>
          </p:nvPr>
        </p:nvGraphicFramePr>
        <p:xfrm>
          <a:off x="323528" y="2420888"/>
          <a:ext cx="2088232" cy="723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27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zh-CN" sz="1050" b="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Irrelevant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Irrelevant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63121"/>
              </p:ext>
            </p:extLst>
          </p:nvPr>
        </p:nvGraphicFramePr>
        <p:xfrm>
          <a:off x="323529" y="3453739"/>
          <a:ext cx="2088231" cy="659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3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zh-CN" sz="1050" b="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Irrelevant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Irrelevant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50824" y="764704"/>
            <a:ext cx="8656100" cy="584775"/>
            <a:chOff x="250824" y="892775"/>
            <a:chExt cx="8656100" cy="584775"/>
          </a:xfrm>
        </p:grpSpPr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250824" y="908720"/>
              <a:ext cx="8656100" cy="560119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6082" y="892775"/>
              <a:ext cx="84103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RQ3: What is the impact of Fragment Filter on detecting non-explanatory fragments and improving results of FRAPT?</a:t>
              </a:r>
              <a:endParaRPr lang="zh-CN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4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​​ 3"/>
          <p:cNvSpPr/>
          <p:nvPr/>
        </p:nvSpPr>
        <p:spPr>
          <a:xfrm>
            <a:off x="1115639" y="2507471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​​ 3"/>
          <p:cNvSpPr/>
          <p:nvPr/>
        </p:nvSpPr>
        <p:spPr>
          <a:xfrm>
            <a:off x="1115639" y="3502392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标题 24"/>
          <p:cNvSpPr txBox="1">
            <a:spLocks/>
          </p:cNvSpPr>
          <p:nvPr/>
        </p:nvSpPr>
        <p:spPr bwMode="auto">
          <a:xfrm>
            <a:off x="3547697" y="188640"/>
            <a:ext cx="2680487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Agenda</a:t>
            </a:r>
            <a:r>
              <a:rPr lang="zh-CN" altLang="en-US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1C212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44693" y="1515749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kern="0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200" kern="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44693" y="2451853"/>
            <a:ext cx="6804248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44693" y="3492494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8" name="矩形​​ 3"/>
          <p:cNvSpPr/>
          <p:nvPr/>
        </p:nvSpPr>
        <p:spPr>
          <a:xfrm>
            <a:off x="1115639" y="1515748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35"/>
          <p:cNvSpPr txBox="1"/>
          <p:nvPr/>
        </p:nvSpPr>
        <p:spPr>
          <a:xfrm>
            <a:off x="2044693" y="4428598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​​ 8"/>
          <p:cNvSpPr/>
          <p:nvPr/>
        </p:nvSpPr>
        <p:spPr>
          <a:xfrm>
            <a:off x="1115616" y="5430663"/>
            <a:ext cx="737591" cy="589061"/>
          </a:xfrm>
          <a:prstGeom prst="rect">
            <a:avLst/>
          </a:pr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135"/>
          <p:cNvSpPr txBox="1"/>
          <p:nvPr/>
        </p:nvSpPr>
        <p:spPr>
          <a:xfrm>
            <a:off x="2051720" y="5404181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​​ 3"/>
          <p:cNvSpPr/>
          <p:nvPr/>
        </p:nvSpPr>
        <p:spPr>
          <a:xfrm>
            <a:off x="1122666" y="446807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65606"/>
              </p:ext>
            </p:extLst>
          </p:nvPr>
        </p:nvGraphicFramePr>
        <p:xfrm>
          <a:off x="900312" y="2204864"/>
          <a:ext cx="7056064" cy="2226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77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Corpus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Tutorial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 (%)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 (%)</a:t>
                      </a:r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F-Measure (%)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</a:t>
                      </a:r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PronsRes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</a:t>
                      </a:r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PronsRes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</a:t>
                      </a:r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PronsRes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JodaTime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76.67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93.33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86.15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Math Library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84.78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79.31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73.58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86.79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78.79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82.88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Official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62.03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56.18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87.50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89.29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72.59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68.97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Jenkov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75.23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66.13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Smack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77.94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71.62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85.48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81.54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53.45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59.62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62.63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65.22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65.12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62.22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65.93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63.64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57.58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55.17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64.00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65.52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59.26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0F2D0CD2-6181-446B-850A-E2F8E8021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828815"/>
              </p:ext>
            </p:extLst>
          </p:nvPr>
        </p:nvGraphicFramePr>
        <p:xfrm>
          <a:off x="539551" y="4584539"/>
          <a:ext cx="4115097" cy="222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矩形 8"/>
          <p:cNvSpPr/>
          <p:nvPr/>
        </p:nvSpPr>
        <p:spPr>
          <a:xfrm>
            <a:off x="250824" y="1340768"/>
            <a:ext cx="865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a variant of FRAPT, namely FRAPT-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PronsRes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deletes the subcomponent of pronoun and variable resolution from FRAPT. We compare the results of FRAPT against FRAPT-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PronsRes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the impact of pronoun and variable resolution.</a:t>
            </a:r>
            <a:endParaRPr lang="zh-CN" altLang="en-US" sz="11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28"/>
          <p:cNvSpPr/>
          <p:nvPr/>
        </p:nvSpPr>
        <p:spPr>
          <a:xfrm>
            <a:off x="4802468" y="4653136"/>
            <a:ext cx="4104456" cy="20882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and variable resolution will enhance the influence of relevant APIs. At the same time, the influence of irrelevant APIs may also be strengthened.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 and variable resolution is an effective text transformation operation to improve the results.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824" y="780649"/>
            <a:ext cx="8656100" cy="560119"/>
            <a:chOff x="250824" y="908720"/>
            <a:chExt cx="8656100" cy="560119"/>
          </a:xfrm>
        </p:grpSpPr>
        <p:sp>
          <p:nvSpPr>
            <p:cNvPr id="17" name="AutoShape 69"/>
            <p:cNvSpPr>
              <a:spLocks noChangeArrowheads="1"/>
            </p:cNvSpPr>
            <p:nvPr/>
          </p:nvSpPr>
          <p:spPr bwMode="auto">
            <a:xfrm>
              <a:off x="250824" y="908720"/>
              <a:ext cx="8656100" cy="560119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6082" y="969578"/>
              <a:ext cx="841037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lang="en-US" altLang="zh-CN" sz="185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RQ4: How does pronoun and variable resolution impact on the performance of FRAPT?</a:t>
              </a:r>
              <a:endParaRPr lang="zh-CN" altLang="zh-C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5819"/>
              </p:ext>
            </p:extLst>
          </p:nvPr>
        </p:nvGraphicFramePr>
        <p:xfrm>
          <a:off x="755576" y="2204864"/>
          <a:ext cx="7543800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45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Corpus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Tutorial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 (%)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 (%)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F-Measure (%)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FRAPT-Topic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FRAPT-PR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FRAPT-Topic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FRAPT-PR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FRAPT-Topic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FRAPT-PR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JodaTime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93.33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Math Library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84.78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82.35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90.57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80.77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Official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62.03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89.29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72.59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68.97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Jenkov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61.19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55.41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75.23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77.94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69.23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68.35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96.43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85.48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43.33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95.12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59.62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59.54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65.22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71.11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73.33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65.93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65.31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58.93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48.89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81.48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88.89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64.86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57.58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88.00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65.52 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64.41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63.77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454B84FE-AEBC-4C25-9A20-F74E3B9D7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504727"/>
              </p:ext>
            </p:extLst>
          </p:nvPr>
        </p:nvGraphicFramePr>
        <p:xfrm>
          <a:off x="550193" y="4404896"/>
          <a:ext cx="4104456" cy="233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矩形 8"/>
          <p:cNvSpPr/>
          <p:nvPr/>
        </p:nvSpPr>
        <p:spPr>
          <a:xfrm>
            <a:off x="266082" y="1343670"/>
            <a:ext cx="8640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set up two variants of FRAPT. The first one is FRAPT-Topic which only considers the correlation scores from PageRank algorithm. The second variant is FRAPT-PR which only takes the correlation scores from topic model into account.</a:t>
            </a:r>
            <a:endParaRPr lang="zh-CN" altLang="en-US" sz="16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charset="2"/>
              <a:buChar char="Ø"/>
            </a:pPr>
            <a:endParaRPr lang="zh-CN" altLang="en-US" sz="16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28"/>
          <p:cNvSpPr/>
          <p:nvPr/>
        </p:nvSpPr>
        <p:spPr>
          <a:xfrm>
            <a:off x="4802468" y="4653136"/>
            <a:ext cx="4104456" cy="20882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relaying on topic model and PageRank algorithm could also detect the relevance between fragments and APIs.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aggregating both topic model and PageRank algorithm, FRAPT can better detect relevant fragments for APIs.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824" y="764704"/>
            <a:ext cx="8656100" cy="584775"/>
            <a:chOff x="250824" y="892775"/>
            <a:chExt cx="8656100" cy="584775"/>
          </a:xfrm>
        </p:grpSpPr>
        <p:sp>
          <p:nvSpPr>
            <p:cNvPr id="17" name="AutoShape 69"/>
            <p:cNvSpPr>
              <a:spLocks noChangeArrowheads="1"/>
            </p:cNvSpPr>
            <p:nvPr/>
          </p:nvSpPr>
          <p:spPr bwMode="auto">
            <a:xfrm>
              <a:off x="250824" y="908720"/>
              <a:ext cx="8656100" cy="560119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6082" y="892775"/>
              <a:ext cx="84103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RQ5: Does FRAPT achieve better results by aggregating topic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and PageRank algorithm than by any of them alone?</a:t>
              </a:r>
              <a:endParaRPr lang="zh-CN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2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24"/>
          <p:cNvSpPr txBox="1">
            <a:spLocks/>
          </p:cNvSpPr>
          <p:nvPr/>
        </p:nvSpPr>
        <p:spPr bwMode="auto">
          <a:xfrm>
            <a:off x="3547697" y="188640"/>
            <a:ext cx="2680487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Agenda</a:t>
            </a:r>
            <a:r>
              <a:rPr lang="zh-CN" altLang="en-US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1C212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44693" y="1515749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kern="0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200" kern="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44693" y="2451853"/>
            <a:ext cx="6804248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44693" y="3492494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35"/>
          <p:cNvSpPr txBox="1"/>
          <p:nvPr/>
        </p:nvSpPr>
        <p:spPr>
          <a:xfrm>
            <a:off x="2044693" y="4428598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135"/>
          <p:cNvSpPr txBox="1"/>
          <p:nvPr/>
        </p:nvSpPr>
        <p:spPr>
          <a:xfrm>
            <a:off x="2051720" y="5404181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​​ 3"/>
          <p:cNvSpPr/>
          <p:nvPr/>
        </p:nvSpPr>
        <p:spPr>
          <a:xfrm>
            <a:off x="1115639" y="2507471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​​ 3"/>
          <p:cNvSpPr/>
          <p:nvPr/>
        </p:nvSpPr>
        <p:spPr>
          <a:xfrm>
            <a:off x="1115639" y="3502392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​​ 3"/>
          <p:cNvSpPr/>
          <p:nvPr/>
        </p:nvSpPr>
        <p:spPr>
          <a:xfrm>
            <a:off x="1115639" y="1515748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​​ 8"/>
          <p:cNvSpPr/>
          <p:nvPr/>
        </p:nvSpPr>
        <p:spPr>
          <a:xfrm>
            <a:off x="1115616" y="5430663"/>
            <a:ext cx="737591" cy="589061"/>
          </a:xfrm>
          <a:prstGeom prst="rect">
            <a:avLst/>
          </a:pr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​​ 3"/>
          <p:cNvSpPr/>
          <p:nvPr/>
        </p:nvSpPr>
        <p:spPr>
          <a:xfrm>
            <a:off x="1122666" y="446807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89436" y="895350"/>
            <a:ext cx="8363938" cy="5269954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or recommending tutorial fragments explaining APIs is significant to the developers.</a:t>
            </a:r>
          </a:p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unsupervised model, namely FRAPT to help developers finding tutorial fragments when facing an unfamiliar API.</a:t>
            </a:r>
          </a:p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1: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Fragment Filter with a set of non-explanatory detection rules is proposed to remove non-explanatory fragments.</a:t>
            </a:r>
          </a:p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2: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FRAPT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topic model and PageRank algorithm to find the relevance between fragments and APIs.</a:t>
            </a:r>
          </a:p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FRAPT improves the state-of-the-art approach by 8.77% and 12.32% respectively in terms of F-Measure.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6" y="-7281"/>
            <a:ext cx="9150765" cy="667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12"/>
          <p:cNvSpPr txBox="1"/>
          <p:nvPr/>
        </p:nvSpPr>
        <p:spPr>
          <a:xfrm>
            <a:off x="94987" y="3473765"/>
            <a:ext cx="8843681" cy="98487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2800" b="1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An Unsupervised Approach for Discovering Relevant Tutorial Fragments for APIs</a:t>
            </a:r>
            <a:endParaRPr lang="zh-CN" altLang="en-US" sz="2800" b="1" dirty="0">
              <a:ln w="11430">
                <a:noFill/>
              </a:ln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内容占位符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19" y="6003"/>
            <a:ext cx="1651715" cy="1361363"/>
          </a:xfrm>
          <a:prstGeom prst="rect">
            <a:avLst/>
          </a:prstGeom>
        </p:spPr>
      </p:pic>
      <p:sp>
        <p:nvSpPr>
          <p:cNvPr id="11" name="Rectangle 9"/>
          <p:cNvSpPr/>
          <p:nvPr/>
        </p:nvSpPr>
        <p:spPr>
          <a:xfrm>
            <a:off x="94987" y="4509120"/>
            <a:ext cx="91372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Reporter: Jingxuan Zhang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Dalian University of Technology, China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May. 2017</a:t>
            </a:r>
          </a:p>
        </p:txBody>
      </p:sp>
      <p:sp>
        <p:nvSpPr>
          <p:cNvPr id="2" name="矩形 1"/>
          <p:cNvSpPr/>
          <p:nvPr/>
        </p:nvSpPr>
        <p:spPr>
          <a:xfrm>
            <a:off x="259301" y="6165304"/>
            <a:ext cx="8633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 Jiang, Jingxuan Zhang,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Zhilei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Ren, and Tao Zhang. An Unsupervised Approach for Discovering Tutorial Fragments Explaining APIs. In Proc. of 39rd IEEE International Conference on Software Engineering (ICSE'17), 2017.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2" y="1680109"/>
            <a:ext cx="9096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 7"/>
          <p:cNvGrpSpPr/>
          <p:nvPr/>
        </p:nvGrpSpPr>
        <p:grpSpPr>
          <a:xfrm>
            <a:off x="103114" y="3140968"/>
            <a:ext cx="1300534" cy="577041"/>
            <a:chOff x="369737" y="2130766"/>
            <a:chExt cx="3599091" cy="1207945"/>
          </a:xfrm>
          <a:solidFill>
            <a:schemeClr val="tx2"/>
          </a:solidFill>
        </p:grpSpPr>
        <p:sp>
          <p:nvSpPr>
            <p:cNvPr id="21" name="AutoShape 72"/>
            <p:cNvSpPr>
              <a:spLocks noChangeArrowheads="1"/>
            </p:cNvSpPr>
            <p:nvPr/>
          </p:nvSpPr>
          <p:spPr bwMode="auto">
            <a:xfrm>
              <a:off x="369737" y="2130766"/>
              <a:ext cx="3599091" cy="1207945"/>
            </a:xfrm>
            <a:prstGeom prst="homePlate">
              <a:avLst>
                <a:gd name="adj" fmla="val 40211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000" b="1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5017" y="2349072"/>
              <a:ext cx="3061038" cy="688164"/>
            </a:xfrm>
            <a:prstGeom prst="rect">
              <a:avLst/>
            </a:prstGeom>
            <a:grpFill/>
          </p:spPr>
          <p:txBody>
            <a:bodyPr wrap="square" lIns="0" rIns="0" bIns="36000" rtlCol="0">
              <a:spAutoFit/>
            </a:bodyPr>
            <a:lstStyle/>
            <a:p>
              <a:r>
                <a:rPr lang="en-US" altLang="zh-CN" sz="1600" dirty="0">
                  <a:ln/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API Tutorial</a:t>
              </a:r>
              <a:endParaRPr lang="zh-CN" altLang="en-US" sz="1600" dirty="0">
                <a:ln/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 7"/>
          <p:cNvGrpSpPr/>
          <p:nvPr/>
        </p:nvGrpSpPr>
        <p:grpSpPr>
          <a:xfrm>
            <a:off x="93094" y="1085673"/>
            <a:ext cx="1310554" cy="577041"/>
            <a:chOff x="369737" y="2130766"/>
            <a:chExt cx="3599091" cy="1207945"/>
          </a:xfrm>
          <a:solidFill>
            <a:schemeClr val="tx2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auto">
            <a:xfrm>
              <a:off x="369737" y="2130766"/>
              <a:ext cx="3599091" cy="1207945"/>
            </a:xfrm>
            <a:prstGeom prst="homePlate">
              <a:avLst>
                <a:gd name="adj" fmla="val 40211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000" b="1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7845" y="2430060"/>
              <a:ext cx="3043578" cy="708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n/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API Reuse</a:t>
              </a:r>
              <a:endParaRPr lang="zh-CN" altLang="en-US" sz="1600" dirty="0">
                <a:ln/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 7"/>
          <p:cNvGrpSpPr/>
          <p:nvPr/>
        </p:nvGrpSpPr>
        <p:grpSpPr>
          <a:xfrm>
            <a:off x="107504" y="5876295"/>
            <a:ext cx="1368152" cy="577041"/>
            <a:chOff x="369737" y="2130766"/>
            <a:chExt cx="3599091" cy="1207945"/>
          </a:xfrm>
          <a:solidFill>
            <a:schemeClr val="tx2"/>
          </a:solidFill>
        </p:grpSpPr>
        <p:sp>
          <p:nvSpPr>
            <p:cNvPr id="27" name="AutoShape 72"/>
            <p:cNvSpPr>
              <a:spLocks noChangeArrowheads="1"/>
            </p:cNvSpPr>
            <p:nvPr/>
          </p:nvSpPr>
          <p:spPr bwMode="auto">
            <a:xfrm>
              <a:off x="369737" y="2130766"/>
              <a:ext cx="3599091" cy="1207945"/>
            </a:xfrm>
            <a:prstGeom prst="homePlate">
              <a:avLst>
                <a:gd name="adj" fmla="val 40211"/>
              </a:avLst>
            </a:prstGeom>
            <a:grpFill/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000" b="1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2637" y="2430060"/>
              <a:ext cx="3061038" cy="708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n/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Problem</a:t>
              </a:r>
              <a:endParaRPr lang="zh-CN" altLang="en-US" sz="1600" dirty="0">
                <a:ln/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75655" y="980728"/>
            <a:ext cx="5798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critical for developers to search and use APIs in existing libraries and frameworks properly.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4937" y="5800299"/>
            <a:ext cx="5905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recommend relevant API tutorial fragments explaining unfamiliar APIs?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9881" y="2420888"/>
            <a:ext cx="6034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tutorial is one of the most important API documents.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301208"/>
            <a:ext cx="1556792" cy="155679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474937" y="2924944"/>
            <a:ext cx="6192687" cy="2736304"/>
            <a:chOff x="4355976" y="2405350"/>
            <a:chExt cx="5022868" cy="3115214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405350"/>
              <a:ext cx="4761744" cy="311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矩形 31"/>
            <p:cNvSpPr/>
            <p:nvPr/>
          </p:nvSpPr>
          <p:spPr bwMode="auto">
            <a:xfrm>
              <a:off x="4427984" y="2459033"/>
              <a:ext cx="4590820" cy="2205651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>
              <a:lvl1pPr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algn="ctr"/>
              <a:endParaRPr lang="zh-CN" altLang="en-US" sz="2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427984" y="4797152"/>
              <a:ext cx="4590820" cy="554859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>
              <a:lvl1pPr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 defTabSz="912813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 algn="ctr"/>
              <a:endParaRPr lang="zh-CN" altLang="en-US" sz="2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5"/>
            <p:cNvSpPr txBox="1">
              <a:spLocks noChangeArrowheads="1"/>
            </p:cNvSpPr>
            <p:nvPr/>
          </p:nvSpPr>
          <p:spPr bwMode="auto">
            <a:xfrm>
              <a:off x="7604219" y="4437112"/>
              <a:ext cx="1486593" cy="24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3397D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Explanation</a:t>
              </a:r>
              <a:endParaRPr lang="zh-CN" altLang="en-US" dirty="0">
                <a:solidFill>
                  <a:srgbClr val="3397D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14"/>
            <p:cNvSpPr txBox="1">
              <a:spLocks noChangeArrowheads="1"/>
            </p:cNvSpPr>
            <p:nvPr/>
          </p:nvSpPr>
          <p:spPr bwMode="auto">
            <a:xfrm>
              <a:off x="7520603" y="5106389"/>
              <a:ext cx="1858241" cy="24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Segoe UI" panose="020B0502040204020203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dirty="0">
                  <a:solidFill>
                    <a:srgbClr val="3397D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 Example</a:t>
              </a:r>
              <a:endParaRPr lang="zh-CN" altLang="en-US" dirty="0">
                <a:solidFill>
                  <a:srgbClr val="3397D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09" y="800662"/>
            <a:ext cx="1692234" cy="169223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015" y="3791975"/>
            <a:ext cx="1768611" cy="4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12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315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Related Work</a:t>
              </a:r>
              <a:endPara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8"/>
          <p:cNvSpPr/>
          <p:nvPr/>
        </p:nvSpPr>
        <p:spPr>
          <a:xfrm>
            <a:off x="291063" y="1340768"/>
            <a:ext cx="85294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Challenges:</a:t>
            </a:r>
            <a:endParaRPr lang="en-US" altLang="zh-CN" sz="2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Pronoun and variable resolution</a:t>
            </a:r>
            <a:r>
              <a:rPr lang="en-US" altLang="zh-CN" sz="1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Pronouns and variables are widely used in API tutorials, and they may be ambiguous.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Non-explanatory fragment identification</a:t>
            </a:r>
            <a:r>
              <a:rPr lang="en-US" altLang="zh-CN" sz="1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 10% ~ 50% fragments belong to non-explanatory fragments.</a:t>
            </a:r>
            <a:endParaRPr lang="zh-CN" altLang="en-US" sz="14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302895" y="2492896"/>
            <a:ext cx="852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Existing Approaches: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77686"/>
              </p:ext>
            </p:extLst>
          </p:nvPr>
        </p:nvGraphicFramePr>
        <p:xfrm>
          <a:off x="302896" y="2910987"/>
          <a:ext cx="8517577" cy="2990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59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en-US" altLang="zh-CN" sz="1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GMR</a:t>
                      </a:r>
                      <a:r>
                        <a:rPr lang="en-US" altLang="zh-CN" sz="1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FITSEA</a:t>
                      </a:r>
                      <a:r>
                        <a:rPr lang="en-US" altLang="zh-CN" sz="1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Unfamiliar APIs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API tutorial fragments explaining unfamiliar APIs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Classification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 similarities are calculated between fragments and API specifications.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 features are defined to measure linguistic and structural characteristics between fragments and APIs.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introduces some new sources to extend APIs. Besides, co-occurrence APIs are proposed.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is 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corpora require their corpus-specific annotated data.</a:t>
                      </a:r>
                    </a:p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effectiveness of supervised approaches depends on the features.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0824" y="6023610"/>
            <a:ext cx="8581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</a:p>
          <a:p>
            <a:pPr lvl="0" algn="just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G. </a:t>
            </a:r>
            <a:r>
              <a:rPr lang="en-US" altLang="zh-CN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Petrosyan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P. </a:t>
            </a:r>
            <a:r>
              <a:rPr lang="en-US" altLang="zh-CN" sz="1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Robillard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R. de. Mori, “Discovering Information Explaining API Types using Text Classification,” In Proceedings of the 37th International Conference on Software Engineering (ICSE 15), 2015, pp. 869-879.</a:t>
            </a:r>
          </a:p>
          <a:p>
            <a:pPr lvl="0" algn="just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H. Jiang, J. X. Zhang, X. C. Li, et al. “A More Accurate Model for Finding Tutorial Segments Explaining APIs,” In Proceedings of the 23rd IEEE International Conference on Software Analysis, Evolution, and Reengineering (SANER 16), 2016, pp. 157-167.</a:t>
            </a:r>
            <a:endParaRPr lang="zh-CN" alt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24"/>
          <p:cNvSpPr txBox="1">
            <a:spLocks/>
          </p:cNvSpPr>
          <p:nvPr/>
        </p:nvSpPr>
        <p:spPr bwMode="auto">
          <a:xfrm>
            <a:off x="3547697" y="188640"/>
            <a:ext cx="2680487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Agenda</a:t>
            </a:r>
            <a:r>
              <a:rPr lang="zh-CN" altLang="en-US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1C2126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400" b="1" dirty="0">
              <a:solidFill>
                <a:srgbClr val="1C2126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44693" y="1515749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kern="0" dirty="0">
                <a:ln w="11430">
                  <a:noFill/>
                </a:ln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3200" kern="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44693" y="2451853"/>
            <a:ext cx="6804248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044693" y="3492494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Setup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35"/>
          <p:cNvSpPr txBox="1"/>
          <p:nvPr/>
        </p:nvSpPr>
        <p:spPr>
          <a:xfrm>
            <a:off x="2044693" y="4428598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135"/>
          <p:cNvSpPr txBox="1"/>
          <p:nvPr/>
        </p:nvSpPr>
        <p:spPr>
          <a:xfrm>
            <a:off x="2051720" y="5404181"/>
            <a:ext cx="6408712" cy="615543"/>
          </a:xfrm>
          <a:prstGeom prst="rect">
            <a:avLst/>
          </a:prstGeom>
          <a:noFill/>
        </p:spPr>
        <p:txBody>
          <a:bodyPr wrap="square" lIns="121908" tIns="60955" rIns="121908" bIns="60955">
            <a:spAutoFit/>
          </a:bodyPr>
          <a:lstStyle/>
          <a:p>
            <a:pPr lvl="0"/>
            <a:r>
              <a:rPr lang="en-US" altLang="zh-CN" sz="3200" b="1" dirty="0">
                <a:ln w="11430"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3200" b="1" dirty="0">
              <a:ln w="11430"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-7281"/>
            <a:ext cx="2548604" cy="123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​​ 3"/>
          <p:cNvSpPr/>
          <p:nvPr/>
        </p:nvSpPr>
        <p:spPr>
          <a:xfrm>
            <a:off x="1115639" y="2507471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​​ 3"/>
          <p:cNvSpPr/>
          <p:nvPr/>
        </p:nvSpPr>
        <p:spPr>
          <a:xfrm>
            <a:off x="1115639" y="3502392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​​ 3"/>
          <p:cNvSpPr/>
          <p:nvPr/>
        </p:nvSpPr>
        <p:spPr>
          <a:xfrm>
            <a:off x="1115639" y="1515748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​​ 8"/>
          <p:cNvSpPr/>
          <p:nvPr/>
        </p:nvSpPr>
        <p:spPr>
          <a:xfrm>
            <a:off x="1115616" y="5430663"/>
            <a:ext cx="737591" cy="589061"/>
          </a:xfrm>
          <a:prstGeom prst="rect">
            <a:avLst/>
          </a:pr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​​ 3"/>
          <p:cNvSpPr/>
          <p:nvPr/>
        </p:nvSpPr>
        <p:spPr>
          <a:xfrm>
            <a:off x="1122666" y="446807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1B2153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8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332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画布 114"/>
          <p:cNvGrpSpPr/>
          <p:nvPr/>
        </p:nvGrpSpPr>
        <p:grpSpPr>
          <a:xfrm>
            <a:off x="323528" y="2276872"/>
            <a:ext cx="5904656" cy="6308670"/>
            <a:chOff x="0" y="1"/>
            <a:chExt cx="3740150" cy="3747769"/>
          </a:xfrm>
        </p:grpSpPr>
        <p:sp>
          <p:nvSpPr>
            <p:cNvPr id="10" name="矩形 9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11" name="矩形 10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多文档 11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endCxn id="18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0" idx="3"/>
              <a:endCxn id="14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18" idx="3"/>
              <a:endCxn id="19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4" idx="3"/>
              <a:endCxn id="19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文档 23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流程图: 多文档 24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可选过程 45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流程图: 可选过程 46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流程图: 可选过程 47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流程图: 可选过程 48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内容占位符 2"/>
          <p:cNvSpPr txBox="1">
            <a:spLocks/>
          </p:cNvSpPr>
          <p:nvPr/>
        </p:nvSpPr>
        <p:spPr>
          <a:xfrm>
            <a:off x="250825" y="787289"/>
            <a:ext cx="8656099" cy="1735860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Model: 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We propose an unsupervised approach, i.e., </a:t>
            </a:r>
            <a:r>
              <a:rPr lang="en-US" altLang="zh-CN" sz="2000" u="sng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ragment </a:t>
            </a:r>
            <a:r>
              <a:rPr lang="en-US" altLang="zh-CN" sz="2000" u="sng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ecommender for </a:t>
            </a:r>
            <a:r>
              <a:rPr lang="en-US" altLang="zh-CN" sz="2000" u="sng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PIs with </a:t>
            </a:r>
            <a:r>
              <a:rPr lang="en-US" altLang="zh-CN" sz="2000" u="sng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ageRank and </a:t>
            </a:r>
            <a:r>
              <a:rPr lang="en-US" altLang="zh-CN" sz="2000" u="sng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opic model (FRAPT).</a:t>
            </a:r>
          </a:p>
          <a:p>
            <a:pPr algn="just" defTabSz="685487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Details: 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FRAPT consists of two phases, namely the </a:t>
            </a: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Relevance Discovery Phase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and the </a:t>
            </a: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Fragment Recommendation Phase</a:t>
            </a:r>
            <a:r>
              <a:rPr lang="en-US" altLang="zh-CN" sz="2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0112" y="2204864"/>
            <a:ext cx="3234211" cy="18304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Relevance Discovery Phase: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This phase aims to find the relevance between fragments and APIs.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0112" y="4422940"/>
            <a:ext cx="3234211" cy="19905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Recommendation Phase: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 of this phase is to recommend relevant fragments for the unfamiliar APIs queried by developers.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10" name="矩形 9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11" name="矩形 10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多文档 11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endCxn id="18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0" idx="3"/>
              <a:endCxn id="14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18" idx="3"/>
              <a:endCxn id="19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4" idx="3"/>
              <a:endCxn id="19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文档 23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流程图: 多文档 24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可选过程 45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流程图: 可选过程 46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流程图: 可选过程 47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流程图: 可选过程 48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Tutorial Segmentation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383342" y="3475897"/>
            <a:ext cx="3529549" cy="2507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split tutorials into a series of paragraphs. 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iteratively merge sibling paragraphs until the length of the paragraphs reaches within a specified range (100 words to 300 words).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77375" y="1700807"/>
            <a:ext cx="3529549" cy="12607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tutorials into coherent fragments.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内容占位符 2"/>
          <p:cNvSpPr txBox="1">
            <a:spLocks/>
          </p:cNvSpPr>
          <p:nvPr/>
        </p:nvSpPr>
        <p:spPr>
          <a:xfrm>
            <a:off x="5378878" y="2996952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Procedure: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4088" y="2709040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Fragment Parser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383342" y="3475897"/>
            <a:ext cx="3529549" cy="3121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APIs surrounded by &lt;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tags.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all the pronouns and variables with their ontologies and APIs.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sentence boundaries to identify sentences.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two sentence types, i.e. marginal sentences and principal sentences.</a:t>
            </a:r>
          </a:p>
        </p:txBody>
      </p: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APIs, resolve pronouns in sentences and variables in code examples, and identify sentences with their types.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内容占位符 2"/>
          <p:cNvSpPr txBox="1">
            <a:spLocks/>
          </p:cNvSpPr>
          <p:nvPr/>
        </p:nvSpPr>
        <p:spPr>
          <a:xfrm>
            <a:off x="5378878" y="2996952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Procedure: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464088" y="3573016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 txBox="1">
            <a:spLocks noChangeArrowheads="1"/>
          </p:cNvSpPr>
          <p:nvPr/>
        </p:nvSpPr>
        <p:spPr bwMode="black">
          <a:xfrm>
            <a:off x="250825" y="115888"/>
            <a:ext cx="7416800" cy="574718"/>
          </a:xfrm>
          <a:prstGeom prst="rect">
            <a:avLst/>
          </a:prstGeom>
          <a:noFill/>
          <a:ln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eaLnBrk="0" hangingPunct="0">
              <a:buFont typeface="Wingdings" pitchFamily="2" charset="2"/>
              <a:buNone/>
              <a:defRPr sz="2200" b="1">
                <a:solidFill>
                  <a:srgbClr val="1B2153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Framework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7" y="60203"/>
            <a:ext cx="1735857" cy="6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组合 26"/>
          <p:cNvGrpSpPr>
            <a:grpSpLocks/>
          </p:cNvGrpSpPr>
          <p:nvPr/>
        </p:nvGrpSpPr>
        <p:grpSpPr bwMode="auto">
          <a:xfrm>
            <a:off x="250824" y="764704"/>
            <a:ext cx="8656100" cy="560119"/>
            <a:chOff x="5940193" y="2424006"/>
            <a:chExt cx="3456384" cy="432048"/>
          </a:xfrm>
        </p:grpSpPr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6012210" y="2493428"/>
              <a:ext cx="3060402" cy="29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charset="0"/>
                  <a:cs typeface="Times New Roman" panose="02020603050405020304" pitchFamily="18" charset="0"/>
                </a:rPr>
                <a:t>Fragment Filter</a:t>
              </a:r>
              <a:endParaRPr lang="en-US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黑体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画布 114"/>
          <p:cNvGrpSpPr/>
          <p:nvPr/>
        </p:nvGrpSpPr>
        <p:grpSpPr>
          <a:xfrm>
            <a:off x="323528" y="1844824"/>
            <a:ext cx="5904656" cy="6308670"/>
            <a:chOff x="0" y="1"/>
            <a:chExt cx="3740150" cy="3747769"/>
          </a:xfrm>
        </p:grpSpPr>
        <p:sp>
          <p:nvSpPr>
            <p:cNvPr id="59" name="矩形 58"/>
            <p:cNvSpPr/>
            <p:nvPr/>
          </p:nvSpPr>
          <p:spPr>
            <a:xfrm>
              <a:off x="678180" y="948690"/>
              <a:ext cx="3061970" cy="2799080"/>
            </a:xfrm>
            <a:prstGeom prst="rect">
              <a:avLst/>
            </a:prstGeom>
          </p:spPr>
        </p:sp>
        <p:sp>
          <p:nvSpPr>
            <p:cNvPr id="60" name="矩形 59"/>
            <p:cNvSpPr/>
            <p:nvPr/>
          </p:nvSpPr>
          <p:spPr>
            <a:xfrm>
              <a:off x="2091" y="601070"/>
              <a:ext cx="3033905" cy="1870364"/>
            </a:xfrm>
            <a:prstGeom prst="rect">
              <a:avLst/>
            </a:prstGeom>
            <a:solidFill>
              <a:srgbClr val="E3EBF5"/>
            </a:solidFill>
            <a:ln w="9525">
              <a:solidFill>
                <a:schemeClr val="accent1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流程图: 多文档 60"/>
            <p:cNvSpPr/>
            <p:nvPr/>
          </p:nvSpPr>
          <p:spPr>
            <a:xfrm>
              <a:off x="232262" y="2"/>
              <a:ext cx="465717" cy="406159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Tutorials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6949" y="680164"/>
              <a:ext cx="493200" cy="2880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Tutorial Segmentation</a:t>
              </a:r>
              <a:endParaRPr lang="zh-CN" sz="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44987" y="2050899"/>
              <a:ext cx="649820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16"/>
            <p:cNvSpPr txBox="1"/>
            <p:nvPr/>
          </p:nvSpPr>
          <p:spPr>
            <a:xfrm>
              <a:off x="2588098" y="1325757"/>
              <a:ext cx="407189" cy="407936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Between fragments and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箭头连接符 64"/>
            <p:cNvCxnSpPr>
              <a:endCxn id="67" idx="1"/>
            </p:cNvCxnSpPr>
            <p:nvPr/>
          </p:nvCxnSpPr>
          <p:spPr>
            <a:xfrm flipV="1">
              <a:off x="686097" y="1681035"/>
              <a:ext cx="466840" cy="253026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8" idx="3"/>
              <a:endCxn id="63" idx="1"/>
            </p:cNvCxnSpPr>
            <p:nvPr/>
          </p:nvCxnSpPr>
          <p:spPr>
            <a:xfrm>
              <a:off x="686817" y="1932889"/>
              <a:ext cx="458170" cy="2627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52937" y="1536572"/>
              <a:ext cx="64918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Correlation Score Calculation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337316" y="1798823"/>
              <a:ext cx="496226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7" idx="3"/>
              <a:endCxn id="68" idx="1"/>
            </p:cNvCxnSpPr>
            <p:nvPr/>
          </p:nvCxnSpPr>
          <p:spPr>
            <a:xfrm>
              <a:off x="1802123" y="1681035"/>
              <a:ext cx="535193" cy="262251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3" idx="3"/>
              <a:endCxn id="68" idx="1"/>
            </p:cNvCxnSpPr>
            <p:nvPr/>
          </p:nvCxnSpPr>
          <p:spPr>
            <a:xfrm flipV="1">
              <a:off x="1794807" y="1943286"/>
              <a:ext cx="542509" cy="252393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16"/>
            <p:cNvSpPr txBox="1"/>
            <p:nvPr/>
          </p:nvSpPr>
          <p:spPr>
            <a:xfrm>
              <a:off x="1898774" y="1607244"/>
              <a:ext cx="599505" cy="20701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Topic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16"/>
            <p:cNvSpPr txBox="1"/>
            <p:nvPr/>
          </p:nvSpPr>
          <p:spPr>
            <a:xfrm>
              <a:off x="1889226" y="2151011"/>
              <a:ext cx="553085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PageRank Based Scores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流程图: 文档 72"/>
            <p:cNvSpPr/>
            <p:nvPr/>
          </p:nvSpPr>
          <p:spPr>
            <a:xfrm>
              <a:off x="1186003" y="1"/>
              <a:ext cx="445324" cy="40616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Unfamiliar APIs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流程图: 多文档 73"/>
            <p:cNvSpPr/>
            <p:nvPr/>
          </p:nvSpPr>
          <p:spPr>
            <a:xfrm>
              <a:off x="2214748" y="18250"/>
              <a:ext cx="763288" cy="467995"/>
            </a:xfrm>
            <a:prstGeom prst="flowChartMulti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Fragments for Unfamiliar APIs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86"/>
            <p:cNvSpPr txBox="1"/>
            <p:nvPr/>
          </p:nvSpPr>
          <p:spPr>
            <a:xfrm>
              <a:off x="214172" y="2188513"/>
              <a:ext cx="933731" cy="14618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Relevance Discovery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16"/>
            <p:cNvSpPr txBox="1"/>
            <p:nvPr/>
          </p:nvSpPr>
          <p:spPr>
            <a:xfrm>
              <a:off x="793447" y="1838193"/>
              <a:ext cx="483859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Retained 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16"/>
            <p:cNvSpPr txBox="1"/>
            <p:nvPr/>
          </p:nvSpPr>
          <p:spPr>
            <a:xfrm>
              <a:off x="0" y="1037770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3422" y="1788109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Filter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433549" y="968164"/>
              <a:ext cx="4304" cy="26449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2543315" y="468522"/>
              <a:ext cx="0" cy="343733"/>
            </a:xfrm>
            <a:prstGeom prst="straightConnector1">
              <a:avLst/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191155" y="1232656"/>
              <a:ext cx="493395" cy="2895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Parser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437853" y="1522216"/>
              <a:ext cx="2267" cy="2658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16"/>
            <p:cNvSpPr txBox="1"/>
            <p:nvPr/>
          </p:nvSpPr>
          <p:spPr>
            <a:xfrm>
              <a:off x="0" y="1547826"/>
              <a:ext cx="441325" cy="19875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Parsed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Fragments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 flipV="1">
              <a:off x="2585429" y="1101180"/>
              <a:ext cx="1" cy="69764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97"/>
            <p:cNvCxnSpPr/>
            <p:nvPr/>
          </p:nvCxnSpPr>
          <p:spPr>
            <a:xfrm>
              <a:off x="1636937" y="203081"/>
              <a:ext cx="666000" cy="761621"/>
            </a:xfrm>
            <a:prstGeom prst="bentConnector3">
              <a:avLst>
                <a:gd name="adj1" fmla="val 58935"/>
              </a:avLst>
            </a:prstGeom>
            <a:ln>
              <a:prstDash val="lg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503512" y="408362"/>
              <a:ext cx="144000" cy="14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801068" y="406502"/>
              <a:ext cx="143510" cy="1435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9034" y="2181631"/>
              <a:ext cx="90000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89499" y="2346570"/>
              <a:ext cx="89535" cy="895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69"/>
            <p:cNvSpPr txBox="1"/>
            <p:nvPr/>
          </p:nvSpPr>
          <p:spPr>
            <a:xfrm>
              <a:off x="214172" y="2356222"/>
              <a:ext cx="1021726" cy="14605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Fragment Recommendation Phase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40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16"/>
            <p:cNvSpPr txBox="1"/>
            <p:nvPr/>
          </p:nvSpPr>
          <p:spPr>
            <a:xfrm>
              <a:off x="2553344" y="2283172"/>
              <a:ext cx="508626" cy="206375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FRAPT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432736" y="390780"/>
              <a:ext cx="813" cy="289384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圆角矩形 105"/>
            <p:cNvSpPr/>
            <p:nvPr/>
          </p:nvSpPr>
          <p:spPr>
            <a:xfrm>
              <a:off x="875666" y="688229"/>
              <a:ext cx="1047768" cy="72000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流程图: 可选过程 93"/>
            <p:cNvSpPr/>
            <p:nvPr/>
          </p:nvSpPr>
          <p:spPr>
            <a:xfrm>
              <a:off x="918930" y="740092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API Discovery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流程图: 可选过程 94"/>
            <p:cNvSpPr/>
            <p:nvPr/>
          </p:nvSpPr>
          <p:spPr>
            <a:xfrm>
              <a:off x="1454536" y="740092"/>
              <a:ext cx="432000" cy="288000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Pronoun &amp; Variable Resolution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流程图: 可选过程 95"/>
            <p:cNvSpPr/>
            <p:nvPr/>
          </p:nvSpPr>
          <p:spPr>
            <a:xfrm>
              <a:off x="1454536" y="107816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Identification</a:t>
              </a:r>
              <a:endParaRPr 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流程图: 可选过程 96"/>
            <p:cNvSpPr/>
            <p:nvPr/>
          </p:nvSpPr>
          <p:spPr>
            <a:xfrm>
              <a:off x="918930" y="1075280"/>
              <a:ext cx="432000" cy="288000"/>
            </a:xfrm>
            <a:prstGeom prst="flowChartAlternateProcess">
              <a:avLst/>
            </a:prstGeom>
            <a:noFill/>
            <a:ln w="9525" cmpd="sng">
              <a:solidFill>
                <a:schemeClr val="accent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Sentence Type Identification 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1350930" y="885144"/>
              <a:ext cx="10360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1670536" y="1011144"/>
              <a:ext cx="0" cy="860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1350930" y="1221772"/>
              <a:ext cx="103606" cy="324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 rot="16200000">
              <a:off x="438915" y="985924"/>
              <a:ext cx="669235" cy="151107"/>
            </a:xfrm>
            <a:prstGeom prst="triangle">
              <a:avLst>
                <a:gd name="adj" fmla="val 1123"/>
              </a:avLst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13572" y="812255"/>
              <a:ext cx="525161" cy="28892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Relevant Fragment Recommender</a:t>
              </a:r>
              <a:endParaRPr lang="zh-CN" sz="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5383342" y="3475898"/>
            <a:ext cx="3529549" cy="26894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8288" algn="just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Non-explanatory fragments usually contain only one API, and this API appears only once.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lengths of non-explanatory fragments are usually less than five sentences.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sentences containing APIs is less than 20% in non-explanatory fragments.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APIs in non-explanatory fragments only appear in marginal sentences.</a:t>
            </a:r>
          </a:p>
          <a:p>
            <a:pPr marL="268288" indent="-268288" algn="just">
              <a:buFont typeface="+mj-lt"/>
              <a:buAutoNum type="arabicPeriod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Non-explanatory fragments have some good indicator terms and phrases.</a:t>
            </a:r>
          </a:p>
        </p:txBody>
      </p:sp>
      <p:sp>
        <p:nvSpPr>
          <p:cNvPr id="54" name="矩形 53"/>
          <p:cNvSpPr/>
          <p:nvPr/>
        </p:nvSpPr>
        <p:spPr>
          <a:xfrm>
            <a:off x="5377375" y="1700808"/>
            <a:ext cx="3529549" cy="12414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out those non-explanatory fragments which do not explain any APIs by some detection rules.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5349963" y="1268760"/>
            <a:ext cx="1526293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Goal: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内容占位符 2"/>
          <p:cNvSpPr txBox="1">
            <a:spLocks/>
          </p:cNvSpPr>
          <p:nvPr/>
        </p:nvSpPr>
        <p:spPr>
          <a:xfrm>
            <a:off x="5378878" y="2996952"/>
            <a:ext cx="2217458" cy="443582"/>
          </a:xfrm>
          <a:prstGeom prst="rect">
            <a:avLst/>
          </a:prstGeom>
        </p:spPr>
        <p:txBody>
          <a:bodyPr/>
          <a:lstStyle>
            <a:lvl1pPr marL="457142" indent="-45714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474" indent="-38095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06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32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5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37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894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18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40" indent="-304762" algn="l" defTabSz="12190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487"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Detection Rules:</a:t>
            </a:r>
            <a:endParaRPr lang="zh-CN" altLang="en-US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464088" y="458124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648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9434</TotalTime>
  <Words>2712</Words>
  <Application>Microsoft Office PowerPoint</Application>
  <PresentationFormat>全屏显示(4:3)</PresentationFormat>
  <Paragraphs>953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ICSE</dc:title>
  <dc:creator>jingxuan</dc:creator>
  <cp:lastModifiedBy>admin</cp:lastModifiedBy>
  <cp:revision>1005</cp:revision>
  <dcterms:created xsi:type="dcterms:W3CDTF">2014-03-20T05:05:50Z</dcterms:created>
  <dcterms:modified xsi:type="dcterms:W3CDTF">2017-06-01T11:49:50Z</dcterms:modified>
</cp:coreProperties>
</file>