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8"/>
  </p:notesMasterIdLst>
  <p:handoutMasterIdLst>
    <p:handoutMasterId r:id="rId29"/>
  </p:handoutMasterIdLst>
  <p:sldIdLst>
    <p:sldId id="410" r:id="rId2"/>
    <p:sldId id="414" r:id="rId3"/>
    <p:sldId id="412" r:id="rId4"/>
    <p:sldId id="554" r:id="rId5"/>
    <p:sldId id="555" r:id="rId6"/>
    <p:sldId id="556" r:id="rId7"/>
    <p:sldId id="557" r:id="rId8"/>
    <p:sldId id="587" r:id="rId9"/>
    <p:sldId id="558" r:id="rId10"/>
    <p:sldId id="559" r:id="rId11"/>
    <p:sldId id="561" r:id="rId12"/>
    <p:sldId id="562" r:id="rId13"/>
    <p:sldId id="568" r:id="rId14"/>
    <p:sldId id="569" r:id="rId15"/>
    <p:sldId id="570" r:id="rId16"/>
    <p:sldId id="586" r:id="rId17"/>
    <p:sldId id="588" r:id="rId18"/>
    <p:sldId id="591" r:id="rId19"/>
    <p:sldId id="592" r:id="rId20"/>
    <p:sldId id="571" r:id="rId21"/>
    <p:sldId id="593" r:id="rId22"/>
    <p:sldId id="596" r:id="rId23"/>
    <p:sldId id="600" r:id="rId24"/>
    <p:sldId id="572" r:id="rId25"/>
    <p:sldId id="601" r:id="rId26"/>
    <p:sldId id="491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2533C"/>
    <a:srgbClr val="3333CC"/>
    <a:srgbClr val="1F497D"/>
    <a:srgbClr val="1B3443"/>
    <a:srgbClr val="292934"/>
    <a:srgbClr val="FFFFCC"/>
    <a:srgbClr val="B2B2B2"/>
    <a:srgbClr val="CCECFF"/>
    <a:srgbClr val="CCFF9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75205" autoAdjust="0"/>
  </p:normalViewPr>
  <p:slideViewPr>
    <p:cSldViewPr>
      <p:cViewPr varScale="1">
        <p:scale>
          <a:sx n="65" d="100"/>
          <a:sy n="65" d="100"/>
        </p:scale>
        <p:origin x="1482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j\Desktop\RQ&#30340;&#32467;&#2652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en-US" altLang="zh-CN"/>
              <a:t>Approach</a:t>
            </a:r>
            <a:r>
              <a:rPr lang="en-US" altLang="zh-CN" baseline="0"/>
              <a:t> Comparison</a:t>
            </a:r>
            <a:endParaRPr lang="zh-CN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'RQ2'!$A$20</c:f>
              <c:strCache>
                <c:ptCount val="1"/>
                <c:pt idx="0">
                  <c:v>FRAPT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'RQ2'!$B$18:$G$19</c:f>
              <c:multiLvlStrCache>
                <c:ptCount val="6"/>
                <c:lvl>
                  <c:pt idx="0">
                    <c:v>Precision</c:v>
                  </c:pt>
                  <c:pt idx="1">
                    <c:v>Recall</c:v>
                  </c:pt>
                  <c:pt idx="2">
                    <c:v>F-Measure</c:v>
                  </c:pt>
                  <c:pt idx="3">
                    <c:v>Precision</c:v>
                  </c:pt>
                  <c:pt idx="4">
                    <c:v>Recall</c:v>
                  </c:pt>
                  <c:pt idx="5">
                    <c:v>F-Measure</c:v>
                  </c:pt>
                </c:lvl>
                <c:lvl>
                  <c:pt idx="0">
                    <c:v>McGill Corpus</c:v>
                  </c:pt>
                  <c:pt idx="3">
                    <c:v>Android Corpus</c:v>
                  </c:pt>
                </c:lvl>
              </c:multiLvlStrCache>
            </c:multiLvlStrRef>
          </c:cat>
          <c:val>
            <c:numRef>
              <c:f>'RQ2'!$B$20:$G$20</c:f>
              <c:numCache>
                <c:formatCode>0.00%</c:formatCode>
                <c:ptCount val="6"/>
                <c:pt idx="0">
                  <c:v>0.74225664199999997</c:v>
                </c:pt>
                <c:pt idx="1">
                  <c:v>0.86002696000000001</c:v>
                </c:pt>
                <c:pt idx="2">
                  <c:v>0.78559093000000002</c:v>
                </c:pt>
                <c:pt idx="3">
                  <c:v>0.60857018299999999</c:v>
                </c:pt>
                <c:pt idx="4">
                  <c:v>0.68457996499999996</c:v>
                </c:pt>
                <c:pt idx="5">
                  <c:v>0.63391673999999998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7E-4573-98DF-75662FA4B678}"/>
            </c:ext>
          </c:extLst>
        </c:ser>
        <c:ser>
          <c:idx val="1"/>
          <c:order val="1"/>
          <c:tx>
            <c:strRef>
              <c:f>'RQ2'!$A$21</c:f>
              <c:strCache>
                <c:ptCount val="1"/>
                <c:pt idx="0">
                  <c:v>FITSEA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'RQ2'!$B$18:$G$19</c:f>
              <c:multiLvlStrCache>
                <c:ptCount val="6"/>
                <c:lvl>
                  <c:pt idx="0">
                    <c:v>Precision</c:v>
                  </c:pt>
                  <c:pt idx="1">
                    <c:v>Recall</c:v>
                  </c:pt>
                  <c:pt idx="2">
                    <c:v>F-Measure</c:v>
                  </c:pt>
                  <c:pt idx="3">
                    <c:v>Precision</c:v>
                  </c:pt>
                  <c:pt idx="4">
                    <c:v>Recall</c:v>
                  </c:pt>
                  <c:pt idx="5">
                    <c:v>F-Measure</c:v>
                  </c:pt>
                </c:lvl>
                <c:lvl>
                  <c:pt idx="0">
                    <c:v>McGill Corpus</c:v>
                  </c:pt>
                  <c:pt idx="3">
                    <c:v>Android Corpus</c:v>
                  </c:pt>
                </c:lvl>
              </c:multiLvlStrCache>
            </c:multiLvlStrRef>
          </c:cat>
          <c:val>
            <c:numRef>
              <c:f>'RQ2'!$B$21:$G$21</c:f>
              <c:numCache>
                <c:formatCode>0.00%</c:formatCode>
                <c:ptCount val="6"/>
                <c:pt idx="0">
                  <c:v>0.7329</c:v>
                </c:pt>
                <c:pt idx="1">
                  <c:v>0.73799999999999999</c:v>
                </c:pt>
                <c:pt idx="2">
                  <c:v>0.69789999999999996</c:v>
                </c:pt>
                <c:pt idx="3">
                  <c:v>0.5474</c:v>
                </c:pt>
                <c:pt idx="4">
                  <c:v>0.52259999999999995</c:v>
                </c:pt>
                <c:pt idx="5">
                  <c:v>0.51070000000000004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7E-4573-98DF-75662FA4B678}"/>
            </c:ext>
          </c:extLst>
        </c:ser>
        <c:ser>
          <c:idx val="2"/>
          <c:order val="2"/>
          <c:tx>
            <c:strRef>
              <c:f>'RQ2'!$A$22</c:f>
              <c:strCache>
                <c:ptCount val="1"/>
                <c:pt idx="0">
                  <c:v>GMR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'RQ2'!$B$18:$G$19</c:f>
              <c:multiLvlStrCache>
                <c:ptCount val="6"/>
                <c:lvl>
                  <c:pt idx="0">
                    <c:v>Precision</c:v>
                  </c:pt>
                  <c:pt idx="1">
                    <c:v>Recall</c:v>
                  </c:pt>
                  <c:pt idx="2">
                    <c:v>F-Measure</c:v>
                  </c:pt>
                  <c:pt idx="3">
                    <c:v>Precision</c:v>
                  </c:pt>
                  <c:pt idx="4">
                    <c:v>Recall</c:v>
                  </c:pt>
                  <c:pt idx="5">
                    <c:v>F-Measure</c:v>
                  </c:pt>
                </c:lvl>
                <c:lvl>
                  <c:pt idx="0">
                    <c:v>McGill Corpus</c:v>
                  </c:pt>
                  <c:pt idx="3">
                    <c:v>Android Corpus</c:v>
                  </c:pt>
                </c:lvl>
              </c:multiLvlStrCache>
            </c:multiLvlStrRef>
          </c:cat>
          <c:val>
            <c:numRef>
              <c:f>'RQ2'!$B$22:$G$22</c:f>
              <c:numCache>
                <c:formatCode>0.00%</c:formatCode>
                <c:ptCount val="6"/>
                <c:pt idx="0">
                  <c:v>0.65129999999999999</c:v>
                </c:pt>
                <c:pt idx="1">
                  <c:v>0.56630000000000003</c:v>
                </c:pt>
                <c:pt idx="2">
                  <c:v>0.59079999999999999</c:v>
                </c:pt>
                <c:pt idx="3">
                  <c:v>0.46639999999999998</c:v>
                </c:pt>
                <c:pt idx="4">
                  <c:v>0.25650000000000001</c:v>
                </c:pt>
                <c:pt idx="5">
                  <c:v>0.314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7E-4573-98DF-75662FA4B678}"/>
            </c:ext>
          </c:extLst>
        </c:ser>
        <c:ser>
          <c:idx val="3"/>
          <c:order val="3"/>
          <c:tx>
            <c:strRef>
              <c:f>'RQ2'!$A$23</c:f>
              <c:strCache>
                <c:ptCount val="1"/>
                <c:pt idx="0">
                  <c:v>IR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'RQ2'!$B$18:$G$19</c:f>
              <c:multiLvlStrCache>
                <c:ptCount val="6"/>
                <c:lvl>
                  <c:pt idx="0">
                    <c:v>Precision</c:v>
                  </c:pt>
                  <c:pt idx="1">
                    <c:v>Recall</c:v>
                  </c:pt>
                  <c:pt idx="2">
                    <c:v>F-Measure</c:v>
                  </c:pt>
                  <c:pt idx="3">
                    <c:v>Precision</c:v>
                  </c:pt>
                  <c:pt idx="4">
                    <c:v>Recall</c:v>
                  </c:pt>
                  <c:pt idx="5">
                    <c:v>F-Measure</c:v>
                  </c:pt>
                </c:lvl>
                <c:lvl>
                  <c:pt idx="0">
                    <c:v>McGill Corpus</c:v>
                  </c:pt>
                  <c:pt idx="3">
                    <c:v>Android Corpus</c:v>
                  </c:pt>
                </c:lvl>
              </c:multiLvlStrCache>
            </c:multiLvlStrRef>
          </c:cat>
          <c:val>
            <c:numRef>
              <c:f>'RQ2'!$B$23:$G$23</c:f>
              <c:numCache>
                <c:formatCode>0.00%</c:formatCode>
                <c:ptCount val="6"/>
                <c:pt idx="0">
                  <c:v>0.55399999999999994</c:v>
                </c:pt>
                <c:pt idx="1">
                  <c:v>0.74399999999999999</c:v>
                </c:pt>
                <c:pt idx="2">
                  <c:v>0.58600000000000008</c:v>
                </c:pt>
                <c:pt idx="3">
                  <c:v>0.36666921500000005</c:v>
                </c:pt>
                <c:pt idx="4">
                  <c:v>0.56035069999999998</c:v>
                </c:pt>
                <c:pt idx="5">
                  <c:v>0.4412615775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C7E-4573-98DF-75662FA4B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063168"/>
        <c:axId val="107064704"/>
      </c:barChart>
      <c:catAx>
        <c:axId val="107063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107064704"/>
        <c:crosses val="autoZero"/>
        <c:auto val="1"/>
        <c:lblAlgn val="ctr"/>
        <c:lblOffset val="100"/>
        <c:noMultiLvlLbl val="0"/>
      </c:catAx>
      <c:valAx>
        <c:axId val="107064704"/>
        <c:scaling>
          <c:orientation val="minMax"/>
          <c:min val="0.2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1070631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>
      <a:outerShdw blurRad="50800" dist="38100" dir="5400000" algn="t" rotWithShape="0">
        <a:prstClr val="black">
          <a:alpha val="40000"/>
        </a:prstClr>
      </a:outerShdw>
    </a:effectLst>
  </c:spPr>
  <c:txPr>
    <a:bodyPr/>
    <a:lstStyle/>
    <a:p>
      <a:pPr>
        <a:defRPr baseline="0">
          <a:solidFill>
            <a:schemeClr val="tx1"/>
          </a:solidFill>
          <a:latin typeface="Times New Roman" panose="02020603050405020304" pitchFamily="18" charset="0"/>
        </a:defRPr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165B25-CCDC-444A-9FA3-10F99CAB2D8A}" type="doc">
      <dgm:prSet loTypeId="urn:microsoft.com/office/officeart/2005/8/layout/matrix2" loCatId="matrix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F88CB1B-C6A2-4B6E-93F8-9F20867F3ED5}">
      <dgm:prSet phldrT="[文本]"/>
      <dgm:spPr/>
      <dgm:t>
        <a:bodyPr/>
        <a:lstStyle/>
        <a:p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API</a:t>
          </a:r>
        </a:p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规范</a:t>
          </a:r>
        </a:p>
      </dgm:t>
    </dgm:pt>
    <dgm:pt modelId="{237F1792-131E-4B94-801A-4F93E50DEE56}" type="parTrans" cxnId="{B1B9B5DD-B99C-4003-A5A9-C9991DE6C483}">
      <dgm:prSet/>
      <dgm:spPr/>
      <dgm:t>
        <a:bodyPr/>
        <a:lstStyle/>
        <a:p>
          <a:endParaRPr lang="zh-CN" altLang="en-US"/>
        </a:p>
      </dgm:t>
    </dgm:pt>
    <dgm:pt modelId="{0BA2C9F0-23F7-4272-87FD-C6C1F851725E}" type="sibTrans" cxnId="{B1B9B5DD-B99C-4003-A5A9-C9991DE6C483}">
      <dgm:prSet/>
      <dgm:spPr/>
      <dgm:t>
        <a:bodyPr/>
        <a:lstStyle/>
        <a:p>
          <a:endParaRPr lang="zh-CN" altLang="en-US"/>
        </a:p>
      </dgm:t>
    </dgm:pt>
    <dgm:pt modelId="{8E56835B-A522-426A-BCA9-4AA2432D3FDA}">
      <dgm:prSet phldrT="[文本]"/>
      <dgm:spPr/>
      <dgm:t>
        <a:bodyPr/>
        <a:lstStyle/>
        <a:p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API</a:t>
          </a:r>
        </a:p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教程</a:t>
          </a:r>
        </a:p>
      </dgm:t>
    </dgm:pt>
    <dgm:pt modelId="{0A574A45-0F94-4C62-9B64-19E5A9323DD6}" type="parTrans" cxnId="{3BE8386C-AA6C-40A8-93E9-58A74B50BD1C}">
      <dgm:prSet/>
      <dgm:spPr/>
      <dgm:t>
        <a:bodyPr/>
        <a:lstStyle/>
        <a:p>
          <a:endParaRPr lang="zh-CN" altLang="en-US"/>
        </a:p>
      </dgm:t>
    </dgm:pt>
    <dgm:pt modelId="{8E0E81AA-08AF-4A5E-AA31-22E11B998E2C}" type="sibTrans" cxnId="{3BE8386C-AA6C-40A8-93E9-58A74B50BD1C}">
      <dgm:prSet/>
      <dgm:spPr/>
      <dgm:t>
        <a:bodyPr/>
        <a:lstStyle/>
        <a:p>
          <a:endParaRPr lang="zh-CN" altLang="en-US"/>
        </a:p>
      </dgm:t>
    </dgm:pt>
    <dgm:pt modelId="{8F387DD3-E6F5-47B8-A545-7515A7841340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博客</a:t>
          </a:r>
        </a:p>
      </dgm:t>
    </dgm:pt>
    <dgm:pt modelId="{95FB66DE-2275-4675-B8F7-3F087E9BE23A}" type="parTrans" cxnId="{F0D0D4C7-7D13-4DAD-BBD7-B1156C7D81D0}">
      <dgm:prSet/>
      <dgm:spPr/>
      <dgm:t>
        <a:bodyPr/>
        <a:lstStyle/>
        <a:p>
          <a:endParaRPr lang="zh-CN" altLang="en-US"/>
        </a:p>
      </dgm:t>
    </dgm:pt>
    <dgm:pt modelId="{E6144F08-7CC5-4F21-94CA-BE923696B66F}" type="sibTrans" cxnId="{F0D0D4C7-7D13-4DAD-BBD7-B1156C7D81D0}">
      <dgm:prSet/>
      <dgm:spPr/>
      <dgm:t>
        <a:bodyPr/>
        <a:lstStyle/>
        <a:p>
          <a:endParaRPr lang="zh-CN" altLang="en-US"/>
        </a:p>
      </dgm:t>
    </dgm:pt>
    <dgm:pt modelId="{B89615BE-4836-475B-A3D3-EE1876F6571A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论坛</a:t>
          </a:r>
        </a:p>
      </dgm:t>
    </dgm:pt>
    <dgm:pt modelId="{B3A6986F-19A8-49A4-87A0-7B77127E631D}" type="sibTrans" cxnId="{E3DB45A2-2198-425E-AF47-4B37617CE13F}">
      <dgm:prSet/>
      <dgm:spPr/>
      <dgm:t>
        <a:bodyPr/>
        <a:lstStyle/>
        <a:p>
          <a:endParaRPr lang="zh-CN" altLang="en-US"/>
        </a:p>
      </dgm:t>
    </dgm:pt>
    <dgm:pt modelId="{31E265B8-7843-4B47-A5D0-8B8053E31577}" type="parTrans" cxnId="{E3DB45A2-2198-425E-AF47-4B37617CE13F}">
      <dgm:prSet/>
      <dgm:spPr/>
      <dgm:t>
        <a:bodyPr/>
        <a:lstStyle/>
        <a:p>
          <a:endParaRPr lang="zh-CN" altLang="en-US"/>
        </a:p>
      </dgm:t>
    </dgm:pt>
    <dgm:pt modelId="{0137511F-72E4-4F12-8F3B-17228B66DC95}" type="pres">
      <dgm:prSet presAssocID="{81165B25-CCDC-444A-9FA3-10F99CAB2D8A}" presName="matrix" presStyleCnt="0">
        <dgm:presLayoutVars>
          <dgm:chMax val="1"/>
          <dgm:dir/>
          <dgm:resizeHandles val="exact"/>
        </dgm:presLayoutVars>
      </dgm:prSet>
      <dgm:spPr/>
    </dgm:pt>
    <dgm:pt modelId="{65E58875-B25A-4331-9792-BAF7DB1FE9B3}" type="pres">
      <dgm:prSet presAssocID="{81165B25-CCDC-444A-9FA3-10F99CAB2D8A}" presName="axisShape" presStyleLbl="bgShp" presStyleIdx="0" presStyleCnt="1" custLinFactNeighborX="-2859"/>
      <dgm:spPr/>
    </dgm:pt>
    <dgm:pt modelId="{DDDF28EB-5D99-4406-BBDC-9C189C1FE940}" type="pres">
      <dgm:prSet presAssocID="{81165B25-CCDC-444A-9FA3-10F99CAB2D8A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BB0E9D0-DB3B-4A6E-BFCA-77553D7A9C27}" type="pres">
      <dgm:prSet presAssocID="{81165B25-CCDC-444A-9FA3-10F99CAB2D8A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51585D4-5419-4806-B18E-E1CB118E8ADB}" type="pres">
      <dgm:prSet presAssocID="{81165B25-CCDC-444A-9FA3-10F99CAB2D8A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D5B3B65-3C57-4D33-8CE3-0FF3D88D409E}" type="pres">
      <dgm:prSet presAssocID="{81165B25-CCDC-444A-9FA3-10F99CAB2D8A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C68782B-05E6-4CD4-A3A2-34A893EA47B8}" type="presOf" srcId="{0F88CB1B-C6A2-4B6E-93F8-9F20867F3ED5}" destId="{DDDF28EB-5D99-4406-BBDC-9C189C1FE940}" srcOrd="0" destOrd="0" presId="urn:microsoft.com/office/officeart/2005/8/layout/matrix2"/>
    <dgm:cxn modelId="{5F02CB31-064C-408E-99D1-7F0A8584AE99}" type="presOf" srcId="{8F387DD3-E6F5-47B8-A545-7515A7841340}" destId="{751585D4-5419-4806-B18E-E1CB118E8ADB}" srcOrd="0" destOrd="0" presId="urn:microsoft.com/office/officeart/2005/8/layout/matrix2"/>
    <dgm:cxn modelId="{3BE8386C-AA6C-40A8-93E9-58A74B50BD1C}" srcId="{81165B25-CCDC-444A-9FA3-10F99CAB2D8A}" destId="{8E56835B-A522-426A-BCA9-4AA2432D3FDA}" srcOrd="1" destOrd="0" parTransId="{0A574A45-0F94-4C62-9B64-19E5A9323DD6}" sibTransId="{8E0E81AA-08AF-4A5E-AA31-22E11B998E2C}"/>
    <dgm:cxn modelId="{E2D8BA77-FC92-45C9-BEA4-F67B61119A17}" type="presOf" srcId="{B89615BE-4836-475B-A3D3-EE1876F6571A}" destId="{6D5B3B65-3C57-4D33-8CE3-0FF3D88D409E}" srcOrd="0" destOrd="0" presId="urn:microsoft.com/office/officeart/2005/8/layout/matrix2"/>
    <dgm:cxn modelId="{E3DB45A2-2198-425E-AF47-4B37617CE13F}" srcId="{81165B25-CCDC-444A-9FA3-10F99CAB2D8A}" destId="{B89615BE-4836-475B-A3D3-EE1876F6571A}" srcOrd="3" destOrd="0" parTransId="{31E265B8-7843-4B47-A5D0-8B8053E31577}" sibTransId="{B3A6986F-19A8-49A4-87A0-7B77127E631D}"/>
    <dgm:cxn modelId="{F0D0D4C7-7D13-4DAD-BBD7-B1156C7D81D0}" srcId="{81165B25-CCDC-444A-9FA3-10F99CAB2D8A}" destId="{8F387DD3-E6F5-47B8-A545-7515A7841340}" srcOrd="2" destOrd="0" parTransId="{95FB66DE-2275-4675-B8F7-3F087E9BE23A}" sibTransId="{E6144F08-7CC5-4F21-94CA-BE923696B66F}"/>
    <dgm:cxn modelId="{A38B68D1-7F65-4D0C-A9AC-610687BE65A5}" type="presOf" srcId="{8E56835B-A522-426A-BCA9-4AA2432D3FDA}" destId="{7BB0E9D0-DB3B-4A6E-BFCA-77553D7A9C27}" srcOrd="0" destOrd="0" presId="urn:microsoft.com/office/officeart/2005/8/layout/matrix2"/>
    <dgm:cxn modelId="{2C0D4DD2-9122-45CE-B876-384C27FE909A}" type="presOf" srcId="{81165B25-CCDC-444A-9FA3-10F99CAB2D8A}" destId="{0137511F-72E4-4F12-8F3B-17228B66DC95}" srcOrd="0" destOrd="0" presId="urn:microsoft.com/office/officeart/2005/8/layout/matrix2"/>
    <dgm:cxn modelId="{B1B9B5DD-B99C-4003-A5A9-C9991DE6C483}" srcId="{81165B25-CCDC-444A-9FA3-10F99CAB2D8A}" destId="{0F88CB1B-C6A2-4B6E-93F8-9F20867F3ED5}" srcOrd="0" destOrd="0" parTransId="{237F1792-131E-4B94-801A-4F93E50DEE56}" sibTransId="{0BA2C9F0-23F7-4272-87FD-C6C1F851725E}"/>
    <dgm:cxn modelId="{7851CDEF-9F84-4C42-9389-8D1693682C8F}" type="presParOf" srcId="{0137511F-72E4-4F12-8F3B-17228B66DC95}" destId="{65E58875-B25A-4331-9792-BAF7DB1FE9B3}" srcOrd="0" destOrd="0" presId="urn:microsoft.com/office/officeart/2005/8/layout/matrix2"/>
    <dgm:cxn modelId="{3F68F5E2-B1D3-456D-B86C-CF9142B1B419}" type="presParOf" srcId="{0137511F-72E4-4F12-8F3B-17228B66DC95}" destId="{DDDF28EB-5D99-4406-BBDC-9C189C1FE940}" srcOrd="1" destOrd="0" presId="urn:microsoft.com/office/officeart/2005/8/layout/matrix2"/>
    <dgm:cxn modelId="{08F395BD-9C41-4350-AA23-71B09A08BE94}" type="presParOf" srcId="{0137511F-72E4-4F12-8F3B-17228B66DC95}" destId="{7BB0E9D0-DB3B-4A6E-BFCA-77553D7A9C27}" srcOrd="2" destOrd="0" presId="urn:microsoft.com/office/officeart/2005/8/layout/matrix2"/>
    <dgm:cxn modelId="{8F225039-B028-4E63-A747-F41835487386}" type="presParOf" srcId="{0137511F-72E4-4F12-8F3B-17228B66DC95}" destId="{751585D4-5419-4806-B18E-E1CB118E8ADB}" srcOrd="3" destOrd="0" presId="urn:microsoft.com/office/officeart/2005/8/layout/matrix2"/>
    <dgm:cxn modelId="{D4A524B3-D016-4A5C-A81B-8D854E06C2A7}" type="presParOf" srcId="{0137511F-72E4-4F12-8F3B-17228B66DC95}" destId="{6D5B3B65-3C57-4D33-8CE3-0FF3D88D409E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58875-B25A-4331-9792-BAF7DB1FE9B3}">
      <dsp:nvSpPr>
        <dsp:cNvPr id="0" name=""/>
        <dsp:cNvSpPr/>
      </dsp:nvSpPr>
      <dsp:spPr>
        <a:xfrm>
          <a:off x="0" y="0"/>
          <a:ext cx="3779521" cy="3779521"/>
        </a:xfrm>
        <a:prstGeom prst="quadArrow">
          <a:avLst>
            <a:gd name="adj1" fmla="val 2000"/>
            <a:gd name="adj2" fmla="val 4000"/>
            <a:gd name="adj3" fmla="val 500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tint val="4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DDDF28EB-5D99-4406-BBDC-9C189C1FE940}">
      <dsp:nvSpPr>
        <dsp:cNvPr id="0" name=""/>
        <dsp:cNvSpPr/>
      </dsp:nvSpPr>
      <dsp:spPr>
        <a:xfrm>
          <a:off x="295614" y="245668"/>
          <a:ext cx="1511808" cy="151180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API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规范</a:t>
          </a:r>
        </a:p>
      </dsp:txBody>
      <dsp:txXfrm>
        <a:off x="369414" y="319468"/>
        <a:ext cx="1364208" cy="1364208"/>
      </dsp:txXfrm>
    </dsp:sp>
    <dsp:sp modelId="{7BB0E9D0-DB3B-4A6E-BFCA-77553D7A9C27}">
      <dsp:nvSpPr>
        <dsp:cNvPr id="0" name=""/>
        <dsp:cNvSpPr/>
      </dsp:nvSpPr>
      <dsp:spPr>
        <a:xfrm>
          <a:off x="2071989" y="245668"/>
          <a:ext cx="1511808" cy="1511808"/>
        </a:xfrm>
        <a:prstGeom prst="roundRect">
          <a:avLst/>
        </a:prstGeom>
        <a:gradFill rotWithShape="0">
          <a:gsLst>
            <a:gs pos="0">
              <a:schemeClr val="accent5">
                <a:hueOff val="-4132458"/>
                <a:satOff val="6183"/>
                <a:lumOff val="-6928"/>
                <a:alphaOff val="0"/>
                <a:shade val="70000"/>
                <a:satMod val="150000"/>
              </a:schemeClr>
            </a:gs>
            <a:gs pos="34000">
              <a:schemeClr val="accent5">
                <a:hueOff val="-4132458"/>
                <a:satOff val="6183"/>
                <a:lumOff val="-6928"/>
                <a:alphaOff val="0"/>
                <a:shade val="70000"/>
                <a:satMod val="140000"/>
              </a:schemeClr>
            </a:gs>
            <a:gs pos="70000">
              <a:schemeClr val="accent5">
                <a:hueOff val="-4132458"/>
                <a:satOff val="6183"/>
                <a:lumOff val="-6928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-4132458"/>
                <a:satOff val="6183"/>
                <a:lumOff val="-6928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API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教程</a:t>
          </a:r>
        </a:p>
      </dsp:txBody>
      <dsp:txXfrm>
        <a:off x="2145789" y="319468"/>
        <a:ext cx="1364208" cy="1364208"/>
      </dsp:txXfrm>
    </dsp:sp>
    <dsp:sp modelId="{751585D4-5419-4806-B18E-E1CB118E8ADB}">
      <dsp:nvSpPr>
        <dsp:cNvPr id="0" name=""/>
        <dsp:cNvSpPr/>
      </dsp:nvSpPr>
      <dsp:spPr>
        <a:xfrm>
          <a:off x="295614" y="2022043"/>
          <a:ext cx="1511808" cy="1511808"/>
        </a:xfrm>
        <a:prstGeom prst="roundRect">
          <a:avLst/>
        </a:prstGeom>
        <a:gradFill rotWithShape="0">
          <a:gsLst>
            <a:gs pos="0">
              <a:schemeClr val="accent5">
                <a:hueOff val="-8264916"/>
                <a:satOff val="12367"/>
                <a:lumOff val="-13855"/>
                <a:alphaOff val="0"/>
                <a:shade val="70000"/>
                <a:satMod val="150000"/>
              </a:schemeClr>
            </a:gs>
            <a:gs pos="34000">
              <a:schemeClr val="accent5">
                <a:hueOff val="-8264916"/>
                <a:satOff val="12367"/>
                <a:lumOff val="-13855"/>
                <a:alphaOff val="0"/>
                <a:shade val="70000"/>
                <a:satMod val="140000"/>
              </a:schemeClr>
            </a:gs>
            <a:gs pos="70000">
              <a:schemeClr val="accent5">
                <a:hueOff val="-8264916"/>
                <a:satOff val="12367"/>
                <a:lumOff val="-13855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-8264916"/>
                <a:satOff val="12367"/>
                <a:lumOff val="-13855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博客</a:t>
          </a:r>
        </a:p>
      </dsp:txBody>
      <dsp:txXfrm>
        <a:off x="369414" y="2095843"/>
        <a:ext cx="1364208" cy="1364208"/>
      </dsp:txXfrm>
    </dsp:sp>
    <dsp:sp modelId="{6D5B3B65-3C57-4D33-8CE3-0FF3D88D409E}">
      <dsp:nvSpPr>
        <dsp:cNvPr id="0" name=""/>
        <dsp:cNvSpPr/>
      </dsp:nvSpPr>
      <dsp:spPr>
        <a:xfrm>
          <a:off x="2071989" y="2022043"/>
          <a:ext cx="1511808" cy="1511808"/>
        </a:xfrm>
        <a:prstGeom prst="roundRect">
          <a:avLst/>
        </a:prstGeom>
        <a:gradFill rotWithShape="0">
          <a:gsLst>
            <a:gs pos="0">
              <a:schemeClr val="accent5">
                <a:hueOff val="-12397374"/>
                <a:satOff val="18550"/>
                <a:lumOff val="-20783"/>
                <a:alphaOff val="0"/>
                <a:shade val="70000"/>
                <a:satMod val="150000"/>
              </a:schemeClr>
            </a:gs>
            <a:gs pos="34000">
              <a:schemeClr val="accent5">
                <a:hueOff val="-12397374"/>
                <a:satOff val="18550"/>
                <a:lumOff val="-20783"/>
                <a:alphaOff val="0"/>
                <a:shade val="70000"/>
                <a:satMod val="140000"/>
              </a:schemeClr>
            </a:gs>
            <a:gs pos="70000">
              <a:schemeClr val="accent5">
                <a:hueOff val="-12397374"/>
                <a:satOff val="18550"/>
                <a:lumOff val="-20783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-12397374"/>
                <a:satOff val="18550"/>
                <a:lumOff val="-20783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论坛</a:t>
          </a:r>
        </a:p>
      </dsp:txBody>
      <dsp:txXfrm>
        <a:off x="2145789" y="2095843"/>
        <a:ext cx="1364208" cy="1364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311AD3C-BAFA-4D78-B63D-568572A482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45C8A7-149D-4390-A388-54E89744BB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AAEC61-9245-411D-9C35-B4881BE5BDF1}" type="datetimeFigureOut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2017/11/3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C959C1-226B-4CDA-B15B-99D82E40B8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F49281-3ED6-4048-8DF1-C52FCF1E42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26D3B3-3EE7-4E44-91E4-B0E1D6576B4C}" type="slidenum"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C4EFA0B-E731-4BAE-9130-F29D1D9D0A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308373-F0BE-4968-8C8D-D2A2F9509EB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A0447E1F-0C79-4720-A262-8C535022CDD0}" type="datetimeFigureOut">
              <a:rPr lang="zh-CN" altLang="en-US" smtClean="0"/>
              <a:pPr>
                <a:defRPr/>
              </a:pPr>
              <a:t>2017/11/3</a:t>
            </a:fld>
            <a:endParaRPr lang="zh-CN" altLang="en-US" dirty="0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54DB6D01-11A1-4919-9A8B-E0D7A5CA2F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1A25E7BE-F909-46D4-B779-DB6960A2D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DA2A92-C89A-42D5-AF14-5430FC4C97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F36E5C-610B-4585-A691-EA6E53D210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B0E8D00C-C1A2-4EC3-B497-55142305CBA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微软雅黑" panose="020B0503020204020204" pitchFamily="34" charset="-122"/>
        <a:cs typeface="微软雅黑" panose="020B0503020204020204" pitchFamily="34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微软雅黑" panose="020B0503020204020204" pitchFamily="34" charset="-122"/>
        <a:cs typeface="微软雅黑" panose="020B0503020204020204" pitchFamily="34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微软雅黑" panose="020B0503020204020204" pitchFamily="34" charset="-122"/>
        <a:cs typeface="微软雅黑" panose="020B0503020204020204" pitchFamily="34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微软雅黑" panose="020B0503020204020204" pitchFamily="34" charset="-122"/>
        <a:cs typeface="微软雅黑" panose="020B0503020204020204" pitchFamily="34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微软雅黑" panose="020B0503020204020204" pitchFamily="34" charset="-122"/>
        <a:cs typeface="微软雅黑" panose="020B0503020204020204" pitchFamily="3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82E443F9-9833-48A7-A080-DE6C263B03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4579A789-E586-40AE-9213-0BDC007242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0532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8468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995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1904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7633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2E8C85BE-07B4-4A83-B2E0-F636C0D300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EA1597F9-F0C7-444E-8F6A-AED0CFFE53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9643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1496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74756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3803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0619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D7D23AF1-DC3D-40F3-837F-4DD5A8AFAE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FAE23985-097A-4C77-A46A-5A433FED95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2E8C85BE-07B4-4A83-B2E0-F636C0D300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EA1597F9-F0C7-444E-8F6A-AED0CFFE53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99495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4462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27993079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8564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2E8C85BE-07B4-4A83-B2E0-F636C0D300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EA1597F9-F0C7-444E-8F6A-AED0CFFE53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90945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1429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>
            <a:extLst>
              <a:ext uri="{FF2B5EF4-FFF2-40B4-BE49-F238E27FC236}">
                <a16:creationId xmlns:a16="http://schemas.microsoft.com/office/drawing/2014/main" id="{A74BFF30-72CA-4BD8-8DF9-12E787E69C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备注占位符 2">
            <a:extLst>
              <a:ext uri="{FF2B5EF4-FFF2-40B4-BE49-F238E27FC236}">
                <a16:creationId xmlns:a16="http://schemas.microsoft.com/office/drawing/2014/main" id="{0BDD54C5-EAFC-4942-99EE-24252CEDC9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2E8C85BE-07B4-4A83-B2E0-F636C0D300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EA1597F9-F0C7-444E-8F6A-AED0CFFE53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59208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377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2965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105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41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2E8C85BE-07B4-4A83-B2E0-F636C0D300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EA1597F9-F0C7-444E-8F6A-AED0CFFE53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0718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>
            <a:extLst>
              <a:ext uri="{FF2B5EF4-FFF2-40B4-BE49-F238E27FC236}">
                <a16:creationId xmlns:a16="http://schemas.microsoft.com/office/drawing/2014/main" id="{57C5E4CF-0D5F-40F2-95BE-E7207BC088CB}"/>
              </a:ext>
            </a:extLst>
          </p:cNvPr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1270896-7E79-46AF-A8B8-50E3D2A8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EEA22-8B7F-448F-B37D-322087E60CE5}" type="datetime1">
              <a:rPr lang="zh-CN" altLang="en-US" smtClean="0"/>
              <a:pPr>
                <a:defRPr/>
              </a:pPr>
              <a:t>2017/11/3</a:t>
            </a:fld>
            <a:endParaRPr lang="zh-CN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D9233F8-607B-458F-B973-8E13EFDA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D98D1F6-5949-490A-B4F2-2D44CB30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492904-E8C2-4017-A92D-3CA19F44309E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888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C2439-EEF3-400F-909E-21C6F701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5318A-3E20-4C48-9393-5F35B7AD15CD}" type="datetime1">
              <a:rPr lang="zh-CN" altLang="en-US" smtClean="0"/>
              <a:pPr>
                <a:defRPr/>
              </a:pPr>
              <a:t>2017/11/3</a:t>
            </a:fld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AEFA2-CBB8-4ABF-88EF-D300B894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FCA00-B408-4F14-97DD-F859656F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3305D2-22C6-41E6-A946-BA28F854856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48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7A4E6-3195-4F70-97D6-D516C44F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6E347-0BD2-45E2-B420-4EB43799AAD3}" type="datetime1">
              <a:rPr lang="zh-CN" altLang="en-US" smtClean="0"/>
              <a:pPr>
                <a:defRPr/>
              </a:pPr>
              <a:t>2017/11/3</a:t>
            </a:fld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21142-4EAE-4455-9E91-ED298781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342C6-ED29-4C9D-AD29-209A96BE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F8AC35-68C3-4FAA-A78B-A22E1373151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68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8B5EC-5F11-4A1A-9428-3E6C393D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F5F09-CAB7-4CF6-A9E3-97B2D03A465B}" type="datetime1">
              <a:rPr lang="zh-CN" altLang="en-US" smtClean="0"/>
              <a:pPr>
                <a:defRPr/>
              </a:pPr>
              <a:t>2017/11/3</a:t>
            </a:fld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B5AA0-E589-4CF3-ACEC-D097CBA1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ACC0C-CEE2-45C5-9E9B-7828126A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913372-3986-469B-89D2-280E358AFFD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95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>
            <a:extLst>
              <a:ext uri="{FF2B5EF4-FFF2-40B4-BE49-F238E27FC236}">
                <a16:creationId xmlns:a16="http://schemas.microsoft.com/office/drawing/2014/main" id="{0CF1D0B8-0A1F-450E-B4D3-BA24987EFFB0}"/>
              </a:ext>
            </a:extLst>
          </p:cNvPr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12D2BF7-BE2C-4EDB-BEC2-CC94AB049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45506-3803-4A0E-9C9A-EE00B4D0C3CA}" type="datetime1">
              <a:rPr lang="zh-CN" altLang="en-US" smtClean="0"/>
              <a:pPr>
                <a:defRPr/>
              </a:pPr>
              <a:t>2017/11/3</a:t>
            </a:fld>
            <a:endParaRPr lang="zh-CN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B6C28A-7C5C-4ECD-877D-6D470731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10FDDB-6094-4117-BCE6-1512D9DD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E043B6-023C-4B31-AECB-1CDC38D2C57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503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ED9658D-9153-44CE-A8C7-42EEAF08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05DC3-8777-4C27-8066-90C254FA1037}" type="datetime1">
              <a:rPr lang="zh-CN" altLang="en-US" smtClean="0"/>
              <a:pPr>
                <a:defRPr/>
              </a:pPr>
              <a:t>2017/11/3</a:t>
            </a:fld>
            <a:endParaRPr lang="zh-CN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869D001-EEBB-40B0-969D-2063EE89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1DEDB5-9601-40BA-98DB-53F2C851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1F7852-A29C-40E1-BA14-6FDE72CA3B2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69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775D4EAE-F305-4E2A-A13C-24AABDEB9331}"/>
              </a:ext>
            </a:extLst>
          </p:cNvPr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微软雅黑" panose="020B0503020204020204" pitchFamily="34" charset="-122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DCEA4CE1-0CBE-47D1-976E-64B5DB9B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68AA4-E851-48CF-A977-5069E4CF1853}" type="datetime1">
              <a:rPr lang="zh-CN" altLang="en-US" smtClean="0"/>
              <a:pPr>
                <a:defRPr/>
              </a:pPr>
              <a:t>2017/11/3</a:t>
            </a:fld>
            <a:endParaRPr lang="zh-CN" alt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2054BED9-A910-40A9-A2CF-0DFB11A7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ECB31652-5DE9-4F76-BE3F-C0E2F6A7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65114-3F1A-4B0D-B3B5-E3FB4546FE0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979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0A8C300-2F34-4495-BA9D-1A07EC332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A767D-7DBF-4A8C-8938-4152470F7F01}" type="datetime1">
              <a:rPr lang="zh-CN" altLang="en-US" smtClean="0"/>
              <a:pPr>
                <a:defRPr/>
              </a:pPr>
              <a:t>2017/11/3</a:t>
            </a:fld>
            <a:endParaRPr lang="zh-CN" alt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D7E51D9-1DF1-41E0-87AE-40C5565B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5CD5D2E-BFF5-44C5-8D66-8D26E4D6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B5C05F-26D9-4223-AE86-C4992A1EF44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496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7AD7CD0-E83B-4C29-A26E-033496680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0FE8F-7FE9-4376-923C-F67F17626D64}" type="datetime1">
              <a:rPr lang="zh-CN" altLang="en-US" smtClean="0"/>
              <a:pPr>
                <a:defRPr/>
              </a:pPr>
              <a:t>2017/11/3</a:t>
            </a:fld>
            <a:endParaRPr lang="zh-CN" alt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36568A6-4F89-4B96-9CE0-99E32BBFD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13DEC4C-26EA-47CC-A5A8-D9FB57D1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F702F0-CA5E-453E-BC51-B6496B827C9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73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3B6F1ED5-79E4-4AA2-BA79-E57B55638C8A}"/>
              </a:ext>
            </a:extLst>
          </p:cNvPr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371BF6D0-1731-4F91-B4CD-2E6D7B19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8886F-242C-471B-963D-93DE19A39AEE}" type="datetime1">
              <a:rPr lang="zh-CN" altLang="en-US" smtClean="0"/>
              <a:pPr>
                <a:defRPr/>
              </a:pPr>
              <a:t>2017/11/3</a:t>
            </a:fld>
            <a:endParaRPr lang="zh-CN" alt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89C1330-B55E-421E-9B04-E0893873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60EC10F-2655-419E-B5D8-E6D686E6A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DA841A-71E3-405E-B96E-FCF0ADB03209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8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dirty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9C5787C-634D-41CB-83CD-2382D5A3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2C219-9C5F-4947-BC09-69EF529661CD}" type="datetime1">
              <a:rPr lang="zh-CN" altLang="en-US" smtClean="0"/>
              <a:pPr>
                <a:defRPr/>
              </a:pPr>
              <a:t>2017/11/3</a:t>
            </a:fld>
            <a:endParaRPr lang="zh-CN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F917BF6-CADF-4E7C-941A-DBDB3217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83BF761-E3F3-41C9-8C99-2DCCBB40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08A8AD-A0A3-450D-AA72-002CE2709BC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15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F0D4ED6-649A-41D8-A5C5-D3CFCD29B70F}"/>
              </a:ext>
            </a:extLst>
          </p:cNvPr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D3B09-2579-4B34-9CB3-B1E94FA7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180834A4-CB78-4EB8-933C-AA7F4BA20BB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C9930-3D54-480F-B05D-FC131984E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0842A88-80F8-436C-99CE-39776FA576BA}" type="datetime1">
              <a:rPr lang="zh-CN" altLang="en-US" smtClean="0"/>
              <a:pPr>
                <a:defRPr/>
              </a:pPr>
              <a:t>2017/11/3</a:t>
            </a:fld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CEE8F-3249-483C-93C1-5E6616642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FB818-10CA-4E57-AEDA-84A6DC016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77CEBDC-49E6-471D-BC9D-D661A967CE8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1" r:id="rId1"/>
    <p:sldLayoutId id="2147484654" r:id="rId2"/>
    <p:sldLayoutId id="2147484662" r:id="rId3"/>
    <p:sldLayoutId id="2147484655" r:id="rId4"/>
    <p:sldLayoutId id="2147484663" r:id="rId5"/>
    <p:sldLayoutId id="2147484656" r:id="rId6"/>
    <p:sldLayoutId id="2147484657" r:id="rId7"/>
    <p:sldLayoutId id="2147484664" r:id="rId8"/>
    <p:sldLayoutId id="2147484658" r:id="rId9"/>
    <p:sldLayoutId id="2147484659" r:id="rId10"/>
    <p:sldLayoutId id="2147484660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kern="1200" spc="-100">
          <a:solidFill>
            <a:schemeClr val="tx2"/>
          </a:solidFill>
          <a:latin typeface="微软雅黑" panose="020B0503020204020204" pitchFamily="34" charset="-122"/>
          <a:ea typeface="+mj-ea"/>
          <a:cs typeface="方正舒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pitchFamily="34" charset="0"/>
          <a:ea typeface="方正舒体" pitchFamily="2" charset="-122"/>
          <a:cs typeface="方正舒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pitchFamily="34" charset="0"/>
          <a:ea typeface="方正舒体" pitchFamily="2" charset="-122"/>
          <a:cs typeface="方正舒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pitchFamily="34" charset="0"/>
          <a:ea typeface="方正舒体" pitchFamily="2" charset="-122"/>
          <a:cs typeface="方正舒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pitchFamily="34" charset="0"/>
          <a:ea typeface="方正舒体" pitchFamily="2" charset="-122"/>
          <a:cs typeface="方正舒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方正舒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方正舒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方正舒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ea typeface="方正舒体" pitchFamily="2" charset="-122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微软雅黑" panose="020B0503020204020204" pitchFamily="34" charset="-122"/>
          <a:ea typeface="+mn-ea"/>
          <a:cs typeface="方正舒体" charset="0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微软雅黑" panose="020B0503020204020204" pitchFamily="34" charset="-122"/>
          <a:ea typeface="+mn-ea"/>
          <a:cs typeface="方正舒体" charset="0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微软雅黑" panose="020B0503020204020204" pitchFamily="34" charset="-122"/>
          <a:ea typeface="+mn-ea"/>
          <a:cs typeface="方正舒体" charset="0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微软雅黑" panose="020B0503020204020204" pitchFamily="34" charset="-122"/>
          <a:ea typeface="+mn-ea"/>
          <a:cs typeface="方正舒体" charset="0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微软雅黑" panose="020B0503020204020204" pitchFamily="34" charset="-122"/>
          <a:ea typeface="+mn-ea"/>
          <a:cs typeface="方正舒体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ingxuanzhang@mail.dlut.edu.c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hyperlink" Target="http://oscar-lab.org/people/~jxzhang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1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>
            <a:extLst>
              <a:ext uri="{FF2B5EF4-FFF2-40B4-BE49-F238E27FC236}">
                <a16:creationId xmlns:a16="http://schemas.microsoft.com/office/drawing/2014/main" id="{644B3D37-77D4-4569-AF4C-2A35C74A8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08504" cy="6859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C9C90F-C651-4B25-A622-34AB3A16B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25575"/>
            <a:ext cx="7772400" cy="1419300"/>
          </a:xfrm>
        </p:spPr>
        <p:txBody>
          <a:bodyPr wrap="none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8000" b="1" cap="none" dirty="0">
                <a:solidFill>
                  <a:srgbClr val="33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8000" b="1" cap="none" dirty="0">
                <a:solidFill>
                  <a:srgbClr val="3333CC"/>
                </a:solidFill>
                <a:ea typeface="微软雅黑" panose="020B0503020204020204" pitchFamily="34" charset="-122"/>
              </a:rPr>
              <a:t>文档分析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F4CBB-EDBD-4E86-998C-C5BA3F63F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96" y="3789040"/>
            <a:ext cx="9073008" cy="1873250"/>
          </a:xfrm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zh-CN" altLang="en-US" sz="31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张静宣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zh-CN" altLang="en-US" sz="31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大连理工大学</a:t>
            </a:r>
            <a:endParaRPr lang="en-US" altLang="zh-CN" sz="3100" b="1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31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2017</a:t>
            </a:r>
            <a:r>
              <a:rPr lang="zh-CN" altLang="en-US" sz="31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年</a:t>
            </a:r>
            <a:r>
              <a:rPr lang="en-US" altLang="zh-CN" sz="31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11</a:t>
            </a:r>
            <a:r>
              <a:rPr lang="zh-CN" altLang="en-US" sz="31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月</a:t>
            </a:r>
            <a:r>
              <a:rPr lang="en-US" altLang="zh-CN" sz="31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3</a:t>
            </a:r>
            <a:r>
              <a:rPr lang="zh-CN" altLang="en-US" sz="31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日</a:t>
            </a:r>
            <a:endParaRPr lang="en-US" altLang="zh-CN" sz="3100" b="1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A031412-5D45-48F6-BFDF-B7F81A0886E0}"/>
              </a:ext>
            </a:extLst>
          </p:cNvPr>
          <p:cNvCxnSpPr>
            <a:cxnSpLocks/>
          </p:cNvCxnSpPr>
          <p:nvPr/>
        </p:nvCxnSpPr>
        <p:spPr>
          <a:xfrm>
            <a:off x="1475656" y="3429000"/>
            <a:ext cx="6480720" cy="0"/>
          </a:xfrm>
          <a:prstGeom prst="line">
            <a:avLst/>
          </a:prstGeom>
          <a:ln w="28575">
            <a:solidFill>
              <a:srgbClr val="D25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73C311EB-1BA6-48E7-AA9B-3E84D9B9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990600"/>
          </a:xfrm>
        </p:spPr>
        <p:txBody>
          <a:bodyPr/>
          <a:lstStyle/>
          <a:p>
            <a:pPr eaLnBrk="1" hangingPunct="1">
              <a:defRPr/>
            </a:pPr>
            <a:r>
              <a:rPr kumimoji="0" lang="en-US" altLang="zh-CN" sz="48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kumimoji="0" lang="zh-CN" altLang="en-US" sz="4800" b="1" dirty="0">
                <a:ea typeface="微软雅黑" panose="020B0503020204020204" pitchFamily="34" charset="-122"/>
              </a:rPr>
              <a:t>文档的知识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0D9528E8-3154-41FE-A4F2-B29FD8B6D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484" y="0"/>
            <a:ext cx="1721020" cy="83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C9DB613-72D0-402B-B6EB-EEE76666DC7E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28575">
            <a:solidFill>
              <a:srgbClr val="D25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>
            <a:extLst>
              <a:ext uri="{FF2B5EF4-FFF2-40B4-BE49-F238E27FC236}">
                <a16:creationId xmlns:a16="http://schemas.microsoft.com/office/drawing/2014/main" id="{A4E1C088-FAB5-4DE5-841B-0594496F8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88810"/>
            <a:ext cx="6480720" cy="450911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706651C-8E37-483C-B530-75F81DD4E274}"/>
              </a:ext>
            </a:extLst>
          </p:cNvPr>
          <p:cNvSpPr/>
          <p:nvPr/>
        </p:nvSpPr>
        <p:spPr>
          <a:xfrm>
            <a:off x="115061" y="6453336"/>
            <a:ext cx="8927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Maalej W, Robillard M P. Patterns of knowledge in API reference documentation, IEEE Transactions on Software Engineering, 2013, 39(9): 1264-1282.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2FCB332-7221-4097-AAF9-60C6E47D7690}"/>
              </a:ext>
            </a:extLst>
          </p:cNvPr>
          <p:cNvSpPr/>
          <p:nvPr/>
        </p:nvSpPr>
        <p:spPr>
          <a:xfrm>
            <a:off x="282352" y="990072"/>
            <a:ext cx="85736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已有研究者对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文档包含的知识进行了人工分析，发现了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中知识类型以及他们的出现模式。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1FE6CE0-6A11-4A8B-A7FC-BD0C7DA44205}"/>
              </a:ext>
            </a:extLst>
          </p:cNvPr>
          <p:cNvSpPr/>
          <p:nvPr/>
        </p:nvSpPr>
        <p:spPr>
          <a:xfrm>
            <a:off x="1218932" y="2708920"/>
            <a:ext cx="6408712" cy="360040"/>
          </a:xfrm>
          <a:prstGeom prst="roundRect">
            <a:avLst/>
          </a:prstGeom>
          <a:noFill/>
          <a:ln w="19050">
            <a:solidFill>
              <a:srgbClr val="D25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DAD920E-7419-45D8-BE90-5B2888847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77" y="3160990"/>
            <a:ext cx="6487767" cy="304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02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73C311EB-1BA6-48E7-AA9B-3E84D9B9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990600"/>
          </a:xfrm>
        </p:spPr>
        <p:txBody>
          <a:bodyPr/>
          <a:lstStyle/>
          <a:p>
            <a:pPr eaLnBrk="1" hangingPunct="1">
              <a:defRPr/>
            </a:pPr>
            <a:r>
              <a:rPr kumimoji="0" lang="en-US" altLang="zh-CN" sz="48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API directive</a:t>
            </a:r>
            <a:r>
              <a:rPr kumimoji="0" lang="zh-CN" altLang="en-US" sz="4800" b="1" dirty="0">
                <a:ea typeface="微软雅黑" panose="020B0503020204020204" pitchFamily="34" charset="-122"/>
              </a:rPr>
              <a:t>自动发现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0D9528E8-3154-41FE-A4F2-B29FD8B6D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484" y="0"/>
            <a:ext cx="1721020" cy="83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C9DB613-72D0-402B-B6EB-EEE76666DC7E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28575">
            <a:solidFill>
              <a:srgbClr val="D25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EEB615F8-62FC-4AF6-AA95-F54A663AE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82" y="2276872"/>
            <a:ext cx="3544577" cy="43610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DCC20CF8-667E-4773-B1C7-30ABCBFBD111}"/>
              </a:ext>
            </a:extLst>
          </p:cNvPr>
          <p:cNvSpPr/>
          <p:nvPr/>
        </p:nvSpPr>
        <p:spPr>
          <a:xfrm>
            <a:off x="282352" y="1052736"/>
            <a:ext cx="87541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D25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 directive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是正确调用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所必须遵守的约束和限制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D25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自动的识别和高亮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文档中的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directive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，提醒开发者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4381768-8A17-4F0B-8843-00B3CD89D819}"/>
              </a:ext>
            </a:extLst>
          </p:cNvPr>
          <p:cNvSpPr/>
          <p:nvPr/>
        </p:nvSpPr>
        <p:spPr>
          <a:xfrm>
            <a:off x="4235614" y="2292852"/>
            <a:ext cx="4608512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D25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挑战：</a:t>
            </a:r>
            <a:endParaRPr lang="en-US" altLang="zh-CN" sz="3200" b="1" dirty="0">
              <a:solidFill>
                <a:srgbClr val="D253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AutoNum type="arabicPeriod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 directive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对不同粒度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（比如类，接口，函数，字段等）的约束的描述很不一样。很难构建统一的模型来很好的度量他们的属性和特征。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AutoNum type="arabicPeriod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 directive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文档中所占的比例极少（小于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5%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），导致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 directive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不容易被自动的发现。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E9A7364-AEB1-410A-8A2A-6AF24C61D965}"/>
              </a:ext>
            </a:extLst>
          </p:cNvPr>
          <p:cNvGrpSpPr/>
          <p:nvPr/>
        </p:nvGrpSpPr>
        <p:grpSpPr>
          <a:xfrm>
            <a:off x="4038127" y="2328010"/>
            <a:ext cx="5070377" cy="3940010"/>
            <a:chOff x="4067943" y="2688590"/>
            <a:chExt cx="5070377" cy="3940010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3F962CA7-E895-4441-9A94-5D94EB907746}"/>
                </a:ext>
              </a:extLst>
            </p:cNvPr>
            <p:cNvSpPr/>
            <p:nvPr/>
          </p:nvSpPr>
          <p:spPr>
            <a:xfrm>
              <a:off x="4067943" y="2688590"/>
              <a:ext cx="5070377" cy="3940010"/>
            </a:xfrm>
            <a:prstGeom prst="rect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  <a:effectLst>
              <a:outerShdw dir="5400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44377554-9681-490A-9ABF-2B9D6DF40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70402" y="2976622"/>
              <a:ext cx="4866094" cy="3332698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" name="椭圆 3">
            <a:extLst>
              <a:ext uri="{FF2B5EF4-FFF2-40B4-BE49-F238E27FC236}">
                <a16:creationId xmlns:a16="http://schemas.microsoft.com/office/drawing/2014/main" id="{22AF132D-39E4-4C97-94CC-72B3AAFD5C7A}"/>
              </a:ext>
            </a:extLst>
          </p:cNvPr>
          <p:cNvSpPr/>
          <p:nvPr/>
        </p:nvSpPr>
        <p:spPr>
          <a:xfrm>
            <a:off x="7092280" y="2497815"/>
            <a:ext cx="648072" cy="3600400"/>
          </a:xfrm>
          <a:prstGeom prst="ellipse">
            <a:avLst/>
          </a:prstGeom>
          <a:noFill/>
          <a:ln w="19050">
            <a:solidFill>
              <a:srgbClr val="D25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63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0802809-9A6A-49BC-95B2-F3E6E7E15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817441"/>
            <a:ext cx="6094732" cy="47088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3C311EB-1BA6-48E7-AA9B-3E84D9B9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990600"/>
          </a:xfrm>
        </p:spPr>
        <p:txBody>
          <a:bodyPr/>
          <a:lstStyle/>
          <a:p>
            <a:pPr eaLnBrk="1" hangingPunct="1">
              <a:defRPr/>
            </a:pPr>
            <a:r>
              <a:rPr kumimoji="0" lang="en-US" altLang="zh-CN" sz="48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API directive</a:t>
            </a:r>
            <a:r>
              <a:rPr kumimoji="0" lang="zh-CN" altLang="en-US" sz="4800" b="1" dirty="0">
                <a:ea typeface="微软雅黑" panose="020B0503020204020204" pitchFamily="34" charset="-122"/>
              </a:rPr>
              <a:t>自动发现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0D9528E8-3154-41FE-A4F2-B29FD8B6D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484" y="0"/>
            <a:ext cx="1721020" cy="83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C9DB613-72D0-402B-B6EB-EEE76666DC7E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28575">
            <a:solidFill>
              <a:srgbClr val="D25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E890012E-516A-4D60-8855-4CE1805FD0DC}"/>
              </a:ext>
            </a:extLst>
          </p:cNvPr>
          <p:cNvGrpSpPr/>
          <p:nvPr/>
        </p:nvGrpSpPr>
        <p:grpSpPr>
          <a:xfrm>
            <a:off x="2555778" y="1656198"/>
            <a:ext cx="6603469" cy="4870112"/>
            <a:chOff x="2555778" y="1656198"/>
            <a:chExt cx="6603469" cy="4870112"/>
          </a:xfrm>
        </p:grpSpPr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315EC35F-2C54-4543-B4E5-E9C57845B13C}"/>
                </a:ext>
              </a:extLst>
            </p:cNvPr>
            <p:cNvSpPr/>
            <p:nvPr/>
          </p:nvSpPr>
          <p:spPr>
            <a:xfrm>
              <a:off x="3311352" y="1656198"/>
              <a:ext cx="5832648" cy="4870112"/>
            </a:xfrm>
            <a:prstGeom prst="rect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  <a:effectLst>
              <a:outerShdw dir="5400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CEB2E4A-9B6D-413E-B2A9-71D35E4D5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36868" y="1900311"/>
              <a:ext cx="5822379" cy="4181566"/>
            </a:xfrm>
            <a:prstGeom prst="rect">
              <a:avLst/>
            </a:prstGeom>
          </p:spPr>
        </p:pic>
        <p:sp>
          <p:nvSpPr>
            <p:cNvPr id="5" name="梯形 4">
              <a:extLst>
                <a:ext uri="{FF2B5EF4-FFF2-40B4-BE49-F238E27FC236}">
                  <a16:creationId xmlns:a16="http://schemas.microsoft.com/office/drawing/2014/main" id="{8A55AEAD-456B-4788-A63C-827CAC3028B5}"/>
                </a:ext>
              </a:extLst>
            </p:cNvPr>
            <p:cNvSpPr/>
            <p:nvPr/>
          </p:nvSpPr>
          <p:spPr>
            <a:xfrm rot="16200000">
              <a:off x="2130552" y="3278161"/>
              <a:ext cx="1582643" cy="732191"/>
            </a:xfrm>
            <a:prstGeom prst="trapezoid">
              <a:avLst>
                <a:gd name="adj" fmla="val 8233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1A50FA9-CACD-4731-B10D-AD8EED7CBBC6}"/>
              </a:ext>
            </a:extLst>
          </p:cNvPr>
          <p:cNvGrpSpPr/>
          <p:nvPr/>
        </p:nvGrpSpPr>
        <p:grpSpPr>
          <a:xfrm>
            <a:off x="2516024" y="1758488"/>
            <a:ext cx="6622297" cy="4870112"/>
            <a:chOff x="2547219" y="1706717"/>
            <a:chExt cx="6622297" cy="4870112"/>
          </a:xfrm>
        </p:grpSpPr>
        <p:sp>
          <p:nvSpPr>
            <p:cNvPr id="13" name="梯形 12">
              <a:extLst>
                <a:ext uri="{FF2B5EF4-FFF2-40B4-BE49-F238E27FC236}">
                  <a16:creationId xmlns:a16="http://schemas.microsoft.com/office/drawing/2014/main" id="{857C9C6C-88E0-4F09-B34D-6E0B910015A1}"/>
                </a:ext>
              </a:extLst>
            </p:cNvPr>
            <p:cNvSpPr/>
            <p:nvPr/>
          </p:nvSpPr>
          <p:spPr>
            <a:xfrm rot="16200000">
              <a:off x="2121993" y="4338758"/>
              <a:ext cx="1582643" cy="732191"/>
            </a:xfrm>
            <a:prstGeom prst="trapezoid">
              <a:avLst>
                <a:gd name="adj" fmla="val 8233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68CA3BC-1BDF-4A07-B3FE-D8E36D13750F}"/>
                </a:ext>
              </a:extLst>
            </p:cNvPr>
            <p:cNvGrpSpPr/>
            <p:nvPr/>
          </p:nvGrpSpPr>
          <p:grpSpPr>
            <a:xfrm>
              <a:off x="3336868" y="1706717"/>
              <a:ext cx="5832648" cy="4870112"/>
              <a:chOff x="148358" y="1151315"/>
              <a:chExt cx="5832648" cy="4870112"/>
            </a:xfrm>
          </p:grpSpPr>
          <p:sp>
            <p:nvSpPr>
              <p:cNvPr id="14" name="Rectangle 2">
                <a:extLst>
                  <a:ext uri="{FF2B5EF4-FFF2-40B4-BE49-F238E27FC236}">
                    <a16:creationId xmlns:a16="http://schemas.microsoft.com/office/drawing/2014/main" id="{FBBFED88-F4C0-4803-84CD-25C70520EF9D}"/>
                  </a:ext>
                </a:extLst>
              </p:cNvPr>
              <p:cNvSpPr/>
              <p:nvPr/>
            </p:nvSpPr>
            <p:spPr>
              <a:xfrm>
                <a:off x="148358" y="1151315"/>
                <a:ext cx="5832648" cy="4870112"/>
              </a:xfrm>
              <a:prstGeom prst="rect">
                <a:avLst/>
              </a:prstGeom>
              <a:solidFill>
                <a:schemeClr val="bg1">
                  <a:lumMod val="95000"/>
                  <a:alpha val="90000"/>
                </a:schemeClr>
              </a:solidFill>
              <a:ln>
                <a:noFill/>
              </a:ln>
              <a:effectLst>
                <a:outerShdw dir="5400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62C16DB5-49A0-483A-85FB-A038968355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8358" y="1899320"/>
                <a:ext cx="5832648" cy="3171429"/>
              </a:xfrm>
              <a:prstGeom prst="rect">
                <a:avLst/>
              </a:prstGeom>
            </p:spPr>
          </p:pic>
        </p:grpSp>
      </p:grpSp>
      <p:grpSp>
        <p:nvGrpSpPr>
          <p:cNvPr id="16" name="组合 26">
            <a:extLst>
              <a:ext uri="{FF2B5EF4-FFF2-40B4-BE49-F238E27FC236}">
                <a16:creationId xmlns:a16="http://schemas.microsoft.com/office/drawing/2014/main" id="{04199A26-727F-4D27-A265-7525EDD2CC8E}"/>
              </a:ext>
            </a:extLst>
          </p:cNvPr>
          <p:cNvGrpSpPr>
            <a:grpSpLocks/>
          </p:cNvGrpSpPr>
          <p:nvPr/>
        </p:nvGrpSpPr>
        <p:grpSpPr bwMode="auto">
          <a:xfrm>
            <a:off x="236380" y="980728"/>
            <a:ext cx="8656100" cy="560119"/>
            <a:chOff x="5940193" y="2424006"/>
            <a:chExt cx="3456384" cy="432048"/>
          </a:xfrm>
        </p:grpSpPr>
        <p:sp>
          <p:nvSpPr>
            <p:cNvPr id="17" name="AutoShape 69">
              <a:extLst>
                <a:ext uri="{FF2B5EF4-FFF2-40B4-BE49-F238E27FC236}">
                  <a16:creationId xmlns:a16="http://schemas.microsoft.com/office/drawing/2014/main" id="{BB82B1E3-8887-40A5-84AB-91F34DD23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193" y="2424006"/>
              <a:ext cx="3456384" cy="432048"/>
            </a:xfrm>
            <a:prstGeom prst="homePlate">
              <a:avLst>
                <a:gd name="adj" fmla="val 39678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72000" tIns="0" rIns="72000" bIns="0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2800" dirty="0">
                <a:ln>
                  <a:solidFill>
                    <a:schemeClr val="accent1"/>
                  </a:solidFill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71">
              <a:extLst>
                <a:ext uri="{FF2B5EF4-FFF2-40B4-BE49-F238E27FC236}">
                  <a16:creationId xmlns:a16="http://schemas.microsoft.com/office/drawing/2014/main" id="{45AC8832-6C7E-471E-8E8D-1EFC55B7E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210" y="2450102"/>
              <a:ext cx="3060402" cy="379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zh-CN" altLang="en-US" sz="3200" b="1" dirty="0">
                  <a:solidFill>
                    <a:srgbClr val="D2533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解决方案</a:t>
              </a:r>
              <a:r>
                <a:rPr lang="en-US" altLang="zh-CN" sz="3200" b="1" dirty="0">
                  <a:solidFill>
                    <a:srgbClr val="D2533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带不平衡类别处理的文本分类方法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5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73C311EB-1BA6-48E7-AA9B-3E84D9B9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990600"/>
          </a:xfrm>
        </p:spPr>
        <p:txBody>
          <a:bodyPr/>
          <a:lstStyle/>
          <a:p>
            <a:pPr eaLnBrk="1" hangingPunct="1">
              <a:defRPr/>
            </a:pPr>
            <a:r>
              <a:rPr kumimoji="0" lang="en-US" altLang="zh-CN" sz="48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API directive</a:t>
            </a:r>
            <a:r>
              <a:rPr kumimoji="0" lang="zh-CN" altLang="en-US" sz="4800" b="1" dirty="0">
                <a:ea typeface="微软雅黑" panose="020B0503020204020204" pitchFamily="34" charset="-122"/>
              </a:rPr>
              <a:t>自动发现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0D9528E8-3154-41FE-A4F2-B29FD8B6D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484" y="0"/>
            <a:ext cx="1721020" cy="83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C9DB613-72D0-402B-B6EB-EEE76666DC7E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28575">
            <a:solidFill>
              <a:srgbClr val="D25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26">
            <a:extLst>
              <a:ext uri="{FF2B5EF4-FFF2-40B4-BE49-F238E27FC236}">
                <a16:creationId xmlns:a16="http://schemas.microsoft.com/office/drawing/2014/main" id="{D5C0D8D5-3BBE-4C7E-8E3A-4307981FB1C9}"/>
              </a:ext>
            </a:extLst>
          </p:cNvPr>
          <p:cNvGrpSpPr>
            <a:grpSpLocks/>
          </p:cNvGrpSpPr>
          <p:nvPr/>
        </p:nvGrpSpPr>
        <p:grpSpPr bwMode="auto">
          <a:xfrm>
            <a:off x="236380" y="980728"/>
            <a:ext cx="8656100" cy="560119"/>
            <a:chOff x="5940193" y="2424006"/>
            <a:chExt cx="3456384" cy="432048"/>
          </a:xfrm>
        </p:grpSpPr>
        <p:sp>
          <p:nvSpPr>
            <p:cNvPr id="19" name="AutoShape 69">
              <a:extLst>
                <a:ext uri="{FF2B5EF4-FFF2-40B4-BE49-F238E27FC236}">
                  <a16:creationId xmlns:a16="http://schemas.microsoft.com/office/drawing/2014/main" id="{CB3F24DA-1C3F-4F95-8803-8D1FCDC9E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193" y="2424006"/>
              <a:ext cx="3456384" cy="432048"/>
            </a:xfrm>
            <a:prstGeom prst="homePlate">
              <a:avLst>
                <a:gd name="adj" fmla="val 39678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72000" tIns="0" rIns="72000" bIns="0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2800" dirty="0">
                <a:ln>
                  <a:solidFill>
                    <a:schemeClr val="accent1"/>
                  </a:solidFill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71">
              <a:extLst>
                <a:ext uri="{FF2B5EF4-FFF2-40B4-BE49-F238E27FC236}">
                  <a16:creationId xmlns:a16="http://schemas.microsoft.com/office/drawing/2014/main" id="{1E01D01D-C996-451A-82AE-B2CE8CD10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210" y="2450102"/>
              <a:ext cx="3060402" cy="379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我们提出的方法是否超过对比方法？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13E91DDB-DA20-4476-BEF6-F2E73B122238}"/>
              </a:ext>
            </a:extLst>
          </p:cNvPr>
          <p:cNvSpPr/>
          <p:nvPr/>
        </p:nvSpPr>
        <p:spPr>
          <a:xfrm>
            <a:off x="581969" y="5445224"/>
            <a:ext cx="8548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我们的方法平均超过对比方法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我们的方法是一个更好的方法。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86DFA4-2EBF-4CBC-A922-3EA5D958D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70" y="1645742"/>
            <a:ext cx="7741519" cy="33223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3086D730-324B-4CBC-A5F2-173B0C04502F}"/>
              </a:ext>
            </a:extLst>
          </p:cNvPr>
          <p:cNvSpPr/>
          <p:nvPr/>
        </p:nvSpPr>
        <p:spPr>
          <a:xfrm>
            <a:off x="7738336" y="1645742"/>
            <a:ext cx="696853" cy="3439442"/>
          </a:xfrm>
          <a:prstGeom prst="ellipse">
            <a:avLst/>
          </a:prstGeom>
          <a:noFill/>
          <a:ln w="19050">
            <a:solidFill>
              <a:srgbClr val="D25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6139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73C311EB-1BA6-48E7-AA9B-3E84D9B9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990600"/>
          </a:xfrm>
        </p:spPr>
        <p:txBody>
          <a:bodyPr/>
          <a:lstStyle/>
          <a:p>
            <a:pPr eaLnBrk="1" hangingPunct="1">
              <a:defRPr/>
            </a:pPr>
            <a:r>
              <a:rPr kumimoji="0" lang="en-US" altLang="zh-CN" sz="48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API directive</a:t>
            </a:r>
            <a:r>
              <a:rPr kumimoji="0" lang="zh-CN" altLang="en-US" sz="4800" b="1" dirty="0">
                <a:ea typeface="微软雅黑" panose="020B0503020204020204" pitchFamily="34" charset="-122"/>
              </a:rPr>
              <a:t>自动发现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0D9528E8-3154-41FE-A4F2-B29FD8B6D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484" y="0"/>
            <a:ext cx="1721020" cy="83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C9DB613-72D0-402B-B6EB-EEE76666DC7E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28575">
            <a:solidFill>
              <a:srgbClr val="D25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26">
            <a:extLst>
              <a:ext uri="{FF2B5EF4-FFF2-40B4-BE49-F238E27FC236}">
                <a16:creationId xmlns:a16="http://schemas.microsoft.com/office/drawing/2014/main" id="{D5C0D8D5-3BBE-4C7E-8E3A-4307981FB1C9}"/>
              </a:ext>
            </a:extLst>
          </p:cNvPr>
          <p:cNvGrpSpPr>
            <a:grpSpLocks/>
          </p:cNvGrpSpPr>
          <p:nvPr/>
        </p:nvGrpSpPr>
        <p:grpSpPr bwMode="auto">
          <a:xfrm>
            <a:off x="236380" y="980728"/>
            <a:ext cx="8656100" cy="560119"/>
            <a:chOff x="5940193" y="2424006"/>
            <a:chExt cx="3456384" cy="432048"/>
          </a:xfrm>
        </p:grpSpPr>
        <p:sp>
          <p:nvSpPr>
            <p:cNvPr id="19" name="AutoShape 69">
              <a:extLst>
                <a:ext uri="{FF2B5EF4-FFF2-40B4-BE49-F238E27FC236}">
                  <a16:creationId xmlns:a16="http://schemas.microsoft.com/office/drawing/2014/main" id="{CB3F24DA-1C3F-4F95-8803-8D1FCDC9E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193" y="2424006"/>
              <a:ext cx="3456384" cy="432048"/>
            </a:xfrm>
            <a:prstGeom prst="homePlate">
              <a:avLst>
                <a:gd name="adj" fmla="val 39678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72000" tIns="0" rIns="72000" bIns="0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2800" dirty="0">
                <a:ln>
                  <a:solidFill>
                    <a:schemeClr val="accent1"/>
                  </a:solidFill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71">
              <a:extLst>
                <a:ext uri="{FF2B5EF4-FFF2-40B4-BE49-F238E27FC236}">
                  <a16:creationId xmlns:a16="http://schemas.microsoft.com/office/drawing/2014/main" id="{1E01D01D-C996-451A-82AE-B2CE8CD10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210" y="2473843"/>
              <a:ext cx="3298109" cy="332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自动的识别高亮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directive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是否对开发者有利？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FB4C0E49-CCCE-46B2-82B6-FC6B8D781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062" y="1578169"/>
            <a:ext cx="6624736" cy="4332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A07156AE-D78A-49BB-8AA2-F4E916A3FD3E}"/>
              </a:ext>
            </a:extLst>
          </p:cNvPr>
          <p:cNvSpPr/>
          <p:nvPr/>
        </p:nvSpPr>
        <p:spPr>
          <a:xfrm>
            <a:off x="5508104" y="4293096"/>
            <a:ext cx="2368694" cy="360040"/>
          </a:xfrm>
          <a:prstGeom prst="ellipse">
            <a:avLst/>
          </a:prstGeom>
          <a:noFill/>
          <a:ln w="19050">
            <a:solidFill>
              <a:srgbClr val="D25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CD2B2DC-0A46-490E-87B2-A3564DDD48B6}"/>
              </a:ext>
            </a:extLst>
          </p:cNvPr>
          <p:cNvSpPr/>
          <p:nvPr/>
        </p:nvSpPr>
        <p:spPr>
          <a:xfrm>
            <a:off x="5508104" y="5301208"/>
            <a:ext cx="2368694" cy="360040"/>
          </a:xfrm>
          <a:prstGeom prst="ellipse">
            <a:avLst/>
          </a:prstGeom>
          <a:noFill/>
          <a:ln w="19050">
            <a:solidFill>
              <a:srgbClr val="D25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9D36A3A-61FF-4F30-8FF9-0141A261A0E5}"/>
              </a:ext>
            </a:extLst>
          </p:cNvPr>
          <p:cNvSpPr/>
          <p:nvPr/>
        </p:nvSpPr>
        <p:spPr>
          <a:xfrm>
            <a:off x="1186937" y="6047710"/>
            <a:ext cx="64093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自动识别和高亮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directive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对开发者有利。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1476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8D35-9185-4112-9266-8225796E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汇报内容</a:t>
            </a:r>
          </a:p>
        </p:txBody>
      </p:sp>
      <p:sp>
        <p:nvSpPr>
          <p:cNvPr id="9" name="矩形​​ 3">
            <a:extLst>
              <a:ext uri="{FF2B5EF4-FFF2-40B4-BE49-F238E27FC236}">
                <a16:creationId xmlns:a16="http://schemas.microsoft.com/office/drawing/2014/main" id="{5AFCF4B2-C203-4A6B-AA2F-95C848A789A3}"/>
              </a:ext>
            </a:extLst>
          </p:cNvPr>
          <p:cNvSpPr/>
          <p:nvPr/>
        </p:nvSpPr>
        <p:spPr>
          <a:xfrm>
            <a:off x="1907727" y="2564904"/>
            <a:ext cx="730541" cy="664462"/>
          </a:xfrm>
          <a:custGeom>
            <a:avLst/>
            <a:gdLst/>
            <a:ahLst/>
            <a:cxnLst/>
            <a:rect l="l" t="t" r="r" b="b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close/>
              </a:path>
            </a:pathLst>
          </a:custGeom>
          <a:solidFill>
            <a:srgbClr val="D2533C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​​ 3">
            <a:extLst>
              <a:ext uri="{FF2B5EF4-FFF2-40B4-BE49-F238E27FC236}">
                <a16:creationId xmlns:a16="http://schemas.microsoft.com/office/drawing/2014/main" id="{B73F9A55-E2AF-45B9-A32B-51B2C6AB57B4}"/>
              </a:ext>
            </a:extLst>
          </p:cNvPr>
          <p:cNvSpPr/>
          <p:nvPr/>
        </p:nvSpPr>
        <p:spPr>
          <a:xfrm>
            <a:off x="1907727" y="3573016"/>
            <a:ext cx="730541" cy="677655"/>
          </a:xfrm>
          <a:custGeom>
            <a:avLst/>
            <a:gdLst/>
            <a:ahLst/>
            <a:cxnLst/>
            <a:rect l="l" t="t" r="r" b="b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close/>
              </a:path>
            </a:pathLst>
          </a:custGeom>
          <a:solidFill>
            <a:srgbClr val="D2533C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​​ 3">
            <a:extLst>
              <a:ext uri="{FF2B5EF4-FFF2-40B4-BE49-F238E27FC236}">
                <a16:creationId xmlns:a16="http://schemas.microsoft.com/office/drawing/2014/main" id="{F4182357-D082-42B6-B647-FE56149E98E6}"/>
              </a:ext>
            </a:extLst>
          </p:cNvPr>
          <p:cNvSpPr/>
          <p:nvPr/>
        </p:nvSpPr>
        <p:spPr>
          <a:xfrm>
            <a:off x="1907727" y="1556792"/>
            <a:ext cx="730541" cy="695996"/>
          </a:xfrm>
          <a:custGeom>
            <a:avLst/>
            <a:gdLst/>
            <a:ahLst/>
            <a:cxnLst/>
            <a:rect l="l" t="t" r="r" b="b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close/>
              </a:path>
            </a:pathLst>
          </a:custGeom>
          <a:solidFill>
            <a:srgbClr val="D2533C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ctr"/>
          <a:lstStyle/>
          <a:p>
            <a:pPr algn="ctr"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​​ 8">
            <a:extLst>
              <a:ext uri="{FF2B5EF4-FFF2-40B4-BE49-F238E27FC236}">
                <a16:creationId xmlns:a16="http://schemas.microsoft.com/office/drawing/2014/main" id="{738E8291-EB66-447E-AF7A-11A26F133549}"/>
              </a:ext>
            </a:extLst>
          </p:cNvPr>
          <p:cNvSpPr/>
          <p:nvPr/>
        </p:nvSpPr>
        <p:spPr>
          <a:xfrm>
            <a:off x="1907704" y="5504235"/>
            <a:ext cx="737591" cy="589061"/>
          </a:xfrm>
          <a:prstGeom prst="rect">
            <a:avLst/>
          </a:prstGeom>
          <a:solidFill>
            <a:srgbClr val="D2533C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600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​​ 3">
            <a:extLst>
              <a:ext uri="{FF2B5EF4-FFF2-40B4-BE49-F238E27FC236}">
                <a16:creationId xmlns:a16="http://schemas.microsoft.com/office/drawing/2014/main" id="{D774CBD1-2210-496E-94B1-4AA3C116AE24}"/>
              </a:ext>
            </a:extLst>
          </p:cNvPr>
          <p:cNvSpPr/>
          <p:nvPr/>
        </p:nvSpPr>
        <p:spPr>
          <a:xfrm>
            <a:off x="1914754" y="4551545"/>
            <a:ext cx="730541" cy="677655"/>
          </a:xfrm>
          <a:custGeom>
            <a:avLst/>
            <a:gdLst/>
            <a:ahLst/>
            <a:cxnLst/>
            <a:rect l="l" t="t" r="r" b="b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close/>
              </a:path>
            </a:pathLst>
          </a:custGeom>
          <a:solidFill>
            <a:srgbClr val="D2533C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ound Diagonal Corner Rectangle 3">
            <a:extLst>
              <a:ext uri="{FF2B5EF4-FFF2-40B4-BE49-F238E27FC236}">
                <a16:creationId xmlns:a16="http://schemas.microsoft.com/office/drawing/2014/main" id="{42CE5550-1518-4351-B452-0250CDD0BB36}"/>
              </a:ext>
            </a:extLst>
          </p:cNvPr>
          <p:cNvSpPr>
            <a:spLocks/>
          </p:cNvSpPr>
          <p:nvPr/>
        </p:nvSpPr>
        <p:spPr bwMode="auto">
          <a:xfrm>
            <a:off x="2915816" y="1451144"/>
            <a:ext cx="4013200" cy="684000"/>
          </a:xfrm>
          <a:custGeom>
            <a:avLst/>
            <a:gdLst>
              <a:gd name="T0" fmla="*/ 304322 w 4013200"/>
              <a:gd name="T1" fmla="*/ 0 h 796925"/>
              <a:gd name="T2" fmla="*/ 4013200 w 4013200"/>
              <a:gd name="T3" fmla="*/ 0 h 796925"/>
              <a:gd name="T4" fmla="*/ 4013200 w 4013200"/>
              <a:gd name="T5" fmla="*/ 0 h 796925"/>
              <a:gd name="T6" fmla="*/ 4013200 w 4013200"/>
              <a:gd name="T7" fmla="*/ 492603 h 796925"/>
              <a:gd name="T8" fmla="*/ 3708878 w 4013200"/>
              <a:gd name="T9" fmla="*/ 796925 h 796925"/>
              <a:gd name="T10" fmla="*/ 0 w 4013200"/>
              <a:gd name="T11" fmla="*/ 796925 h 796925"/>
              <a:gd name="T12" fmla="*/ 0 w 4013200"/>
              <a:gd name="T13" fmla="*/ 796925 h 796925"/>
              <a:gd name="T14" fmla="*/ 0 w 4013200"/>
              <a:gd name="T15" fmla="*/ 304322 h 796925"/>
              <a:gd name="T16" fmla="*/ 304322 w 4013200"/>
              <a:gd name="T17" fmla="*/ 0 h 7969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13200"/>
              <a:gd name="T28" fmla="*/ 0 h 796925"/>
              <a:gd name="T29" fmla="*/ 4013200 w 4013200"/>
              <a:gd name="T30" fmla="*/ 796925 h 79692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13200" h="796925">
                <a:moveTo>
                  <a:pt x="304322" y="0"/>
                </a:moveTo>
                <a:lnTo>
                  <a:pt x="4013200" y="0"/>
                </a:lnTo>
                <a:lnTo>
                  <a:pt x="4013200" y="492603"/>
                </a:lnTo>
                <a:cubicBezTo>
                  <a:pt x="4013200" y="660675"/>
                  <a:pt x="3876950" y="796925"/>
                  <a:pt x="3708878" y="796925"/>
                </a:cubicBezTo>
                <a:lnTo>
                  <a:pt x="0" y="796925"/>
                </a:lnTo>
                <a:lnTo>
                  <a:pt x="0" y="304322"/>
                </a:lnTo>
                <a:cubicBezTo>
                  <a:pt x="0" y="136250"/>
                  <a:pt x="136250" y="0"/>
                  <a:pt x="304322" y="0"/>
                </a:cubicBezTo>
                <a:close/>
              </a:path>
            </a:pathLst>
          </a:custGeom>
          <a:noFill/>
          <a:ln w="38100">
            <a:solidFill>
              <a:srgbClr val="3366FF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3200" b="1" kern="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背景介绍</a:t>
            </a:r>
          </a:p>
        </p:txBody>
      </p:sp>
      <p:sp>
        <p:nvSpPr>
          <p:cNvPr id="20" name="Round Diagonal Corner Rectangle 3">
            <a:extLst>
              <a:ext uri="{FF2B5EF4-FFF2-40B4-BE49-F238E27FC236}">
                <a16:creationId xmlns:a16="http://schemas.microsoft.com/office/drawing/2014/main" id="{3A72AF28-E724-4852-94A5-3AB6FEBC0B4E}"/>
              </a:ext>
            </a:extLst>
          </p:cNvPr>
          <p:cNvSpPr>
            <a:spLocks/>
          </p:cNvSpPr>
          <p:nvPr/>
        </p:nvSpPr>
        <p:spPr bwMode="auto">
          <a:xfrm>
            <a:off x="2915816" y="2439374"/>
            <a:ext cx="4013200" cy="684000"/>
          </a:xfrm>
          <a:custGeom>
            <a:avLst/>
            <a:gdLst>
              <a:gd name="T0" fmla="*/ 304322 w 4013200"/>
              <a:gd name="T1" fmla="*/ 0 h 796925"/>
              <a:gd name="T2" fmla="*/ 4013200 w 4013200"/>
              <a:gd name="T3" fmla="*/ 0 h 796925"/>
              <a:gd name="T4" fmla="*/ 4013200 w 4013200"/>
              <a:gd name="T5" fmla="*/ 0 h 796925"/>
              <a:gd name="T6" fmla="*/ 4013200 w 4013200"/>
              <a:gd name="T7" fmla="*/ 492603 h 796925"/>
              <a:gd name="T8" fmla="*/ 3708878 w 4013200"/>
              <a:gd name="T9" fmla="*/ 796925 h 796925"/>
              <a:gd name="T10" fmla="*/ 0 w 4013200"/>
              <a:gd name="T11" fmla="*/ 796925 h 796925"/>
              <a:gd name="T12" fmla="*/ 0 w 4013200"/>
              <a:gd name="T13" fmla="*/ 796925 h 796925"/>
              <a:gd name="T14" fmla="*/ 0 w 4013200"/>
              <a:gd name="T15" fmla="*/ 304322 h 796925"/>
              <a:gd name="T16" fmla="*/ 304322 w 4013200"/>
              <a:gd name="T17" fmla="*/ 0 h 7969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13200"/>
              <a:gd name="T28" fmla="*/ 0 h 796925"/>
              <a:gd name="T29" fmla="*/ 4013200 w 4013200"/>
              <a:gd name="T30" fmla="*/ 796925 h 79692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13200" h="796925">
                <a:moveTo>
                  <a:pt x="304322" y="0"/>
                </a:moveTo>
                <a:lnTo>
                  <a:pt x="4013200" y="0"/>
                </a:lnTo>
                <a:lnTo>
                  <a:pt x="4013200" y="492603"/>
                </a:lnTo>
                <a:cubicBezTo>
                  <a:pt x="4013200" y="660675"/>
                  <a:pt x="3876950" y="796925"/>
                  <a:pt x="3708878" y="796925"/>
                </a:cubicBezTo>
                <a:lnTo>
                  <a:pt x="0" y="796925"/>
                </a:lnTo>
                <a:lnTo>
                  <a:pt x="0" y="304322"/>
                </a:lnTo>
                <a:cubicBezTo>
                  <a:pt x="0" y="136250"/>
                  <a:pt x="136250" y="0"/>
                  <a:pt x="304322" y="0"/>
                </a:cubicBezTo>
                <a:close/>
              </a:path>
            </a:pathLst>
          </a:custGeom>
          <a:noFill/>
          <a:ln w="38100">
            <a:solidFill>
              <a:srgbClr val="3366FF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 dirty="0">
                <a:ln w="11430"/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3200" b="1" dirty="0">
                <a:ln w="11430"/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文档内容分析</a:t>
            </a:r>
          </a:p>
        </p:txBody>
      </p:sp>
      <p:sp>
        <p:nvSpPr>
          <p:cNvPr id="21" name="Round Diagonal Corner Rectangle 3">
            <a:extLst>
              <a:ext uri="{FF2B5EF4-FFF2-40B4-BE49-F238E27FC236}">
                <a16:creationId xmlns:a16="http://schemas.microsoft.com/office/drawing/2014/main" id="{051AC6D7-4377-43B8-9BB1-4156ADEC3E11}"/>
              </a:ext>
            </a:extLst>
          </p:cNvPr>
          <p:cNvSpPr>
            <a:spLocks/>
          </p:cNvSpPr>
          <p:nvPr/>
        </p:nvSpPr>
        <p:spPr bwMode="auto">
          <a:xfrm>
            <a:off x="2915816" y="3441868"/>
            <a:ext cx="4013200" cy="684000"/>
          </a:xfrm>
          <a:custGeom>
            <a:avLst/>
            <a:gdLst>
              <a:gd name="T0" fmla="*/ 304322 w 4013200"/>
              <a:gd name="T1" fmla="*/ 0 h 796925"/>
              <a:gd name="T2" fmla="*/ 4013200 w 4013200"/>
              <a:gd name="T3" fmla="*/ 0 h 796925"/>
              <a:gd name="T4" fmla="*/ 4013200 w 4013200"/>
              <a:gd name="T5" fmla="*/ 0 h 796925"/>
              <a:gd name="T6" fmla="*/ 4013200 w 4013200"/>
              <a:gd name="T7" fmla="*/ 492603 h 796925"/>
              <a:gd name="T8" fmla="*/ 3708878 w 4013200"/>
              <a:gd name="T9" fmla="*/ 796925 h 796925"/>
              <a:gd name="T10" fmla="*/ 0 w 4013200"/>
              <a:gd name="T11" fmla="*/ 796925 h 796925"/>
              <a:gd name="T12" fmla="*/ 0 w 4013200"/>
              <a:gd name="T13" fmla="*/ 796925 h 796925"/>
              <a:gd name="T14" fmla="*/ 0 w 4013200"/>
              <a:gd name="T15" fmla="*/ 304322 h 796925"/>
              <a:gd name="T16" fmla="*/ 304322 w 4013200"/>
              <a:gd name="T17" fmla="*/ 0 h 7969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13200"/>
              <a:gd name="T28" fmla="*/ 0 h 796925"/>
              <a:gd name="T29" fmla="*/ 4013200 w 4013200"/>
              <a:gd name="T30" fmla="*/ 796925 h 79692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13200" h="796925">
                <a:moveTo>
                  <a:pt x="304322" y="0"/>
                </a:moveTo>
                <a:lnTo>
                  <a:pt x="4013200" y="0"/>
                </a:lnTo>
                <a:lnTo>
                  <a:pt x="4013200" y="492603"/>
                </a:lnTo>
                <a:cubicBezTo>
                  <a:pt x="4013200" y="660675"/>
                  <a:pt x="3876950" y="796925"/>
                  <a:pt x="3708878" y="796925"/>
                </a:cubicBezTo>
                <a:lnTo>
                  <a:pt x="0" y="796925"/>
                </a:lnTo>
                <a:lnTo>
                  <a:pt x="0" y="304322"/>
                </a:lnTo>
                <a:cubicBezTo>
                  <a:pt x="0" y="136250"/>
                  <a:pt x="136250" y="0"/>
                  <a:pt x="304322" y="0"/>
                </a:cubicBezTo>
                <a:close/>
              </a:path>
            </a:pathLst>
          </a:custGeom>
          <a:noFill/>
          <a:ln w="38100">
            <a:solidFill>
              <a:srgbClr val="3366FF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 dirty="0">
                <a:ln w="11430"/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32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文档信息增强</a:t>
            </a:r>
            <a:endParaRPr lang="zh-CN" altLang="en-US" sz="3200" b="1" dirty="0">
              <a:ln w="11430"/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Round Diagonal Corner Rectangle 3">
            <a:extLst>
              <a:ext uri="{FF2B5EF4-FFF2-40B4-BE49-F238E27FC236}">
                <a16:creationId xmlns:a16="http://schemas.microsoft.com/office/drawing/2014/main" id="{132E494C-222C-40B9-BBC7-2BB96F50B9B8}"/>
              </a:ext>
            </a:extLst>
          </p:cNvPr>
          <p:cNvSpPr>
            <a:spLocks/>
          </p:cNvSpPr>
          <p:nvPr/>
        </p:nvSpPr>
        <p:spPr bwMode="auto">
          <a:xfrm>
            <a:off x="2908548" y="4444362"/>
            <a:ext cx="4013200" cy="684000"/>
          </a:xfrm>
          <a:custGeom>
            <a:avLst/>
            <a:gdLst>
              <a:gd name="T0" fmla="*/ 304322 w 4013200"/>
              <a:gd name="T1" fmla="*/ 0 h 796925"/>
              <a:gd name="T2" fmla="*/ 4013200 w 4013200"/>
              <a:gd name="T3" fmla="*/ 0 h 796925"/>
              <a:gd name="T4" fmla="*/ 4013200 w 4013200"/>
              <a:gd name="T5" fmla="*/ 0 h 796925"/>
              <a:gd name="T6" fmla="*/ 4013200 w 4013200"/>
              <a:gd name="T7" fmla="*/ 492603 h 796925"/>
              <a:gd name="T8" fmla="*/ 3708878 w 4013200"/>
              <a:gd name="T9" fmla="*/ 796925 h 796925"/>
              <a:gd name="T10" fmla="*/ 0 w 4013200"/>
              <a:gd name="T11" fmla="*/ 796925 h 796925"/>
              <a:gd name="T12" fmla="*/ 0 w 4013200"/>
              <a:gd name="T13" fmla="*/ 796925 h 796925"/>
              <a:gd name="T14" fmla="*/ 0 w 4013200"/>
              <a:gd name="T15" fmla="*/ 304322 h 796925"/>
              <a:gd name="T16" fmla="*/ 304322 w 4013200"/>
              <a:gd name="T17" fmla="*/ 0 h 7969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13200"/>
              <a:gd name="T28" fmla="*/ 0 h 796925"/>
              <a:gd name="T29" fmla="*/ 4013200 w 4013200"/>
              <a:gd name="T30" fmla="*/ 796925 h 79692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13200" h="796925">
                <a:moveTo>
                  <a:pt x="304322" y="0"/>
                </a:moveTo>
                <a:lnTo>
                  <a:pt x="4013200" y="0"/>
                </a:lnTo>
                <a:lnTo>
                  <a:pt x="4013200" y="492603"/>
                </a:lnTo>
                <a:cubicBezTo>
                  <a:pt x="4013200" y="660675"/>
                  <a:pt x="3876950" y="796925"/>
                  <a:pt x="3708878" y="796925"/>
                </a:cubicBezTo>
                <a:lnTo>
                  <a:pt x="0" y="796925"/>
                </a:lnTo>
                <a:lnTo>
                  <a:pt x="0" y="304322"/>
                </a:lnTo>
                <a:cubicBezTo>
                  <a:pt x="0" y="136250"/>
                  <a:pt x="136250" y="0"/>
                  <a:pt x="304322" y="0"/>
                </a:cubicBezTo>
                <a:close/>
              </a:path>
            </a:pathLst>
          </a:custGeom>
          <a:noFill/>
          <a:ln w="38100">
            <a:solidFill>
              <a:srgbClr val="3366FF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 dirty="0">
                <a:ln w="11430"/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32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文档参考推荐</a:t>
            </a:r>
            <a:endParaRPr lang="zh-CN" altLang="en-US" sz="3200" b="1" dirty="0">
              <a:ln w="11430"/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Round Diagonal Corner Rectangle 3">
            <a:extLst>
              <a:ext uri="{FF2B5EF4-FFF2-40B4-BE49-F238E27FC236}">
                <a16:creationId xmlns:a16="http://schemas.microsoft.com/office/drawing/2014/main" id="{106BA521-C97C-462F-8AEF-5F041949BB52}"/>
              </a:ext>
            </a:extLst>
          </p:cNvPr>
          <p:cNvSpPr>
            <a:spLocks/>
          </p:cNvSpPr>
          <p:nvPr/>
        </p:nvSpPr>
        <p:spPr bwMode="auto">
          <a:xfrm>
            <a:off x="2908548" y="5445354"/>
            <a:ext cx="4013200" cy="684000"/>
          </a:xfrm>
          <a:custGeom>
            <a:avLst/>
            <a:gdLst>
              <a:gd name="T0" fmla="*/ 304322 w 4013200"/>
              <a:gd name="T1" fmla="*/ 0 h 796925"/>
              <a:gd name="T2" fmla="*/ 4013200 w 4013200"/>
              <a:gd name="T3" fmla="*/ 0 h 796925"/>
              <a:gd name="T4" fmla="*/ 4013200 w 4013200"/>
              <a:gd name="T5" fmla="*/ 0 h 796925"/>
              <a:gd name="T6" fmla="*/ 4013200 w 4013200"/>
              <a:gd name="T7" fmla="*/ 492603 h 796925"/>
              <a:gd name="T8" fmla="*/ 3708878 w 4013200"/>
              <a:gd name="T9" fmla="*/ 796925 h 796925"/>
              <a:gd name="T10" fmla="*/ 0 w 4013200"/>
              <a:gd name="T11" fmla="*/ 796925 h 796925"/>
              <a:gd name="T12" fmla="*/ 0 w 4013200"/>
              <a:gd name="T13" fmla="*/ 796925 h 796925"/>
              <a:gd name="T14" fmla="*/ 0 w 4013200"/>
              <a:gd name="T15" fmla="*/ 304322 h 796925"/>
              <a:gd name="T16" fmla="*/ 304322 w 4013200"/>
              <a:gd name="T17" fmla="*/ 0 h 7969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13200"/>
              <a:gd name="T28" fmla="*/ 0 h 796925"/>
              <a:gd name="T29" fmla="*/ 4013200 w 4013200"/>
              <a:gd name="T30" fmla="*/ 796925 h 79692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13200" h="796925">
                <a:moveTo>
                  <a:pt x="304322" y="0"/>
                </a:moveTo>
                <a:lnTo>
                  <a:pt x="4013200" y="0"/>
                </a:lnTo>
                <a:lnTo>
                  <a:pt x="4013200" y="492603"/>
                </a:lnTo>
                <a:cubicBezTo>
                  <a:pt x="4013200" y="660675"/>
                  <a:pt x="3876950" y="796925"/>
                  <a:pt x="3708878" y="796925"/>
                </a:cubicBezTo>
                <a:lnTo>
                  <a:pt x="0" y="796925"/>
                </a:lnTo>
                <a:lnTo>
                  <a:pt x="0" y="304322"/>
                </a:lnTo>
                <a:cubicBezTo>
                  <a:pt x="0" y="136250"/>
                  <a:pt x="136250" y="0"/>
                  <a:pt x="304322" y="0"/>
                </a:cubicBezTo>
                <a:close/>
              </a:path>
            </a:pathLst>
          </a:custGeom>
          <a:noFill/>
          <a:ln w="38100">
            <a:solidFill>
              <a:srgbClr val="3366FF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3200" b="1" dirty="0">
                <a:ln w="11430"/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400805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73C311EB-1BA6-48E7-AA9B-3E84D9B9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990600"/>
          </a:xfrm>
        </p:spPr>
        <p:txBody>
          <a:bodyPr/>
          <a:lstStyle/>
          <a:p>
            <a:pPr eaLnBrk="1" hangingPunct="1">
              <a:defRPr/>
            </a:pPr>
            <a:r>
              <a:rPr kumimoji="0" lang="en-US" altLang="zh-CN" sz="48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kumimoji="0" lang="zh-CN" altLang="en-US" sz="48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文档信息增强</a:t>
            </a:r>
            <a:endParaRPr kumimoji="0" lang="zh-CN" altLang="en-US" sz="4800" b="1" dirty="0">
              <a:ea typeface="微软雅黑" panose="020B0503020204020204" pitchFamily="34" charset="-122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0D9528E8-3154-41FE-A4F2-B29FD8B6D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484" y="0"/>
            <a:ext cx="1721020" cy="83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C9DB613-72D0-402B-B6EB-EEE76666DC7E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28575">
            <a:solidFill>
              <a:srgbClr val="D25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EDA493E5-572F-4416-BBCB-48A23070B3EB}"/>
              </a:ext>
            </a:extLst>
          </p:cNvPr>
          <p:cNvSpPr/>
          <p:nvPr/>
        </p:nvSpPr>
        <p:spPr>
          <a:xfrm>
            <a:off x="395536" y="980728"/>
            <a:ext cx="83529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b="1" dirty="0">
                <a:solidFill>
                  <a:srgbClr val="D25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endParaRPr lang="en-US" altLang="zh-CN" sz="3200" b="1" dirty="0">
              <a:solidFill>
                <a:srgbClr val="D253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开发者很大程度上依赖于代码样例学习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，而非自然语言的解释。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构建大量的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代码样例是一件困难的工作。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11%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API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6%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API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代码样例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，远远不能满足开发者的需要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规范的代码样例没有与之对应的使用场景，无法快速理解该代码样例的功能。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3200" b="1" dirty="0">
                <a:solidFill>
                  <a:srgbClr val="D25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自动的为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规范）添加高质量的代码样例及其使用场景。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3200" b="1" dirty="0">
                <a:solidFill>
                  <a:srgbClr val="D25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代码来源：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 Overflow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问答对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882E14B-0287-4B90-998D-91FD5C7DBFCD}"/>
              </a:ext>
            </a:extLst>
          </p:cNvPr>
          <p:cNvSpPr/>
          <p:nvPr/>
        </p:nvSpPr>
        <p:spPr>
          <a:xfrm>
            <a:off x="323528" y="6397878"/>
            <a:ext cx="88569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Kim J, Lee S, Hwang S W, et al. Enriching Documents with Examples: A Corpus Mining Approach, ACM Transactions on Information Systems, 2013, 31(1):157-160.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4C7F182-F3F9-4DCB-8CA8-AC4818DEC2F2}"/>
              </a:ext>
            </a:extLst>
          </p:cNvPr>
          <p:cNvGrpSpPr/>
          <p:nvPr/>
        </p:nvGrpSpPr>
        <p:grpSpPr>
          <a:xfrm>
            <a:off x="395536" y="1027871"/>
            <a:ext cx="8323436" cy="5211141"/>
            <a:chOff x="425028" y="1027871"/>
            <a:chExt cx="8323436" cy="5211141"/>
          </a:xfrm>
        </p:grpSpPr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0A293CC5-FE3B-460E-9B13-1D9327E1BC56}"/>
                </a:ext>
              </a:extLst>
            </p:cNvPr>
            <p:cNvSpPr/>
            <p:nvPr/>
          </p:nvSpPr>
          <p:spPr>
            <a:xfrm>
              <a:off x="425028" y="1032566"/>
              <a:ext cx="8323436" cy="5206446"/>
            </a:xfrm>
            <a:prstGeom prst="rect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  <a:effectLst>
              <a:outerShdw dir="5400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F22307E-C4B9-4F34-94B9-AC6CCE773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75856" y="1027871"/>
              <a:ext cx="6352328" cy="52111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839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73C311EB-1BA6-48E7-AA9B-3E84D9B9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990600"/>
          </a:xfrm>
        </p:spPr>
        <p:txBody>
          <a:bodyPr/>
          <a:lstStyle/>
          <a:p>
            <a:pPr eaLnBrk="1" hangingPunct="1">
              <a:defRPr/>
            </a:pPr>
            <a:r>
              <a:rPr kumimoji="0" lang="en-US" altLang="zh-CN" sz="48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kumimoji="0" lang="zh-CN" altLang="en-US" sz="48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文档信息增强</a:t>
            </a:r>
            <a:endParaRPr kumimoji="0" lang="zh-CN" altLang="en-US" sz="4800" b="1" dirty="0">
              <a:ea typeface="微软雅黑" panose="020B0503020204020204" pitchFamily="34" charset="-122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0D9528E8-3154-41FE-A4F2-B29FD8B6D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484" y="0"/>
            <a:ext cx="1721020" cy="83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C9DB613-72D0-402B-B6EB-EEE76666DC7E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28575">
            <a:solidFill>
              <a:srgbClr val="D25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6">
            <a:extLst>
              <a:ext uri="{FF2B5EF4-FFF2-40B4-BE49-F238E27FC236}">
                <a16:creationId xmlns:a16="http://schemas.microsoft.com/office/drawing/2014/main" id="{EA7986D5-08AA-467C-AAA9-3C1650AECE2A}"/>
              </a:ext>
            </a:extLst>
          </p:cNvPr>
          <p:cNvGrpSpPr>
            <a:grpSpLocks/>
          </p:cNvGrpSpPr>
          <p:nvPr/>
        </p:nvGrpSpPr>
        <p:grpSpPr bwMode="auto">
          <a:xfrm>
            <a:off x="243950" y="982747"/>
            <a:ext cx="8656100" cy="757704"/>
            <a:chOff x="5946238" y="2418943"/>
            <a:chExt cx="3456384" cy="282566"/>
          </a:xfrm>
        </p:grpSpPr>
        <p:sp>
          <p:nvSpPr>
            <p:cNvPr id="29" name="AutoShape 69">
              <a:extLst>
                <a:ext uri="{FF2B5EF4-FFF2-40B4-BE49-F238E27FC236}">
                  <a16:creationId xmlns:a16="http://schemas.microsoft.com/office/drawing/2014/main" id="{860856EA-E290-407A-9E6B-095D4CF65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6238" y="2418943"/>
              <a:ext cx="3456384" cy="282566"/>
            </a:xfrm>
            <a:prstGeom prst="homePlate">
              <a:avLst>
                <a:gd name="adj" fmla="val 39678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72000" tIns="0" rIns="72000" bIns="0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2800" dirty="0">
                <a:ln>
                  <a:solidFill>
                    <a:schemeClr val="accent1"/>
                  </a:solidFill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71">
              <a:extLst>
                <a:ext uri="{FF2B5EF4-FFF2-40B4-BE49-F238E27FC236}">
                  <a16:creationId xmlns:a16="http://schemas.microsoft.com/office/drawing/2014/main" id="{065E3E95-B0D7-46B6-8028-23F2242AE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210" y="2445044"/>
              <a:ext cx="3060402" cy="183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zh-CN" altLang="en-US" sz="3200" b="1" dirty="0">
                  <a:solidFill>
                    <a:srgbClr val="D2533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解决方案</a:t>
              </a:r>
              <a:r>
                <a:rPr lang="en-US" altLang="zh-CN" sz="3200" b="1" dirty="0">
                  <a:solidFill>
                    <a:srgbClr val="D2533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基于群智的代码样例填充方法。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3DE10F2D-DA6C-4362-841F-0663827E6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132856"/>
            <a:ext cx="8244614" cy="4032448"/>
          </a:xfrm>
          <a:prstGeom prst="rect">
            <a:avLst/>
          </a:prstGeom>
        </p:spPr>
      </p:pic>
      <p:sp>
        <p:nvSpPr>
          <p:cNvPr id="32" name="Rectangle 2">
            <a:extLst>
              <a:ext uri="{FF2B5EF4-FFF2-40B4-BE49-F238E27FC236}">
                <a16:creationId xmlns:a16="http://schemas.microsoft.com/office/drawing/2014/main" id="{95E0CC74-D42B-4C71-B639-5597ED64D480}"/>
              </a:ext>
            </a:extLst>
          </p:cNvPr>
          <p:cNvSpPr/>
          <p:nvPr/>
        </p:nvSpPr>
        <p:spPr>
          <a:xfrm>
            <a:off x="409169" y="4365104"/>
            <a:ext cx="8323436" cy="244997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  <a:effectLst>
            <a:outerShdw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26654D2D-5D66-4EE6-ADFB-B00C381EC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3" y="4538969"/>
            <a:ext cx="7245995" cy="215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73C311EB-1BA6-48E7-AA9B-3E84D9B9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990600"/>
          </a:xfrm>
        </p:spPr>
        <p:txBody>
          <a:bodyPr/>
          <a:lstStyle/>
          <a:p>
            <a:pPr eaLnBrk="1" hangingPunct="1">
              <a:defRPr/>
            </a:pPr>
            <a:r>
              <a:rPr kumimoji="0" lang="en-US" altLang="zh-CN" sz="48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kumimoji="0" lang="zh-CN" altLang="en-US" sz="48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文档信息增强</a:t>
            </a:r>
            <a:endParaRPr kumimoji="0" lang="zh-CN" altLang="en-US" sz="4800" b="1" dirty="0">
              <a:ea typeface="微软雅黑" panose="020B0503020204020204" pitchFamily="34" charset="-122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0D9528E8-3154-41FE-A4F2-B29FD8B6D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484" y="0"/>
            <a:ext cx="1721020" cy="83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C9DB613-72D0-402B-B6EB-EEE76666DC7E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28575">
            <a:solidFill>
              <a:srgbClr val="D25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26">
            <a:extLst>
              <a:ext uri="{FF2B5EF4-FFF2-40B4-BE49-F238E27FC236}">
                <a16:creationId xmlns:a16="http://schemas.microsoft.com/office/drawing/2014/main" id="{7832D078-F8C6-4E9D-9B4B-EC67419D61AB}"/>
              </a:ext>
            </a:extLst>
          </p:cNvPr>
          <p:cNvGrpSpPr>
            <a:grpSpLocks/>
          </p:cNvGrpSpPr>
          <p:nvPr/>
        </p:nvGrpSpPr>
        <p:grpSpPr bwMode="auto">
          <a:xfrm>
            <a:off x="236380" y="980728"/>
            <a:ext cx="8656100" cy="560119"/>
            <a:chOff x="5940193" y="2424006"/>
            <a:chExt cx="3456384" cy="432048"/>
          </a:xfrm>
        </p:grpSpPr>
        <p:sp>
          <p:nvSpPr>
            <p:cNvPr id="13" name="AutoShape 69">
              <a:extLst>
                <a:ext uri="{FF2B5EF4-FFF2-40B4-BE49-F238E27FC236}">
                  <a16:creationId xmlns:a16="http://schemas.microsoft.com/office/drawing/2014/main" id="{998D9B9E-4889-4C71-9111-1495C0B50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193" y="2424006"/>
              <a:ext cx="3456384" cy="432048"/>
            </a:xfrm>
            <a:prstGeom prst="homePlate">
              <a:avLst>
                <a:gd name="adj" fmla="val 39678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72000" tIns="0" rIns="72000" bIns="0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2800" dirty="0">
                <a:ln>
                  <a:solidFill>
                    <a:schemeClr val="accent1"/>
                  </a:solidFill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71">
              <a:extLst>
                <a:ext uri="{FF2B5EF4-FFF2-40B4-BE49-F238E27FC236}">
                  <a16:creationId xmlns:a16="http://schemas.microsoft.com/office/drawing/2014/main" id="{79653B24-1051-4232-A931-7160A1686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210" y="2473843"/>
              <a:ext cx="3384367" cy="332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我们方法增强的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文档能否提高开发者效率？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39A873FC-3606-463F-991F-B20566B7B282}"/>
              </a:ext>
            </a:extLst>
          </p:cNvPr>
          <p:cNvSpPr/>
          <p:nvPr/>
        </p:nvSpPr>
        <p:spPr>
          <a:xfrm>
            <a:off x="236380" y="1556792"/>
            <a:ext cx="8728108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b="1" dirty="0">
                <a:solidFill>
                  <a:srgbClr val="D25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方法步骤：</a:t>
            </a:r>
            <a:endParaRPr lang="en-US" altLang="zh-CN" sz="1400" b="1" dirty="0">
              <a:solidFill>
                <a:srgbClr val="D253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5113" lvl="1" indent="-265113" algn="just"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邀请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个参与者，设计问卷调查调研他们的编程背景。根据他们的学习编程的时间和经验，将他们分成技能相等的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5113" lvl="1" indent="-265113" algn="just"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给每个参与者提供一个实验教程，介绍整个实验的相关概念，实验流程和注意事项等。确保实验前每个参与者都了解了整个流程。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5113" lvl="1" indent="-265113" algn="just"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使用屏幕录像工具来全程记录参与者的编程行为。对于三组参与者，第三组是实验组，前两组是控制组。实验组提供使用我们的方法得到的增强后的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文档。控制组分别提供原始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文档和对比方法得到的增强后的文档。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5113" lvl="1" indent="-265113" algn="just"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我们设计了一系列实际的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编程任务，根据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教程设计了一系列编程任务，让每组参与者根据手头分配的文档完成编程任务。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5113" lvl="1" indent="-265113" algn="just"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每个参与者根据手头分配的文档顺序完成上述编程任务。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5113" lvl="1" indent="-265113" algn="just"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通过分析每个参与者的录像，得到结果进行对比。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just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3200" b="1" dirty="0">
                <a:solidFill>
                  <a:srgbClr val="D25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度量指标：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5113" lvl="1" indent="-265113" algn="just"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完成编程任务的数量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5113" lvl="1" indent="-265113" algn="just">
              <a:buFont typeface="+mj-lt"/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完成编程任务的时间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83ED5C9-19BF-44FB-8975-5897348E7835}"/>
              </a:ext>
            </a:extLst>
          </p:cNvPr>
          <p:cNvGrpSpPr/>
          <p:nvPr/>
        </p:nvGrpSpPr>
        <p:grpSpPr>
          <a:xfrm>
            <a:off x="236380" y="1595585"/>
            <a:ext cx="8656100" cy="3777631"/>
            <a:chOff x="236380" y="1595585"/>
            <a:chExt cx="8656100" cy="3777631"/>
          </a:xfrm>
        </p:grpSpPr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3A3F2D0B-A93D-47D3-80B0-7F13D3D86E8C}"/>
                </a:ext>
              </a:extLst>
            </p:cNvPr>
            <p:cNvSpPr/>
            <p:nvPr/>
          </p:nvSpPr>
          <p:spPr>
            <a:xfrm>
              <a:off x="236380" y="1595585"/>
              <a:ext cx="8656100" cy="3777631"/>
            </a:xfrm>
            <a:prstGeom prst="rect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  <a:effectLst>
              <a:outerShdw dir="5400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5151D48-2ADA-4CD9-A0C0-03ADCD42A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8053" y="1740454"/>
              <a:ext cx="7104762" cy="3323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202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73C311EB-1BA6-48E7-AA9B-3E84D9B9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990600"/>
          </a:xfrm>
        </p:spPr>
        <p:txBody>
          <a:bodyPr/>
          <a:lstStyle/>
          <a:p>
            <a:pPr eaLnBrk="1" hangingPunct="1">
              <a:defRPr/>
            </a:pPr>
            <a:r>
              <a:rPr kumimoji="0" lang="en-US" altLang="zh-CN" sz="48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kumimoji="0" lang="zh-CN" altLang="en-US" sz="48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文档信息增强</a:t>
            </a:r>
            <a:endParaRPr kumimoji="0" lang="zh-CN" altLang="en-US" sz="4800" b="1" dirty="0">
              <a:ea typeface="微软雅黑" panose="020B0503020204020204" pitchFamily="34" charset="-122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0D9528E8-3154-41FE-A4F2-B29FD8B6D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484" y="0"/>
            <a:ext cx="1721020" cy="83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C9DB613-72D0-402B-B6EB-EEE76666DC7E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28575">
            <a:solidFill>
              <a:srgbClr val="D25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26">
            <a:extLst>
              <a:ext uri="{FF2B5EF4-FFF2-40B4-BE49-F238E27FC236}">
                <a16:creationId xmlns:a16="http://schemas.microsoft.com/office/drawing/2014/main" id="{7832D078-F8C6-4E9D-9B4B-EC67419D61AB}"/>
              </a:ext>
            </a:extLst>
          </p:cNvPr>
          <p:cNvGrpSpPr>
            <a:grpSpLocks/>
          </p:cNvGrpSpPr>
          <p:nvPr/>
        </p:nvGrpSpPr>
        <p:grpSpPr bwMode="auto">
          <a:xfrm>
            <a:off x="236380" y="980728"/>
            <a:ext cx="8656100" cy="560119"/>
            <a:chOff x="5940193" y="2424006"/>
            <a:chExt cx="3456384" cy="432048"/>
          </a:xfrm>
        </p:grpSpPr>
        <p:sp>
          <p:nvSpPr>
            <p:cNvPr id="13" name="AutoShape 69">
              <a:extLst>
                <a:ext uri="{FF2B5EF4-FFF2-40B4-BE49-F238E27FC236}">
                  <a16:creationId xmlns:a16="http://schemas.microsoft.com/office/drawing/2014/main" id="{998D9B9E-4889-4C71-9111-1495C0B50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193" y="2424006"/>
              <a:ext cx="3456384" cy="432048"/>
            </a:xfrm>
            <a:prstGeom prst="homePlate">
              <a:avLst>
                <a:gd name="adj" fmla="val 39678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72000" tIns="0" rIns="72000" bIns="0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2800" dirty="0">
                <a:ln>
                  <a:solidFill>
                    <a:schemeClr val="accent1"/>
                  </a:solidFill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71">
              <a:extLst>
                <a:ext uri="{FF2B5EF4-FFF2-40B4-BE49-F238E27FC236}">
                  <a16:creationId xmlns:a16="http://schemas.microsoft.com/office/drawing/2014/main" id="{79653B24-1051-4232-A931-7160A1686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210" y="2473843"/>
              <a:ext cx="3326861" cy="332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我们方法增强的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文档能否提高开发者效率？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FBEA1E02-85D4-4F7C-9FD5-6C570B73FF82}"/>
              </a:ext>
            </a:extLst>
          </p:cNvPr>
          <p:cNvSpPr/>
          <p:nvPr/>
        </p:nvSpPr>
        <p:spPr>
          <a:xfrm>
            <a:off x="179512" y="5445224"/>
            <a:ext cx="88538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我们的人员分组策略有效。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利用我们方法增强的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文档，可以提高开发者的编程效率。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952D4AE-5F07-475D-ADC9-788A353A9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46" y="2042883"/>
            <a:ext cx="9146645" cy="297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5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DE469750-661B-42DE-B9D6-EBED364FA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002432"/>
            <a:ext cx="8720310" cy="550920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buClr>
                <a:schemeClr val="tx1"/>
              </a:buClr>
              <a:defRPr/>
            </a:pP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张静宣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(Jingxuan Zhang)</a:t>
            </a:r>
          </a:p>
          <a:p>
            <a:pPr>
              <a:spcAft>
                <a:spcPts val="0"/>
              </a:spcAft>
              <a:buClr>
                <a:schemeClr val="tx1"/>
              </a:buClr>
              <a:defRPr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  <a:buClr>
                <a:schemeClr val="tx1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大连理工大学软件学院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  <a:buClr>
                <a:schemeClr val="tx1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软件工程理论与技术研究所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Email: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jingxuanzhang@mail.dlut.edu.cn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http://oscar-lab.org/people/~jxzhang/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  <a:buClr>
                <a:schemeClr val="tx1"/>
              </a:buClr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2008-2012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：大连理工大学本科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2012-2014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：大连理工大学硕士，导师：江贺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2014.5-8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：新加坡管理大学研究助理，导师：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David Lo</a:t>
            </a:r>
          </a:p>
          <a:p>
            <a:pPr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 ：大连理工大学博士，导师：江贺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  <a:buClr>
                <a:schemeClr val="tx1"/>
              </a:buClr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  <a:buClr>
                <a:schemeClr val="tx1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研究方向：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软件数据分析，软件仓库挖掘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  <a:buClr>
                <a:schemeClr val="tx1"/>
              </a:buClr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研究内容：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bug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报告自动摘要，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App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功能推荐，</a:t>
            </a:r>
            <a:r>
              <a:rPr lang="en-US" altLang="zh-CN" sz="2400" b="1" dirty="0">
                <a:solidFill>
                  <a:srgbClr val="D253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API</a:t>
            </a:r>
            <a:r>
              <a:rPr lang="zh-CN" altLang="en-US" sz="2400" b="1" dirty="0">
                <a:solidFill>
                  <a:srgbClr val="D253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文档分析</a:t>
            </a:r>
            <a:endParaRPr lang="en-US" altLang="zh-CN" sz="2400" b="1" dirty="0">
              <a:solidFill>
                <a:srgbClr val="D253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9187EB21-1D45-4BCB-88D8-621BEB20061C}"/>
              </a:ext>
            </a:extLst>
          </p:cNvPr>
          <p:cNvSpPr txBox="1">
            <a:spLocks/>
          </p:cNvSpPr>
          <p:nvPr/>
        </p:nvSpPr>
        <p:spPr>
          <a:xfrm>
            <a:off x="349696" y="0"/>
            <a:ext cx="8686800" cy="990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kern="1200" spc="-100">
                <a:solidFill>
                  <a:schemeClr val="tx2"/>
                </a:solidFill>
                <a:latin typeface="+mj-lt"/>
                <a:ea typeface="+mj-ea"/>
                <a:cs typeface="方正舒体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pitchFamily="34" charset="0"/>
                <a:ea typeface="方正舒体" pitchFamily="2" charset="-122"/>
                <a:cs typeface="方正舒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pitchFamily="34" charset="0"/>
                <a:ea typeface="方正舒体" pitchFamily="2" charset="-122"/>
                <a:cs typeface="方正舒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pitchFamily="34" charset="0"/>
                <a:ea typeface="方正舒体" pitchFamily="2" charset="-122"/>
                <a:cs typeface="方正舒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Arial" pitchFamily="34" charset="0"/>
                <a:ea typeface="方正舒体" pitchFamily="2" charset="-122"/>
                <a:cs typeface="方正舒体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方正舒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方正舒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方正舒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方正舒体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4800" b="1" dirty="0">
                <a:latin typeface="黑体" pitchFamily="49" charset="-122"/>
                <a:ea typeface="微软雅黑" panose="020B0503020204020204" pitchFamily="34" charset="-122"/>
              </a:rPr>
              <a:t>自我介绍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1A268FB-04B0-402E-A502-E0041FA37747}"/>
              </a:ext>
            </a:extLst>
          </p:cNvPr>
          <p:cNvCxnSpPr>
            <a:cxnSpLocks/>
          </p:cNvCxnSpPr>
          <p:nvPr/>
        </p:nvCxnSpPr>
        <p:spPr>
          <a:xfrm>
            <a:off x="349696" y="908720"/>
            <a:ext cx="8470776" cy="0"/>
          </a:xfrm>
          <a:prstGeom prst="line">
            <a:avLst/>
          </a:prstGeom>
          <a:ln w="28575">
            <a:solidFill>
              <a:srgbClr val="D25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>
            <a:extLst>
              <a:ext uri="{FF2B5EF4-FFF2-40B4-BE49-F238E27FC236}">
                <a16:creationId xmlns:a16="http://schemas.microsoft.com/office/drawing/2014/main" id="{AA85AA90-48EE-4450-91CC-3CCF56C35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484" y="0"/>
            <a:ext cx="1721020" cy="83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129514B-49FD-48FF-AAA6-2B00909FC334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28575">
            <a:solidFill>
              <a:srgbClr val="D25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C:\Users\admin\Desktop\CIMG0529_副本.jpg">
            <a:extLst>
              <a:ext uri="{FF2B5EF4-FFF2-40B4-BE49-F238E27FC236}">
                <a16:creationId xmlns:a16="http://schemas.microsoft.com/office/drawing/2014/main" id="{6FAC52BC-5D47-47CF-82D3-9204C5505E49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549596"/>
            <a:ext cx="1841526" cy="2311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8D35-9185-4112-9266-8225796E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汇报内容</a:t>
            </a:r>
          </a:p>
        </p:txBody>
      </p:sp>
      <p:sp>
        <p:nvSpPr>
          <p:cNvPr id="9" name="矩形​​ 3">
            <a:extLst>
              <a:ext uri="{FF2B5EF4-FFF2-40B4-BE49-F238E27FC236}">
                <a16:creationId xmlns:a16="http://schemas.microsoft.com/office/drawing/2014/main" id="{5AFCF4B2-C203-4A6B-AA2F-95C848A789A3}"/>
              </a:ext>
            </a:extLst>
          </p:cNvPr>
          <p:cNvSpPr/>
          <p:nvPr/>
        </p:nvSpPr>
        <p:spPr>
          <a:xfrm>
            <a:off x="1907727" y="2564904"/>
            <a:ext cx="730541" cy="664462"/>
          </a:xfrm>
          <a:custGeom>
            <a:avLst/>
            <a:gdLst/>
            <a:ahLst/>
            <a:cxnLst/>
            <a:rect l="l" t="t" r="r" b="b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close/>
              </a:path>
            </a:pathLst>
          </a:custGeom>
          <a:solidFill>
            <a:srgbClr val="D2533C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​​ 3">
            <a:extLst>
              <a:ext uri="{FF2B5EF4-FFF2-40B4-BE49-F238E27FC236}">
                <a16:creationId xmlns:a16="http://schemas.microsoft.com/office/drawing/2014/main" id="{B73F9A55-E2AF-45B9-A32B-51B2C6AB57B4}"/>
              </a:ext>
            </a:extLst>
          </p:cNvPr>
          <p:cNvSpPr/>
          <p:nvPr/>
        </p:nvSpPr>
        <p:spPr>
          <a:xfrm>
            <a:off x="1907727" y="3573016"/>
            <a:ext cx="730541" cy="677655"/>
          </a:xfrm>
          <a:custGeom>
            <a:avLst/>
            <a:gdLst/>
            <a:ahLst/>
            <a:cxnLst/>
            <a:rect l="l" t="t" r="r" b="b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close/>
              </a:path>
            </a:pathLst>
          </a:custGeom>
          <a:solidFill>
            <a:srgbClr val="D2533C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​​ 3">
            <a:extLst>
              <a:ext uri="{FF2B5EF4-FFF2-40B4-BE49-F238E27FC236}">
                <a16:creationId xmlns:a16="http://schemas.microsoft.com/office/drawing/2014/main" id="{F4182357-D082-42B6-B647-FE56149E98E6}"/>
              </a:ext>
            </a:extLst>
          </p:cNvPr>
          <p:cNvSpPr/>
          <p:nvPr/>
        </p:nvSpPr>
        <p:spPr>
          <a:xfrm>
            <a:off x="1907727" y="1556792"/>
            <a:ext cx="730541" cy="695996"/>
          </a:xfrm>
          <a:custGeom>
            <a:avLst/>
            <a:gdLst/>
            <a:ahLst/>
            <a:cxnLst/>
            <a:rect l="l" t="t" r="r" b="b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close/>
              </a:path>
            </a:pathLst>
          </a:custGeom>
          <a:solidFill>
            <a:srgbClr val="D2533C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ctr"/>
          <a:lstStyle/>
          <a:p>
            <a:pPr algn="ctr"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​​ 8">
            <a:extLst>
              <a:ext uri="{FF2B5EF4-FFF2-40B4-BE49-F238E27FC236}">
                <a16:creationId xmlns:a16="http://schemas.microsoft.com/office/drawing/2014/main" id="{738E8291-EB66-447E-AF7A-11A26F133549}"/>
              </a:ext>
            </a:extLst>
          </p:cNvPr>
          <p:cNvSpPr/>
          <p:nvPr/>
        </p:nvSpPr>
        <p:spPr>
          <a:xfrm>
            <a:off x="1907704" y="5504235"/>
            <a:ext cx="737591" cy="589061"/>
          </a:xfrm>
          <a:prstGeom prst="rect">
            <a:avLst/>
          </a:prstGeom>
          <a:solidFill>
            <a:srgbClr val="D2533C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600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​​ 3">
            <a:extLst>
              <a:ext uri="{FF2B5EF4-FFF2-40B4-BE49-F238E27FC236}">
                <a16:creationId xmlns:a16="http://schemas.microsoft.com/office/drawing/2014/main" id="{D774CBD1-2210-496E-94B1-4AA3C116AE24}"/>
              </a:ext>
            </a:extLst>
          </p:cNvPr>
          <p:cNvSpPr/>
          <p:nvPr/>
        </p:nvSpPr>
        <p:spPr>
          <a:xfrm>
            <a:off x="1914754" y="4551545"/>
            <a:ext cx="730541" cy="677655"/>
          </a:xfrm>
          <a:custGeom>
            <a:avLst/>
            <a:gdLst/>
            <a:ahLst/>
            <a:cxnLst/>
            <a:rect l="l" t="t" r="r" b="b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close/>
              </a:path>
            </a:pathLst>
          </a:custGeom>
          <a:solidFill>
            <a:srgbClr val="D2533C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ound Diagonal Corner Rectangle 3">
            <a:extLst>
              <a:ext uri="{FF2B5EF4-FFF2-40B4-BE49-F238E27FC236}">
                <a16:creationId xmlns:a16="http://schemas.microsoft.com/office/drawing/2014/main" id="{42CE5550-1518-4351-B452-0250CDD0BB36}"/>
              </a:ext>
            </a:extLst>
          </p:cNvPr>
          <p:cNvSpPr>
            <a:spLocks/>
          </p:cNvSpPr>
          <p:nvPr/>
        </p:nvSpPr>
        <p:spPr bwMode="auto">
          <a:xfrm>
            <a:off x="2915816" y="1451144"/>
            <a:ext cx="4013200" cy="684000"/>
          </a:xfrm>
          <a:custGeom>
            <a:avLst/>
            <a:gdLst>
              <a:gd name="T0" fmla="*/ 304322 w 4013200"/>
              <a:gd name="T1" fmla="*/ 0 h 796925"/>
              <a:gd name="T2" fmla="*/ 4013200 w 4013200"/>
              <a:gd name="T3" fmla="*/ 0 h 796925"/>
              <a:gd name="T4" fmla="*/ 4013200 w 4013200"/>
              <a:gd name="T5" fmla="*/ 0 h 796925"/>
              <a:gd name="T6" fmla="*/ 4013200 w 4013200"/>
              <a:gd name="T7" fmla="*/ 492603 h 796925"/>
              <a:gd name="T8" fmla="*/ 3708878 w 4013200"/>
              <a:gd name="T9" fmla="*/ 796925 h 796925"/>
              <a:gd name="T10" fmla="*/ 0 w 4013200"/>
              <a:gd name="T11" fmla="*/ 796925 h 796925"/>
              <a:gd name="T12" fmla="*/ 0 w 4013200"/>
              <a:gd name="T13" fmla="*/ 796925 h 796925"/>
              <a:gd name="T14" fmla="*/ 0 w 4013200"/>
              <a:gd name="T15" fmla="*/ 304322 h 796925"/>
              <a:gd name="T16" fmla="*/ 304322 w 4013200"/>
              <a:gd name="T17" fmla="*/ 0 h 7969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13200"/>
              <a:gd name="T28" fmla="*/ 0 h 796925"/>
              <a:gd name="T29" fmla="*/ 4013200 w 4013200"/>
              <a:gd name="T30" fmla="*/ 796925 h 79692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13200" h="796925">
                <a:moveTo>
                  <a:pt x="304322" y="0"/>
                </a:moveTo>
                <a:lnTo>
                  <a:pt x="4013200" y="0"/>
                </a:lnTo>
                <a:lnTo>
                  <a:pt x="4013200" y="492603"/>
                </a:lnTo>
                <a:cubicBezTo>
                  <a:pt x="4013200" y="660675"/>
                  <a:pt x="3876950" y="796925"/>
                  <a:pt x="3708878" y="796925"/>
                </a:cubicBezTo>
                <a:lnTo>
                  <a:pt x="0" y="796925"/>
                </a:lnTo>
                <a:lnTo>
                  <a:pt x="0" y="304322"/>
                </a:lnTo>
                <a:cubicBezTo>
                  <a:pt x="0" y="136250"/>
                  <a:pt x="136250" y="0"/>
                  <a:pt x="304322" y="0"/>
                </a:cubicBezTo>
                <a:close/>
              </a:path>
            </a:pathLst>
          </a:custGeom>
          <a:noFill/>
          <a:ln w="38100">
            <a:solidFill>
              <a:srgbClr val="3366FF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3200" b="1" kern="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背景介绍</a:t>
            </a:r>
          </a:p>
        </p:txBody>
      </p:sp>
      <p:sp>
        <p:nvSpPr>
          <p:cNvPr id="20" name="Round Diagonal Corner Rectangle 3">
            <a:extLst>
              <a:ext uri="{FF2B5EF4-FFF2-40B4-BE49-F238E27FC236}">
                <a16:creationId xmlns:a16="http://schemas.microsoft.com/office/drawing/2014/main" id="{3A72AF28-E724-4852-94A5-3AB6FEBC0B4E}"/>
              </a:ext>
            </a:extLst>
          </p:cNvPr>
          <p:cNvSpPr>
            <a:spLocks/>
          </p:cNvSpPr>
          <p:nvPr/>
        </p:nvSpPr>
        <p:spPr bwMode="auto">
          <a:xfrm>
            <a:off x="2915816" y="2439374"/>
            <a:ext cx="4013200" cy="684000"/>
          </a:xfrm>
          <a:custGeom>
            <a:avLst/>
            <a:gdLst>
              <a:gd name="T0" fmla="*/ 304322 w 4013200"/>
              <a:gd name="T1" fmla="*/ 0 h 796925"/>
              <a:gd name="T2" fmla="*/ 4013200 w 4013200"/>
              <a:gd name="T3" fmla="*/ 0 h 796925"/>
              <a:gd name="T4" fmla="*/ 4013200 w 4013200"/>
              <a:gd name="T5" fmla="*/ 0 h 796925"/>
              <a:gd name="T6" fmla="*/ 4013200 w 4013200"/>
              <a:gd name="T7" fmla="*/ 492603 h 796925"/>
              <a:gd name="T8" fmla="*/ 3708878 w 4013200"/>
              <a:gd name="T9" fmla="*/ 796925 h 796925"/>
              <a:gd name="T10" fmla="*/ 0 w 4013200"/>
              <a:gd name="T11" fmla="*/ 796925 h 796925"/>
              <a:gd name="T12" fmla="*/ 0 w 4013200"/>
              <a:gd name="T13" fmla="*/ 796925 h 796925"/>
              <a:gd name="T14" fmla="*/ 0 w 4013200"/>
              <a:gd name="T15" fmla="*/ 304322 h 796925"/>
              <a:gd name="T16" fmla="*/ 304322 w 4013200"/>
              <a:gd name="T17" fmla="*/ 0 h 7969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13200"/>
              <a:gd name="T28" fmla="*/ 0 h 796925"/>
              <a:gd name="T29" fmla="*/ 4013200 w 4013200"/>
              <a:gd name="T30" fmla="*/ 796925 h 79692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13200" h="796925">
                <a:moveTo>
                  <a:pt x="304322" y="0"/>
                </a:moveTo>
                <a:lnTo>
                  <a:pt x="4013200" y="0"/>
                </a:lnTo>
                <a:lnTo>
                  <a:pt x="4013200" y="492603"/>
                </a:lnTo>
                <a:cubicBezTo>
                  <a:pt x="4013200" y="660675"/>
                  <a:pt x="3876950" y="796925"/>
                  <a:pt x="3708878" y="796925"/>
                </a:cubicBezTo>
                <a:lnTo>
                  <a:pt x="0" y="796925"/>
                </a:lnTo>
                <a:lnTo>
                  <a:pt x="0" y="304322"/>
                </a:lnTo>
                <a:cubicBezTo>
                  <a:pt x="0" y="136250"/>
                  <a:pt x="136250" y="0"/>
                  <a:pt x="304322" y="0"/>
                </a:cubicBezTo>
                <a:close/>
              </a:path>
            </a:pathLst>
          </a:custGeom>
          <a:noFill/>
          <a:ln w="38100">
            <a:solidFill>
              <a:srgbClr val="3366FF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 dirty="0">
                <a:ln w="11430"/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3200" b="1" dirty="0">
                <a:ln w="11430"/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文档内容分析</a:t>
            </a:r>
          </a:p>
        </p:txBody>
      </p:sp>
      <p:sp>
        <p:nvSpPr>
          <p:cNvPr id="21" name="Round Diagonal Corner Rectangle 3">
            <a:extLst>
              <a:ext uri="{FF2B5EF4-FFF2-40B4-BE49-F238E27FC236}">
                <a16:creationId xmlns:a16="http://schemas.microsoft.com/office/drawing/2014/main" id="{051AC6D7-4377-43B8-9BB1-4156ADEC3E11}"/>
              </a:ext>
            </a:extLst>
          </p:cNvPr>
          <p:cNvSpPr>
            <a:spLocks/>
          </p:cNvSpPr>
          <p:nvPr/>
        </p:nvSpPr>
        <p:spPr bwMode="auto">
          <a:xfrm>
            <a:off x="2915816" y="3441868"/>
            <a:ext cx="4013200" cy="684000"/>
          </a:xfrm>
          <a:custGeom>
            <a:avLst/>
            <a:gdLst>
              <a:gd name="T0" fmla="*/ 304322 w 4013200"/>
              <a:gd name="T1" fmla="*/ 0 h 796925"/>
              <a:gd name="T2" fmla="*/ 4013200 w 4013200"/>
              <a:gd name="T3" fmla="*/ 0 h 796925"/>
              <a:gd name="T4" fmla="*/ 4013200 w 4013200"/>
              <a:gd name="T5" fmla="*/ 0 h 796925"/>
              <a:gd name="T6" fmla="*/ 4013200 w 4013200"/>
              <a:gd name="T7" fmla="*/ 492603 h 796925"/>
              <a:gd name="T8" fmla="*/ 3708878 w 4013200"/>
              <a:gd name="T9" fmla="*/ 796925 h 796925"/>
              <a:gd name="T10" fmla="*/ 0 w 4013200"/>
              <a:gd name="T11" fmla="*/ 796925 h 796925"/>
              <a:gd name="T12" fmla="*/ 0 w 4013200"/>
              <a:gd name="T13" fmla="*/ 796925 h 796925"/>
              <a:gd name="T14" fmla="*/ 0 w 4013200"/>
              <a:gd name="T15" fmla="*/ 304322 h 796925"/>
              <a:gd name="T16" fmla="*/ 304322 w 4013200"/>
              <a:gd name="T17" fmla="*/ 0 h 7969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13200"/>
              <a:gd name="T28" fmla="*/ 0 h 796925"/>
              <a:gd name="T29" fmla="*/ 4013200 w 4013200"/>
              <a:gd name="T30" fmla="*/ 796925 h 79692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13200" h="796925">
                <a:moveTo>
                  <a:pt x="304322" y="0"/>
                </a:moveTo>
                <a:lnTo>
                  <a:pt x="4013200" y="0"/>
                </a:lnTo>
                <a:lnTo>
                  <a:pt x="4013200" y="492603"/>
                </a:lnTo>
                <a:cubicBezTo>
                  <a:pt x="4013200" y="660675"/>
                  <a:pt x="3876950" y="796925"/>
                  <a:pt x="3708878" y="796925"/>
                </a:cubicBezTo>
                <a:lnTo>
                  <a:pt x="0" y="796925"/>
                </a:lnTo>
                <a:lnTo>
                  <a:pt x="0" y="304322"/>
                </a:lnTo>
                <a:cubicBezTo>
                  <a:pt x="0" y="136250"/>
                  <a:pt x="136250" y="0"/>
                  <a:pt x="304322" y="0"/>
                </a:cubicBezTo>
                <a:close/>
              </a:path>
            </a:pathLst>
          </a:custGeom>
          <a:noFill/>
          <a:ln w="38100">
            <a:solidFill>
              <a:srgbClr val="3366FF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 dirty="0">
                <a:ln w="11430"/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32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文档信息增强</a:t>
            </a:r>
            <a:endParaRPr lang="zh-CN" altLang="en-US" sz="3200" b="1" dirty="0">
              <a:ln w="11430"/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Round Diagonal Corner Rectangle 3">
            <a:extLst>
              <a:ext uri="{FF2B5EF4-FFF2-40B4-BE49-F238E27FC236}">
                <a16:creationId xmlns:a16="http://schemas.microsoft.com/office/drawing/2014/main" id="{132E494C-222C-40B9-BBC7-2BB96F50B9B8}"/>
              </a:ext>
            </a:extLst>
          </p:cNvPr>
          <p:cNvSpPr>
            <a:spLocks/>
          </p:cNvSpPr>
          <p:nvPr/>
        </p:nvSpPr>
        <p:spPr bwMode="auto">
          <a:xfrm>
            <a:off x="2908548" y="4444362"/>
            <a:ext cx="4013200" cy="684000"/>
          </a:xfrm>
          <a:custGeom>
            <a:avLst/>
            <a:gdLst>
              <a:gd name="T0" fmla="*/ 304322 w 4013200"/>
              <a:gd name="T1" fmla="*/ 0 h 796925"/>
              <a:gd name="T2" fmla="*/ 4013200 w 4013200"/>
              <a:gd name="T3" fmla="*/ 0 h 796925"/>
              <a:gd name="T4" fmla="*/ 4013200 w 4013200"/>
              <a:gd name="T5" fmla="*/ 0 h 796925"/>
              <a:gd name="T6" fmla="*/ 4013200 w 4013200"/>
              <a:gd name="T7" fmla="*/ 492603 h 796925"/>
              <a:gd name="T8" fmla="*/ 3708878 w 4013200"/>
              <a:gd name="T9" fmla="*/ 796925 h 796925"/>
              <a:gd name="T10" fmla="*/ 0 w 4013200"/>
              <a:gd name="T11" fmla="*/ 796925 h 796925"/>
              <a:gd name="T12" fmla="*/ 0 w 4013200"/>
              <a:gd name="T13" fmla="*/ 796925 h 796925"/>
              <a:gd name="T14" fmla="*/ 0 w 4013200"/>
              <a:gd name="T15" fmla="*/ 304322 h 796925"/>
              <a:gd name="T16" fmla="*/ 304322 w 4013200"/>
              <a:gd name="T17" fmla="*/ 0 h 7969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13200"/>
              <a:gd name="T28" fmla="*/ 0 h 796925"/>
              <a:gd name="T29" fmla="*/ 4013200 w 4013200"/>
              <a:gd name="T30" fmla="*/ 796925 h 79692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13200" h="796925">
                <a:moveTo>
                  <a:pt x="304322" y="0"/>
                </a:moveTo>
                <a:lnTo>
                  <a:pt x="4013200" y="0"/>
                </a:lnTo>
                <a:lnTo>
                  <a:pt x="4013200" y="492603"/>
                </a:lnTo>
                <a:cubicBezTo>
                  <a:pt x="4013200" y="660675"/>
                  <a:pt x="3876950" y="796925"/>
                  <a:pt x="3708878" y="796925"/>
                </a:cubicBezTo>
                <a:lnTo>
                  <a:pt x="0" y="796925"/>
                </a:lnTo>
                <a:lnTo>
                  <a:pt x="0" y="304322"/>
                </a:lnTo>
                <a:cubicBezTo>
                  <a:pt x="0" y="136250"/>
                  <a:pt x="136250" y="0"/>
                  <a:pt x="304322" y="0"/>
                </a:cubicBezTo>
                <a:close/>
              </a:path>
            </a:pathLst>
          </a:custGeom>
          <a:noFill/>
          <a:ln w="38100">
            <a:solidFill>
              <a:srgbClr val="3366FF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 dirty="0">
                <a:ln w="11430"/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32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文档参考推荐</a:t>
            </a:r>
            <a:endParaRPr lang="zh-CN" altLang="en-US" sz="3200" b="1" dirty="0">
              <a:ln w="11430"/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Round Diagonal Corner Rectangle 3">
            <a:extLst>
              <a:ext uri="{FF2B5EF4-FFF2-40B4-BE49-F238E27FC236}">
                <a16:creationId xmlns:a16="http://schemas.microsoft.com/office/drawing/2014/main" id="{106BA521-C97C-462F-8AEF-5F041949BB52}"/>
              </a:ext>
            </a:extLst>
          </p:cNvPr>
          <p:cNvSpPr>
            <a:spLocks/>
          </p:cNvSpPr>
          <p:nvPr/>
        </p:nvSpPr>
        <p:spPr bwMode="auto">
          <a:xfrm>
            <a:off x="2908548" y="5445354"/>
            <a:ext cx="4013200" cy="684000"/>
          </a:xfrm>
          <a:custGeom>
            <a:avLst/>
            <a:gdLst>
              <a:gd name="T0" fmla="*/ 304322 w 4013200"/>
              <a:gd name="T1" fmla="*/ 0 h 796925"/>
              <a:gd name="T2" fmla="*/ 4013200 w 4013200"/>
              <a:gd name="T3" fmla="*/ 0 h 796925"/>
              <a:gd name="T4" fmla="*/ 4013200 w 4013200"/>
              <a:gd name="T5" fmla="*/ 0 h 796925"/>
              <a:gd name="T6" fmla="*/ 4013200 w 4013200"/>
              <a:gd name="T7" fmla="*/ 492603 h 796925"/>
              <a:gd name="T8" fmla="*/ 3708878 w 4013200"/>
              <a:gd name="T9" fmla="*/ 796925 h 796925"/>
              <a:gd name="T10" fmla="*/ 0 w 4013200"/>
              <a:gd name="T11" fmla="*/ 796925 h 796925"/>
              <a:gd name="T12" fmla="*/ 0 w 4013200"/>
              <a:gd name="T13" fmla="*/ 796925 h 796925"/>
              <a:gd name="T14" fmla="*/ 0 w 4013200"/>
              <a:gd name="T15" fmla="*/ 304322 h 796925"/>
              <a:gd name="T16" fmla="*/ 304322 w 4013200"/>
              <a:gd name="T17" fmla="*/ 0 h 7969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13200"/>
              <a:gd name="T28" fmla="*/ 0 h 796925"/>
              <a:gd name="T29" fmla="*/ 4013200 w 4013200"/>
              <a:gd name="T30" fmla="*/ 796925 h 79692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13200" h="796925">
                <a:moveTo>
                  <a:pt x="304322" y="0"/>
                </a:moveTo>
                <a:lnTo>
                  <a:pt x="4013200" y="0"/>
                </a:lnTo>
                <a:lnTo>
                  <a:pt x="4013200" y="492603"/>
                </a:lnTo>
                <a:cubicBezTo>
                  <a:pt x="4013200" y="660675"/>
                  <a:pt x="3876950" y="796925"/>
                  <a:pt x="3708878" y="796925"/>
                </a:cubicBezTo>
                <a:lnTo>
                  <a:pt x="0" y="796925"/>
                </a:lnTo>
                <a:lnTo>
                  <a:pt x="0" y="304322"/>
                </a:lnTo>
                <a:cubicBezTo>
                  <a:pt x="0" y="136250"/>
                  <a:pt x="136250" y="0"/>
                  <a:pt x="304322" y="0"/>
                </a:cubicBezTo>
                <a:close/>
              </a:path>
            </a:pathLst>
          </a:custGeom>
          <a:noFill/>
          <a:ln w="38100">
            <a:solidFill>
              <a:srgbClr val="3366FF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3200" b="1" dirty="0">
                <a:ln w="11430"/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07892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73C311EB-1BA6-48E7-AA9B-3E84D9B9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990600"/>
          </a:xfrm>
        </p:spPr>
        <p:txBody>
          <a:bodyPr/>
          <a:lstStyle/>
          <a:p>
            <a:pPr eaLnBrk="1" hangingPunct="1">
              <a:defRPr/>
            </a:pPr>
            <a:r>
              <a:rPr kumimoji="0" lang="en-US" altLang="zh-CN" sz="48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kumimoji="0" lang="zh-CN" altLang="en-US" sz="48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文档参考推荐</a:t>
            </a:r>
            <a:endParaRPr kumimoji="0" lang="zh-CN" altLang="en-US" sz="4800" b="1" dirty="0">
              <a:ea typeface="微软雅黑" panose="020B0503020204020204" pitchFamily="34" charset="-122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0D9528E8-3154-41FE-A4F2-B29FD8B6D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484" y="0"/>
            <a:ext cx="1721020" cy="83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C9DB613-72D0-402B-B6EB-EEE76666DC7E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28575">
            <a:solidFill>
              <a:srgbClr val="D25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FBEA1E02-85D4-4F7C-9FD5-6C570B73FF82}"/>
              </a:ext>
            </a:extLst>
          </p:cNvPr>
          <p:cNvSpPr/>
          <p:nvPr/>
        </p:nvSpPr>
        <p:spPr>
          <a:xfrm>
            <a:off x="251520" y="1058308"/>
            <a:ext cx="854846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D25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endParaRPr lang="en-US" altLang="zh-CN" sz="3200" b="1" dirty="0">
              <a:solidFill>
                <a:srgbClr val="D253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文档冗长，不能快速定位想要的内容。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解释某个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的文档片段分布在文档的各个部分。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并不是某个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出现，该文档就一定是解释这个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D05ACD-92FF-425D-B09C-32B501C39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924944"/>
            <a:ext cx="6971428" cy="2457143"/>
          </a:xfrm>
          <a:prstGeom prst="rect">
            <a:avLst/>
          </a:prstGeom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4A341F42-7211-4095-8BC7-BE31189E55D6}"/>
              </a:ext>
            </a:extLst>
          </p:cNvPr>
          <p:cNvSpPr/>
          <p:nvPr/>
        </p:nvSpPr>
        <p:spPr>
          <a:xfrm>
            <a:off x="197702" y="1556792"/>
            <a:ext cx="8656100" cy="3993655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  <a:effectLst>
            <a:outerShdw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9EAE3E5-EBB4-4117-AEDC-89A8C3A03E34}"/>
              </a:ext>
            </a:extLst>
          </p:cNvPr>
          <p:cNvSpPr/>
          <p:nvPr/>
        </p:nvSpPr>
        <p:spPr>
          <a:xfrm>
            <a:off x="125760" y="5778495"/>
            <a:ext cx="889248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3200" b="1" dirty="0">
                <a:solidFill>
                  <a:srgbClr val="D25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研究目标：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自动的发现并推荐解释某个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的文档片段。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8112AA4B-D365-4115-B89F-223D83BDA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161226"/>
              </p:ext>
            </p:extLst>
          </p:nvPr>
        </p:nvGraphicFramePr>
        <p:xfrm>
          <a:off x="266963" y="2021332"/>
          <a:ext cx="8517577" cy="2808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26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</a:t>
                      </a:r>
                      <a:endParaRPr lang="zh-CN" altLang="en-US" sz="140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GMR</a:t>
                      </a:r>
                      <a:endParaRPr lang="zh-CN" altLang="en-US" sz="140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FITSEA</a:t>
                      </a:r>
                      <a:endParaRPr lang="zh-CN" altLang="en-US" sz="1400" baseline="30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Unfamiliar APIs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12190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12190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Relevant API tutorial fragments explaining unfamiliar APIs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12190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Retrieval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12190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12190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 Classification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15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12190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Cosine similarities are calculated between fragments and API specifications.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12190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Twenty features are defined to measure linguistic and structural characteristics between fragments and APIs.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12190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introduces some new sources to extend APIs. Besides, co-occurrence APIs are proposed.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9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12190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 is low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just" defTabSz="12190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 corpora require their corpus-specific annotated data.</a:t>
                      </a:r>
                    </a:p>
                    <a:p>
                      <a:pPr marL="0" marR="0" indent="0" algn="just" defTabSz="12190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effectiveness of supervised approaches depends on the features.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12190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82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73C311EB-1BA6-48E7-AA9B-3E84D9B9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990600"/>
          </a:xfrm>
        </p:spPr>
        <p:txBody>
          <a:bodyPr/>
          <a:lstStyle/>
          <a:p>
            <a:pPr eaLnBrk="1" hangingPunct="1">
              <a:defRPr/>
            </a:pPr>
            <a:r>
              <a:rPr kumimoji="0" lang="en-US" altLang="zh-CN" sz="48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kumimoji="0" lang="zh-CN" altLang="en-US" sz="48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文档参考推荐</a:t>
            </a:r>
            <a:endParaRPr kumimoji="0" lang="zh-CN" altLang="en-US" sz="4800" b="1" dirty="0">
              <a:ea typeface="微软雅黑" panose="020B0503020204020204" pitchFamily="34" charset="-122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0D9528E8-3154-41FE-A4F2-B29FD8B6D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484" y="0"/>
            <a:ext cx="1721020" cy="83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C9DB613-72D0-402B-B6EB-EEE76666DC7E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28575">
            <a:solidFill>
              <a:srgbClr val="D25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BB7D9F6A-755A-4E6D-9A07-D40D40C94792}"/>
              </a:ext>
            </a:extLst>
          </p:cNvPr>
          <p:cNvSpPr/>
          <p:nvPr/>
        </p:nvSpPr>
        <p:spPr>
          <a:xfrm>
            <a:off x="5580112" y="2534651"/>
            <a:ext cx="3234211" cy="18304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800" b="1" dirty="0">
                <a:solidFill>
                  <a:srgbClr val="D25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相关性识别阶段</a:t>
            </a:r>
            <a:r>
              <a:rPr lang="en-US" altLang="zh-CN" sz="2800" b="1" dirty="0">
                <a:solidFill>
                  <a:srgbClr val="D25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与文档片段的相关性。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D2534B2-A4B8-4202-B6B6-743F62DF9702}"/>
              </a:ext>
            </a:extLst>
          </p:cNvPr>
          <p:cNvSpPr/>
          <p:nvPr/>
        </p:nvSpPr>
        <p:spPr>
          <a:xfrm>
            <a:off x="5580112" y="4750809"/>
            <a:ext cx="3234211" cy="19905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800" b="1" dirty="0">
                <a:solidFill>
                  <a:srgbClr val="D25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片段推荐阶段</a:t>
            </a:r>
            <a:r>
              <a:rPr lang="en-US" altLang="zh-CN" sz="2800" b="1" dirty="0">
                <a:solidFill>
                  <a:srgbClr val="D25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为用户输入的不熟悉的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推荐文档解释片段。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258817E-221D-4466-A5E7-2968A97BB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19" y="2460725"/>
            <a:ext cx="5076575" cy="42806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8850726-3002-4E2A-97CA-A6A19A20D7B4}"/>
              </a:ext>
            </a:extLst>
          </p:cNvPr>
          <p:cNvSpPr/>
          <p:nvPr/>
        </p:nvSpPr>
        <p:spPr>
          <a:xfrm>
            <a:off x="0" y="988098"/>
            <a:ext cx="910850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spc="-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现有工作的不足：</a:t>
            </a:r>
            <a:r>
              <a:rPr lang="zh-CN" altLang="en-US" sz="2800" b="1" spc="-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监督模型需要大量人工标注构建训练集，同时预测效果依赖于提取的特征，在应用中并不准确。</a:t>
            </a:r>
            <a:endParaRPr lang="en-US" altLang="zh-CN" sz="2800" b="1" spc="-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3200" b="1" spc="-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目标：</a:t>
            </a:r>
            <a:r>
              <a:rPr lang="zh-CN" altLang="en-US" sz="2800" b="1" spc="-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提出一种无监督模型。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1E4621A-CDED-4396-9A45-06656084C1BB}"/>
              </a:ext>
            </a:extLst>
          </p:cNvPr>
          <p:cNvGrpSpPr/>
          <p:nvPr/>
        </p:nvGrpSpPr>
        <p:grpSpPr>
          <a:xfrm>
            <a:off x="3491880" y="3573016"/>
            <a:ext cx="5616623" cy="2808312"/>
            <a:chOff x="3491880" y="3573016"/>
            <a:chExt cx="5616623" cy="2808312"/>
          </a:xfrm>
        </p:grpSpPr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74E16856-E4CD-47AF-937D-CDB09DAB14DE}"/>
                </a:ext>
              </a:extLst>
            </p:cNvPr>
            <p:cNvSpPr/>
            <p:nvPr/>
          </p:nvSpPr>
          <p:spPr>
            <a:xfrm>
              <a:off x="3491880" y="3573016"/>
              <a:ext cx="5616623" cy="2808312"/>
            </a:xfrm>
            <a:prstGeom prst="rect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  <a:effectLst>
              <a:outerShdw dir="5400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9B22800-A268-457B-98AF-A55725622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73763" y="3789040"/>
              <a:ext cx="5040560" cy="23666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561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73C311EB-1BA6-48E7-AA9B-3E84D9B9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990600"/>
          </a:xfrm>
        </p:spPr>
        <p:txBody>
          <a:bodyPr/>
          <a:lstStyle/>
          <a:p>
            <a:pPr eaLnBrk="1" hangingPunct="1">
              <a:defRPr/>
            </a:pPr>
            <a:r>
              <a:rPr kumimoji="0" lang="en-US" altLang="zh-CN" sz="48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kumimoji="0" lang="zh-CN" altLang="en-US" sz="48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文档参考推荐</a:t>
            </a:r>
            <a:endParaRPr kumimoji="0" lang="zh-CN" altLang="en-US" sz="4800" b="1" dirty="0">
              <a:ea typeface="微软雅黑" panose="020B0503020204020204" pitchFamily="34" charset="-122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0D9528E8-3154-41FE-A4F2-B29FD8B6D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484" y="0"/>
            <a:ext cx="1721020" cy="83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C9DB613-72D0-402B-B6EB-EEE76666DC7E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28575">
            <a:solidFill>
              <a:srgbClr val="D25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26">
            <a:extLst>
              <a:ext uri="{FF2B5EF4-FFF2-40B4-BE49-F238E27FC236}">
                <a16:creationId xmlns:a16="http://schemas.microsoft.com/office/drawing/2014/main" id="{79A58483-7AD4-4639-9FD7-F6C04935908F}"/>
              </a:ext>
            </a:extLst>
          </p:cNvPr>
          <p:cNvGrpSpPr>
            <a:grpSpLocks/>
          </p:cNvGrpSpPr>
          <p:nvPr/>
        </p:nvGrpSpPr>
        <p:grpSpPr bwMode="auto">
          <a:xfrm>
            <a:off x="236380" y="980728"/>
            <a:ext cx="8656100" cy="560119"/>
            <a:chOff x="5940193" y="2424006"/>
            <a:chExt cx="3456384" cy="432048"/>
          </a:xfrm>
        </p:grpSpPr>
        <p:sp>
          <p:nvSpPr>
            <p:cNvPr id="12" name="AutoShape 69">
              <a:extLst>
                <a:ext uri="{FF2B5EF4-FFF2-40B4-BE49-F238E27FC236}">
                  <a16:creationId xmlns:a16="http://schemas.microsoft.com/office/drawing/2014/main" id="{7E4D73BB-DA80-43A4-AB9B-45B0524AC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0193" y="2424006"/>
              <a:ext cx="3456384" cy="432048"/>
            </a:xfrm>
            <a:prstGeom prst="homePlate">
              <a:avLst>
                <a:gd name="adj" fmla="val 39678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72000" tIns="0" rIns="72000" bIns="0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 sz="2800" dirty="0">
                <a:ln>
                  <a:solidFill>
                    <a:schemeClr val="accent1"/>
                  </a:solidFill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71">
              <a:extLst>
                <a:ext uri="{FF2B5EF4-FFF2-40B4-BE49-F238E27FC236}">
                  <a16:creationId xmlns:a16="http://schemas.microsoft.com/office/drawing/2014/main" id="{9B6A151C-6329-4E23-84B8-44F8137C8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2210" y="2473844"/>
              <a:ext cx="3060402" cy="332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defTabSz="330200"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defTabSz="330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21700" algn="r"/>
                </a:tabLs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我们提出的无监督方法效果如何？</a:t>
              </a:r>
            </a:p>
          </p:txBody>
        </p:sp>
      </p:grp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886761EB-C060-4661-957E-01003E030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468772"/>
              </p:ext>
            </p:extLst>
          </p:nvPr>
        </p:nvGraphicFramePr>
        <p:xfrm>
          <a:off x="179512" y="1717434"/>
          <a:ext cx="8687147" cy="2101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6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8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8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8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8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28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28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285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285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285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285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8273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Corpus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Tutorial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Precision (%)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Recall (%)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F-Measure (%)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7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FRAPT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FITSEA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GMR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IR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FRAPT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FITSEA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GMR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IR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FRAPT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FITSEA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GMR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IR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82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McGill Corpus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JodaTime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85.19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69.00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58.82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73.00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76.67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74.17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50.00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73.00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80.70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70.24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54.05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73.00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7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Math Library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84.78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67.89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52.00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67.00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73.58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72.70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49.06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65.00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78.79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61.53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50.49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66.00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7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Col. Official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62.03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55.74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62.69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30.00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87.50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48.62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31.79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94.00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72.59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48.10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42.18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45.00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7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Col. </a:t>
                      </a:r>
                      <a:r>
                        <a:rPr lang="en-US" sz="1200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Jenkov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61.19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90.44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82.14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33.00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97.62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85.17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58.97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88.00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75.23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85.17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68.66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48.00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7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Smack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77.94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83.38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70.00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74.00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94.64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88.33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93.33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52.00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85.48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83.90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80.00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61.00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82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Android Corpus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Graphics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49.21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50.42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45.60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35.80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75.61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42.52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44.50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67.44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59.62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43.73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45.04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46.77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7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Resources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65.22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75.83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55.00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40.32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66.67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66.17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21.11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55.56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65.93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66.80 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30.51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46.73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7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71.43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56.52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19.29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33.33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55.56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52.00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14.76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44.00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62.50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54.17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16.72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37.93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73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57.58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36.19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66.67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37.21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76.00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48.33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22.22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57.14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65.52 </a:t>
                      </a:r>
                      <a:endParaRPr lang="en-US" altLang="zh-CN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39.56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33.33 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45.07 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64" marR="8164" marT="8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6C0A79E9-0059-40A5-B6EE-DB3998CCA0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7734978"/>
              </p:ext>
            </p:extLst>
          </p:nvPr>
        </p:nvGraphicFramePr>
        <p:xfrm>
          <a:off x="383410" y="3992312"/>
          <a:ext cx="3816424" cy="2461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矩形: 圆角 28">
            <a:extLst>
              <a:ext uri="{FF2B5EF4-FFF2-40B4-BE49-F238E27FC236}">
                <a16:creationId xmlns:a16="http://schemas.microsoft.com/office/drawing/2014/main" id="{D20969E4-575F-4DC0-A070-3358EE18A036}"/>
              </a:ext>
            </a:extLst>
          </p:cNvPr>
          <p:cNvSpPr/>
          <p:nvPr/>
        </p:nvSpPr>
        <p:spPr>
          <a:xfrm>
            <a:off x="4199834" y="4365104"/>
            <a:ext cx="4740402" cy="19382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作为一种无监督方法，我们提出的方法超过现有监督方法。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考虑到无监督方法的优点，用我们提出的方法来发现解释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的文档片段是个很好的选择。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88523E2-7FEF-44D8-AA94-760D819F54FE}"/>
              </a:ext>
            </a:extLst>
          </p:cNvPr>
          <p:cNvSpPr/>
          <p:nvPr/>
        </p:nvSpPr>
        <p:spPr>
          <a:xfrm>
            <a:off x="2123728" y="4935181"/>
            <a:ext cx="504056" cy="1512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A12A1E4-9859-4932-88DA-E0498DBE823B}"/>
              </a:ext>
            </a:extLst>
          </p:cNvPr>
          <p:cNvSpPr/>
          <p:nvPr/>
        </p:nvSpPr>
        <p:spPr>
          <a:xfrm>
            <a:off x="3563888" y="4935181"/>
            <a:ext cx="504056" cy="1512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05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16" grpId="0"/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8D35-9185-4112-9266-8225796E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汇报内容</a:t>
            </a:r>
          </a:p>
        </p:txBody>
      </p:sp>
      <p:sp>
        <p:nvSpPr>
          <p:cNvPr id="9" name="矩形​​ 3">
            <a:extLst>
              <a:ext uri="{FF2B5EF4-FFF2-40B4-BE49-F238E27FC236}">
                <a16:creationId xmlns:a16="http://schemas.microsoft.com/office/drawing/2014/main" id="{5AFCF4B2-C203-4A6B-AA2F-95C848A789A3}"/>
              </a:ext>
            </a:extLst>
          </p:cNvPr>
          <p:cNvSpPr/>
          <p:nvPr/>
        </p:nvSpPr>
        <p:spPr>
          <a:xfrm>
            <a:off x="1907727" y="2564904"/>
            <a:ext cx="730541" cy="664462"/>
          </a:xfrm>
          <a:custGeom>
            <a:avLst/>
            <a:gdLst/>
            <a:ahLst/>
            <a:cxnLst/>
            <a:rect l="l" t="t" r="r" b="b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close/>
              </a:path>
            </a:pathLst>
          </a:custGeom>
          <a:solidFill>
            <a:srgbClr val="D2533C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​​ 3">
            <a:extLst>
              <a:ext uri="{FF2B5EF4-FFF2-40B4-BE49-F238E27FC236}">
                <a16:creationId xmlns:a16="http://schemas.microsoft.com/office/drawing/2014/main" id="{B73F9A55-E2AF-45B9-A32B-51B2C6AB57B4}"/>
              </a:ext>
            </a:extLst>
          </p:cNvPr>
          <p:cNvSpPr/>
          <p:nvPr/>
        </p:nvSpPr>
        <p:spPr>
          <a:xfrm>
            <a:off x="1907727" y="3573016"/>
            <a:ext cx="730541" cy="677655"/>
          </a:xfrm>
          <a:custGeom>
            <a:avLst/>
            <a:gdLst/>
            <a:ahLst/>
            <a:cxnLst/>
            <a:rect l="l" t="t" r="r" b="b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close/>
              </a:path>
            </a:pathLst>
          </a:custGeom>
          <a:solidFill>
            <a:srgbClr val="D2533C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​​ 3">
            <a:extLst>
              <a:ext uri="{FF2B5EF4-FFF2-40B4-BE49-F238E27FC236}">
                <a16:creationId xmlns:a16="http://schemas.microsoft.com/office/drawing/2014/main" id="{F4182357-D082-42B6-B647-FE56149E98E6}"/>
              </a:ext>
            </a:extLst>
          </p:cNvPr>
          <p:cNvSpPr/>
          <p:nvPr/>
        </p:nvSpPr>
        <p:spPr>
          <a:xfrm>
            <a:off x="1907727" y="1556792"/>
            <a:ext cx="730541" cy="695996"/>
          </a:xfrm>
          <a:custGeom>
            <a:avLst/>
            <a:gdLst/>
            <a:ahLst/>
            <a:cxnLst/>
            <a:rect l="l" t="t" r="r" b="b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close/>
              </a:path>
            </a:pathLst>
          </a:custGeom>
          <a:solidFill>
            <a:srgbClr val="D2533C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ctr"/>
          <a:lstStyle/>
          <a:p>
            <a:pPr algn="ctr">
              <a:defRPr/>
            </a:pPr>
            <a:r>
              <a:rPr lang="en-US" altLang="zh-CN" sz="32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​​ 8">
            <a:extLst>
              <a:ext uri="{FF2B5EF4-FFF2-40B4-BE49-F238E27FC236}">
                <a16:creationId xmlns:a16="http://schemas.microsoft.com/office/drawing/2014/main" id="{738E8291-EB66-447E-AF7A-11A26F133549}"/>
              </a:ext>
            </a:extLst>
          </p:cNvPr>
          <p:cNvSpPr/>
          <p:nvPr/>
        </p:nvSpPr>
        <p:spPr>
          <a:xfrm>
            <a:off x="1907704" y="5504235"/>
            <a:ext cx="737591" cy="589061"/>
          </a:xfrm>
          <a:prstGeom prst="rect">
            <a:avLst/>
          </a:prstGeom>
          <a:solidFill>
            <a:srgbClr val="D2533C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600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​​ 3">
            <a:extLst>
              <a:ext uri="{FF2B5EF4-FFF2-40B4-BE49-F238E27FC236}">
                <a16:creationId xmlns:a16="http://schemas.microsoft.com/office/drawing/2014/main" id="{D774CBD1-2210-496E-94B1-4AA3C116AE24}"/>
              </a:ext>
            </a:extLst>
          </p:cNvPr>
          <p:cNvSpPr/>
          <p:nvPr/>
        </p:nvSpPr>
        <p:spPr>
          <a:xfrm>
            <a:off x="1914754" y="4551545"/>
            <a:ext cx="730541" cy="677655"/>
          </a:xfrm>
          <a:custGeom>
            <a:avLst/>
            <a:gdLst/>
            <a:ahLst/>
            <a:cxnLst/>
            <a:rect l="l" t="t" r="r" b="b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close/>
              </a:path>
            </a:pathLst>
          </a:custGeom>
          <a:solidFill>
            <a:srgbClr val="D2533C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ound Diagonal Corner Rectangle 3">
            <a:extLst>
              <a:ext uri="{FF2B5EF4-FFF2-40B4-BE49-F238E27FC236}">
                <a16:creationId xmlns:a16="http://schemas.microsoft.com/office/drawing/2014/main" id="{42CE5550-1518-4351-B452-0250CDD0BB36}"/>
              </a:ext>
            </a:extLst>
          </p:cNvPr>
          <p:cNvSpPr>
            <a:spLocks/>
          </p:cNvSpPr>
          <p:nvPr/>
        </p:nvSpPr>
        <p:spPr bwMode="auto">
          <a:xfrm>
            <a:off x="2915816" y="1451144"/>
            <a:ext cx="4013200" cy="684000"/>
          </a:xfrm>
          <a:custGeom>
            <a:avLst/>
            <a:gdLst>
              <a:gd name="T0" fmla="*/ 304322 w 4013200"/>
              <a:gd name="T1" fmla="*/ 0 h 796925"/>
              <a:gd name="T2" fmla="*/ 4013200 w 4013200"/>
              <a:gd name="T3" fmla="*/ 0 h 796925"/>
              <a:gd name="T4" fmla="*/ 4013200 w 4013200"/>
              <a:gd name="T5" fmla="*/ 0 h 796925"/>
              <a:gd name="T6" fmla="*/ 4013200 w 4013200"/>
              <a:gd name="T7" fmla="*/ 492603 h 796925"/>
              <a:gd name="T8" fmla="*/ 3708878 w 4013200"/>
              <a:gd name="T9" fmla="*/ 796925 h 796925"/>
              <a:gd name="T10" fmla="*/ 0 w 4013200"/>
              <a:gd name="T11" fmla="*/ 796925 h 796925"/>
              <a:gd name="T12" fmla="*/ 0 w 4013200"/>
              <a:gd name="T13" fmla="*/ 796925 h 796925"/>
              <a:gd name="T14" fmla="*/ 0 w 4013200"/>
              <a:gd name="T15" fmla="*/ 304322 h 796925"/>
              <a:gd name="T16" fmla="*/ 304322 w 4013200"/>
              <a:gd name="T17" fmla="*/ 0 h 7969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13200"/>
              <a:gd name="T28" fmla="*/ 0 h 796925"/>
              <a:gd name="T29" fmla="*/ 4013200 w 4013200"/>
              <a:gd name="T30" fmla="*/ 796925 h 79692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13200" h="796925">
                <a:moveTo>
                  <a:pt x="304322" y="0"/>
                </a:moveTo>
                <a:lnTo>
                  <a:pt x="4013200" y="0"/>
                </a:lnTo>
                <a:lnTo>
                  <a:pt x="4013200" y="492603"/>
                </a:lnTo>
                <a:cubicBezTo>
                  <a:pt x="4013200" y="660675"/>
                  <a:pt x="3876950" y="796925"/>
                  <a:pt x="3708878" y="796925"/>
                </a:cubicBezTo>
                <a:lnTo>
                  <a:pt x="0" y="796925"/>
                </a:lnTo>
                <a:lnTo>
                  <a:pt x="0" y="304322"/>
                </a:lnTo>
                <a:cubicBezTo>
                  <a:pt x="0" y="136250"/>
                  <a:pt x="136250" y="0"/>
                  <a:pt x="304322" y="0"/>
                </a:cubicBezTo>
                <a:close/>
              </a:path>
            </a:pathLst>
          </a:custGeom>
          <a:noFill/>
          <a:ln w="38100">
            <a:solidFill>
              <a:srgbClr val="3366FF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3200" b="1" kern="0" dirty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背景介绍</a:t>
            </a:r>
          </a:p>
        </p:txBody>
      </p:sp>
      <p:sp>
        <p:nvSpPr>
          <p:cNvPr id="20" name="Round Diagonal Corner Rectangle 3">
            <a:extLst>
              <a:ext uri="{FF2B5EF4-FFF2-40B4-BE49-F238E27FC236}">
                <a16:creationId xmlns:a16="http://schemas.microsoft.com/office/drawing/2014/main" id="{3A72AF28-E724-4852-94A5-3AB6FEBC0B4E}"/>
              </a:ext>
            </a:extLst>
          </p:cNvPr>
          <p:cNvSpPr>
            <a:spLocks/>
          </p:cNvSpPr>
          <p:nvPr/>
        </p:nvSpPr>
        <p:spPr bwMode="auto">
          <a:xfrm>
            <a:off x="2915816" y="2439374"/>
            <a:ext cx="4013200" cy="684000"/>
          </a:xfrm>
          <a:custGeom>
            <a:avLst/>
            <a:gdLst>
              <a:gd name="T0" fmla="*/ 304322 w 4013200"/>
              <a:gd name="T1" fmla="*/ 0 h 796925"/>
              <a:gd name="T2" fmla="*/ 4013200 w 4013200"/>
              <a:gd name="T3" fmla="*/ 0 h 796925"/>
              <a:gd name="T4" fmla="*/ 4013200 w 4013200"/>
              <a:gd name="T5" fmla="*/ 0 h 796925"/>
              <a:gd name="T6" fmla="*/ 4013200 w 4013200"/>
              <a:gd name="T7" fmla="*/ 492603 h 796925"/>
              <a:gd name="T8" fmla="*/ 3708878 w 4013200"/>
              <a:gd name="T9" fmla="*/ 796925 h 796925"/>
              <a:gd name="T10" fmla="*/ 0 w 4013200"/>
              <a:gd name="T11" fmla="*/ 796925 h 796925"/>
              <a:gd name="T12" fmla="*/ 0 w 4013200"/>
              <a:gd name="T13" fmla="*/ 796925 h 796925"/>
              <a:gd name="T14" fmla="*/ 0 w 4013200"/>
              <a:gd name="T15" fmla="*/ 304322 h 796925"/>
              <a:gd name="T16" fmla="*/ 304322 w 4013200"/>
              <a:gd name="T17" fmla="*/ 0 h 7969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13200"/>
              <a:gd name="T28" fmla="*/ 0 h 796925"/>
              <a:gd name="T29" fmla="*/ 4013200 w 4013200"/>
              <a:gd name="T30" fmla="*/ 796925 h 79692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13200" h="796925">
                <a:moveTo>
                  <a:pt x="304322" y="0"/>
                </a:moveTo>
                <a:lnTo>
                  <a:pt x="4013200" y="0"/>
                </a:lnTo>
                <a:lnTo>
                  <a:pt x="4013200" y="492603"/>
                </a:lnTo>
                <a:cubicBezTo>
                  <a:pt x="4013200" y="660675"/>
                  <a:pt x="3876950" y="796925"/>
                  <a:pt x="3708878" y="796925"/>
                </a:cubicBezTo>
                <a:lnTo>
                  <a:pt x="0" y="796925"/>
                </a:lnTo>
                <a:lnTo>
                  <a:pt x="0" y="304322"/>
                </a:lnTo>
                <a:cubicBezTo>
                  <a:pt x="0" y="136250"/>
                  <a:pt x="136250" y="0"/>
                  <a:pt x="304322" y="0"/>
                </a:cubicBezTo>
                <a:close/>
              </a:path>
            </a:pathLst>
          </a:custGeom>
          <a:noFill/>
          <a:ln w="38100">
            <a:solidFill>
              <a:srgbClr val="3366FF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 dirty="0">
                <a:ln w="11430"/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3200" b="1" dirty="0">
                <a:ln w="11430"/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文档内容分析</a:t>
            </a:r>
          </a:p>
        </p:txBody>
      </p:sp>
      <p:sp>
        <p:nvSpPr>
          <p:cNvPr id="21" name="Round Diagonal Corner Rectangle 3">
            <a:extLst>
              <a:ext uri="{FF2B5EF4-FFF2-40B4-BE49-F238E27FC236}">
                <a16:creationId xmlns:a16="http://schemas.microsoft.com/office/drawing/2014/main" id="{051AC6D7-4377-43B8-9BB1-4156ADEC3E11}"/>
              </a:ext>
            </a:extLst>
          </p:cNvPr>
          <p:cNvSpPr>
            <a:spLocks/>
          </p:cNvSpPr>
          <p:nvPr/>
        </p:nvSpPr>
        <p:spPr bwMode="auto">
          <a:xfrm>
            <a:off x="2915816" y="3441868"/>
            <a:ext cx="4013200" cy="684000"/>
          </a:xfrm>
          <a:custGeom>
            <a:avLst/>
            <a:gdLst>
              <a:gd name="T0" fmla="*/ 304322 w 4013200"/>
              <a:gd name="T1" fmla="*/ 0 h 796925"/>
              <a:gd name="T2" fmla="*/ 4013200 w 4013200"/>
              <a:gd name="T3" fmla="*/ 0 h 796925"/>
              <a:gd name="T4" fmla="*/ 4013200 w 4013200"/>
              <a:gd name="T5" fmla="*/ 0 h 796925"/>
              <a:gd name="T6" fmla="*/ 4013200 w 4013200"/>
              <a:gd name="T7" fmla="*/ 492603 h 796925"/>
              <a:gd name="T8" fmla="*/ 3708878 w 4013200"/>
              <a:gd name="T9" fmla="*/ 796925 h 796925"/>
              <a:gd name="T10" fmla="*/ 0 w 4013200"/>
              <a:gd name="T11" fmla="*/ 796925 h 796925"/>
              <a:gd name="T12" fmla="*/ 0 w 4013200"/>
              <a:gd name="T13" fmla="*/ 796925 h 796925"/>
              <a:gd name="T14" fmla="*/ 0 w 4013200"/>
              <a:gd name="T15" fmla="*/ 304322 h 796925"/>
              <a:gd name="T16" fmla="*/ 304322 w 4013200"/>
              <a:gd name="T17" fmla="*/ 0 h 7969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13200"/>
              <a:gd name="T28" fmla="*/ 0 h 796925"/>
              <a:gd name="T29" fmla="*/ 4013200 w 4013200"/>
              <a:gd name="T30" fmla="*/ 796925 h 79692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13200" h="796925">
                <a:moveTo>
                  <a:pt x="304322" y="0"/>
                </a:moveTo>
                <a:lnTo>
                  <a:pt x="4013200" y="0"/>
                </a:lnTo>
                <a:lnTo>
                  <a:pt x="4013200" y="492603"/>
                </a:lnTo>
                <a:cubicBezTo>
                  <a:pt x="4013200" y="660675"/>
                  <a:pt x="3876950" y="796925"/>
                  <a:pt x="3708878" y="796925"/>
                </a:cubicBezTo>
                <a:lnTo>
                  <a:pt x="0" y="796925"/>
                </a:lnTo>
                <a:lnTo>
                  <a:pt x="0" y="304322"/>
                </a:lnTo>
                <a:cubicBezTo>
                  <a:pt x="0" y="136250"/>
                  <a:pt x="136250" y="0"/>
                  <a:pt x="304322" y="0"/>
                </a:cubicBezTo>
                <a:close/>
              </a:path>
            </a:pathLst>
          </a:custGeom>
          <a:noFill/>
          <a:ln w="38100">
            <a:solidFill>
              <a:srgbClr val="3366FF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 dirty="0">
                <a:ln w="11430"/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3200" b="1" dirty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文档信息增强</a:t>
            </a:r>
            <a:endParaRPr lang="zh-CN" altLang="en-US" sz="3200" b="1" dirty="0">
              <a:ln w="11430"/>
              <a:solidFill>
                <a:srgbClr val="33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Round Diagonal Corner Rectangle 3">
            <a:extLst>
              <a:ext uri="{FF2B5EF4-FFF2-40B4-BE49-F238E27FC236}">
                <a16:creationId xmlns:a16="http://schemas.microsoft.com/office/drawing/2014/main" id="{132E494C-222C-40B9-BBC7-2BB96F50B9B8}"/>
              </a:ext>
            </a:extLst>
          </p:cNvPr>
          <p:cNvSpPr>
            <a:spLocks/>
          </p:cNvSpPr>
          <p:nvPr/>
        </p:nvSpPr>
        <p:spPr bwMode="auto">
          <a:xfrm>
            <a:off x="2908548" y="4444362"/>
            <a:ext cx="4013200" cy="684000"/>
          </a:xfrm>
          <a:custGeom>
            <a:avLst/>
            <a:gdLst>
              <a:gd name="T0" fmla="*/ 304322 w 4013200"/>
              <a:gd name="T1" fmla="*/ 0 h 796925"/>
              <a:gd name="T2" fmla="*/ 4013200 w 4013200"/>
              <a:gd name="T3" fmla="*/ 0 h 796925"/>
              <a:gd name="T4" fmla="*/ 4013200 w 4013200"/>
              <a:gd name="T5" fmla="*/ 0 h 796925"/>
              <a:gd name="T6" fmla="*/ 4013200 w 4013200"/>
              <a:gd name="T7" fmla="*/ 492603 h 796925"/>
              <a:gd name="T8" fmla="*/ 3708878 w 4013200"/>
              <a:gd name="T9" fmla="*/ 796925 h 796925"/>
              <a:gd name="T10" fmla="*/ 0 w 4013200"/>
              <a:gd name="T11" fmla="*/ 796925 h 796925"/>
              <a:gd name="T12" fmla="*/ 0 w 4013200"/>
              <a:gd name="T13" fmla="*/ 796925 h 796925"/>
              <a:gd name="T14" fmla="*/ 0 w 4013200"/>
              <a:gd name="T15" fmla="*/ 304322 h 796925"/>
              <a:gd name="T16" fmla="*/ 304322 w 4013200"/>
              <a:gd name="T17" fmla="*/ 0 h 7969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13200"/>
              <a:gd name="T28" fmla="*/ 0 h 796925"/>
              <a:gd name="T29" fmla="*/ 4013200 w 4013200"/>
              <a:gd name="T30" fmla="*/ 796925 h 79692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13200" h="796925">
                <a:moveTo>
                  <a:pt x="304322" y="0"/>
                </a:moveTo>
                <a:lnTo>
                  <a:pt x="4013200" y="0"/>
                </a:lnTo>
                <a:lnTo>
                  <a:pt x="4013200" y="492603"/>
                </a:lnTo>
                <a:cubicBezTo>
                  <a:pt x="4013200" y="660675"/>
                  <a:pt x="3876950" y="796925"/>
                  <a:pt x="3708878" y="796925"/>
                </a:cubicBezTo>
                <a:lnTo>
                  <a:pt x="0" y="796925"/>
                </a:lnTo>
                <a:lnTo>
                  <a:pt x="0" y="304322"/>
                </a:lnTo>
                <a:cubicBezTo>
                  <a:pt x="0" y="136250"/>
                  <a:pt x="136250" y="0"/>
                  <a:pt x="304322" y="0"/>
                </a:cubicBezTo>
                <a:close/>
              </a:path>
            </a:pathLst>
          </a:custGeom>
          <a:noFill/>
          <a:ln w="38100">
            <a:solidFill>
              <a:srgbClr val="3366FF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 dirty="0">
                <a:ln w="11430"/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3200" b="1" dirty="0"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文档参考推荐</a:t>
            </a:r>
            <a:endParaRPr lang="zh-CN" altLang="en-US" sz="3200" b="1" dirty="0">
              <a:ln w="11430"/>
              <a:solidFill>
                <a:srgbClr val="33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Round Diagonal Corner Rectangle 3">
            <a:extLst>
              <a:ext uri="{FF2B5EF4-FFF2-40B4-BE49-F238E27FC236}">
                <a16:creationId xmlns:a16="http://schemas.microsoft.com/office/drawing/2014/main" id="{106BA521-C97C-462F-8AEF-5F041949BB52}"/>
              </a:ext>
            </a:extLst>
          </p:cNvPr>
          <p:cNvSpPr>
            <a:spLocks/>
          </p:cNvSpPr>
          <p:nvPr/>
        </p:nvSpPr>
        <p:spPr bwMode="auto">
          <a:xfrm>
            <a:off x="2908548" y="5445354"/>
            <a:ext cx="4013200" cy="684000"/>
          </a:xfrm>
          <a:custGeom>
            <a:avLst/>
            <a:gdLst>
              <a:gd name="T0" fmla="*/ 304322 w 4013200"/>
              <a:gd name="T1" fmla="*/ 0 h 796925"/>
              <a:gd name="T2" fmla="*/ 4013200 w 4013200"/>
              <a:gd name="T3" fmla="*/ 0 h 796925"/>
              <a:gd name="T4" fmla="*/ 4013200 w 4013200"/>
              <a:gd name="T5" fmla="*/ 0 h 796925"/>
              <a:gd name="T6" fmla="*/ 4013200 w 4013200"/>
              <a:gd name="T7" fmla="*/ 492603 h 796925"/>
              <a:gd name="T8" fmla="*/ 3708878 w 4013200"/>
              <a:gd name="T9" fmla="*/ 796925 h 796925"/>
              <a:gd name="T10" fmla="*/ 0 w 4013200"/>
              <a:gd name="T11" fmla="*/ 796925 h 796925"/>
              <a:gd name="T12" fmla="*/ 0 w 4013200"/>
              <a:gd name="T13" fmla="*/ 796925 h 796925"/>
              <a:gd name="T14" fmla="*/ 0 w 4013200"/>
              <a:gd name="T15" fmla="*/ 304322 h 796925"/>
              <a:gd name="T16" fmla="*/ 304322 w 4013200"/>
              <a:gd name="T17" fmla="*/ 0 h 7969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13200"/>
              <a:gd name="T28" fmla="*/ 0 h 796925"/>
              <a:gd name="T29" fmla="*/ 4013200 w 4013200"/>
              <a:gd name="T30" fmla="*/ 796925 h 79692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13200" h="796925">
                <a:moveTo>
                  <a:pt x="304322" y="0"/>
                </a:moveTo>
                <a:lnTo>
                  <a:pt x="4013200" y="0"/>
                </a:lnTo>
                <a:lnTo>
                  <a:pt x="4013200" y="492603"/>
                </a:lnTo>
                <a:cubicBezTo>
                  <a:pt x="4013200" y="660675"/>
                  <a:pt x="3876950" y="796925"/>
                  <a:pt x="3708878" y="796925"/>
                </a:cubicBezTo>
                <a:lnTo>
                  <a:pt x="0" y="796925"/>
                </a:lnTo>
                <a:lnTo>
                  <a:pt x="0" y="304322"/>
                </a:lnTo>
                <a:cubicBezTo>
                  <a:pt x="0" y="136250"/>
                  <a:pt x="136250" y="0"/>
                  <a:pt x="304322" y="0"/>
                </a:cubicBezTo>
                <a:close/>
              </a:path>
            </a:pathLst>
          </a:custGeom>
          <a:noFill/>
          <a:ln w="38100">
            <a:solidFill>
              <a:srgbClr val="3366FF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3200" b="1" dirty="0">
                <a:ln w="11430"/>
                <a:solidFill>
                  <a:srgbClr val="33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78184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73C311EB-1BA6-48E7-AA9B-3E84D9B9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990600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4800" b="1" dirty="0">
                <a:ea typeface="微软雅黑" panose="020B0503020204020204" pitchFamily="34" charset="-122"/>
              </a:rPr>
              <a:t>总结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0D9528E8-3154-41FE-A4F2-B29FD8B6D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484" y="0"/>
            <a:ext cx="1721020" cy="83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C9DB613-72D0-402B-B6EB-EEE76666DC7E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28575">
            <a:solidFill>
              <a:srgbClr val="D25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28">
            <a:extLst>
              <a:ext uri="{FF2B5EF4-FFF2-40B4-BE49-F238E27FC236}">
                <a16:creationId xmlns:a16="http://schemas.microsoft.com/office/drawing/2014/main" id="{ACC9F5FF-3BA1-4B0E-837B-1107B4A90983}"/>
              </a:ext>
            </a:extLst>
          </p:cNvPr>
          <p:cNvSpPr/>
          <p:nvPr/>
        </p:nvSpPr>
        <p:spPr>
          <a:xfrm>
            <a:off x="107504" y="1196752"/>
            <a:ext cx="8712968" cy="38884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作为学习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的最重要的资源，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文档的质量并</a:t>
            </a:r>
            <a:r>
              <a:rPr lang="zh-CN" altLang="en-US" sz="2800" b="1" dirty="0">
                <a:solidFill>
                  <a:srgbClr val="D253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不理想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文档进行分析，进而提高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文档的质量是当前研究</a:t>
            </a:r>
            <a:r>
              <a:rPr lang="zh-CN" altLang="en-US" sz="2800" b="1" dirty="0">
                <a:solidFill>
                  <a:srgbClr val="D253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热点问题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我们分别介绍了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文档内容分析，信息增强和参考推荐方面的工作。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但这些研究还无法完全消除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文档的全部问题，</a:t>
            </a:r>
            <a:r>
              <a:rPr lang="zh-CN" altLang="en-US" sz="2800" b="1" dirty="0">
                <a:solidFill>
                  <a:srgbClr val="D253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还有很多研究问题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66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6339C0A-F4CB-41FA-80F4-37CF4FFCE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848" y="997719"/>
            <a:ext cx="7848600" cy="1927225"/>
          </a:xfrm>
        </p:spPr>
        <p:txBody>
          <a:bodyPr/>
          <a:lstStyle/>
          <a:p>
            <a:pPr algn="ctr">
              <a:defRPr/>
            </a:pPr>
            <a:r>
              <a:rPr lang="zh-CN" altLang="en-US" b="1" cap="none" dirty="0">
                <a:solidFill>
                  <a:srgbClr val="3333CC"/>
                </a:solidFill>
                <a:ea typeface="微软雅黑" panose="020B0503020204020204" pitchFamily="34" charset="-122"/>
              </a:rPr>
              <a:t>谢谢！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28899-2229-4821-9F7D-7E6F68935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5616" y="3717032"/>
            <a:ext cx="6656784" cy="1873250"/>
          </a:xfrm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zh-CN" altLang="en-US" sz="3100" b="1" dirty="0">
                <a:solidFill>
                  <a:srgbClr val="3333CC"/>
                </a:solidFill>
                <a:ea typeface="微软雅黑" panose="020B0503020204020204" pitchFamily="34" charset="-122"/>
              </a:rPr>
              <a:t>张静宣</a:t>
            </a:r>
            <a:endParaRPr lang="en-US" altLang="zh-CN" sz="3100" b="1" dirty="0">
              <a:solidFill>
                <a:srgbClr val="3333CC"/>
              </a:solidFill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80000"/>
              </a:lnSpc>
              <a:defRPr/>
            </a:pPr>
            <a:r>
              <a:rPr lang="zh-CN" altLang="en-US" sz="3100" b="1" dirty="0">
                <a:solidFill>
                  <a:srgbClr val="3333CC"/>
                </a:solidFill>
                <a:ea typeface="微软雅黑" panose="020B0503020204020204" pitchFamily="34" charset="-122"/>
              </a:rPr>
              <a:t>大连理工大学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sz="3100" b="1" dirty="0">
                <a:solidFill>
                  <a:srgbClr val="3333CC"/>
                </a:solidFill>
                <a:ea typeface="微软雅黑" panose="020B0503020204020204" pitchFamily="34" charset="-122"/>
              </a:rPr>
              <a:t>2017</a:t>
            </a:r>
            <a:r>
              <a:rPr lang="zh-CN" altLang="en-US" sz="3100" b="1" dirty="0">
                <a:solidFill>
                  <a:srgbClr val="3333CC"/>
                </a:solidFill>
                <a:ea typeface="微软雅黑" panose="020B0503020204020204" pitchFamily="34" charset="-122"/>
              </a:rPr>
              <a:t>年</a:t>
            </a:r>
            <a:r>
              <a:rPr lang="en-US" altLang="zh-CN" sz="3100" b="1" dirty="0">
                <a:solidFill>
                  <a:srgbClr val="3333CC"/>
                </a:solidFill>
                <a:ea typeface="微软雅黑" panose="020B0503020204020204" pitchFamily="34" charset="-122"/>
              </a:rPr>
              <a:t>11</a:t>
            </a:r>
            <a:r>
              <a:rPr lang="zh-CN" altLang="en-US" sz="3100" b="1" dirty="0">
                <a:solidFill>
                  <a:srgbClr val="3333CC"/>
                </a:solidFill>
                <a:ea typeface="微软雅黑" panose="020B0503020204020204" pitchFamily="34" charset="-122"/>
              </a:rPr>
              <a:t>月</a:t>
            </a:r>
            <a:r>
              <a:rPr lang="en-US" altLang="zh-CN" sz="3100" b="1" dirty="0">
                <a:solidFill>
                  <a:srgbClr val="3333CC"/>
                </a:solidFill>
                <a:ea typeface="微软雅黑" panose="020B0503020204020204" pitchFamily="34" charset="-122"/>
              </a:rPr>
              <a:t>3</a:t>
            </a:r>
            <a:r>
              <a:rPr lang="zh-CN" altLang="en-US" sz="3100" b="1" dirty="0">
                <a:solidFill>
                  <a:srgbClr val="3333CC"/>
                </a:solidFill>
                <a:ea typeface="微软雅黑" panose="020B0503020204020204" pitchFamily="34" charset="-122"/>
              </a:rPr>
              <a:t>日</a:t>
            </a:r>
            <a:endParaRPr lang="en-US" altLang="zh-CN" sz="3100" b="1" dirty="0">
              <a:solidFill>
                <a:srgbClr val="3333CC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8D35-9185-4112-9266-8225796E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汇报内容</a:t>
            </a:r>
          </a:p>
        </p:txBody>
      </p:sp>
      <p:sp>
        <p:nvSpPr>
          <p:cNvPr id="9" name="矩形​​ 3">
            <a:extLst>
              <a:ext uri="{FF2B5EF4-FFF2-40B4-BE49-F238E27FC236}">
                <a16:creationId xmlns:a16="http://schemas.microsoft.com/office/drawing/2014/main" id="{5AFCF4B2-C203-4A6B-AA2F-95C848A789A3}"/>
              </a:ext>
            </a:extLst>
          </p:cNvPr>
          <p:cNvSpPr/>
          <p:nvPr/>
        </p:nvSpPr>
        <p:spPr>
          <a:xfrm>
            <a:off x="1907727" y="2564904"/>
            <a:ext cx="730541" cy="664462"/>
          </a:xfrm>
          <a:custGeom>
            <a:avLst/>
            <a:gdLst/>
            <a:ahLst/>
            <a:cxnLst/>
            <a:rect l="l" t="t" r="r" b="b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close/>
              </a:path>
            </a:pathLst>
          </a:custGeom>
          <a:solidFill>
            <a:srgbClr val="D2533C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​​ 3">
            <a:extLst>
              <a:ext uri="{FF2B5EF4-FFF2-40B4-BE49-F238E27FC236}">
                <a16:creationId xmlns:a16="http://schemas.microsoft.com/office/drawing/2014/main" id="{B73F9A55-E2AF-45B9-A32B-51B2C6AB57B4}"/>
              </a:ext>
            </a:extLst>
          </p:cNvPr>
          <p:cNvSpPr/>
          <p:nvPr/>
        </p:nvSpPr>
        <p:spPr>
          <a:xfrm>
            <a:off x="1907727" y="3573016"/>
            <a:ext cx="730541" cy="677655"/>
          </a:xfrm>
          <a:custGeom>
            <a:avLst/>
            <a:gdLst/>
            <a:ahLst/>
            <a:cxnLst/>
            <a:rect l="l" t="t" r="r" b="b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close/>
              </a:path>
            </a:pathLst>
          </a:custGeom>
          <a:solidFill>
            <a:srgbClr val="D2533C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​​ 3">
            <a:extLst>
              <a:ext uri="{FF2B5EF4-FFF2-40B4-BE49-F238E27FC236}">
                <a16:creationId xmlns:a16="http://schemas.microsoft.com/office/drawing/2014/main" id="{F4182357-D082-42B6-B647-FE56149E98E6}"/>
              </a:ext>
            </a:extLst>
          </p:cNvPr>
          <p:cNvSpPr/>
          <p:nvPr/>
        </p:nvSpPr>
        <p:spPr>
          <a:xfrm>
            <a:off x="1907727" y="1556792"/>
            <a:ext cx="730541" cy="695996"/>
          </a:xfrm>
          <a:custGeom>
            <a:avLst/>
            <a:gdLst/>
            <a:ahLst/>
            <a:cxnLst/>
            <a:rect l="l" t="t" r="r" b="b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close/>
              </a:path>
            </a:pathLst>
          </a:custGeom>
          <a:solidFill>
            <a:srgbClr val="D2533C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ctr"/>
          <a:lstStyle/>
          <a:p>
            <a:pPr algn="ctr"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​​ 8">
            <a:extLst>
              <a:ext uri="{FF2B5EF4-FFF2-40B4-BE49-F238E27FC236}">
                <a16:creationId xmlns:a16="http://schemas.microsoft.com/office/drawing/2014/main" id="{738E8291-EB66-447E-AF7A-11A26F133549}"/>
              </a:ext>
            </a:extLst>
          </p:cNvPr>
          <p:cNvSpPr/>
          <p:nvPr/>
        </p:nvSpPr>
        <p:spPr>
          <a:xfrm>
            <a:off x="1907704" y="5504235"/>
            <a:ext cx="737591" cy="589061"/>
          </a:xfrm>
          <a:prstGeom prst="rect">
            <a:avLst/>
          </a:prstGeom>
          <a:solidFill>
            <a:srgbClr val="D2533C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600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​​ 3">
            <a:extLst>
              <a:ext uri="{FF2B5EF4-FFF2-40B4-BE49-F238E27FC236}">
                <a16:creationId xmlns:a16="http://schemas.microsoft.com/office/drawing/2014/main" id="{D774CBD1-2210-496E-94B1-4AA3C116AE24}"/>
              </a:ext>
            </a:extLst>
          </p:cNvPr>
          <p:cNvSpPr/>
          <p:nvPr/>
        </p:nvSpPr>
        <p:spPr>
          <a:xfrm>
            <a:off x="1914754" y="4551545"/>
            <a:ext cx="730541" cy="677655"/>
          </a:xfrm>
          <a:custGeom>
            <a:avLst/>
            <a:gdLst/>
            <a:ahLst/>
            <a:cxnLst/>
            <a:rect l="l" t="t" r="r" b="b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close/>
              </a:path>
            </a:pathLst>
          </a:custGeom>
          <a:solidFill>
            <a:srgbClr val="D2533C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ound Diagonal Corner Rectangle 3">
            <a:extLst>
              <a:ext uri="{FF2B5EF4-FFF2-40B4-BE49-F238E27FC236}">
                <a16:creationId xmlns:a16="http://schemas.microsoft.com/office/drawing/2014/main" id="{42CE5550-1518-4351-B452-0250CDD0BB36}"/>
              </a:ext>
            </a:extLst>
          </p:cNvPr>
          <p:cNvSpPr>
            <a:spLocks/>
          </p:cNvSpPr>
          <p:nvPr/>
        </p:nvSpPr>
        <p:spPr bwMode="auto">
          <a:xfrm>
            <a:off x="2915816" y="1451144"/>
            <a:ext cx="4013200" cy="684000"/>
          </a:xfrm>
          <a:custGeom>
            <a:avLst/>
            <a:gdLst>
              <a:gd name="T0" fmla="*/ 304322 w 4013200"/>
              <a:gd name="T1" fmla="*/ 0 h 796925"/>
              <a:gd name="T2" fmla="*/ 4013200 w 4013200"/>
              <a:gd name="T3" fmla="*/ 0 h 796925"/>
              <a:gd name="T4" fmla="*/ 4013200 w 4013200"/>
              <a:gd name="T5" fmla="*/ 0 h 796925"/>
              <a:gd name="T6" fmla="*/ 4013200 w 4013200"/>
              <a:gd name="T7" fmla="*/ 492603 h 796925"/>
              <a:gd name="T8" fmla="*/ 3708878 w 4013200"/>
              <a:gd name="T9" fmla="*/ 796925 h 796925"/>
              <a:gd name="T10" fmla="*/ 0 w 4013200"/>
              <a:gd name="T11" fmla="*/ 796925 h 796925"/>
              <a:gd name="T12" fmla="*/ 0 w 4013200"/>
              <a:gd name="T13" fmla="*/ 796925 h 796925"/>
              <a:gd name="T14" fmla="*/ 0 w 4013200"/>
              <a:gd name="T15" fmla="*/ 304322 h 796925"/>
              <a:gd name="T16" fmla="*/ 304322 w 4013200"/>
              <a:gd name="T17" fmla="*/ 0 h 7969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13200"/>
              <a:gd name="T28" fmla="*/ 0 h 796925"/>
              <a:gd name="T29" fmla="*/ 4013200 w 4013200"/>
              <a:gd name="T30" fmla="*/ 796925 h 79692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13200" h="796925">
                <a:moveTo>
                  <a:pt x="304322" y="0"/>
                </a:moveTo>
                <a:lnTo>
                  <a:pt x="4013200" y="0"/>
                </a:lnTo>
                <a:lnTo>
                  <a:pt x="4013200" y="492603"/>
                </a:lnTo>
                <a:cubicBezTo>
                  <a:pt x="4013200" y="660675"/>
                  <a:pt x="3876950" y="796925"/>
                  <a:pt x="3708878" y="796925"/>
                </a:cubicBezTo>
                <a:lnTo>
                  <a:pt x="0" y="796925"/>
                </a:lnTo>
                <a:lnTo>
                  <a:pt x="0" y="304322"/>
                </a:lnTo>
                <a:cubicBezTo>
                  <a:pt x="0" y="136250"/>
                  <a:pt x="136250" y="0"/>
                  <a:pt x="304322" y="0"/>
                </a:cubicBezTo>
                <a:close/>
              </a:path>
            </a:pathLst>
          </a:custGeom>
          <a:noFill/>
          <a:ln w="38100">
            <a:solidFill>
              <a:srgbClr val="3366FF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3200" b="1" kern="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背景介绍</a:t>
            </a:r>
          </a:p>
        </p:txBody>
      </p:sp>
      <p:sp>
        <p:nvSpPr>
          <p:cNvPr id="20" name="Round Diagonal Corner Rectangle 3">
            <a:extLst>
              <a:ext uri="{FF2B5EF4-FFF2-40B4-BE49-F238E27FC236}">
                <a16:creationId xmlns:a16="http://schemas.microsoft.com/office/drawing/2014/main" id="{3A72AF28-E724-4852-94A5-3AB6FEBC0B4E}"/>
              </a:ext>
            </a:extLst>
          </p:cNvPr>
          <p:cNvSpPr>
            <a:spLocks/>
          </p:cNvSpPr>
          <p:nvPr/>
        </p:nvSpPr>
        <p:spPr bwMode="auto">
          <a:xfrm>
            <a:off x="2915816" y="2439374"/>
            <a:ext cx="4013200" cy="684000"/>
          </a:xfrm>
          <a:custGeom>
            <a:avLst/>
            <a:gdLst>
              <a:gd name="T0" fmla="*/ 304322 w 4013200"/>
              <a:gd name="T1" fmla="*/ 0 h 796925"/>
              <a:gd name="T2" fmla="*/ 4013200 w 4013200"/>
              <a:gd name="T3" fmla="*/ 0 h 796925"/>
              <a:gd name="T4" fmla="*/ 4013200 w 4013200"/>
              <a:gd name="T5" fmla="*/ 0 h 796925"/>
              <a:gd name="T6" fmla="*/ 4013200 w 4013200"/>
              <a:gd name="T7" fmla="*/ 492603 h 796925"/>
              <a:gd name="T8" fmla="*/ 3708878 w 4013200"/>
              <a:gd name="T9" fmla="*/ 796925 h 796925"/>
              <a:gd name="T10" fmla="*/ 0 w 4013200"/>
              <a:gd name="T11" fmla="*/ 796925 h 796925"/>
              <a:gd name="T12" fmla="*/ 0 w 4013200"/>
              <a:gd name="T13" fmla="*/ 796925 h 796925"/>
              <a:gd name="T14" fmla="*/ 0 w 4013200"/>
              <a:gd name="T15" fmla="*/ 304322 h 796925"/>
              <a:gd name="T16" fmla="*/ 304322 w 4013200"/>
              <a:gd name="T17" fmla="*/ 0 h 7969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13200"/>
              <a:gd name="T28" fmla="*/ 0 h 796925"/>
              <a:gd name="T29" fmla="*/ 4013200 w 4013200"/>
              <a:gd name="T30" fmla="*/ 796925 h 79692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13200" h="796925">
                <a:moveTo>
                  <a:pt x="304322" y="0"/>
                </a:moveTo>
                <a:lnTo>
                  <a:pt x="4013200" y="0"/>
                </a:lnTo>
                <a:lnTo>
                  <a:pt x="4013200" y="492603"/>
                </a:lnTo>
                <a:cubicBezTo>
                  <a:pt x="4013200" y="660675"/>
                  <a:pt x="3876950" y="796925"/>
                  <a:pt x="3708878" y="796925"/>
                </a:cubicBezTo>
                <a:lnTo>
                  <a:pt x="0" y="796925"/>
                </a:lnTo>
                <a:lnTo>
                  <a:pt x="0" y="304322"/>
                </a:lnTo>
                <a:cubicBezTo>
                  <a:pt x="0" y="136250"/>
                  <a:pt x="136250" y="0"/>
                  <a:pt x="304322" y="0"/>
                </a:cubicBezTo>
                <a:close/>
              </a:path>
            </a:pathLst>
          </a:custGeom>
          <a:noFill/>
          <a:ln w="38100">
            <a:solidFill>
              <a:srgbClr val="3366FF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 dirty="0">
                <a:ln w="11430"/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3200" b="1" dirty="0">
                <a:ln w="11430"/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文档内容分析</a:t>
            </a:r>
          </a:p>
        </p:txBody>
      </p:sp>
      <p:sp>
        <p:nvSpPr>
          <p:cNvPr id="21" name="Round Diagonal Corner Rectangle 3">
            <a:extLst>
              <a:ext uri="{FF2B5EF4-FFF2-40B4-BE49-F238E27FC236}">
                <a16:creationId xmlns:a16="http://schemas.microsoft.com/office/drawing/2014/main" id="{051AC6D7-4377-43B8-9BB1-4156ADEC3E11}"/>
              </a:ext>
            </a:extLst>
          </p:cNvPr>
          <p:cNvSpPr>
            <a:spLocks/>
          </p:cNvSpPr>
          <p:nvPr/>
        </p:nvSpPr>
        <p:spPr bwMode="auto">
          <a:xfrm>
            <a:off x="2915816" y="3441868"/>
            <a:ext cx="4013200" cy="684000"/>
          </a:xfrm>
          <a:custGeom>
            <a:avLst/>
            <a:gdLst>
              <a:gd name="T0" fmla="*/ 304322 w 4013200"/>
              <a:gd name="T1" fmla="*/ 0 h 796925"/>
              <a:gd name="T2" fmla="*/ 4013200 w 4013200"/>
              <a:gd name="T3" fmla="*/ 0 h 796925"/>
              <a:gd name="T4" fmla="*/ 4013200 w 4013200"/>
              <a:gd name="T5" fmla="*/ 0 h 796925"/>
              <a:gd name="T6" fmla="*/ 4013200 w 4013200"/>
              <a:gd name="T7" fmla="*/ 492603 h 796925"/>
              <a:gd name="T8" fmla="*/ 3708878 w 4013200"/>
              <a:gd name="T9" fmla="*/ 796925 h 796925"/>
              <a:gd name="T10" fmla="*/ 0 w 4013200"/>
              <a:gd name="T11" fmla="*/ 796925 h 796925"/>
              <a:gd name="T12" fmla="*/ 0 w 4013200"/>
              <a:gd name="T13" fmla="*/ 796925 h 796925"/>
              <a:gd name="T14" fmla="*/ 0 w 4013200"/>
              <a:gd name="T15" fmla="*/ 304322 h 796925"/>
              <a:gd name="T16" fmla="*/ 304322 w 4013200"/>
              <a:gd name="T17" fmla="*/ 0 h 7969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13200"/>
              <a:gd name="T28" fmla="*/ 0 h 796925"/>
              <a:gd name="T29" fmla="*/ 4013200 w 4013200"/>
              <a:gd name="T30" fmla="*/ 796925 h 79692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13200" h="796925">
                <a:moveTo>
                  <a:pt x="304322" y="0"/>
                </a:moveTo>
                <a:lnTo>
                  <a:pt x="4013200" y="0"/>
                </a:lnTo>
                <a:lnTo>
                  <a:pt x="4013200" y="492603"/>
                </a:lnTo>
                <a:cubicBezTo>
                  <a:pt x="4013200" y="660675"/>
                  <a:pt x="3876950" y="796925"/>
                  <a:pt x="3708878" y="796925"/>
                </a:cubicBezTo>
                <a:lnTo>
                  <a:pt x="0" y="796925"/>
                </a:lnTo>
                <a:lnTo>
                  <a:pt x="0" y="304322"/>
                </a:lnTo>
                <a:cubicBezTo>
                  <a:pt x="0" y="136250"/>
                  <a:pt x="136250" y="0"/>
                  <a:pt x="304322" y="0"/>
                </a:cubicBezTo>
                <a:close/>
              </a:path>
            </a:pathLst>
          </a:custGeom>
          <a:noFill/>
          <a:ln w="38100">
            <a:solidFill>
              <a:srgbClr val="3366FF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 dirty="0">
                <a:ln w="11430"/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32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文档信息增强</a:t>
            </a:r>
            <a:endParaRPr lang="zh-CN" altLang="en-US" sz="3200" b="1" dirty="0">
              <a:ln w="11430"/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Round Diagonal Corner Rectangle 3">
            <a:extLst>
              <a:ext uri="{FF2B5EF4-FFF2-40B4-BE49-F238E27FC236}">
                <a16:creationId xmlns:a16="http://schemas.microsoft.com/office/drawing/2014/main" id="{132E494C-222C-40B9-BBC7-2BB96F50B9B8}"/>
              </a:ext>
            </a:extLst>
          </p:cNvPr>
          <p:cNvSpPr>
            <a:spLocks/>
          </p:cNvSpPr>
          <p:nvPr/>
        </p:nvSpPr>
        <p:spPr bwMode="auto">
          <a:xfrm>
            <a:off x="2908548" y="4444362"/>
            <a:ext cx="4013200" cy="684000"/>
          </a:xfrm>
          <a:custGeom>
            <a:avLst/>
            <a:gdLst>
              <a:gd name="T0" fmla="*/ 304322 w 4013200"/>
              <a:gd name="T1" fmla="*/ 0 h 796925"/>
              <a:gd name="T2" fmla="*/ 4013200 w 4013200"/>
              <a:gd name="T3" fmla="*/ 0 h 796925"/>
              <a:gd name="T4" fmla="*/ 4013200 w 4013200"/>
              <a:gd name="T5" fmla="*/ 0 h 796925"/>
              <a:gd name="T6" fmla="*/ 4013200 w 4013200"/>
              <a:gd name="T7" fmla="*/ 492603 h 796925"/>
              <a:gd name="T8" fmla="*/ 3708878 w 4013200"/>
              <a:gd name="T9" fmla="*/ 796925 h 796925"/>
              <a:gd name="T10" fmla="*/ 0 w 4013200"/>
              <a:gd name="T11" fmla="*/ 796925 h 796925"/>
              <a:gd name="T12" fmla="*/ 0 w 4013200"/>
              <a:gd name="T13" fmla="*/ 796925 h 796925"/>
              <a:gd name="T14" fmla="*/ 0 w 4013200"/>
              <a:gd name="T15" fmla="*/ 304322 h 796925"/>
              <a:gd name="T16" fmla="*/ 304322 w 4013200"/>
              <a:gd name="T17" fmla="*/ 0 h 7969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13200"/>
              <a:gd name="T28" fmla="*/ 0 h 796925"/>
              <a:gd name="T29" fmla="*/ 4013200 w 4013200"/>
              <a:gd name="T30" fmla="*/ 796925 h 79692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13200" h="796925">
                <a:moveTo>
                  <a:pt x="304322" y="0"/>
                </a:moveTo>
                <a:lnTo>
                  <a:pt x="4013200" y="0"/>
                </a:lnTo>
                <a:lnTo>
                  <a:pt x="4013200" y="492603"/>
                </a:lnTo>
                <a:cubicBezTo>
                  <a:pt x="4013200" y="660675"/>
                  <a:pt x="3876950" y="796925"/>
                  <a:pt x="3708878" y="796925"/>
                </a:cubicBezTo>
                <a:lnTo>
                  <a:pt x="0" y="796925"/>
                </a:lnTo>
                <a:lnTo>
                  <a:pt x="0" y="304322"/>
                </a:lnTo>
                <a:cubicBezTo>
                  <a:pt x="0" y="136250"/>
                  <a:pt x="136250" y="0"/>
                  <a:pt x="304322" y="0"/>
                </a:cubicBezTo>
                <a:close/>
              </a:path>
            </a:pathLst>
          </a:custGeom>
          <a:noFill/>
          <a:ln w="38100">
            <a:solidFill>
              <a:srgbClr val="3366FF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 dirty="0">
                <a:ln w="11430"/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32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文档参考推荐</a:t>
            </a:r>
            <a:endParaRPr lang="zh-CN" altLang="en-US" sz="3200" b="1" dirty="0">
              <a:ln w="11430"/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Round Diagonal Corner Rectangle 3">
            <a:extLst>
              <a:ext uri="{FF2B5EF4-FFF2-40B4-BE49-F238E27FC236}">
                <a16:creationId xmlns:a16="http://schemas.microsoft.com/office/drawing/2014/main" id="{106BA521-C97C-462F-8AEF-5F041949BB52}"/>
              </a:ext>
            </a:extLst>
          </p:cNvPr>
          <p:cNvSpPr>
            <a:spLocks/>
          </p:cNvSpPr>
          <p:nvPr/>
        </p:nvSpPr>
        <p:spPr bwMode="auto">
          <a:xfrm>
            <a:off x="2908548" y="5445354"/>
            <a:ext cx="4013200" cy="684000"/>
          </a:xfrm>
          <a:custGeom>
            <a:avLst/>
            <a:gdLst>
              <a:gd name="T0" fmla="*/ 304322 w 4013200"/>
              <a:gd name="T1" fmla="*/ 0 h 796925"/>
              <a:gd name="T2" fmla="*/ 4013200 w 4013200"/>
              <a:gd name="T3" fmla="*/ 0 h 796925"/>
              <a:gd name="T4" fmla="*/ 4013200 w 4013200"/>
              <a:gd name="T5" fmla="*/ 0 h 796925"/>
              <a:gd name="T6" fmla="*/ 4013200 w 4013200"/>
              <a:gd name="T7" fmla="*/ 492603 h 796925"/>
              <a:gd name="T8" fmla="*/ 3708878 w 4013200"/>
              <a:gd name="T9" fmla="*/ 796925 h 796925"/>
              <a:gd name="T10" fmla="*/ 0 w 4013200"/>
              <a:gd name="T11" fmla="*/ 796925 h 796925"/>
              <a:gd name="T12" fmla="*/ 0 w 4013200"/>
              <a:gd name="T13" fmla="*/ 796925 h 796925"/>
              <a:gd name="T14" fmla="*/ 0 w 4013200"/>
              <a:gd name="T15" fmla="*/ 304322 h 796925"/>
              <a:gd name="T16" fmla="*/ 304322 w 4013200"/>
              <a:gd name="T17" fmla="*/ 0 h 7969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13200"/>
              <a:gd name="T28" fmla="*/ 0 h 796925"/>
              <a:gd name="T29" fmla="*/ 4013200 w 4013200"/>
              <a:gd name="T30" fmla="*/ 796925 h 79692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13200" h="796925">
                <a:moveTo>
                  <a:pt x="304322" y="0"/>
                </a:moveTo>
                <a:lnTo>
                  <a:pt x="4013200" y="0"/>
                </a:lnTo>
                <a:lnTo>
                  <a:pt x="4013200" y="492603"/>
                </a:lnTo>
                <a:cubicBezTo>
                  <a:pt x="4013200" y="660675"/>
                  <a:pt x="3876950" y="796925"/>
                  <a:pt x="3708878" y="796925"/>
                </a:cubicBezTo>
                <a:lnTo>
                  <a:pt x="0" y="796925"/>
                </a:lnTo>
                <a:lnTo>
                  <a:pt x="0" y="304322"/>
                </a:lnTo>
                <a:cubicBezTo>
                  <a:pt x="0" y="136250"/>
                  <a:pt x="136250" y="0"/>
                  <a:pt x="304322" y="0"/>
                </a:cubicBezTo>
                <a:close/>
              </a:path>
            </a:pathLst>
          </a:custGeom>
          <a:noFill/>
          <a:ln w="38100">
            <a:solidFill>
              <a:srgbClr val="3366FF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3200" b="1" dirty="0">
                <a:ln w="11430"/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2533C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F2F4D155-4E36-441A-AC97-358F0604F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17" y="5864938"/>
            <a:ext cx="8460987" cy="581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25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方正舒体" charset="0"/>
              </a:defRPr>
            </a:lvl1pPr>
            <a:lvl2pPr marL="4572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方正舒体" charset="0"/>
              </a:defRPr>
            </a:lvl2pPr>
            <a:lvl3pPr marL="730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方正舒体" charset="0"/>
              </a:defRPr>
            </a:lvl3pPr>
            <a:lvl4pPr marL="10048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方正舒体" charset="0"/>
              </a:defRPr>
            </a:lvl4pPr>
            <a:lvl5pPr marL="1187450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方正舒体" charset="0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D253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API</a:t>
            </a:r>
            <a:r>
              <a:rPr lang="zh-CN" altLang="en-US" sz="3600" b="1" dirty="0">
                <a:solidFill>
                  <a:srgbClr val="D253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文档</a:t>
            </a:r>
            <a:r>
              <a:rPr lang="en-US" altLang="zh-CN" sz="3600" b="1" dirty="0">
                <a:solidFill>
                  <a:srgbClr val="D2533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帮助开发者学习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宋体" pitchFamily="2" charset="-122"/>
              </a:rPr>
              <a:t>API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的正确使用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C774322-3C83-41F9-A1B5-049BBA092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990600"/>
          </a:xfrm>
        </p:spPr>
        <p:txBody>
          <a:bodyPr/>
          <a:lstStyle/>
          <a:p>
            <a:pPr eaLnBrk="1" hangingPunct="1">
              <a:defRPr/>
            </a:pPr>
            <a:r>
              <a:rPr kumimoji="0" lang="en-US" altLang="zh-CN" sz="48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kumimoji="0" lang="zh-CN" altLang="en-US" sz="4800" b="1" dirty="0">
                <a:ea typeface="微软雅黑" panose="020B0503020204020204" pitchFamily="34" charset="-122"/>
              </a:rPr>
              <a:t>和</a:t>
            </a:r>
            <a:r>
              <a:rPr kumimoji="0" lang="en-US" altLang="zh-CN" sz="48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kumimoji="0" lang="zh-CN" altLang="en-US" sz="4800" b="1" dirty="0">
                <a:ea typeface="微软雅黑" panose="020B0503020204020204" pitchFamily="34" charset="-122"/>
              </a:rPr>
              <a:t>文档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F3ADC6F-BC8E-496A-A0F6-916CD9E3468F}"/>
              </a:ext>
            </a:extLst>
          </p:cNvPr>
          <p:cNvGrpSpPr/>
          <p:nvPr/>
        </p:nvGrpSpPr>
        <p:grpSpPr>
          <a:xfrm>
            <a:off x="251520" y="990600"/>
            <a:ext cx="8666667" cy="3047619"/>
            <a:chOff x="293809" y="1355733"/>
            <a:chExt cx="8666667" cy="3047619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5D856AA7-184E-4F8D-8F29-5F1114151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09" y="1355733"/>
              <a:ext cx="8666667" cy="3047619"/>
            </a:xfrm>
            <a:prstGeom prst="rect">
              <a:avLst/>
            </a:prstGeom>
          </p:spPr>
        </p:pic>
        <p:pic>
          <p:nvPicPr>
            <p:cNvPr id="18" name="Picture 11">
              <a:extLst>
                <a:ext uri="{FF2B5EF4-FFF2-40B4-BE49-F238E27FC236}">
                  <a16:creationId xmlns:a16="http://schemas.microsoft.com/office/drawing/2014/main" id="{AA1E3502-2C68-4075-997B-F4E7773B77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6895" y="3172580"/>
              <a:ext cx="1266425" cy="1055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AutoShape 2" descr="https://ss2.bdstatic.com/70cFvnSh_Q1YnxGkpoWK1HF6hhy/it/u=2937664340,4051802446&amp;fm=27&amp;gp=0.jpg">
              <a:extLst>
                <a:ext uri="{FF2B5EF4-FFF2-40B4-BE49-F238E27FC236}">
                  <a16:creationId xmlns:a16="http://schemas.microsoft.com/office/drawing/2014/main" id="{72ECFBB7-104C-4D90-B052-75C34D3B82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19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B554247-3959-4CC9-A64A-670D69517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8066" y="3172580"/>
              <a:ext cx="1287568" cy="1055236"/>
            </a:xfrm>
            <a:prstGeom prst="rect">
              <a:avLst/>
            </a:prstGeom>
          </p:spPr>
        </p:pic>
      </p:grpSp>
      <p:sp>
        <p:nvSpPr>
          <p:cNvPr id="25" name="箭头: 手杖形 24">
            <a:extLst>
              <a:ext uri="{FF2B5EF4-FFF2-40B4-BE49-F238E27FC236}">
                <a16:creationId xmlns:a16="http://schemas.microsoft.com/office/drawing/2014/main" id="{B7DB2D88-533B-46B3-BBCC-830371EE6B08}"/>
              </a:ext>
            </a:extLst>
          </p:cNvPr>
          <p:cNvSpPr/>
          <p:nvPr/>
        </p:nvSpPr>
        <p:spPr>
          <a:xfrm rot="10800000">
            <a:off x="2987825" y="4009763"/>
            <a:ext cx="1872208" cy="1166278"/>
          </a:xfrm>
          <a:prstGeom prst="uturnArrow">
            <a:avLst>
              <a:gd name="adj1" fmla="val 17635"/>
              <a:gd name="adj2" fmla="val 21981"/>
              <a:gd name="adj3" fmla="val 21981"/>
              <a:gd name="adj4" fmla="val 11277"/>
              <a:gd name="adj5" fmla="val 100000"/>
            </a:avLst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星形: 七角 26">
            <a:extLst>
              <a:ext uri="{FF2B5EF4-FFF2-40B4-BE49-F238E27FC236}">
                <a16:creationId xmlns:a16="http://schemas.microsoft.com/office/drawing/2014/main" id="{1601E7D9-3B6A-400E-BEE1-4BB55A101DFF}"/>
              </a:ext>
            </a:extLst>
          </p:cNvPr>
          <p:cNvSpPr/>
          <p:nvPr/>
        </p:nvSpPr>
        <p:spPr>
          <a:xfrm>
            <a:off x="3106816" y="4555303"/>
            <a:ext cx="1799828" cy="1022477"/>
          </a:xfrm>
          <a:prstGeom prst="star7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挑战</a:t>
            </a: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33554DBB-22EC-4B1A-81E9-651E6560D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484" y="0"/>
            <a:ext cx="1721020" cy="83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3C14D8D-186F-4432-B80F-E86332725644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28575">
            <a:solidFill>
              <a:srgbClr val="D25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87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C774322-3C83-41F9-A1B5-049BBA092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990600"/>
          </a:xfrm>
        </p:spPr>
        <p:txBody>
          <a:bodyPr/>
          <a:lstStyle/>
          <a:p>
            <a:pPr eaLnBrk="1" hangingPunct="1">
              <a:defRPr/>
            </a:pPr>
            <a:r>
              <a:rPr kumimoji="0" lang="en-US" altLang="zh-CN" sz="48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kumimoji="0" lang="zh-CN" altLang="en-US" sz="4800" b="1" dirty="0">
                <a:ea typeface="微软雅黑" panose="020B0503020204020204" pitchFamily="34" charset="-122"/>
              </a:rPr>
              <a:t>文档的分类</a:t>
            </a:r>
          </a:p>
        </p:txBody>
      </p:sp>
      <p:graphicFrame>
        <p:nvGraphicFramePr>
          <p:cNvPr id="13" name="图示 12">
            <a:extLst>
              <a:ext uri="{FF2B5EF4-FFF2-40B4-BE49-F238E27FC236}">
                <a16:creationId xmlns:a16="http://schemas.microsoft.com/office/drawing/2014/main" id="{630CFF21-E28A-485F-BA3C-8C3CC5BCC1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1164962"/>
              </p:ext>
            </p:extLst>
          </p:nvPr>
        </p:nvGraphicFramePr>
        <p:xfrm>
          <a:off x="2708812" y="1968222"/>
          <a:ext cx="3879412" cy="3779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2">
            <a:extLst>
              <a:ext uri="{FF2B5EF4-FFF2-40B4-BE49-F238E27FC236}">
                <a16:creationId xmlns:a16="http://schemas.microsoft.com/office/drawing/2014/main" id="{F0045404-6F8A-41F3-9A47-98AF6E863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46" y="1148107"/>
            <a:ext cx="2673339" cy="21994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B8D26FDA-99E7-457C-AD63-A8FD3757B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162" y="1159832"/>
            <a:ext cx="2556572" cy="21698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260A5DD6-7540-4CFE-88FB-6441B1D97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1" y="4243524"/>
            <a:ext cx="2673338" cy="21702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" name="Picture 5">
            <a:extLst>
              <a:ext uri="{FF2B5EF4-FFF2-40B4-BE49-F238E27FC236}">
                <a16:creationId xmlns:a16="http://schemas.microsoft.com/office/drawing/2014/main" id="{CC52BEDA-19DC-4312-9B93-1B1443C7D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162" y="4307310"/>
            <a:ext cx="2556572" cy="2106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8D173D9-F78F-4DDF-A3FD-321DFA1605C6}"/>
              </a:ext>
            </a:extLst>
          </p:cNvPr>
          <p:cNvSpPr/>
          <p:nvPr/>
        </p:nvSpPr>
        <p:spPr>
          <a:xfrm>
            <a:off x="115061" y="6485274"/>
            <a:ext cx="8927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Maalej W, Robillard M P. Patterns of knowledge in API reference documentation, IEEE Transactions on Software Engineering, 2013, 39(9): 1264-1282.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DB14097D-EFF2-4F70-87C0-C547EB799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484" y="0"/>
            <a:ext cx="1721020" cy="83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9BEFD2D-C3DB-4F41-A6A0-DC8CC36D6ED6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28575">
            <a:solidFill>
              <a:srgbClr val="D25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0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138E7CE3-8EC2-433B-8672-42B6F9DD3186}"/>
              </a:ext>
            </a:extLst>
          </p:cNvPr>
          <p:cNvSpPr txBox="1"/>
          <p:nvPr/>
        </p:nvSpPr>
        <p:spPr>
          <a:xfrm>
            <a:off x="457200" y="1002060"/>
            <a:ext cx="8196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既包含有</a:t>
            </a:r>
            <a:r>
              <a:rPr lang="zh-CN" altLang="en-US" sz="2400" b="1" dirty="0">
                <a:solidFill>
                  <a:srgbClr val="D25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自然语言的描述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，又包含少量</a:t>
            </a:r>
            <a:r>
              <a:rPr lang="zh-CN" altLang="en-US" sz="2400" b="1" dirty="0">
                <a:solidFill>
                  <a:srgbClr val="D25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代码样例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。同时自然语言的描述有可能也包含</a:t>
            </a:r>
            <a:r>
              <a:rPr lang="zh-CN" altLang="en-US" sz="2400" b="1" dirty="0">
                <a:solidFill>
                  <a:srgbClr val="D25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代码元素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AE8410FF-619C-4A85-B844-BF425D11B2B1}"/>
              </a:ext>
            </a:extLst>
          </p:cNvPr>
          <p:cNvSpPr txBox="1"/>
          <p:nvPr/>
        </p:nvSpPr>
        <p:spPr>
          <a:xfrm>
            <a:off x="511021" y="6457890"/>
            <a:ext cx="8381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Zhong H, Su Z. Detecting API documentation errors, International Conference on Object Oriented Programming Systems Languages &amp; Applications (OOPSLA). ACM, 2013:803-816.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3C311EB-1BA6-48E7-AA9B-3E84D9B9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990600"/>
          </a:xfrm>
        </p:spPr>
        <p:txBody>
          <a:bodyPr/>
          <a:lstStyle/>
          <a:p>
            <a:pPr eaLnBrk="1" hangingPunct="1">
              <a:defRPr/>
            </a:pPr>
            <a:r>
              <a:rPr kumimoji="0" lang="en-US" altLang="zh-CN" sz="48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kumimoji="0" lang="zh-CN" altLang="en-US" sz="4800" b="1" dirty="0">
                <a:ea typeface="微软雅黑" panose="020B0503020204020204" pitchFamily="34" charset="-122"/>
              </a:rPr>
              <a:t>文档的内容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0D9528E8-3154-41FE-A4F2-B29FD8B6D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484" y="0"/>
            <a:ext cx="1721020" cy="83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C9DB613-72D0-402B-B6EB-EEE76666DC7E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28575">
            <a:solidFill>
              <a:srgbClr val="D25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3DB03F62-C8D6-48CA-9C6B-044CCFA75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28" y="1856655"/>
            <a:ext cx="5657143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1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73C311EB-1BA6-48E7-AA9B-3E84D9B9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990600"/>
          </a:xfrm>
        </p:spPr>
        <p:txBody>
          <a:bodyPr/>
          <a:lstStyle/>
          <a:p>
            <a:pPr eaLnBrk="1" hangingPunct="1">
              <a:defRPr/>
            </a:pPr>
            <a:r>
              <a:rPr kumimoji="0" lang="en-US" altLang="zh-CN" sz="48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kumimoji="0" lang="zh-CN" altLang="en-US" sz="4800" b="1" dirty="0">
                <a:ea typeface="微软雅黑" panose="020B0503020204020204" pitchFamily="34" charset="-122"/>
              </a:rPr>
              <a:t>文档的质量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148E983-16BA-4729-945D-42A7ADF93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844824"/>
            <a:ext cx="3960440" cy="294619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B9396B3-FE6B-4790-BFDE-FEE1758E865D}"/>
              </a:ext>
            </a:extLst>
          </p:cNvPr>
          <p:cNvSpPr/>
          <p:nvPr/>
        </p:nvSpPr>
        <p:spPr>
          <a:xfrm>
            <a:off x="282352" y="990072"/>
            <a:ext cx="85736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研究者对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文档的质量做了问卷调查。他们邀请在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和微软的开发者参与调研</a:t>
            </a:r>
            <a:r>
              <a:rPr lang="en-US" altLang="zh-CN" sz="2400" b="1" dirty="0">
                <a:solidFill>
                  <a:srgbClr val="D25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b="1" dirty="0">
                <a:solidFill>
                  <a:srgbClr val="D25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学习的障碍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rgbClr val="D25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b="1" dirty="0">
                <a:solidFill>
                  <a:srgbClr val="D25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文档失效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的原因。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DD3987-BA10-4879-A83D-9E64A94DC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1844824"/>
            <a:ext cx="4427984" cy="294619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7B3FB1A-DF81-40DE-B250-F3814F7FD50E}"/>
              </a:ext>
            </a:extLst>
          </p:cNvPr>
          <p:cNvSpPr/>
          <p:nvPr/>
        </p:nvSpPr>
        <p:spPr>
          <a:xfrm>
            <a:off x="66328" y="4869160"/>
            <a:ext cx="31683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*"/>
            </a:pPr>
            <a:r>
              <a:rPr lang="zh-CN" altLang="en-US" sz="2400" b="1" dirty="0">
                <a:solidFill>
                  <a:srgbClr val="D25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知识不明确</a:t>
            </a:r>
            <a:endParaRPr lang="en-US" altLang="zh-CN" sz="2400" b="1" dirty="0">
              <a:solidFill>
                <a:srgbClr val="D253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*"/>
            </a:pPr>
            <a:r>
              <a:rPr lang="zh-CN" altLang="en-US" sz="2400" b="1" dirty="0">
                <a:solidFill>
                  <a:srgbClr val="D25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信息（代码）缺失</a:t>
            </a:r>
            <a:endParaRPr lang="en-US" altLang="zh-CN" sz="2400" b="1" dirty="0">
              <a:solidFill>
                <a:srgbClr val="D253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*"/>
            </a:pPr>
            <a:r>
              <a:rPr lang="zh-CN" altLang="en-US" sz="2400" b="1" dirty="0">
                <a:solidFill>
                  <a:srgbClr val="D25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冗长且碎片化</a:t>
            </a:r>
            <a:endParaRPr lang="en-US" altLang="zh-CN" sz="2400" b="1" dirty="0">
              <a:solidFill>
                <a:srgbClr val="D253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*"/>
            </a:pPr>
            <a:r>
              <a:rPr lang="zh-CN" altLang="en-US" sz="2400" b="1" dirty="0">
                <a:solidFill>
                  <a:srgbClr val="D25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内容错误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8C29EA-39F7-43F2-9606-A0DFBE37BFD8}"/>
              </a:ext>
            </a:extLst>
          </p:cNvPr>
          <p:cNvSpPr/>
          <p:nvPr/>
        </p:nvSpPr>
        <p:spPr>
          <a:xfrm>
            <a:off x="381531" y="6485274"/>
            <a:ext cx="71427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Uddin G, Robillard M P. How API Documentation Fails[J]. IEEE Software, 2015, 32(4):68-75.</a:t>
            </a: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Robillard M P. What Makes APIs Hard to Learn? Answers from Developers[J]. IEEE Software, 2009, 26(6):27-34.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425D289C-6195-47F7-BAA2-5172B13CA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484" y="0"/>
            <a:ext cx="1721020" cy="83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CEBBBCC-26A9-430A-8425-599C85FCB83A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28575">
            <a:solidFill>
              <a:srgbClr val="D25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7253B3B4-370D-4046-BA48-47A41BFC941A}"/>
              </a:ext>
            </a:extLst>
          </p:cNvPr>
          <p:cNvSpPr/>
          <p:nvPr/>
        </p:nvSpPr>
        <p:spPr>
          <a:xfrm>
            <a:off x="4860032" y="2486763"/>
            <a:ext cx="936104" cy="189058"/>
          </a:xfrm>
          <a:prstGeom prst="ellipse">
            <a:avLst/>
          </a:prstGeom>
          <a:noFill/>
          <a:ln>
            <a:solidFill>
              <a:srgbClr val="D25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70963EC-320A-4523-8296-747CB7D766CC}"/>
              </a:ext>
            </a:extLst>
          </p:cNvPr>
          <p:cNvSpPr/>
          <p:nvPr/>
        </p:nvSpPr>
        <p:spPr>
          <a:xfrm>
            <a:off x="71500" y="2959494"/>
            <a:ext cx="936104" cy="189058"/>
          </a:xfrm>
          <a:prstGeom prst="ellipse">
            <a:avLst/>
          </a:prstGeom>
          <a:noFill/>
          <a:ln>
            <a:solidFill>
              <a:srgbClr val="D25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8F6535D-B969-4B7E-9A15-B4414AA43970}"/>
              </a:ext>
            </a:extLst>
          </p:cNvPr>
          <p:cNvSpPr/>
          <p:nvPr/>
        </p:nvSpPr>
        <p:spPr>
          <a:xfrm>
            <a:off x="4860032" y="3566883"/>
            <a:ext cx="936104" cy="189058"/>
          </a:xfrm>
          <a:prstGeom prst="ellipse">
            <a:avLst/>
          </a:prstGeom>
          <a:noFill/>
          <a:ln>
            <a:solidFill>
              <a:srgbClr val="D25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A1F6D13-7278-473D-8771-03A5EC6EE14B}"/>
              </a:ext>
            </a:extLst>
          </p:cNvPr>
          <p:cNvSpPr/>
          <p:nvPr/>
        </p:nvSpPr>
        <p:spPr>
          <a:xfrm>
            <a:off x="4860032" y="4214955"/>
            <a:ext cx="936104" cy="189058"/>
          </a:xfrm>
          <a:prstGeom prst="ellipse">
            <a:avLst/>
          </a:prstGeom>
          <a:noFill/>
          <a:ln>
            <a:solidFill>
              <a:srgbClr val="D25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F130E02-BD81-4BDB-8CF6-7C228C6455BA}"/>
              </a:ext>
            </a:extLst>
          </p:cNvPr>
          <p:cNvSpPr/>
          <p:nvPr/>
        </p:nvSpPr>
        <p:spPr>
          <a:xfrm>
            <a:off x="4860032" y="4574995"/>
            <a:ext cx="936104" cy="189058"/>
          </a:xfrm>
          <a:prstGeom prst="ellipse">
            <a:avLst/>
          </a:prstGeom>
          <a:noFill/>
          <a:ln>
            <a:solidFill>
              <a:srgbClr val="D25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33A19FF-47B5-419B-81B7-AE8F5AB0D5D7}"/>
              </a:ext>
            </a:extLst>
          </p:cNvPr>
          <p:cNvSpPr/>
          <p:nvPr/>
        </p:nvSpPr>
        <p:spPr>
          <a:xfrm>
            <a:off x="4860032" y="2666948"/>
            <a:ext cx="936104" cy="189058"/>
          </a:xfrm>
          <a:prstGeom prst="ellipse">
            <a:avLst/>
          </a:prstGeom>
          <a:noFill/>
          <a:ln>
            <a:solidFill>
              <a:srgbClr val="D25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4B3DAD0-41EF-4927-8713-035F11A76E4F}"/>
              </a:ext>
            </a:extLst>
          </p:cNvPr>
          <p:cNvSpPr/>
          <p:nvPr/>
        </p:nvSpPr>
        <p:spPr>
          <a:xfrm>
            <a:off x="71500" y="2691589"/>
            <a:ext cx="936104" cy="189058"/>
          </a:xfrm>
          <a:prstGeom prst="ellipse">
            <a:avLst/>
          </a:prstGeom>
          <a:noFill/>
          <a:ln>
            <a:solidFill>
              <a:srgbClr val="D25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AABDBFB-CC6A-4A42-ACA8-3D59209C6BF2}"/>
              </a:ext>
            </a:extLst>
          </p:cNvPr>
          <p:cNvSpPr/>
          <p:nvPr/>
        </p:nvSpPr>
        <p:spPr>
          <a:xfrm>
            <a:off x="107504" y="3233809"/>
            <a:ext cx="936104" cy="189058"/>
          </a:xfrm>
          <a:prstGeom prst="ellipse">
            <a:avLst/>
          </a:prstGeom>
          <a:noFill/>
          <a:ln>
            <a:solidFill>
              <a:srgbClr val="D25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51C1A2D-E9B3-4E39-B490-E0A6FE875FB5}"/>
              </a:ext>
            </a:extLst>
          </p:cNvPr>
          <p:cNvSpPr/>
          <p:nvPr/>
        </p:nvSpPr>
        <p:spPr>
          <a:xfrm>
            <a:off x="107504" y="3737865"/>
            <a:ext cx="936104" cy="189058"/>
          </a:xfrm>
          <a:prstGeom prst="ellipse">
            <a:avLst/>
          </a:prstGeom>
          <a:noFill/>
          <a:ln>
            <a:solidFill>
              <a:srgbClr val="D25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8A04E62-C41E-4D4C-835B-2B8F997784ED}"/>
              </a:ext>
            </a:extLst>
          </p:cNvPr>
          <p:cNvSpPr/>
          <p:nvPr/>
        </p:nvSpPr>
        <p:spPr>
          <a:xfrm>
            <a:off x="4860032" y="2225697"/>
            <a:ext cx="936104" cy="189058"/>
          </a:xfrm>
          <a:prstGeom prst="ellipse">
            <a:avLst/>
          </a:prstGeom>
          <a:noFill/>
          <a:ln>
            <a:solidFill>
              <a:srgbClr val="D25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CB11AA1D-42D0-4480-9214-9F477C4F3555}"/>
              </a:ext>
            </a:extLst>
          </p:cNvPr>
          <p:cNvSpPr/>
          <p:nvPr/>
        </p:nvSpPr>
        <p:spPr>
          <a:xfrm>
            <a:off x="4850791" y="3854915"/>
            <a:ext cx="936104" cy="189058"/>
          </a:xfrm>
          <a:prstGeom prst="ellipse">
            <a:avLst/>
          </a:prstGeom>
          <a:noFill/>
          <a:ln>
            <a:solidFill>
              <a:srgbClr val="D25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79A36C7-4DDA-4FAA-A0E8-4BF4A29C002C}"/>
              </a:ext>
            </a:extLst>
          </p:cNvPr>
          <p:cNvSpPr/>
          <p:nvPr/>
        </p:nvSpPr>
        <p:spPr>
          <a:xfrm>
            <a:off x="4860032" y="2873769"/>
            <a:ext cx="936104" cy="189058"/>
          </a:xfrm>
          <a:prstGeom prst="ellipse">
            <a:avLst/>
          </a:prstGeom>
          <a:noFill/>
          <a:ln>
            <a:solidFill>
              <a:srgbClr val="D25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AFF8FF5-7B29-42D5-83CB-55F83BE5C049}"/>
              </a:ext>
            </a:extLst>
          </p:cNvPr>
          <p:cNvSpPr/>
          <p:nvPr/>
        </p:nvSpPr>
        <p:spPr>
          <a:xfrm>
            <a:off x="4860032" y="3089793"/>
            <a:ext cx="936104" cy="189058"/>
          </a:xfrm>
          <a:prstGeom prst="ellipse">
            <a:avLst/>
          </a:prstGeom>
          <a:noFill/>
          <a:ln>
            <a:solidFill>
              <a:srgbClr val="D25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F37A436-8862-4BA8-97A9-D902D0CF41E9}"/>
              </a:ext>
            </a:extLst>
          </p:cNvPr>
          <p:cNvSpPr/>
          <p:nvPr/>
        </p:nvSpPr>
        <p:spPr>
          <a:xfrm>
            <a:off x="4860032" y="3305817"/>
            <a:ext cx="936104" cy="189058"/>
          </a:xfrm>
          <a:prstGeom prst="ellipse">
            <a:avLst/>
          </a:prstGeom>
          <a:noFill/>
          <a:ln>
            <a:solidFill>
              <a:srgbClr val="D25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0EE665B-C339-45D1-96C9-9BADCABBD9B1}"/>
              </a:ext>
            </a:extLst>
          </p:cNvPr>
          <p:cNvSpPr/>
          <p:nvPr/>
        </p:nvSpPr>
        <p:spPr>
          <a:xfrm>
            <a:off x="3594720" y="4883676"/>
            <a:ext cx="57298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尝试自动发现并理解文档的关键知识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尝试自动填充缺失的关键信息（代码）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尝试自动切分文档并推荐相关片段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尝试自动发现文档的错误并推荐修改</a:t>
            </a: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F630122E-D065-4005-AE3B-1243DCC92C76}"/>
              </a:ext>
            </a:extLst>
          </p:cNvPr>
          <p:cNvSpPr/>
          <p:nvPr/>
        </p:nvSpPr>
        <p:spPr>
          <a:xfrm>
            <a:off x="3090664" y="5534125"/>
            <a:ext cx="504056" cy="360040"/>
          </a:xfrm>
          <a:prstGeom prst="rightArrow">
            <a:avLst/>
          </a:prstGeom>
          <a:solidFill>
            <a:srgbClr val="1F49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937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B34B4015-990B-434D-AE37-76AAA7285219}"/>
              </a:ext>
            </a:extLst>
          </p:cNvPr>
          <p:cNvGrpSpPr/>
          <p:nvPr/>
        </p:nvGrpSpPr>
        <p:grpSpPr>
          <a:xfrm>
            <a:off x="323875" y="1463136"/>
            <a:ext cx="2447925" cy="2640684"/>
            <a:chOff x="179512" y="2120229"/>
            <a:chExt cx="2447925" cy="2640684"/>
          </a:xfrm>
        </p:grpSpPr>
        <p:sp>
          <p:nvSpPr>
            <p:cNvPr id="3" name="椭圆 4">
              <a:extLst>
                <a:ext uri="{FF2B5EF4-FFF2-40B4-BE49-F238E27FC236}">
                  <a16:creationId xmlns:a16="http://schemas.microsoft.com/office/drawing/2014/main" id="{3FB66237-AF8C-41C4-A0C2-C80DFF2B1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12" y="2312988"/>
              <a:ext cx="2447925" cy="2447925"/>
            </a:xfrm>
            <a:prstGeom prst="ellipse">
              <a:avLst/>
            </a:prstGeom>
            <a:solidFill>
              <a:srgbClr val="D253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内容分析</a:t>
              </a:r>
            </a:p>
          </p:txBody>
        </p:sp>
        <p:sp>
          <p:nvSpPr>
            <p:cNvPr id="4" name="椭圆 5">
              <a:extLst>
                <a:ext uri="{FF2B5EF4-FFF2-40B4-BE49-F238E27FC236}">
                  <a16:creationId xmlns:a16="http://schemas.microsoft.com/office/drawing/2014/main" id="{04FAEBA8-1DFA-4714-826E-9C95E2A4F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277" y="2120229"/>
              <a:ext cx="549275" cy="549275"/>
            </a:xfrm>
            <a:prstGeom prst="ellipse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charset="0"/>
                </a:rPr>
                <a:t>1</a:t>
              </a:r>
              <a:endPara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EAA21F8-B0F6-4A49-93CE-A4CA59CBCF21}"/>
              </a:ext>
            </a:extLst>
          </p:cNvPr>
          <p:cNvGrpSpPr/>
          <p:nvPr/>
        </p:nvGrpSpPr>
        <p:grpSpPr>
          <a:xfrm>
            <a:off x="3348211" y="1463135"/>
            <a:ext cx="2447925" cy="2640685"/>
            <a:chOff x="3779962" y="2120228"/>
            <a:chExt cx="2447925" cy="2640685"/>
          </a:xfrm>
        </p:grpSpPr>
        <p:sp>
          <p:nvSpPr>
            <p:cNvPr id="5" name="椭圆 19">
              <a:extLst>
                <a:ext uri="{FF2B5EF4-FFF2-40B4-BE49-F238E27FC236}">
                  <a16:creationId xmlns:a16="http://schemas.microsoft.com/office/drawing/2014/main" id="{F90E4B36-A545-412D-9AD3-6E540B339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962" y="2312988"/>
              <a:ext cx="2447925" cy="2447925"/>
            </a:xfrm>
            <a:prstGeom prst="ellipse">
              <a:avLst/>
            </a:prstGeom>
            <a:solidFill>
              <a:srgbClr val="D253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API</a:t>
              </a: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文档</a:t>
              </a:r>
              <a:endPara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信息增强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29">
              <a:extLst>
                <a:ext uri="{FF2B5EF4-FFF2-40B4-BE49-F238E27FC236}">
                  <a16:creationId xmlns:a16="http://schemas.microsoft.com/office/drawing/2014/main" id="{CFBD4292-23A3-41B8-A12D-2D34CD4D7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2762" y="2120228"/>
              <a:ext cx="549275" cy="549275"/>
            </a:xfrm>
            <a:prstGeom prst="ellipse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charset="0"/>
                </a:rPr>
                <a:t>2</a:t>
              </a:r>
              <a:endPara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7D2B92F-81DA-4B01-B65E-963A1D0857BC}"/>
              </a:ext>
            </a:extLst>
          </p:cNvPr>
          <p:cNvGrpSpPr/>
          <p:nvPr/>
        </p:nvGrpSpPr>
        <p:grpSpPr>
          <a:xfrm>
            <a:off x="6427911" y="1463134"/>
            <a:ext cx="2447925" cy="2613591"/>
            <a:chOff x="7380412" y="2147322"/>
            <a:chExt cx="2447925" cy="2613591"/>
          </a:xfrm>
        </p:grpSpPr>
        <p:sp>
          <p:nvSpPr>
            <p:cNvPr id="7" name="椭圆 21">
              <a:extLst>
                <a:ext uri="{FF2B5EF4-FFF2-40B4-BE49-F238E27FC236}">
                  <a16:creationId xmlns:a16="http://schemas.microsoft.com/office/drawing/2014/main" id="{ED564F4D-77FF-4A12-96F7-D31FBE5A5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0412" y="2312988"/>
              <a:ext cx="2447925" cy="2447925"/>
            </a:xfrm>
            <a:prstGeom prst="ellipse">
              <a:avLst/>
            </a:prstGeom>
            <a:solidFill>
              <a:srgbClr val="D253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API</a:t>
              </a: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文档</a:t>
              </a:r>
              <a:endPara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itchFamily="34" charset="-122"/>
                </a:rPr>
                <a:t>参考推荐</a:t>
              </a:r>
            </a:p>
          </p:txBody>
        </p:sp>
        <p:sp>
          <p:nvSpPr>
            <p:cNvPr id="8" name="椭圆 30">
              <a:extLst>
                <a:ext uri="{FF2B5EF4-FFF2-40B4-BE49-F238E27FC236}">
                  <a16:creationId xmlns:a16="http://schemas.microsoft.com/office/drawing/2014/main" id="{2148EC09-8D56-4261-80A3-BF303F8A9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9736" y="2147322"/>
              <a:ext cx="549275" cy="549275"/>
            </a:xfrm>
            <a:prstGeom prst="ellipse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charset="0"/>
                </a:rPr>
                <a:t>3</a:t>
              </a:r>
              <a:endPara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charset="0"/>
              </a:endParaRPr>
            </a:p>
          </p:txBody>
        </p:sp>
      </p:grpSp>
      <p:sp>
        <p:nvSpPr>
          <p:cNvPr id="12" name="标题 1">
            <a:extLst>
              <a:ext uri="{FF2B5EF4-FFF2-40B4-BE49-F238E27FC236}">
                <a16:creationId xmlns:a16="http://schemas.microsoft.com/office/drawing/2014/main" id="{81A9302C-EE79-48E2-8EF8-AC184656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990600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4800" b="1" dirty="0">
                <a:ea typeface="微软雅黑" panose="020B0503020204020204" pitchFamily="34" charset="-122"/>
              </a:rPr>
              <a:t>目标</a:t>
            </a: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DAF67C95-8FCA-4779-BB09-7CC9A46F3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484" y="0"/>
            <a:ext cx="1721020" cy="83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99057E0-FD17-41A2-9960-B8A3E2A9BB2B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9144000" cy="0"/>
          </a:xfrm>
          <a:prstGeom prst="line">
            <a:avLst/>
          </a:prstGeom>
          <a:ln w="28575">
            <a:solidFill>
              <a:srgbClr val="D25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箭头: 下 14">
            <a:extLst>
              <a:ext uri="{FF2B5EF4-FFF2-40B4-BE49-F238E27FC236}">
                <a16:creationId xmlns:a16="http://schemas.microsoft.com/office/drawing/2014/main" id="{89A0CF53-10EA-4A17-8A74-6DF285AD7888}"/>
              </a:ext>
            </a:extLst>
          </p:cNvPr>
          <p:cNvSpPr/>
          <p:nvPr/>
        </p:nvSpPr>
        <p:spPr>
          <a:xfrm>
            <a:off x="1331640" y="4221088"/>
            <a:ext cx="549275" cy="792088"/>
          </a:xfrm>
          <a:prstGeom prst="downArrow">
            <a:avLst/>
          </a:prstGeom>
          <a:solidFill>
            <a:srgbClr val="D25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651ECEEE-24A5-4167-8FEC-3E7782472CE4}"/>
              </a:ext>
            </a:extLst>
          </p:cNvPr>
          <p:cNvSpPr/>
          <p:nvPr/>
        </p:nvSpPr>
        <p:spPr>
          <a:xfrm>
            <a:off x="4322435" y="4221088"/>
            <a:ext cx="549275" cy="792088"/>
          </a:xfrm>
          <a:prstGeom prst="downArrow">
            <a:avLst/>
          </a:prstGeom>
          <a:solidFill>
            <a:srgbClr val="D25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3C0C5B96-183B-4B4A-8CF5-7281D567F0A0}"/>
              </a:ext>
            </a:extLst>
          </p:cNvPr>
          <p:cNvSpPr/>
          <p:nvPr/>
        </p:nvSpPr>
        <p:spPr>
          <a:xfrm>
            <a:off x="7387484" y="4243306"/>
            <a:ext cx="549275" cy="792088"/>
          </a:xfrm>
          <a:prstGeom prst="downArrow">
            <a:avLst/>
          </a:prstGeom>
          <a:solidFill>
            <a:srgbClr val="D25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C82C812-6F81-41E5-A708-925AAB73A588}"/>
              </a:ext>
            </a:extLst>
          </p:cNvPr>
          <p:cNvSpPr/>
          <p:nvPr/>
        </p:nvSpPr>
        <p:spPr>
          <a:xfrm>
            <a:off x="755576" y="5060070"/>
            <a:ext cx="2016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D25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知识不明确</a:t>
            </a:r>
            <a:endParaRPr lang="en-US" altLang="zh-CN" sz="2800" b="1" dirty="0">
              <a:solidFill>
                <a:srgbClr val="D253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866F410-8CAC-4F96-B9F9-9F8B9CBD40E0}"/>
              </a:ext>
            </a:extLst>
          </p:cNvPr>
          <p:cNvSpPr/>
          <p:nvPr/>
        </p:nvSpPr>
        <p:spPr>
          <a:xfrm>
            <a:off x="3072620" y="5060070"/>
            <a:ext cx="30660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D25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信息（代码）缺失</a:t>
            </a:r>
            <a:endParaRPr lang="en-US" altLang="zh-CN" sz="2800" b="1" dirty="0">
              <a:solidFill>
                <a:srgbClr val="D253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E89DFB4-ABC7-45E9-A607-A4635B6C0253}"/>
              </a:ext>
            </a:extLst>
          </p:cNvPr>
          <p:cNvSpPr/>
          <p:nvPr/>
        </p:nvSpPr>
        <p:spPr>
          <a:xfrm>
            <a:off x="6439495" y="5060070"/>
            <a:ext cx="2374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D253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冗长且碎片化</a:t>
            </a:r>
            <a:endParaRPr lang="en-US" altLang="zh-CN" sz="2800" b="1" dirty="0">
              <a:solidFill>
                <a:srgbClr val="D253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540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8D35-9185-4112-9266-8225796E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汇报内容</a:t>
            </a:r>
          </a:p>
        </p:txBody>
      </p:sp>
      <p:sp>
        <p:nvSpPr>
          <p:cNvPr id="9" name="矩形​​ 3">
            <a:extLst>
              <a:ext uri="{FF2B5EF4-FFF2-40B4-BE49-F238E27FC236}">
                <a16:creationId xmlns:a16="http://schemas.microsoft.com/office/drawing/2014/main" id="{5AFCF4B2-C203-4A6B-AA2F-95C848A789A3}"/>
              </a:ext>
            </a:extLst>
          </p:cNvPr>
          <p:cNvSpPr/>
          <p:nvPr/>
        </p:nvSpPr>
        <p:spPr>
          <a:xfrm>
            <a:off x="1907727" y="2564904"/>
            <a:ext cx="730541" cy="664462"/>
          </a:xfrm>
          <a:custGeom>
            <a:avLst/>
            <a:gdLst/>
            <a:ahLst/>
            <a:cxnLst/>
            <a:rect l="l" t="t" r="r" b="b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close/>
              </a:path>
            </a:pathLst>
          </a:custGeom>
          <a:solidFill>
            <a:srgbClr val="D2533C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​​ 3">
            <a:extLst>
              <a:ext uri="{FF2B5EF4-FFF2-40B4-BE49-F238E27FC236}">
                <a16:creationId xmlns:a16="http://schemas.microsoft.com/office/drawing/2014/main" id="{B73F9A55-E2AF-45B9-A32B-51B2C6AB57B4}"/>
              </a:ext>
            </a:extLst>
          </p:cNvPr>
          <p:cNvSpPr/>
          <p:nvPr/>
        </p:nvSpPr>
        <p:spPr>
          <a:xfrm>
            <a:off x="1907727" y="3573016"/>
            <a:ext cx="730541" cy="677655"/>
          </a:xfrm>
          <a:custGeom>
            <a:avLst/>
            <a:gdLst/>
            <a:ahLst/>
            <a:cxnLst/>
            <a:rect l="l" t="t" r="r" b="b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close/>
              </a:path>
            </a:pathLst>
          </a:custGeom>
          <a:solidFill>
            <a:srgbClr val="D2533C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​​ 3">
            <a:extLst>
              <a:ext uri="{FF2B5EF4-FFF2-40B4-BE49-F238E27FC236}">
                <a16:creationId xmlns:a16="http://schemas.microsoft.com/office/drawing/2014/main" id="{F4182357-D082-42B6-B647-FE56149E98E6}"/>
              </a:ext>
            </a:extLst>
          </p:cNvPr>
          <p:cNvSpPr/>
          <p:nvPr/>
        </p:nvSpPr>
        <p:spPr>
          <a:xfrm>
            <a:off x="1907727" y="1556792"/>
            <a:ext cx="730541" cy="695996"/>
          </a:xfrm>
          <a:custGeom>
            <a:avLst/>
            <a:gdLst/>
            <a:ahLst/>
            <a:cxnLst/>
            <a:rect l="l" t="t" r="r" b="b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close/>
              </a:path>
            </a:pathLst>
          </a:custGeom>
          <a:solidFill>
            <a:srgbClr val="D2533C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ctr"/>
          <a:lstStyle/>
          <a:p>
            <a:pPr algn="ctr">
              <a:defRPr/>
            </a:pPr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​​ 8">
            <a:extLst>
              <a:ext uri="{FF2B5EF4-FFF2-40B4-BE49-F238E27FC236}">
                <a16:creationId xmlns:a16="http://schemas.microsoft.com/office/drawing/2014/main" id="{738E8291-EB66-447E-AF7A-11A26F133549}"/>
              </a:ext>
            </a:extLst>
          </p:cNvPr>
          <p:cNvSpPr/>
          <p:nvPr/>
        </p:nvSpPr>
        <p:spPr>
          <a:xfrm>
            <a:off x="1907704" y="5504235"/>
            <a:ext cx="737591" cy="589061"/>
          </a:xfrm>
          <a:prstGeom prst="rect">
            <a:avLst/>
          </a:prstGeom>
          <a:solidFill>
            <a:srgbClr val="D2533C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600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​​ 3">
            <a:extLst>
              <a:ext uri="{FF2B5EF4-FFF2-40B4-BE49-F238E27FC236}">
                <a16:creationId xmlns:a16="http://schemas.microsoft.com/office/drawing/2014/main" id="{D774CBD1-2210-496E-94B1-4AA3C116AE24}"/>
              </a:ext>
            </a:extLst>
          </p:cNvPr>
          <p:cNvSpPr/>
          <p:nvPr/>
        </p:nvSpPr>
        <p:spPr>
          <a:xfrm>
            <a:off x="1914754" y="4551545"/>
            <a:ext cx="730541" cy="677655"/>
          </a:xfrm>
          <a:custGeom>
            <a:avLst/>
            <a:gdLst/>
            <a:ahLst/>
            <a:cxnLst/>
            <a:rect l="l" t="t" r="r" b="b"/>
            <a:pathLst>
              <a:path w="1152128" h="936104">
                <a:moveTo>
                  <a:pt x="0" y="0"/>
                </a:moveTo>
                <a:lnTo>
                  <a:pt x="1152128" y="0"/>
                </a:lnTo>
                <a:lnTo>
                  <a:pt x="1152128" y="792088"/>
                </a:lnTo>
                <a:lnTo>
                  <a:pt x="720080" y="792088"/>
                </a:lnTo>
                <a:lnTo>
                  <a:pt x="576064" y="936104"/>
                </a:lnTo>
                <a:lnTo>
                  <a:pt x="432048" y="792088"/>
                </a:lnTo>
                <a:lnTo>
                  <a:pt x="0" y="792088"/>
                </a:lnTo>
                <a:close/>
              </a:path>
            </a:pathLst>
          </a:custGeom>
          <a:solidFill>
            <a:srgbClr val="D2533C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ound Diagonal Corner Rectangle 3">
            <a:extLst>
              <a:ext uri="{FF2B5EF4-FFF2-40B4-BE49-F238E27FC236}">
                <a16:creationId xmlns:a16="http://schemas.microsoft.com/office/drawing/2014/main" id="{42CE5550-1518-4351-B452-0250CDD0BB36}"/>
              </a:ext>
            </a:extLst>
          </p:cNvPr>
          <p:cNvSpPr>
            <a:spLocks/>
          </p:cNvSpPr>
          <p:nvPr/>
        </p:nvSpPr>
        <p:spPr bwMode="auto">
          <a:xfrm>
            <a:off x="2915816" y="1451144"/>
            <a:ext cx="4013200" cy="684000"/>
          </a:xfrm>
          <a:custGeom>
            <a:avLst/>
            <a:gdLst>
              <a:gd name="T0" fmla="*/ 304322 w 4013200"/>
              <a:gd name="T1" fmla="*/ 0 h 796925"/>
              <a:gd name="T2" fmla="*/ 4013200 w 4013200"/>
              <a:gd name="T3" fmla="*/ 0 h 796925"/>
              <a:gd name="T4" fmla="*/ 4013200 w 4013200"/>
              <a:gd name="T5" fmla="*/ 0 h 796925"/>
              <a:gd name="T6" fmla="*/ 4013200 w 4013200"/>
              <a:gd name="T7" fmla="*/ 492603 h 796925"/>
              <a:gd name="T8" fmla="*/ 3708878 w 4013200"/>
              <a:gd name="T9" fmla="*/ 796925 h 796925"/>
              <a:gd name="T10" fmla="*/ 0 w 4013200"/>
              <a:gd name="T11" fmla="*/ 796925 h 796925"/>
              <a:gd name="T12" fmla="*/ 0 w 4013200"/>
              <a:gd name="T13" fmla="*/ 796925 h 796925"/>
              <a:gd name="T14" fmla="*/ 0 w 4013200"/>
              <a:gd name="T15" fmla="*/ 304322 h 796925"/>
              <a:gd name="T16" fmla="*/ 304322 w 4013200"/>
              <a:gd name="T17" fmla="*/ 0 h 7969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13200"/>
              <a:gd name="T28" fmla="*/ 0 h 796925"/>
              <a:gd name="T29" fmla="*/ 4013200 w 4013200"/>
              <a:gd name="T30" fmla="*/ 796925 h 79692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13200" h="796925">
                <a:moveTo>
                  <a:pt x="304322" y="0"/>
                </a:moveTo>
                <a:lnTo>
                  <a:pt x="4013200" y="0"/>
                </a:lnTo>
                <a:lnTo>
                  <a:pt x="4013200" y="492603"/>
                </a:lnTo>
                <a:cubicBezTo>
                  <a:pt x="4013200" y="660675"/>
                  <a:pt x="3876950" y="796925"/>
                  <a:pt x="3708878" y="796925"/>
                </a:cubicBezTo>
                <a:lnTo>
                  <a:pt x="0" y="796925"/>
                </a:lnTo>
                <a:lnTo>
                  <a:pt x="0" y="304322"/>
                </a:lnTo>
                <a:cubicBezTo>
                  <a:pt x="0" y="136250"/>
                  <a:pt x="136250" y="0"/>
                  <a:pt x="304322" y="0"/>
                </a:cubicBezTo>
                <a:close/>
              </a:path>
            </a:pathLst>
          </a:custGeom>
          <a:noFill/>
          <a:ln w="38100">
            <a:solidFill>
              <a:srgbClr val="3366FF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3200" b="1" kern="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背景介绍</a:t>
            </a:r>
          </a:p>
        </p:txBody>
      </p:sp>
      <p:sp>
        <p:nvSpPr>
          <p:cNvPr id="20" name="Round Diagonal Corner Rectangle 3">
            <a:extLst>
              <a:ext uri="{FF2B5EF4-FFF2-40B4-BE49-F238E27FC236}">
                <a16:creationId xmlns:a16="http://schemas.microsoft.com/office/drawing/2014/main" id="{3A72AF28-E724-4852-94A5-3AB6FEBC0B4E}"/>
              </a:ext>
            </a:extLst>
          </p:cNvPr>
          <p:cNvSpPr>
            <a:spLocks/>
          </p:cNvSpPr>
          <p:nvPr/>
        </p:nvSpPr>
        <p:spPr bwMode="auto">
          <a:xfrm>
            <a:off x="2915816" y="2439374"/>
            <a:ext cx="4013200" cy="684000"/>
          </a:xfrm>
          <a:custGeom>
            <a:avLst/>
            <a:gdLst>
              <a:gd name="T0" fmla="*/ 304322 w 4013200"/>
              <a:gd name="T1" fmla="*/ 0 h 796925"/>
              <a:gd name="T2" fmla="*/ 4013200 w 4013200"/>
              <a:gd name="T3" fmla="*/ 0 h 796925"/>
              <a:gd name="T4" fmla="*/ 4013200 w 4013200"/>
              <a:gd name="T5" fmla="*/ 0 h 796925"/>
              <a:gd name="T6" fmla="*/ 4013200 w 4013200"/>
              <a:gd name="T7" fmla="*/ 492603 h 796925"/>
              <a:gd name="T8" fmla="*/ 3708878 w 4013200"/>
              <a:gd name="T9" fmla="*/ 796925 h 796925"/>
              <a:gd name="T10" fmla="*/ 0 w 4013200"/>
              <a:gd name="T11" fmla="*/ 796925 h 796925"/>
              <a:gd name="T12" fmla="*/ 0 w 4013200"/>
              <a:gd name="T13" fmla="*/ 796925 h 796925"/>
              <a:gd name="T14" fmla="*/ 0 w 4013200"/>
              <a:gd name="T15" fmla="*/ 304322 h 796925"/>
              <a:gd name="T16" fmla="*/ 304322 w 4013200"/>
              <a:gd name="T17" fmla="*/ 0 h 7969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13200"/>
              <a:gd name="T28" fmla="*/ 0 h 796925"/>
              <a:gd name="T29" fmla="*/ 4013200 w 4013200"/>
              <a:gd name="T30" fmla="*/ 796925 h 79692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13200" h="796925">
                <a:moveTo>
                  <a:pt x="304322" y="0"/>
                </a:moveTo>
                <a:lnTo>
                  <a:pt x="4013200" y="0"/>
                </a:lnTo>
                <a:lnTo>
                  <a:pt x="4013200" y="492603"/>
                </a:lnTo>
                <a:cubicBezTo>
                  <a:pt x="4013200" y="660675"/>
                  <a:pt x="3876950" y="796925"/>
                  <a:pt x="3708878" y="796925"/>
                </a:cubicBezTo>
                <a:lnTo>
                  <a:pt x="0" y="796925"/>
                </a:lnTo>
                <a:lnTo>
                  <a:pt x="0" y="304322"/>
                </a:lnTo>
                <a:cubicBezTo>
                  <a:pt x="0" y="136250"/>
                  <a:pt x="136250" y="0"/>
                  <a:pt x="304322" y="0"/>
                </a:cubicBezTo>
                <a:close/>
              </a:path>
            </a:pathLst>
          </a:custGeom>
          <a:noFill/>
          <a:ln w="38100">
            <a:solidFill>
              <a:srgbClr val="3366FF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 dirty="0">
                <a:ln w="11430"/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3200" b="1" dirty="0">
                <a:ln w="11430"/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文档内容分析</a:t>
            </a:r>
          </a:p>
        </p:txBody>
      </p:sp>
      <p:sp>
        <p:nvSpPr>
          <p:cNvPr id="21" name="Round Diagonal Corner Rectangle 3">
            <a:extLst>
              <a:ext uri="{FF2B5EF4-FFF2-40B4-BE49-F238E27FC236}">
                <a16:creationId xmlns:a16="http://schemas.microsoft.com/office/drawing/2014/main" id="{051AC6D7-4377-43B8-9BB1-4156ADEC3E11}"/>
              </a:ext>
            </a:extLst>
          </p:cNvPr>
          <p:cNvSpPr>
            <a:spLocks/>
          </p:cNvSpPr>
          <p:nvPr/>
        </p:nvSpPr>
        <p:spPr bwMode="auto">
          <a:xfrm>
            <a:off x="2915816" y="3441868"/>
            <a:ext cx="4013200" cy="684000"/>
          </a:xfrm>
          <a:custGeom>
            <a:avLst/>
            <a:gdLst>
              <a:gd name="T0" fmla="*/ 304322 w 4013200"/>
              <a:gd name="T1" fmla="*/ 0 h 796925"/>
              <a:gd name="T2" fmla="*/ 4013200 w 4013200"/>
              <a:gd name="T3" fmla="*/ 0 h 796925"/>
              <a:gd name="T4" fmla="*/ 4013200 w 4013200"/>
              <a:gd name="T5" fmla="*/ 0 h 796925"/>
              <a:gd name="T6" fmla="*/ 4013200 w 4013200"/>
              <a:gd name="T7" fmla="*/ 492603 h 796925"/>
              <a:gd name="T8" fmla="*/ 3708878 w 4013200"/>
              <a:gd name="T9" fmla="*/ 796925 h 796925"/>
              <a:gd name="T10" fmla="*/ 0 w 4013200"/>
              <a:gd name="T11" fmla="*/ 796925 h 796925"/>
              <a:gd name="T12" fmla="*/ 0 w 4013200"/>
              <a:gd name="T13" fmla="*/ 796925 h 796925"/>
              <a:gd name="T14" fmla="*/ 0 w 4013200"/>
              <a:gd name="T15" fmla="*/ 304322 h 796925"/>
              <a:gd name="T16" fmla="*/ 304322 w 4013200"/>
              <a:gd name="T17" fmla="*/ 0 h 7969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13200"/>
              <a:gd name="T28" fmla="*/ 0 h 796925"/>
              <a:gd name="T29" fmla="*/ 4013200 w 4013200"/>
              <a:gd name="T30" fmla="*/ 796925 h 79692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13200" h="796925">
                <a:moveTo>
                  <a:pt x="304322" y="0"/>
                </a:moveTo>
                <a:lnTo>
                  <a:pt x="4013200" y="0"/>
                </a:lnTo>
                <a:lnTo>
                  <a:pt x="4013200" y="492603"/>
                </a:lnTo>
                <a:cubicBezTo>
                  <a:pt x="4013200" y="660675"/>
                  <a:pt x="3876950" y="796925"/>
                  <a:pt x="3708878" y="796925"/>
                </a:cubicBezTo>
                <a:lnTo>
                  <a:pt x="0" y="796925"/>
                </a:lnTo>
                <a:lnTo>
                  <a:pt x="0" y="304322"/>
                </a:lnTo>
                <a:cubicBezTo>
                  <a:pt x="0" y="136250"/>
                  <a:pt x="136250" y="0"/>
                  <a:pt x="304322" y="0"/>
                </a:cubicBezTo>
                <a:close/>
              </a:path>
            </a:pathLst>
          </a:custGeom>
          <a:noFill/>
          <a:ln w="38100">
            <a:solidFill>
              <a:srgbClr val="3366FF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 dirty="0">
                <a:ln w="11430"/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32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文档信息增强</a:t>
            </a:r>
            <a:endParaRPr lang="zh-CN" altLang="en-US" sz="3200" b="1" dirty="0">
              <a:ln w="11430"/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Round Diagonal Corner Rectangle 3">
            <a:extLst>
              <a:ext uri="{FF2B5EF4-FFF2-40B4-BE49-F238E27FC236}">
                <a16:creationId xmlns:a16="http://schemas.microsoft.com/office/drawing/2014/main" id="{132E494C-222C-40B9-BBC7-2BB96F50B9B8}"/>
              </a:ext>
            </a:extLst>
          </p:cNvPr>
          <p:cNvSpPr>
            <a:spLocks/>
          </p:cNvSpPr>
          <p:nvPr/>
        </p:nvSpPr>
        <p:spPr bwMode="auto">
          <a:xfrm>
            <a:off x="2908548" y="4444362"/>
            <a:ext cx="4013200" cy="684000"/>
          </a:xfrm>
          <a:custGeom>
            <a:avLst/>
            <a:gdLst>
              <a:gd name="T0" fmla="*/ 304322 w 4013200"/>
              <a:gd name="T1" fmla="*/ 0 h 796925"/>
              <a:gd name="T2" fmla="*/ 4013200 w 4013200"/>
              <a:gd name="T3" fmla="*/ 0 h 796925"/>
              <a:gd name="T4" fmla="*/ 4013200 w 4013200"/>
              <a:gd name="T5" fmla="*/ 0 h 796925"/>
              <a:gd name="T6" fmla="*/ 4013200 w 4013200"/>
              <a:gd name="T7" fmla="*/ 492603 h 796925"/>
              <a:gd name="T8" fmla="*/ 3708878 w 4013200"/>
              <a:gd name="T9" fmla="*/ 796925 h 796925"/>
              <a:gd name="T10" fmla="*/ 0 w 4013200"/>
              <a:gd name="T11" fmla="*/ 796925 h 796925"/>
              <a:gd name="T12" fmla="*/ 0 w 4013200"/>
              <a:gd name="T13" fmla="*/ 796925 h 796925"/>
              <a:gd name="T14" fmla="*/ 0 w 4013200"/>
              <a:gd name="T15" fmla="*/ 304322 h 796925"/>
              <a:gd name="T16" fmla="*/ 304322 w 4013200"/>
              <a:gd name="T17" fmla="*/ 0 h 7969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13200"/>
              <a:gd name="T28" fmla="*/ 0 h 796925"/>
              <a:gd name="T29" fmla="*/ 4013200 w 4013200"/>
              <a:gd name="T30" fmla="*/ 796925 h 79692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13200" h="796925">
                <a:moveTo>
                  <a:pt x="304322" y="0"/>
                </a:moveTo>
                <a:lnTo>
                  <a:pt x="4013200" y="0"/>
                </a:lnTo>
                <a:lnTo>
                  <a:pt x="4013200" y="492603"/>
                </a:lnTo>
                <a:cubicBezTo>
                  <a:pt x="4013200" y="660675"/>
                  <a:pt x="3876950" y="796925"/>
                  <a:pt x="3708878" y="796925"/>
                </a:cubicBezTo>
                <a:lnTo>
                  <a:pt x="0" y="796925"/>
                </a:lnTo>
                <a:lnTo>
                  <a:pt x="0" y="304322"/>
                </a:lnTo>
                <a:cubicBezTo>
                  <a:pt x="0" y="136250"/>
                  <a:pt x="136250" y="0"/>
                  <a:pt x="304322" y="0"/>
                </a:cubicBezTo>
                <a:close/>
              </a:path>
            </a:pathLst>
          </a:custGeom>
          <a:noFill/>
          <a:ln w="38100">
            <a:solidFill>
              <a:srgbClr val="3366FF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 dirty="0">
                <a:ln w="11430"/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32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文档参考推荐</a:t>
            </a:r>
            <a:endParaRPr lang="zh-CN" altLang="en-US" sz="3200" b="1" dirty="0">
              <a:ln w="11430"/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Round Diagonal Corner Rectangle 3">
            <a:extLst>
              <a:ext uri="{FF2B5EF4-FFF2-40B4-BE49-F238E27FC236}">
                <a16:creationId xmlns:a16="http://schemas.microsoft.com/office/drawing/2014/main" id="{106BA521-C97C-462F-8AEF-5F041949BB52}"/>
              </a:ext>
            </a:extLst>
          </p:cNvPr>
          <p:cNvSpPr>
            <a:spLocks/>
          </p:cNvSpPr>
          <p:nvPr/>
        </p:nvSpPr>
        <p:spPr bwMode="auto">
          <a:xfrm>
            <a:off x="2908548" y="5445354"/>
            <a:ext cx="4013200" cy="684000"/>
          </a:xfrm>
          <a:custGeom>
            <a:avLst/>
            <a:gdLst>
              <a:gd name="T0" fmla="*/ 304322 w 4013200"/>
              <a:gd name="T1" fmla="*/ 0 h 796925"/>
              <a:gd name="T2" fmla="*/ 4013200 w 4013200"/>
              <a:gd name="T3" fmla="*/ 0 h 796925"/>
              <a:gd name="T4" fmla="*/ 4013200 w 4013200"/>
              <a:gd name="T5" fmla="*/ 0 h 796925"/>
              <a:gd name="T6" fmla="*/ 4013200 w 4013200"/>
              <a:gd name="T7" fmla="*/ 492603 h 796925"/>
              <a:gd name="T8" fmla="*/ 3708878 w 4013200"/>
              <a:gd name="T9" fmla="*/ 796925 h 796925"/>
              <a:gd name="T10" fmla="*/ 0 w 4013200"/>
              <a:gd name="T11" fmla="*/ 796925 h 796925"/>
              <a:gd name="T12" fmla="*/ 0 w 4013200"/>
              <a:gd name="T13" fmla="*/ 796925 h 796925"/>
              <a:gd name="T14" fmla="*/ 0 w 4013200"/>
              <a:gd name="T15" fmla="*/ 304322 h 796925"/>
              <a:gd name="T16" fmla="*/ 304322 w 4013200"/>
              <a:gd name="T17" fmla="*/ 0 h 7969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13200"/>
              <a:gd name="T28" fmla="*/ 0 h 796925"/>
              <a:gd name="T29" fmla="*/ 4013200 w 4013200"/>
              <a:gd name="T30" fmla="*/ 796925 h 79692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13200" h="796925">
                <a:moveTo>
                  <a:pt x="304322" y="0"/>
                </a:moveTo>
                <a:lnTo>
                  <a:pt x="4013200" y="0"/>
                </a:lnTo>
                <a:lnTo>
                  <a:pt x="4013200" y="492603"/>
                </a:lnTo>
                <a:cubicBezTo>
                  <a:pt x="4013200" y="660675"/>
                  <a:pt x="3876950" y="796925"/>
                  <a:pt x="3708878" y="796925"/>
                </a:cubicBezTo>
                <a:lnTo>
                  <a:pt x="0" y="796925"/>
                </a:lnTo>
                <a:lnTo>
                  <a:pt x="0" y="304322"/>
                </a:lnTo>
                <a:cubicBezTo>
                  <a:pt x="0" y="136250"/>
                  <a:pt x="136250" y="0"/>
                  <a:pt x="304322" y="0"/>
                </a:cubicBezTo>
                <a:close/>
              </a:path>
            </a:pathLst>
          </a:custGeom>
          <a:noFill/>
          <a:ln w="38100">
            <a:solidFill>
              <a:srgbClr val="3366FF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3200" b="1" dirty="0">
                <a:ln w="11430"/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69619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>
        <a:solidFill>
          <a:srgbClr val="CCFFCC"/>
        </a:solidFill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25660</TotalTime>
  <Words>1643</Words>
  <Application>Microsoft Office PowerPoint</Application>
  <PresentationFormat>全屏显示(4:3)</PresentationFormat>
  <Paragraphs>348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 Unicode MS</vt:lpstr>
      <vt:lpstr>MS PGothic</vt:lpstr>
      <vt:lpstr>方正舒体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Clarity</vt:lpstr>
      <vt:lpstr>API文档分析</vt:lpstr>
      <vt:lpstr>PowerPoint 演示文稿</vt:lpstr>
      <vt:lpstr>汇报内容</vt:lpstr>
      <vt:lpstr>API和API文档</vt:lpstr>
      <vt:lpstr>API文档的分类</vt:lpstr>
      <vt:lpstr>API文档的内容</vt:lpstr>
      <vt:lpstr>API文档的质量</vt:lpstr>
      <vt:lpstr>目标</vt:lpstr>
      <vt:lpstr>汇报内容</vt:lpstr>
      <vt:lpstr>API文档的知识</vt:lpstr>
      <vt:lpstr>API directive自动发现</vt:lpstr>
      <vt:lpstr>API directive自动发现</vt:lpstr>
      <vt:lpstr>API directive自动发现</vt:lpstr>
      <vt:lpstr>API directive自动发现</vt:lpstr>
      <vt:lpstr>汇报内容</vt:lpstr>
      <vt:lpstr>API文档信息增强</vt:lpstr>
      <vt:lpstr>API文档信息增强</vt:lpstr>
      <vt:lpstr>API文档信息增强</vt:lpstr>
      <vt:lpstr>API文档信息增强</vt:lpstr>
      <vt:lpstr>汇报内容</vt:lpstr>
      <vt:lpstr>API文档参考推荐</vt:lpstr>
      <vt:lpstr>API文档参考推荐</vt:lpstr>
      <vt:lpstr>API文档参考推荐</vt:lpstr>
      <vt:lpstr>汇报内容</vt:lpstr>
      <vt:lpstr>总结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NASAC</dc:title>
  <dc:creator>jingxuan</dc:creator>
  <cp:lastModifiedBy>72474</cp:lastModifiedBy>
  <cp:revision>2363</cp:revision>
  <cp:lastPrinted>2015-06-10T05:56:43Z</cp:lastPrinted>
  <dcterms:created xsi:type="dcterms:W3CDTF">2012-04-01T10:28:40Z</dcterms:created>
  <dcterms:modified xsi:type="dcterms:W3CDTF">2017-11-03T02:26:36Z</dcterms:modified>
</cp:coreProperties>
</file>