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9144000"/>
  <p:notesSz cx="6858000" cy="9144000"/>
  <p:embeddedFontLst>
    <p:embeddedFont>
      <p:font typeface="Helvetica Neue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2D3D2FD-C223-4F23-97F2-E2D18FD1312F}">
  <a:tblStyle styleId="{C2D3D2FD-C223-4F23-97F2-E2D18FD1312F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7E7E7"/>
          </a:solidFill>
        </a:fill>
      </a:tcStyle>
    </a:wholeTbl>
    <a:band1H>
      <a:tcStyle>
        <a:fill>
          <a:solidFill>
            <a:srgbClr val="EECBCB"/>
          </a:solidFill>
        </a:fill>
      </a:tcStyle>
    </a:band1H>
    <a:band1V>
      <a:tcStyle>
        <a:fill>
          <a:solidFill>
            <a:srgbClr val="EECBCB"/>
          </a:solidFill>
        </a:fill>
      </a:tcStyle>
    </a:band1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regular.fntdata"/><Relationship Id="rId50" Type="http://schemas.openxmlformats.org/officeDocument/2006/relationships/slide" Target="slides/slide45.xml"/><Relationship Id="rId53" Type="http://schemas.openxmlformats.org/officeDocument/2006/relationships/font" Target="fonts/HelveticaNeue-italic.fntdata"/><Relationship Id="rId52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second goal is the “nuts and bolts” of the course.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third goal prepares a student for the future.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first goal is a worldview to adopt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second goal is the “nuts and bolts” of the course.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third goal prepares a student for the future.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first goal is a worldview to adopt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second goal is the “nuts and bolts” of the course.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third goal prepares a student for the future.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first goal is a worldview to adopt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second goal is the “nuts and bolts” of the course.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third goal prepares a student for the future.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first goal is a worldview to adopt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second goal is the “nuts and bolts” of the course.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third goal prepares a student for the future.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first goal is a worldview to adopt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second goal is the “nuts and bolts” of the course.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third goal prepares a student for the future.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first goal is a worldview to adopt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second goal is the “nuts and bolts” of the course.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third goal prepares a student for the future.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first goal is a worldview to adopt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second goal is the “nuts and bolts” of the course.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third goal prepares a student for the future.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first goal is a worldview to adopt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second goal is the “nuts and bolts” of the course.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third goal prepares a student for the future.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primary concern for this course is efficiency.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might believe that faster computers make it unnecessary to be concerned with efficiency.  However…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we need special training.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" name="Shape 8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" name="Shape 8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" name="Shape 9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" name="Shape 10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" name="Shape 10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1" name="Shape 1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Shape 121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16" name="Shape 1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17" name="Shape 1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777239" y="0"/>
            <a:ext cx="7543800" cy="30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762000" y="3200400"/>
            <a:ext cx="7543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Impact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762000" y="4724400"/>
            <a:ext cx="68580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accent1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440"/>
              </a:spcBef>
              <a:buClr>
                <a:schemeClr val="accent1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360"/>
              </a:spcBef>
              <a:buClr>
                <a:schemeClr val="accent1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360"/>
              </a:spcBef>
              <a:buClr>
                <a:schemeClr val="accent1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248400" y="620877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761999" y="6208776"/>
            <a:ext cx="4873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7620000" y="568756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  <p:sp>
        <p:nvSpPr>
          <p:cNvPr id="24" name="Shape 24"/>
          <p:cNvSpPr/>
          <p:nvPr/>
        </p:nvSpPr>
        <p:spPr>
          <a:xfrm>
            <a:off x="777239" y="6172200"/>
            <a:ext cx="7543800" cy="2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762000" y="4572000"/>
            <a:ext cx="67818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262626"/>
              </a:buClr>
              <a:buFont typeface="Impact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590799" y="-990600"/>
            <a:ext cx="3886200" cy="7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4320" rtl="0" algn="l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/>
            </a:lvl1pPr>
            <a:lvl2pPr indent="-137159" lvl="1" marL="594360" rtl="0" algn="l">
              <a:spcBef>
                <a:spcPts val="440"/>
              </a:spcBef>
              <a:buClr>
                <a:schemeClr val="accent1"/>
              </a:buClr>
              <a:buFont typeface="Arial"/>
              <a:buChar char="•"/>
              <a:defRPr/>
            </a:lvl2pPr>
            <a:lvl3pPr indent="-106680" lvl="2" marL="868680" rtl="0" algn="l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/>
            </a:lvl3pPr>
            <a:lvl4pPr indent="-114300" lvl="3" marL="1143000" rtl="0" algn="l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/>
            </a:lvl4pPr>
            <a:lvl5pPr indent="-114300" lvl="4" marL="1371600" rtl="0" algn="l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/>
            </a:lvl5pPr>
            <a:lvl6pPr indent="-134620" lvl="5" marL="1645920" rtl="0" algn="l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6pPr>
            <a:lvl7pPr indent="-136651" lvl="6" marL="1901951" rtl="0" algn="l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7pPr>
            <a:lvl8pPr indent="-137160" lvl="7" marL="2194560" rtl="0" algn="l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8pPr>
            <a:lvl9pPr indent="-132079" lvl="8" marL="2468880" rtl="0" algn="l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248400" y="620877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761999" y="6208776"/>
            <a:ext cx="4873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7620000" y="568756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 rot="5400000">
            <a:off x="-1028699" y="2476500"/>
            <a:ext cx="541019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262626"/>
              </a:buClr>
              <a:buFont typeface="Impact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3009900" y="266700"/>
            <a:ext cx="4876799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4320" rtl="0" algn="l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/>
            </a:lvl1pPr>
            <a:lvl2pPr indent="-137159" lvl="1" marL="594360" rtl="0" algn="l">
              <a:spcBef>
                <a:spcPts val="440"/>
              </a:spcBef>
              <a:buClr>
                <a:schemeClr val="accent1"/>
              </a:buClr>
              <a:buFont typeface="Arial"/>
              <a:buChar char="•"/>
              <a:defRPr/>
            </a:lvl2pPr>
            <a:lvl3pPr indent="-106680" lvl="2" marL="868680" rtl="0" algn="l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/>
            </a:lvl3pPr>
            <a:lvl4pPr indent="-114300" lvl="3" marL="1143000" rtl="0" algn="l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/>
            </a:lvl4pPr>
            <a:lvl5pPr indent="-114300" lvl="4" marL="1371600" rtl="0" algn="l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/>
            </a:lvl5pPr>
            <a:lvl6pPr indent="-134620" lvl="5" marL="1645920" rtl="0" algn="l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6pPr>
            <a:lvl7pPr indent="-136651" lvl="6" marL="1901951" rtl="0" algn="l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7pPr>
            <a:lvl8pPr indent="-137160" lvl="7" marL="2194560" rtl="0" algn="l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8pPr>
            <a:lvl9pPr indent="-132079" lvl="8" marL="2468880" rtl="0" algn="l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248400" y="620877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761999" y="6208776"/>
            <a:ext cx="4873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7620000" y="568756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762000" y="4572000"/>
            <a:ext cx="67818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262626"/>
              </a:buClr>
              <a:buFont typeface="Impact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21920" lvl="0" marL="274320" rtl="0" algn="l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/>
            </a:lvl1pPr>
            <a:lvl2pPr indent="-137159" lvl="1" marL="594360" rtl="0" algn="l">
              <a:spcBef>
                <a:spcPts val="440"/>
              </a:spcBef>
              <a:buClr>
                <a:schemeClr val="accent1"/>
              </a:buClr>
              <a:buFont typeface="Arial"/>
              <a:buChar char="•"/>
              <a:defRPr/>
            </a:lvl2pPr>
            <a:lvl3pPr indent="-106680" lvl="2" marL="868680" rtl="0" algn="l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/>
            </a:lvl3pPr>
            <a:lvl4pPr indent="-114300" lvl="3" marL="1143000" rtl="0" algn="l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/>
            </a:lvl4pPr>
            <a:lvl5pPr indent="-114300" lvl="4" marL="1371600" rtl="0" algn="l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/>
            </a:lvl5pPr>
            <a:lvl6pPr indent="-134620" lvl="5" marL="1645920" rtl="0" algn="l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6pPr>
            <a:lvl7pPr indent="-136651" lvl="6" marL="1901951" rtl="0" algn="l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7pPr>
            <a:lvl8pPr indent="-137160" lvl="7" marL="2194560" rtl="0" algn="l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8pPr>
            <a:lvl9pPr indent="-132079" lvl="8" marL="2468880" rtl="0" algn="l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6248400" y="620877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761999" y="6208776"/>
            <a:ext cx="4873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7620000" y="568756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777239" y="0"/>
            <a:ext cx="7543800" cy="30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762000" y="3276600"/>
            <a:ext cx="7543800" cy="1676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Times New Roman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Times New Roman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Times New Roman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Times New Roman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Times New Roman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Times New Roman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Times New Roman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Times New Roman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6248400" y="620877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761999" y="6208776"/>
            <a:ext cx="4873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7620000" y="568756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  <p:sp>
        <p:nvSpPr>
          <p:cNvPr id="38" name="Shape 38"/>
          <p:cNvSpPr/>
          <p:nvPr/>
        </p:nvSpPr>
        <p:spPr>
          <a:xfrm>
            <a:off x="777239" y="6172200"/>
            <a:ext cx="7543800" cy="2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762000" y="4572000"/>
            <a:ext cx="67818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262626"/>
              </a:buClr>
              <a:buFont typeface="Impact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762000" y="609600"/>
            <a:ext cx="365760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8200" y="609600"/>
            <a:ext cx="365760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6248400" y="620877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761999" y="6208776"/>
            <a:ext cx="4873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7620000" y="568756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762000" y="4572000"/>
            <a:ext cx="67818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58952" y="609600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Impact"/>
              <a:buNone/>
              <a:defRPr/>
            </a:lvl1pPr>
            <a:lvl2pPr indent="0" lvl="1" marL="457200" rtl="0">
              <a:spcBef>
                <a:spcPts val="0"/>
              </a:spcBef>
              <a:buFont typeface="Times New Roman"/>
              <a:buNone/>
              <a:defRPr/>
            </a:lvl2pPr>
            <a:lvl3pPr indent="0" lvl="2" marL="914400" rtl="0">
              <a:spcBef>
                <a:spcPts val="0"/>
              </a:spcBef>
              <a:buFont typeface="Times New Roman"/>
              <a:buNone/>
              <a:defRPr/>
            </a:lvl3pPr>
            <a:lvl4pPr indent="0" lvl="3" marL="1371600" rtl="0">
              <a:spcBef>
                <a:spcPts val="0"/>
              </a:spcBef>
              <a:buFont typeface="Times New Roman"/>
              <a:buNone/>
              <a:defRPr/>
            </a:lvl4pPr>
            <a:lvl5pPr indent="0" lvl="4" marL="1828800" rtl="0">
              <a:spcBef>
                <a:spcPts val="0"/>
              </a:spcBef>
              <a:buFont typeface="Times New Roman"/>
              <a:buNone/>
              <a:defRPr/>
            </a:lvl5pPr>
            <a:lvl6pPr indent="0" lvl="5" marL="2286000" rtl="0">
              <a:spcBef>
                <a:spcPts val="0"/>
              </a:spcBef>
              <a:buFont typeface="Times New Roman"/>
              <a:buNone/>
              <a:defRPr/>
            </a:lvl6pPr>
            <a:lvl7pPr indent="0" lvl="6" marL="2743200" rtl="0">
              <a:spcBef>
                <a:spcPts val="0"/>
              </a:spcBef>
              <a:buFont typeface="Times New Roman"/>
              <a:buNone/>
              <a:defRPr/>
            </a:lvl7pPr>
            <a:lvl8pPr indent="0" lvl="7" marL="3200400" rtl="0">
              <a:spcBef>
                <a:spcPts val="0"/>
              </a:spcBef>
              <a:buFont typeface="Times New Roman"/>
              <a:buNone/>
              <a:defRPr/>
            </a:lvl8pPr>
            <a:lvl9pPr indent="0" lvl="8" marL="3657600" rtl="0">
              <a:spcBef>
                <a:spcPts val="0"/>
              </a:spcBef>
              <a:buFont typeface="Times New Roman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758952" y="1329263"/>
            <a:ext cx="3657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151" y="609600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Impact"/>
              <a:buNone/>
              <a:defRPr/>
            </a:lvl1pPr>
            <a:lvl2pPr indent="0" lvl="1" marL="457200" rtl="0">
              <a:spcBef>
                <a:spcPts val="0"/>
              </a:spcBef>
              <a:buFont typeface="Times New Roman"/>
              <a:buNone/>
              <a:defRPr/>
            </a:lvl2pPr>
            <a:lvl3pPr indent="0" lvl="2" marL="914400" rtl="0">
              <a:spcBef>
                <a:spcPts val="0"/>
              </a:spcBef>
              <a:buFont typeface="Times New Roman"/>
              <a:buNone/>
              <a:defRPr/>
            </a:lvl3pPr>
            <a:lvl4pPr indent="0" lvl="3" marL="1371600" rtl="0">
              <a:spcBef>
                <a:spcPts val="0"/>
              </a:spcBef>
              <a:buFont typeface="Times New Roman"/>
              <a:buNone/>
              <a:defRPr/>
            </a:lvl4pPr>
            <a:lvl5pPr indent="0" lvl="4" marL="1828800" rtl="0">
              <a:spcBef>
                <a:spcPts val="0"/>
              </a:spcBef>
              <a:buFont typeface="Times New Roman"/>
              <a:buNone/>
              <a:defRPr/>
            </a:lvl5pPr>
            <a:lvl6pPr indent="0" lvl="5" marL="2286000" rtl="0">
              <a:spcBef>
                <a:spcPts val="0"/>
              </a:spcBef>
              <a:buFont typeface="Times New Roman"/>
              <a:buNone/>
              <a:defRPr/>
            </a:lvl6pPr>
            <a:lvl7pPr indent="0" lvl="6" marL="2743200" rtl="0">
              <a:spcBef>
                <a:spcPts val="0"/>
              </a:spcBef>
              <a:buFont typeface="Times New Roman"/>
              <a:buNone/>
              <a:defRPr/>
            </a:lvl7pPr>
            <a:lvl8pPr indent="0" lvl="7" marL="3200400" rtl="0">
              <a:spcBef>
                <a:spcPts val="0"/>
              </a:spcBef>
              <a:buFont typeface="Times New Roman"/>
              <a:buNone/>
              <a:defRPr/>
            </a:lvl8pPr>
            <a:lvl9pPr indent="0" lvl="8" marL="3657600" rtl="0">
              <a:spcBef>
                <a:spcPts val="0"/>
              </a:spcBef>
              <a:buFont typeface="Times New Roman"/>
              <a:buNone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151" y="1329263"/>
            <a:ext cx="3657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248400" y="620877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761999" y="6208776"/>
            <a:ext cx="4873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7620000" y="568756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  <p:cxnSp>
        <p:nvCxnSpPr>
          <p:cNvPr id="55" name="Shape 55"/>
          <p:cNvCxnSpPr/>
          <p:nvPr/>
        </p:nvCxnSpPr>
        <p:spPr>
          <a:xfrm>
            <a:off x="758952" y="1249362"/>
            <a:ext cx="3657600" cy="1587"/>
          </a:xfrm>
          <a:prstGeom prst="straightConnector1">
            <a:avLst/>
          </a:prstGeom>
          <a:noFill/>
          <a:ln cap="flat" cmpd="sng" w="12700">
            <a:solidFill>
              <a:srgbClr val="AA000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4645151" y="1249362"/>
            <a:ext cx="3657600" cy="1587"/>
          </a:xfrm>
          <a:prstGeom prst="straightConnector1">
            <a:avLst/>
          </a:prstGeom>
          <a:noFill/>
          <a:ln cap="flat" cmpd="sng" w="12700">
            <a:solidFill>
              <a:srgbClr val="AA000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762000" y="4572000"/>
            <a:ext cx="67818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262626"/>
              </a:buClr>
              <a:buFont typeface="Impact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48400" y="620877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761999" y="6208776"/>
            <a:ext cx="4873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7620000" y="568756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x="6248400" y="620877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761999" y="6208776"/>
            <a:ext cx="4873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7620000" y="568756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762000" y="4572000"/>
            <a:ext cx="678484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762000" y="457200"/>
            <a:ext cx="26736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indent="0" lvl="1" marL="457200" rtl="0">
              <a:spcBef>
                <a:spcPts val="0"/>
              </a:spcBef>
              <a:buFont typeface="Times New Roman"/>
              <a:buNone/>
              <a:defRPr/>
            </a:lvl2pPr>
            <a:lvl3pPr indent="0" lvl="2" marL="914400" rtl="0">
              <a:spcBef>
                <a:spcPts val="0"/>
              </a:spcBef>
              <a:buFont typeface="Times New Roman"/>
              <a:buNone/>
              <a:defRPr/>
            </a:lvl3pPr>
            <a:lvl4pPr indent="0" lvl="3" marL="1371600" rtl="0">
              <a:spcBef>
                <a:spcPts val="0"/>
              </a:spcBef>
              <a:buFont typeface="Times New Roman"/>
              <a:buNone/>
              <a:defRPr/>
            </a:lvl4pPr>
            <a:lvl5pPr indent="0" lvl="4" marL="1828800" rtl="0">
              <a:spcBef>
                <a:spcPts val="0"/>
              </a:spcBef>
              <a:buFont typeface="Times New Roman"/>
              <a:buNone/>
              <a:defRPr/>
            </a:lvl5pPr>
            <a:lvl6pPr indent="0" lvl="5" marL="2286000" rtl="0">
              <a:spcBef>
                <a:spcPts val="0"/>
              </a:spcBef>
              <a:buFont typeface="Times New Roman"/>
              <a:buNone/>
              <a:defRPr/>
            </a:lvl6pPr>
            <a:lvl7pPr indent="0" lvl="6" marL="2743200" rtl="0">
              <a:spcBef>
                <a:spcPts val="0"/>
              </a:spcBef>
              <a:buFont typeface="Times New Roman"/>
              <a:buNone/>
              <a:defRPr/>
            </a:lvl7pPr>
            <a:lvl8pPr indent="0" lvl="7" marL="3200400" rtl="0">
              <a:spcBef>
                <a:spcPts val="0"/>
              </a:spcBef>
              <a:buFont typeface="Times New Roman"/>
              <a:buNone/>
              <a:defRPr/>
            </a:lvl8pPr>
            <a:lvl9pPr indent="0" lvl="8" marL="3657600" rtl="0">
              <a:spcBef>
                <a:spcPts val="0"/>
              </a:spcBef>
              <a:buFont typeface="Times New Roman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248400" y="620877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761999" y="6208776"/>
            <a:ext cx="4873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7620000" y="568756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  <p:cxnSp>
        <p:nvCxnSpPr>
          <p:cNvPr id="73" name="Shape 73"/>
          <p:cNvCxnSpPr/>
          <p:nvPr/>
        </p:nvCxnSpPr>
        <p:spPr>
          <a:xfrm rot="5400000">
            <a:off x="1677193" y="2514599"/>
            <a:ext cx="3809999" cy="1587"/>
          </a:xfrm>
          <a:prstGeom prst="straightConnector1">
            <a:avLst/>
          </a:prstGeom>
          <a:noFill/>
          <a:ln cap="flat" cmpd="sng" w="12700">
            <a:solidFill>
              <a:srgbClr val="97979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758952" y="4572000"/>
            <a:ext cx="678484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777239" y="457200"/>
            <a:ext cx="7543800" cy="289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850391" y="3505200"/>
            <a:ext cx="7391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Times New Roman"/>
              <a:buNone/>
              <a:defRPr/>
            </a:lvl1pPr>
            <a:lvl2pPr indent="0" lvl="1" marL="457200" rtl="0">
              <a:spcBef>
                <a:spcPts val="0"/>
              </a:spcBef>
              <a:buFont typeface="Times New Roman"/>
              <a:buNone/>
              <a:defRPr/>
            </a:lvl2pPr>
            <a:lvl3pPr indent="0" lvl="2" marL="914400" rtl="0">
              <a:spcBef>
                <a:spcPts val="0"/>
              </a:spcBef>
              <a:buFont typeface="Times New Roman"/>
              <a:buNone/>
              <a:defRPr/>
            </a:lvl3pPr>
            <a:lvl4pPr indent="0" lvl="3" marL="1371600" rtl="0">
              <a:spcBef>
                <a:spcPts val="0"/>
              </a:spcBef>
              <a:buFont typeface="Times New Roman"/>
              <a:buNone/>
              <a:defRPr/>
            </a:lvl4pPr>
            <a:lvl5pPr indent="0" lvl="4" marL="1828800" rtl="0">
              <a:spcBef>
                <a:spcPts val="0"/>
              </a:spcBef>
              <a:buFont typeface="Times New Roman"/>
              <a:buNone/>
              <a:defRPr/>
            </a:lvl5pPr>
            <a:lvl6pPr indent="0" lvl="5" marL="2286000" rtl="0">
              <a:spcBef>
                <a:spcPts val="0"/>
              </a:spcBef>
              <a:buFont typeface="Times New Roman"/>
              <a:buNone/>
              <a:defRPr/>
            </a:lvl6pPr>
            <a:lvl7pPr indent="0" lvl="6" marL="2743200" rtl="0">
              <a:spcBef>
                <a:spcPts val="0"/>
              </a:spcBef>
              <a:buFont typeface="Times New Roman"/>
              <a:buNone/>
              <a:defRPr/>
            </a:lvl7pPr>
            <a:lvl8pPr indent="0" lvl="7" marL="3200400" rtl="0">
              <a:spcBef>
                <a:spcPts val="0"/>
              </a:spcBef>
              <a:buFont typeface="Times New Roman"/>
              <a:buNone/>
              <a:defRPr/>
            </a:lvl8pPr>
            <a:lvl9pPr indent="0" lvl="8" marL="3657600" rtl="0">
              <a:spcBef>
                <a:spcPts val="0"/>
              </a:spcBef>
              <a:buFont typeface="Times New Roman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48400" y="620877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761999" y="6208776"/>
            <a:ext cx="4873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7620000" y="568756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762000" y="4572000"/>
            <a:ext cx="67818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Impact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21920" lvl="0" marL="274320" marR="0" rtl="0" algn="l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/>
            </a:lvl1pPr>
            <a:lvl2pPr indent="-137159" lvl="1" marL="594360" marR="0" rtl="0" algn="l">
              <a:spcBef>
                <a:spcPts val="440"/>
              </a:spcBef>
              <a:buClr>
                <a:schemeClr val="accent1"/>
              </a:buClr>
              <a:buFont typeface="Arial"/>
              <a:buChar char="•"/>
              <a:defRPr/>
            </a:lvl2pPr>
            <a:lvl3pPr indent="-106680" lvl="2" marL="868680" marR="0" rtl="0" algn="l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/>
            </a:lvl3pPr>
            <a:lvl4pPr indent="-114300" lvl="3" marL="1143000" marR="0" rtl="0" algn="l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/>
            </a:lvl4pPr>
            <a:lvl5pPr indent="-114300" lvl="4" marL="1371600" marR="0" rtl="0" algn="l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/>
            </a:lvl5pPr>
            <a:lvl6pPr indent="-134620" lvl="5" marL="1645920" marR="0" rtl="0" algn="l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6pPr>
            <a:lvl7pPr indent="-136651" lvl="6" marL="1901951" marR="0" rtl="0" algn="l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7pPr>
            <a:lvl8pPr indent="-137160" lvl="7" marL="2194560" marR="0" rtl="0" algn="l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8pPr>
            <a:lvl9pPr indent="-132079" lvl="8" marL="2468880" marR="0" rtl="0" algn="l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248400" y="620877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761999" y="6208776"/>
            <a:ext cx="4873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620000" y="568756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  <p:sp>
        <p:nvSpPr>
          <p:cNvPr id="15" name="Shape 15"/>
          <p:cNvSpPr/>
          <p:nvPr/>
        </p:nvSpPr>
        <p:spPr>
          <a:xfrm>
            <a:off x="777239" y="0"/>
            <a:ext cx="75438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777239" y="6172200"/>
            <a:ext cx="7543800" cy="2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cs.cmu.edu/" TargetMode="External"/><Relationship Id="rId4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cs.cmu.edu/" TargetMode="External"/><Relationship Id="rId4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ehyv_logo.JPG"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247055"/>
            <a:ext cx="1524000" cy="60251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4572000" y="621741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BeeHyv Software Solutions Pvt. Ltd.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Confidential</a:t>
            </a:r>
          </a:p>
        </p:txBody>
      </p:sp>
      <p:sp>
        <p:nvSpPr>
          <p:cNvPr id="100" name="Shape 100"/>
          <p:cNvSpPr txBox="1"/>
          <p:nvPr>
            <p:ph type="ctrTitle"/>
          </p:nvPr>
        </p:nvSpPr>
        <p:spPr>
          <a:xfrm>
            <a:off x="990600" y="1295400"/>
            <a:ext cx="7543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Impact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Generics &amp; Collections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1524000" y="3124200"/>
            <a:ext cx="68580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Anuranjan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81000" y="304800"/>
            <a:ext cx="8226425" cy="593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Autoboxing and Unboxing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04800" y="914400"/>
            <a:ext cx="8226425" cy="2135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533400" lvl="0" marL="533400" marR="0" rtl="0" algn="l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Autoboxing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the automatic conversion that the Java compiler makes between the primitive types and their corresponding object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wrapper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classes. </a:t>
            </a:r>
          </a:p>
          <a:p>
            <a:pPr indent="-533400" lvl="0" marL="533400" marR="0" rtl="0" algn="l">
              <a:lnSpc>
                <a:spcPct val="80000"/>
              </a:lnSpc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converting an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to an 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 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to a 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so on. </a:t>
            </a:r>
          </a:p>
          <a:p>
            <a:pPr indent="-533400" lvl="0" marL="533400" marR="0" rtl="0" algn="l">
              <a:lnSpc>
                <a:spcPct val="80000"/>
              </a:lnSpc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conversion goes the other way, this is called 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unboxing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graphicFrame>
        <p:nvGraphicFramePr>
          <p:cNvPr id="163" name="Shape 163"/>
          <p:cNvGraphicFramePr/>
          <p:nvPr/>
        </p:nvGraphicFramePr>
        <p:xfrm>
          <a:off x="15240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{C2D3D2FD-C223-4F23-97F2-E2D18FD1312F}</a:tableStyleId>
              </a:tblPr>
              <a:tblGrid>
                <a:gridCol w="2933700"/>
                <a:gridCol w="2933700"/>
              </a:tblGrid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Primitive type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Wrapper class</a:t>
                      </a:r>
                    </a:p>
                  </a:txBody>
                  <a:tcPr marT="45725" marB="45725" marR="91450" marL="91450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boolean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Boolean</a:t>
                      </a:r>
                    </a:p>
                  </a:txBody>
                  <a:tcPr marT="45725" marB="45725" marR="91450" marL="91450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byte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Byte</a:t>
                      </a:r>
                    </a:p>
                  </a:txBody>
                  <a:tcPr marT="45725" marB="45725" marR="91450" marL="91450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char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Character</a:t>
                      </a:r>
                    </a:p>
                  </a:txBody>
                  <a:tcPr marT="45725" marB="45725" marR="91450" marL="91450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float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Float</a:t>
                      </a:r>
                    </a:p>
                  </a:txBody>
                  <a:tcPr marT="45725" marB="45725" marR="91450" marL="91450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int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Integer</a:t>
                      </a:r>
                    </a:p>
                  </a:txBody>
                  <a:tcPr marT="45725" marB="45725" marR="91450" marL="91450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long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Long</a:t>
                      </a:r>
                    </a:p>
                  </a:txBody>
                  <a:tcPr marT="45725" marB="45725" marR="91450" marL="91450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short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Short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5612" y="365125"/>
            <a:ext cx="8226425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Use Generics?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447800"/>
            <a:ext cx="822642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Stronger type checks at compile time and issues errors if the code violates type safety.</a:t>
            </a: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Enabling programmers to implement generic algorithms that work on collections of different types, can be customized, and are type safe and easier to read.</a:t>
            </a: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Elimination of casts.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257331" y="1143000"/>
            <a:ext cx="8610599" cy="385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code snippet without generics requires casting: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List list = new ArrayList();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list.add("hello");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String s = (String) list.get(0);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re-written to use generics, the code does not require casting: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list = new ArrayList&lt;String&gt;();</a:t>
            </a:r>
          </a:p>
          <a:p>
            <a:pPr indent="0" lvl="2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list.add("hello"); </a:t>
            </a:r>
          </a:p>
          <a:p>
            <a:pPr indent="0" lvl="2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String s = list.get(0); 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no cast required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5612" y="304800"/>
            <a:ext cx="822642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Core Collection Interfaces</a:t>
            </a:r>
          </a:p>
        </p:txBody>
      </p:sp>
      <p:grpSp>
        <p:nvGrpSpPr>
          <p:cNvPr id="183" name="Shape 183"/>
          <p:cNvGrpSpPr/>
          <p:nvPr/>
        </p:nvGrpSpPr>
        <p:grpSpPr>
          <a:xfrm>
            <a:off x="914400" y="1065550"/>
            <a:ext cx="6659380" cy="2973049"/>
            <a:chOff x="1066800" y="1934980"/>
            <a:chExt cx="6659380" cy="2973049"/>
          </a:xfrm>
        </p:grpSpPr>
        <p:sp>
          <p:nvSpPr>
            <p:cNvPr id="184" name="Shape 184"/>
            <p:cNvSpPr/>
            <p:nvPr/>
          </p:nvSpPr>
          <p:spPr>
            <a:xfrm>
              <a:off x="1066800" y="1934980"/>
              <a:ext cx="4953000" cy="2971799"/>
            </a:xfrm>
            <a:prstGeom prst="roundRect">
              <a:avLst>
                <a:gd fmla="val 10110" name="adj"/>
              </a:avLst>
            </a:prstGeom>
            <a:solidFill>
              <a:schemeClr val="accent1">
                <a:alpha val="1294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6125980" y="1936230"/>
              <a:ext cx="1600199" cy="2971799"/>
            </a:xfrm>
            <a:prstGeom prst="roundRect">
              <a:avLst>
                <a:gd fmla="val 10110" name="adj"/>
              </a:avLst>
            </a:prstGeom>
            <a:solidFill>
              <a:schemeClr val="accent1">
                <a:alpha val="1294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86" name="Shape 186"/>
            <p:cNvGrpSpPr/>
            <p:nvPr/>
          </p:nvGrpSpPr>
          <p:grpSpPr>
            <a:xfrm>
              <a:off x="1146350" y="2087426"/>
              <a:ext cx="6470298" cy="2683146"/>
              <a:chOff x="3350" y="106226"/>
              <a:chExt cx="6470298" cy="2683146"/>
            </a:xfrm>
          </p:grpSpPr>
          <p:sp>
            <p:nvSpPr>
              <p:cNvPr id="187" name="Shape 187"/>
              <p:cNvSpPr/>
              <p:nvPr/>
            </p:nvSpPr>
            <p:spPr>
              <a:xfrm>
                <a:off x="5729192" y="804962"/>
                <a:ext cx="91439" cy="293468"/>
              </a:xfrm>
              <a:custGeom>
                <a:pathLst>
                  <a:path extrusionOk="0" h="293469" w="91440">
                    <a:moveTo>
                      <a:pt x="45720" y="0"/>
                    </a:moveTo>
                    <a:lnTo>
                      <a:pt x="45720" y="293469"/>
                    </a:lnTo>
                  </a:path>
                </a:pathLst>
              </a:custGeom>
              <a:noFill/>
              <a:ln cap="flat" cmpd="sng" w="25400">
                <a:solidFill>
                  <a:srgbClr val="89000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88" name="Shape 188"/>
              <p:cNvSpPr/>
              <p:nvPr/>
            </p:nvSpPr>
            <p:spPr>
              <a:xfrm>
                <a:off x="2393027" y="804962"/>
                <a:ext cx="1690941" cy="293468"/>
              </a:xfrm>
              <a:custGeom>
                <a:pathLst>
                  <a:path extrusionOk="0" h="293469" w="1690942">
                    <a:moveTo>
                      <a:pt x="0" y="0"/>
                    </a:moveTo>
                    <a:lnTo>
                      <a:pt x="0" y="146734"/>
                    </a:lnTo>
                    <a:lnTo>
                      <a:pt x="1690942" y="146734"/>
                    </a:lnTo>
                    <a:lnTo>
                      <a:pt x="1690942" y="293469"/>
                    </a:lnTo>
                  </a:path>
                </a:pathLst>
              </a:custGeom>
              <a:noFill/>
              <a:ln cap="flat" cmpd="sng" w="25400">
                <a:solidFill>
                  <a:srgbClr val="89000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89" name="Shape 189"/>
              <p:cNvSpPr/>
              <p:nvPr/>
            </p:nvSpPr>
            <p:spPr>
              <a:xfrm>
                <a:off x="2347308" y="804962"/>
                <a:ext cx="91439" cy="293468"/>
              </a:xfrm>
              <a:custGeom>
                <a:pathLst>
                  <a:path extrusionOk="0" h="293469" w="91440">
                    <a:moveTo>
                      <a:pt x="45720" y="0"/>
                    </a:moveTo>
                    <a:lnTo>
                      <a:pt x="45720" y="293469"/>
                    </a:lnTo>
                  </a:path>
                </a:pathLst>
              </a:custGeom>
              <a:noFill/>
              <a:ln cap="flat" cmpd="sng" w="25400">
                <a:solidFill>
                  <a:srgbClr val="89000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90" name="Shape 190"/>
              <p:cNvSpPr/>
              <p:nvPr/>
            </p:nvSpPr>
            <p:spPr>
              <a:xfrm>
                <a:off x="143096" y="1797167"/>
                <a:ext cx="209619" cy="642836"/>
              </a:xfrm>
              <a:custGeom>
                <a:pathLst>
                  <a:path extrusionOk="0" h="642837" w="209620">
                    <a:moveTo>
                      <a:pt x="0" y="0"/>
                    </a:moveTo>
                    <a:lnTo>
                      <a:pt x="0" y="642837"/>
                    </a:lnTo>
                    <a:lnTo>
                      <a:pt x="209620" y="642837"/>
                    </a:lnTo>
                  </a:path>
                </a:pathLst>
              </a:custGeom>
              <a:noFill/>
              <a:ln cap="flat" cmpd="sng" w="25400">
                <a:solidFill>
                  <a:srgbClr val="9D000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91" name="Shape 191"/>
              <p:cNvSpPr/>
              <p:nvPr/>
            </p:nvSpPr>
            <p:spPr>
              <a:xfrm>
                <a:off x="702085" y="804962"/>
                <a:ext cx="1690941" cy="293468"/>
              </a:xfrm>
              <a:custGeom>
                <a:pathLst>
                  <a:path extrusionOk="0" h="293469" w="1690942">
                    <a:moveTo>
                      <a:pt x="1690942" y="0"/>
                    </a:moveTo>
                    <a:lnTo>
                      <a:pt x="1690942" y="146734"/>
                    </a:lnTo>
                    <a:lnTo>
                      <a:pt x="0" y="146734"/>
                    </a:lnTo>
                    <a:lnTo>
                      <a:pt x="0" y="293469"/>
                    </a:lnTo>
                  </a:path>
                </a:pathLst>
              </a:custGeom>
              <a:noFill/>
              <a:ln cap="flat" cmpd="sng" w="25400">
                <a:solidFill>
                  <a:srgbClr val="89000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92" name="Shape 192"/>
              <p:cNvSpPr/>
              <p:nvPr/>
            </p:nvSpPr>
            <p:spPr>
              <a:xfrm>
                <a:off x="1694291" y="106226"/>
                <a:ext cx="1397472" cy="698736"/>
              </a:xfrm>
              <a:prstGeom prst="rect">
                <a:avLst/>
              </a:prstGeom>
              <a:solidFill>
                <a:srgbClr val="AD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 txBox="1"/>
              <p:nvPr/>
            </p:nvSpPr>
            <p:spPr>
              <a:xfrm>
                <a:off x="1694291" y="106226"/>
                <a:ext cx="1397472" cy="698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5875" lIns="15875" rIns="15875" tIns="15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875"/>
                  </a:spcAft>
                  <a:buSzPct val="25000"/>
                  <a:buNone/>
                </a:pPr>
                <a:r>
                  <a:rPr b="0" i="0" lang="en-US" sz="25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Collection</a:t>
                </a: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3350" y="1098430"/>
                <a:ext cx="1397472" cy="698736"/>
              </a:xfrm>
              <a:prstGeom prst="rect">
                <a:avLst/>
              </a:prstGeom>
              <a:solidFill>
                <a:srgbClr val="AD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Shape 195"/>
              <p:cNvSpPr txBox="1"/>
              <p:nvPr/>
            </p:nvSpPr>
            <p:spPr>
              <a:xfrm>
                <a:off x="3350" y="1098430"/>
                <a:ext cx="1397472" cy="698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5875" lIns="15875" rIns="15875" tIns="15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875"/>
                  </a:spcAft>
                  <a:buSzPct val="25000"/>
                  <a:buNone/>
                </a:pPr>
                <a:r>
                  <a:rPr b="0" i="0" lang="en-US" sz="25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Set</a:t>
                </a: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352717" y="2090636"/>
                <a:ext cx="1397472" cy="698736"/>
              </a:xfrm>
              <a:prstGeom prst="rect">
                <a:avLst/>
              </a:prstGeom>
              <a:solidFill>
                <a:srgbClr val="AD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 txBox="1"/>
              <p:nvPr/>
            </p:nvSpPr>
            <p:spPr>
              <a:xfrm>
                <a:off x="352717" y="2090636"/>
                <a:ext cx="1397472" cy="698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5875" lIns="15875" rIns="15875" tIns="15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875"/>
                  </a:spcAft>
                  <a:buSzPct val="25000"/>
                  <a:buNone/>
                </a:pPr>
                <a:r>
                  <a:rPr b="0" i="0" lang="en-US" sz="25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Sorted Set</a:t>
                </a: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1694291" y="1098430"/>
                <a:ext cx="1397472" cy="698736"/>
              </a:xfrm>
              <a:prstGeom prst="rect">
                <a:avLst/>
              </a:prstGeom>
              <a:solidFill>
                <a:srgbClr val="AD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Shape 199"/>
              <p:cNvSpPr txBox="1"/>
              <p:nvPr/>
            </p:nvSpPr>
            <p:spPr>
              <a:xfrm>
                <a:off x="1694291" y="1098430"/>
                <a:ext cx="1397472" cy="698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5875" lIns="15875" rIns="15875" tIns="15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875"/>
                  </a:spcAft>
                  <a:buSzPct val="25000"/>
                  <a:buNone/>
                </a:pPr>
                <a:r>
                  <a:rPr b="0" i="0" lang="en-US" sz="25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List</a:t>
                </a: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3385233" y="1098430"/>
                <a:ext cx="1397472" cy="698736"/>
              </a:xfrm>
              <a:prstGeom prst="rect">
                <a:avLst/>
              </a:prstGeom>
              <a:solidFill>
                <a:srgbClr val="AD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 txBox="1"/>
              <p:nvPr/>
            </p:nvSpPr>
            <p:spPr>
              <a:xfrm>
                <a:off x="3385233" y="1098430"/>
                <a:ext cx="1397472" cy="698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5875" lIns="15875" rIns="15875" tIns="15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875"/>
                  </a:spcAft>
                  <a:buSzPct val="25000"/>
                  <a:buNone/>
                </a:pPr>
                <a:r>
                  <a:rPr b="0" i="0" lang="en-US" sz="25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5076176" y="106226"/>
                <a:ext cx="1397472" cy="698736"/>
              </a:xfrm>
              <a:prstGeom prst="rect">
                <a:avLst/>
              </a:prstGeom>
              <a:solidFill>
                <a:srgbClr val="AD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Shape 203"/>
              <p:cNvSpPr txBox="1"/>
              <p:nvPr/>
            </p:nvSpPr>
            <p:spPr>
              <a:xfrm>
                <a:off x="5076176" y="106226"/>
                <a:ext cx="1397472" cy="698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5875" lIns="15875" rIns="15875" tIns="15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875"/>
                  </a:spcAft>
                  <a:buSzPct val="25000"/>
                  <a:buNone/>
                </a:pPr>
                <a:r>
                  <a:rPr b="0" i="0" lang="en-US" sz="25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Map</a:t>
                </a: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5076176" y="1098430"/>
                <a:ext cx="1397472" cy="698736"/>
              </a:xfrm>
              <a:prstGeom prst="rect">
                <a:avLst/>
              </a:prstGeom>
              <a:solidFill>
                <a:srgbClr val="AD00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 txBox="1"/>
              <p:nvPr/>
            </p:nvSpPr>
            <p:spPr>
              <a:xfrm>
                <a:off x="5076176" y="1098430"/>
                <a:ext cx="1397472" cy="698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5875" lIns="15875" rIns="15875" tIns="15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875"/>
                  </a:spcAft>
                  <a:buSzPct val="25000"/>
                  <a:buNone/>
                </a:pPr>
                <a:r>
                  <a:rPr b="0" i="0" lang="en-US" sz="25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Sorted Map</a:t>
                </a:r>
              </a:p>
            </p:txBody>
          </p:sp>
        </p:grpSp>
      </p:grpSp>
      <p:sp>
        <p:nvSpPr>
          <p:cNvPr id="206" name="Shape 206"/>
          <p:cNvSpPr/>
          <p:nvPr/>
        </p:nvSpPr>
        <p:spPr>
          <a:xfrm>
            <a:off x="457200" y="4240208"/>
            <a:ext cx="8610599" cy="2160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– root of all Collection hierarchy</a:t>
            </a:r>
          </a:p>
          <a:p>
            <a:pPr indent="-342900" lvl="1" marL="8001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May/may not allow duplicates</a:t>
            </a:r>
          </a:p>
          <a:p>
            <a:pPr indent="-342900" lvl="1" marL="8001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be ordered/unordered</a:t>
            </a:r>
          </a:p>
          <a:p>
            <a:pPr indent="-342900" lvl="1" marL="8001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direct implementation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91266" y="244475"/>
            <a:ext cx="8226425" cy="746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Complete Collection Interface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4418350" y="6340758"/>
            <a:ext cx="3888360" cy="373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151516"/>
              </a:buClr>
              <a:buSzPct val="25000"/>
              <a:buFont typeface="Times New Roman"/>
              <a:buNone/>
            </a:pPr>
            <a:r>
              <a:rPr b="0" i="1" lang="en-US" sz="2000" u="none" cap="none" strike="noStrike">
                <a:solidFill>
                  <a:srgbClr val="1515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</a:t>
            </a:r>
            <a:r>
              <a:rPr b="0" i="0" lang="en-US" sz="20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http://www.cs.cmu.edu</a:t>
            </a:r>
          </a:p>
        </p:txBody>
      </p:sp>
      <p:grpSp>
        <p:nvGrpSpPr>
          <p:cNvPr id="214" name="Shape 214"/>
          <p:cNvGrpSpPr/>
          <p:nvPr/>
        </p:nvGrpSpPr>
        <p:grpSpPr>
          <a:xfrm>
            <a:off x="1861278" y="1066800"/>
            <a:ext cx="5486399" cy="4905375"/>
            <a:chOff x="1861278" y="1066800"/>
            <a:chExt cx="5486399" cy="4905375"/>
          </a:xfrm>
        </p:grpSpPr>
        <p:pic>
          <p:nvPicPr>
            <p:cNvPr id="215" name="Shape 2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1278" y="1066800"/>
              <a:ext cx="5486399" cy="4905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Shape 216"/>
            <p:cNvSpPr/>
            <p:nvPr/>
          </p:nvSpPr>
          <p:spPr>
            <a:xfrm>
              <a:off x="2789419" y="4891789"/>
              <a:ext cx="915650" cy="457200"/>
            </a:xfrm>
            <a:prstGeom prst="ellipse">
              <a:avLst/>
            </a:prstGeom>
            <a:solidFill>
              <a:schemeClr val="accent1">
                <a:alpha val="16862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030450" y="4886794"/>
              <a:ext cx="915650" cy="457200"/>
            </a:xfrm>
            <a:prstGeom prst="ellipse">
              <a:avLst/>
            </a:prstGeom>
            <a:solidFill>
              <a:schemeClr val="accent1">
                <a:alpha val="16862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91266" y="473075"/>
            <a:ext cx="8226425" cy="746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Complete Map Interface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418350" y="6340758"/>
            <a:ext cx="3888360" cy="373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151516"/>
              </a:buClr>
              <a:buSzPct val="25000"/>
              <a:buFont typeface="Times New Roman"/>
              <a:buNone/>
            </a:pPr>
            <a:r>
              <a:rPr b="0" i="1" lang="en-US" sz="2000" u="none" cap="none" strike="noStrike">
                <a:solidFill>
                  <a:srgbClr val="1515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</a:t>
            </a:r>
            <a:r>
              <a:rPr b="0" i="0" lang="en-US" sz="20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http://www.cs.cmu.edu</a:t>
            </a:r>
          </a:p>
        </p:txBody>
      </p:sp>
      <p:grpSp>
        <p:nvGrpSpPr>
          <p:cNvPr id="225" name="Shape 225"/>
          <p:cNvGrpSpPr/>
          <p:nvPr/>
        </p:nvGrpSpPr>
        <p:grpSpPr>
          <a:xfrm>
            <a:off x="1981200" y="1752600"/>
            <a:ext cx="5010150" cy="3667125"/>
            <a:chOff x="1981200" y="1752600"/>
            <a:chExt cx="5010150" cy="3667125"/>
          </a:xfrm>
        </p:grpSpPr>
        <p:pic>
          <p:nvPicPr>
            <p:cNvPr id="226" name="Shape 2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81200" y="1752600"/>
              <a:ext cx="5010150" cy="366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Shape 227"/>
            <p:cNvSpPr/>
            <p:nvPr/>
          </p:nvSpPr>
          <p:spPr>
            <a:xfrm>
              <a:off x="4373380" y="4252210"/>
              <a:ext cx="915650" cy="457200"/>
            </a:xfrm>
            <a:prstGeom prst="ellipse">
              <a:avLst/>
            </a:prstGeom>
            <a:solidFill>
              <a:schemeClr val="accent1">
                <a:alpha val="16862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81000" y="457200"/>
            <a:ext cx="8226425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List Interface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4787" y="1371600"/>
            <a:ext cx="8226425" cy="54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ordered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(or </a:t>
            </a:r>
            <a:r>
              <a:rPr b="0" i="1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contain duplicate elements</a:t>
            </a: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Positional access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manipulates elements based on their numerical position in the list</a:t>
            </a: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 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searches for a specified object in the list and returns its numerical position</a:t>
            </a: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extends 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semantics to take advantage of the list's sequential nature</a:t>
            </a: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Range-view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performs arbitrary </a:t>
            </a:r>
            <a:r>
              <a:rPr b="0" i="1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 operations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on the list.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Impact"/>
              <a:buNone/>
            </a:pPr>
            <a:br>
              <a:rPr b="0" i="0" lang="en-US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rPr>
            </a:b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32214" y="457200"/>
            <a:ext cx="8226425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ArrayList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15910" y="3276600"/>
            <a:ext cx="8226425" cy="3352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resizable-array implementation of </a:t>
            </a:r>
            <a:r>
              <a:rPr b="0" i="0" lang="en-US" sz="24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methods to manipulate the size of the array that is used internally to store the list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Impact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 Details: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Impact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(int initialCapacity);</a:t>
            </a:r>
            <a:r>
              <a:rPr b="1" i="0" lang="en-US" sz="2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(Collection&lt;&gt; c);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Impact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Impact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Impact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Impact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685800" y="1048100"/>
            <a:ext cx="7924799" cy="415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Positional Access </a:t>
            </a:r>
            <a:r>
              <a:rPr b="1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get(int index);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set(int index, E element);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add(E element);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add(int index, E element);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addAll(Collection&lt;E&gt; c);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addAll(int index, Collection&lt;E&gt; c);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remove(int index);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remove(Object o);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removeAll(Collection&lt;E&gt; c);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692045" y="609600"/>
            <a:ext cx="8077199" cy="313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Operations: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18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8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indexOf(Object o);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18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8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lastIndexOf(Object o);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18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Iterator&lt;E&gt;</a:t>
            </a:r>
            <a:r>
              <a:rPr b="0" i="0" lang="en-US" sz="18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 iterator();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18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ListIterator&lt;E&gt;</a:t>
            </a:r>
            <a:r>
              <a:rPr b="0" i="0" lang="en-US" sz="18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 listIterator();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18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ListIterator&lt;E&gt;</a:t>
            </a:r>
            <a:r>
              <a:rPr b="0" i="0" lang="en-US" sz="18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listIterator(int index);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53" name="Shape 253"/>
          <p:cNvGraphicFramePr/>
          <p:nvPr/>
        </p:nvGraphicFramePr>
        <p:xfrm>
          <a:off x="609600" y="4038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{C2D3D2FD-C223-4F23-97F2-E2D18FD1312F}</a:tableStyleId>
              </a:tblPr>
              <a:tblGrid>
                <a:gridCol w="3657600"/>
                <a:gridCol w="4250950"/>
              </a:tblGrid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Iterator&lt;E&gt; (Uni-directional)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ListIterator&lt;E&gt; extends Iterator&lt;E&gt;</a:t>
                      </a:r>
                    </a:p>
                  </a:txBody>
                  <a:tcPr marT="45725" marB="45725" marR="91450" marL="91450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boolean</a:t>
                      </a: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hasNext();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boolean</a:t>
                      </a: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hasPrevious(); </a:t>
                      </a:r>
                    </a:p>
                  </a:txBody>
                  <a:tcPr marT="45725" marB="45725" marR="91450" marL="91450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E</a:t>
                      </a: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next();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E</a:t>
                      </a: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previous(); </a:t>
                      </a:r>
                    </a:p>
                  </a:txBody>
                  <a:tcPr marT="45725" marB="45725" marR="91450" marL="91450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</a:t>
                      </a: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remove();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int</a:t>
                      </a: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nextIndex(); </a:t>
                      </a:r>
                    </a:p>
                  </a:txBody>
                  <a:tcPr marT="45725" marB="45725" marR="91450" marL="91450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int</a:t>
                      </a: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previousIndex(); 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066800"/>
            <a:ext cx="8226425" cy="525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Generics – what is it and why do we use it</a:t>
            </a: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Core Collection Interfaces</a:t>
            </a: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Inteface</a:t>
            </a: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ArrayList</a:t>
            </a: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Iterators</a:t>
            </a: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Interface</a:t>
            </a: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HashSet</a:t>
            </a: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 Interface</a:t>
            </a: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HashMap</a:t>
            </a: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Comparable vs. Comparator</a:t>
            </a: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of HashMaps</a:t>
            </a: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692045" y="1447800"/>
            <a:ext cx="8077199" cy="4191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Range-View Operations: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List&lt;E&gt;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subList(int fromIndex, int toIndex);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Operations: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clear();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contains(Object o);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size();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Object[]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toArray();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trimToSize();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81000" y="457200"/>
            <a:ext cx="8226425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Set Interface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24787" y="609600"/>
            <a:ext cx="8226425" cy="5105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unordered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contain duplicate elements</a:t>
            </a: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operations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get the size, adding an element, etc.</a:t>
            </a: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Bulk operations 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standard set-algebraic operations such as subset, union, intersection and difference</a:t>
            </a: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operations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similar to those in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Impact"/>
              <a:buNone/>
            </a:pPr>
            <a:br>
              <a:rPr b="0" i="0" lang="en-US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rPr>
            </a:b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32214" y="457200"/>
            <a:ext cx="8226425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HashSet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381000" y="2209800"/>
            <a:ext cx="8610599" cy="3352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Backed by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HashTables 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store the elements of the set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Impact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 Details: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Impact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HashSet();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HashSet(Collection&lt;&gt; c);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HashSet(int initialCapacity);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HashSet(int initialCapacity, float loadFactor);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Impact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Impact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685800" y="762000"/>
            <a:ext cx="7924799" cy="5336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</a:t>
            </a:r>
            <a:r>
              <a:rPr b="1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size();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isEmpty();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contains(Object o);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add(E element);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remove(Object o);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Iterator&lt;E&gt;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iterator();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Bulk Operations: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containsAll(Collection&lt;?&gt; c);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addAll(Collection&lt;? extends E&gt; c);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removeAll(Collection&lt;?&gt; c);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retainAll(Collection&lt;?&gt; c);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clear();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81000" y="364760"/>
            <a:ext cx="8226425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Map Interface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24787" y="2057400"/>
            <a:ext cx="8226425" cy="5105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Key-Value pairs</a:t>
            </a: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contain duplicate keys</a:t>
            </a: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key can map to at most one value</a:t>
            </a: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operations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—adding an pair, removing a pair, etc.</a:t>
            </a: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Bulk operations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operations involving complete map objects</a:t>
            </a: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views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allow complete map to be viewed as collections of keys, values or key-value pairs</a:t>
            </a: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Multimaps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nothing but maps with values being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instances. Through this, it is possible to map one key to multiple values in terms of a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Impact"/>
              <a:buNone/>
            </a:pPr>
            <a:br>
              <a:rPr b="0" i="0" lang="en-US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rPr>
            </a:b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32214" y="457200"/>
            <a:ext cx="8226425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HashMap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381000" y="2209800"/>
            <a:ext cx="8610599" cy="3352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Permits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values and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keys as well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Impact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 Details: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Impact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HashMap();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HashMap(Map&lt;K, V&gt; m);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HashMap(int initialCapacity);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HashMap(int initialCapacity, float loadFactor);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Impact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Impact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685800" y="999423"/>
            <a:ext cx="7924799" cy="4598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</a:t>
            </a:r>
            <a:r>
              <a:rPr b="1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put(K key, V value);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get(K key);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remove(K key);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containsKey(K key);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containsValue(V value);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size();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isEmpty();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Bulk Operations: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putAll(Map&lt;K, V&gt; m);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clear();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457200" y="609600"/>
            <a:ext cx="8534399" cy="5318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Views</a:t>
            </a:r>
            <a:r>
              <a:rPr b="1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Set&lt;K&gt;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keySet();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Collection&lt;V&gt;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values();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Set&lt;Map.Entry&lt;K,V&gt;&gt;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entrySet();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Algebra – Application of Collection views: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if (m1.entrySet().containsAll(m2.entrySet())) { ... 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if (m1.keySet().equals(m2.keySet())) { 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Set&lt;KeyType&gt; commonKeys = new HashSet&lt;KeyType&gt;(m1.keySet()); commonKeys.retainAll(m2.keySet());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" name="Shape 310"/>
          <p:cNvGraphicFramePr/>
          <p:nvPr/>
        </p:nvGraphicFramePr>
        <p:xfrm>
          <a:off x="609600" y="1356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{C2D3D2FD-C223-4F23-97F2-E2D18FD1312F}</a:tableStyleId>
              </a:tblPr>
              <a:tblGrid>
                <a:gridCol w="3657600"/>
                <a:gridCol w="4250950"/>
              </a:tblGrid>
              <a:tr h="53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Comparable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Comparator</a:t>
                      </a:r>
                    </a:p>
                  </a:txBody>
                  <a:tcPr marT="45725" marB="45725" marR="91450" marL="91450"/>
                </a:tc>
              </a:tr>
              <a:tr h="97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/>
                        <a:t>capable of comparing itself with another object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/>
                        <a:t>capable of comparing two objects , which are instances of a different class</a:t>
                      </a:r>
                    </a:p>
                  </a:txBody>
                  <a:tcPr marT="45725" marB="45725" marR="91450" marL="91450"/>
                </a:tc>
              </a:tr>
              <a:tr h="97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/>
                        <a:t>Implements  the  interface </a:t>
                      </a: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java.lang.Comparable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/>
                        <a:t>Implements  the  interface </a:t>
                      </a: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java.lang.Comparator </a:t>
                      </a:r>
                    </a:p>
                  </a:txBody>
                  <a:tcPr marT="45725" marB="45725" marR="91450" marL="91450"/>
                </a:tc>
              </a:tr>
              <a:tr h="97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</a:t>
                      </a:r>
                      <a:r>
                        <a:rPr b="1"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compareTo(Object o);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</a:t>
                      </a:r>
                      <a:r>
                        <a:rPr b="1"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</a:t>
                      </a: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compare(Object o1, Object o2);</a:t>
                      </a:r>
                    </a:p>
                  </a:txBody>
                  <a:tcPr marT="45725" marB="45725" marR="91450" marL="91450"/>
                </a:tc>
              </a:tr>
              <a:tr h="9753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a negative integer, zero, or a positive integer, if the first argument is less than, equal to, or greater than the second, respectively</a:t>
                      </a:r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  <p:sp>
        <p:nvSpPr>
          <p:cNvPr id="311" name="Shape 311"/>
          <p:cNvSpPr txBox="1"/>
          <p:nvPr>
            <p:ph type="title"/>
          </p:nvPr>
        </p:nvSpPr>
        <p:spPr>
          <a:xfrm>
            <a:off x="381000" y="533400"/>
            <a:ext cx="8226425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Comparable vs.Comparator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304800" y="609600"/>
            <a:ext cx="8839199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 Java is used to implement 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ordering of objects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any class implements </a:t>
            </a:r>
            <a:r>
              <a:rPr b="0" i="0" lang="en-US" sz="24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interface then collection of that object (</a:t>
            </a:r>
            <a:r>
              <a:rPr b="0" i="0" lang="en-US" sz="24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0" i="0" lang="en-US" sz="24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Array)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sorted automatically by using  </a:t>
            </a:r>
            <a:r>
              <a:rPr b="0" i="0" lang="en-US" sz="24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Collections.sort()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or </a:t>
            </a:r>
            <a:r>
              <a:rPr b="0" i="0" lang="en-US" sz="24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Arrays.sort()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method and object will be sorted based on their natural order defined by </a:t>
            </a:r>
            <a:r>
              <a:rPr b="0" i="0" lang="en-US" sz="24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compareTo() 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method.</a:t>
            </a: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which implement </a:t>
            </a:r>
            <a:r>
              <a:rPr b="0" i="0" lang="en-US" sz="24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can be used as keys in a </a:t>
            </a:r>
            <a:r>
              <a:rPr b="0" i="0" lang="en-US" sz="24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SortedMap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like </a:t>
            </a:r>
            <a:r>
              <a:rPr b="0" i="0" lang="en-US" sz="24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TreeMap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elements in a </a:t>
            </a:r>
            <a:r>
              <a:rPr b="0" i="0" lang="en-US" sz="24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SortedSet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like </a:t>
            </a:r>
            <a:r>
              <a:rPr b="0" i="0" lang="en-US" sz="24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without specifying any </a:t>
            </a:r>
            <a:r>
              <a:rPr b="0" i="0" lang="en-US" sz="24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Comparator.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5612" y="365125"/>
            <a:ext cx="8226425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Generics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447800"/>
            <a:ext cx="822642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 </a:t>
            </a:r>
            <a:r>
              <a:rPr b="0" i="1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Generic type</a:t>
            </a: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8128" lvl="0" marL="109728" marR="0" rtl="0" algn="l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class/interface parametrized over </a:t>
            </a:r>
            <a:r>
              <a:rPr b="0" i="1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</a:p>
          <a:p>
            <a:pPr indent="-8128" lvl="0" marL="109728" marR="0" rtl="0" algn="l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22478" lvl="0" marL="624078" marR="0" rtl="0" algn="l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use </a:t>
            </a:r>
            <a:r>
              <a:rPr b="0" i="1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Generics</a:t>
            </a: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Re-use the same code with different </a:t>
            </a:r>
            <a:r>
              <a:rPr b="0" i="1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inputs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457200" y="457200"/>
            <a:ext cx="8305799" cy="5309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 class Person 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 Comparable {</a:t>
            </a:r>
            <a:b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    private int personId;</a:t>
            </a:r>
            <a:b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    private String name;</a:t>
            </a:r>
            <a:b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    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define natural ordering</a:t>
            </a:r>
            <a:b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    public int compareTo(Person p) {</a:t>
            </a:r>
            <a:b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 return this.personId - p.personId ;</a:t>
            </a:r>
            <a:b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    }</a:t>
            </a:r>
            <a:b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getters and setters</a:t>
            </a:r>
            <a:b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 class SortPersonByName </a:t>
            </a:r>
            <a:r>
              <a:rPr b="1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 Comparator{</a:t>
            </a:r>
            <a:b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    public int compare(Person p1, Person p2) {</a:t>
            </a:r>
            <a:b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 return p1.getName() - p2.getname();</a:t>
            </a:r>
            <a:b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    }</a:t>
            </a:r>
            <a:b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9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Collections.sort(personsList, new SortPersonByName());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81000" y="364760"/>
            <a:ext cx="8226425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HashMap Implementation</a:t>
            </a:r>
          </a:p>
        </p:txBody>
      </p:sp>
      <p:sp>
        <p:nvSpPr>
          <p:cNvPr id="327" name="Shape 327"/>
          <p:cNvSpPr/>
          <p:nvPr/>
        </p:nvSpPr>
        <p:spPr>
          <a:xfrm>
            <a:off x="228600" y="493395"/>
            <a:ext cx="8839199" cy="127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should implement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.hashCode()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.equals()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methods.</a:t>
            </a:r>
          </a:p>
        </p:txBody>
      </p:sp>
      <p:grpSp>
        <p:nvGrpSpPr>
          <p:cNvPr id="328" name="Shape 328"/>
          <p:cNvGrpSpPr/>
          <p:nvPr/>
        </p:nvGrpSpPr>
        <p:grpSpPr>
          <a:xfrm>
            <a:off x="3581400" y="1875019"/>
            <a:ext cx="1752600" cy="4114800"/>
            <a:chOff x="4572000" y="1981200"/>
            <a:chExt cx="1752600" cy="4114800"/>
          </a:xfrm>
        </p:grpSpPr>
        <p:sp>
          <p:nvSpPr>
            <p:cNvPr id="329" name="Shape 329"/>
            <p:cNvSpPr/>
            <p:nvPr/>
          </p:nvSpPr>
          <p:spPr>
            <a:xfrm>
              <a:off x="4572000" y="1981200"/>
              <a:ext cx="1752600" cy="411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4800600" y="2539041"/>
              <a:ext cx="307974" cy="336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5181600" y="2514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5181600" y="2895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5181600" y="3276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5181600" y="3657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5181600" y="4038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5181600" y="4419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5181600" y="4800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5181600" y="5181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4800600" y="2937293"/>
              <a:ext cx="2776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4800600" y="3311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4800600" y="3692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</a:p>
          </p:txBody>
        </p:sp>
        <p:sp>
          <p:nvSpPr>
            <p:cNvPr id="342" name="Shape 342"/>
            <p:cNvSpPr txBox="1"/>
            <p:nvPr/>
          </p:nvSpPr>
          <p:spPr>
            <a:xfrm>
              <a:off x="4800600" y="4055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</a:p>
          </p:txBody>
        </p:sp>
        <p:sp>
          <p:nvSpPr>
            <p:cNvPr id="343" name="Shape 343"/>
            <p:cNvSpPr txBox="1"/>
            <p:nvPr/>
          </p:nvSpPr>
          <p:spPr>
            <a:xfrm>
              <a:off x="4800600" y="4454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</a:t>
              </a:r>
            </a:p>
          </p:txBody>
        </p:sp>
        <p:sp>
          <p:nvSpPr>
            <p:cNvPr id="344" name="Shape 344"/>
            <p:cNvSpPr txBox="1"/>
            <p:nvPr/>
          </p:nvSpPr>
          <p:spPr>
            <a:xfrm>
              <a:off x="4800600" y="4817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</a:p>
          </p:txBody>
        </p:sp>
        <p:sp>
          <p:nvSpPr>
            <p:cNvPr id="345" name="Shape 345"/>
            <p:cNvSpPr txBox="1"/>
            <p:nvPr/>
          </p:nvSpPr>
          <p:spPr>
            <a:xfrm>
              <a:off x="4800600" y="5216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</a:p>
          </p:txBody>
        </p:sp>
      </p:grpSp>
      <p:graphicFrame>
        <p:nvGraphicFramePr>
          <p:cNvPr id="346" name="Shape 346"/>
          <p:cNvGraphicFramePr/>
          <p:nvPr/>
        </p:nvGraphicFramePr>
        <p:xfrm>
          <a:off x="381000" y="1951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{C2D3D2FD-C223-4F23-97F2-E2D18FD1312F}</a:tableStyleId>
              </a:tblPr>
              <a:tblGrid>
                <a:gridCol w="1233450"/>
                <a:gridCol w="1433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HashValue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John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Robert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347" name="Shape 347"/>
          <p:cNvGrpSpPr/>
          <p:nvPr/>
        </p:nvGrpSpPr>
        <p:grpSpPr>
          <a:xfrm>
            <a:off x="4495800" y="2103619"/>
            <a:ext cx="2667000" cy="1371600"/>
            <a:chOff x="4495800" y="1981199"/>
            <a:chExt cx="2667000" cy="1371600"/>
          </a:xfrm>
        </p:grpSpPr>
        <p:cxnSp>
          <p:nvCxnSpPr>
            <p:cNvPr id="348" name="Shape 348"/>
            <p:cNvCxnSpPr/>
            <p:nvPr/>
          </p:nvCxnSpPr>
          <p:spPr>
            <a:xfrm flipH="1" rot="10800000">
              <a:off x="4495800" y="2362200"/>
              <a:ext cx="1143000" cy="48894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grpSp>
          <p:nvGrpSpPr>
            <p:cNvPr id="349" name="Shape 349"/>
            <p:cNvGrpSpPr/>
            <p:nvPr/>
          </p:nvGrpSpPr>
          <p:grpSpPr>
            <a:xfrm>
              <a:off x="5638800" y="1981199"/>
              <a:ext cx="1524000" cy="1371600"/>
              <a:chOff x="5867399" y="2209799"/>
              <a:chExt cx="1447800" cy="1359932"/>
            </a:xfrm>
          </p:grpSpPr>
          <p:sp>
            <p:nvSpPr>
              <p:cNvPr id="350" name="Shape 350"/>
              <p:cNvSpPr txBox="1"/>
              <p:nvPr/>
            </p:nvSpPr>
            <p:spPr>
              <a:xfrm>
                <a:off x="5867400" y="3200400"/>
                <a:ext cx="8915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John"</a:t>
                </a:r>
              </a:p>
            </p:txBody>
          </p:sp>
          <p:sp>
            <p:nvSpPr>
              <p:cNvPr id="351" name="Shape 351"/>
              <p:cNvSpPr txBox="1"/>
              <p:nvPr/>
            </p:nvSpPr>
            <p:spPr>
              <a:xfrm>
                <a:off x="6781800" y="3200400"/>
                <a:ext cx="5277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A"</a:t>
                </a:r>
              </a:p>
            </p:txBody>
          </p:sp>
          <p:grpSp>
            <p:nvGrpSpPr>
              <p:cNvPr id="352" name="Shape 352"/>
              <p:cNvGrpSpPr/>
              <p:nvPr/>
            </p:nvGrpSpPr>
            <p:grpSpPr>
              <a:xfrm>
                <a:off x="5867399" y="2209799"/>
                <a:ext cx="1447800" cy="1085849"/>
                <a:chOff x="5867400" y="2209800"/>
                <a:chExt cx="1524000" cy="1142999"/>
              </a:xfrm>
            </p:grpSpPr>
            <p:sp>
              <p:nvSpPr>
                <p:cNvPr id="353" name="Shape 353"/>
                <p:cNvSpPr/>
                <p:nvPr/>
              </p:nvSpPr>
              <p:spPr>
                <a:xfrm>
                  <a:off x="5867400" y="2209800"/>
                  <a:ext cx="1524000" cy="838199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>
                    <a:alpha val="23921"/>
                  </a:schemeClr>
                </a:solidFill>
                <a:ln cap="flat" cmpd="sng" w="25400">
                  <a:solidFill>
                    <a:srgbClr val="7E000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354" name="Shape 354"/>
                <p:cNvSpPr/>
                <p:nvPr/>
              </p:nvSpPr>
              <p:spPr>
                <a:xfrm>
                  <a:off x="60960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55" name="Shape 355"/>
                <p:cNvSpPr/>
                <p:nvPr/>
              </p:nvSpPr>
              <p:spPr>
                <a:xfrm>
                  <a:off x="66294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356" name="Shape 356"/>
                <p:cNvCxnSpPr/>
                <p:nvPr/>
              </p:nvCxnSpPr>
              <p:spPr>
                <a:xfrm>
                  <a:off x="6341853" y="2861093"/>
                  <a:ext cx="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cxnSp>
              <p:nvCxnSpPr>
                <p:cNvPr id="357" name="Shape 357"/>
                <p:cNvCxnSpPr/>
                <p:nvPr/>
              </p:nvCxnSpPr>
              <p:spPr>
                <a:xfrm>
                  <a:off x="6875253" y="2861093"/>
                  <a:ext cx="287546" cy="49170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sp>
              <p:nvSpPr>
                <p:cNvPr id="358" name="Shape 358"/>
                <p:cNvSpPr txBox="1"/>
                <p:nvPr/>
              </p:nvSpPr>
              <p:spPr>
                <a:xfrm>
                  <a:off x="5943600" y="2362200"/>
                  <a:ext cx="1371599" cy="584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HashMapEntry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</p:grpSp>
      <p:grpSp>
        <p:nvGrpSpPr>
          <p:cNvPr id="359" name="Shape 359"/>
          <p:cNvGrpSpPr/>
          <p:nvPr/>
        </p:nvGrpSpPr>
        <p:grpSpPr>
          <a:xfrm>
            <a:off x="7180053" y="2103619"/>
            <a:ext cx="1887746" cy="1371599"/>
            <a:chOff x="7180053" y="1981200"/>
            <a:chExt cx="1887746" cy="1371599"/>
          </a:xfrm>
        </p:grpSpPr>
        <p:sp>
          <p:nvSpPr>
            <p:cNvPr id="360" name="Shape 360"/>
            <p:cNvSpPr/>
            <p:nvPr/>
          </p:nvSpPr>
          <p:spPr>
            <a:xfrm>
              <a:off x="7543800" y="1981200"/>
              <a:ext cx="1524000" cy="838199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7772400" y="2514600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8305800" y="2514600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3" name="Shape 363"/>
            <p:cNvCxnSpPr/>
            <p:nvPr/>
          </p:nvCxnSpPr>
          <p:spPr>
            <a:xfrm>
              <a:off x="8018253" y="2632493"/>
              <a:ext cx="0" cy="457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364" name="Shape 364"/>
            <p:cNvCxnSpPr/>
            <p:nvPr/>
          </p:nvCxnSpPr>
          <p:spPr>
            <a:xfrm>
              <a:off x="8551653" y="2632493"/>
              <a:ext cx="211347" cy="33930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365" name="Shape 365"/>
            <p:cNvSpPr txBox="1"/>
            <p:nvPr/>
          </p:nvSpPr>
          <p:spPr>
            <a:xfrm>
              <a:off x="7292984" y="2971800"/>
              <a:ext cx="1089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Robert"</a:t>
              </a:r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8457478" y="2983467"/>
              <a:ext cx="5341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B"</a:t>
              </a:r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7620000" y="2133600"/>
              <a:ext cx="1371599" cy="58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8" name="Shape 368"/>
            <p:cNvCxnSpPr/>
            <p:nvPr/>
          </p:nvCxnSpPr>
          <p:spPr>
            <a:xfrm>
              <a:off x="7180053" y="2362200"/>
              <a:ext cx="36374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grpSp>
        <p:nvGrpSpPr>
          <p:cNvPr id="369" name="Shape 369"/>
          <p:cNvGrpSpPr/>
          <p:nvPr/>
        </p:nvGrpSpPr>
        <p:grpSpPr>
          <a:xfrm>
            <a:off x="4495800" y="4084819"/>
            <a:ext cx="2743200" cy="1359932"/>
            <a:chOff x="4495800" y="3962399"/>
            <a:chExt cx="2743200" cy="1359932"/>
          </a:xfrm>
        </p:grpSpPr>
        <p:grpSp>
          <p:nvGrpSpPr>
            <p:cNvPr id="370" name="Shape 370"/>
            <p:cNvGrpSpPr/>
            <p:nvPr/>
          </p:nvGrpSpPr>
          <p:grpSpPr>
            <a:xfrm>
              <a:off x="5715000" y="3962399"/>
              <a:ext cx="1524000" cy="1359932"/>
              <a:chOff x="5867399" y="2209799"/>
              <a:chExt cx="1447800" cy="1359932"/>
            </a:xfrm>
          </p:grpSpPr>
          <p:sp>
            <p:nvSpPr>
              <p:cNvPr id="371" name="Shape 371"/>
              <p:cNvSpPr txBox="1"/>
              <p:nvPr/>
            </p:nvSpPr>
            <p:spPr>
              <a:xfrm>
                <a:off x="5867400" y="3200400"/>
                <a:ext cx="89319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Mary"</a:t>
                </a:r>
              </a:p>
            </p:txBody>
          </p:sp>
          <p:sp>
            <p:nvSpPr>
              <p:cNvPr id="372" name="Shape 372"/>
              <p:cNvSpPr txBox="1"/>
              <p:nvPr/>
            </p:nvSpPr>
            <p:spPr>
              <a:xfrm>
                <a:off x="6781800" y="3200400"/>
                <a:ext cx="5261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F"</a:t>
                </a:r>
              </a:p>
            </p:txBody>
          </p:sp>
          <p:grpSp>
            <p:nvGrpSpPr>
              <p:cNvPr id="373" name="Shape 373"/>
              <p:cNvGrpSpPr/>
              <p:nvPr/>
            </p:nvGrpSpPr>
            <p:grpSpPr>
              <a:xfrm>
                <a:off x="5867399" y="2209799"/>
                <a:ext cx="1447800" cy="1085849"/>
                <a:chOff x="5867400" y="2209800"/>
                <a:chExt cx="1524000" cy="1142999"/>
              </a:xfrm>
            </p:grpSpPr>
            <p:sp>
              <p:nvSpPr>
                <p:cNvPr id="374" name="Shape 374"/>
                <p:cNvSpPr/>
                <p:nvPr/>
              </p:nvSpPr>
              <p:spPr>
                <a:xfrm>
                  <a:off x="5867400" y="2209800"/>
                  <a:ext cx="1524000" cy="838199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>
                    <a:alpha val="23921"/>
                  </a:schemeClr>
                </a:solidFill>
                <a:ln cap="flat" cmpd="sng" w="25400">
                  <a:solidFill>
                    <a:srgbClr val="7E000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375" name="Shape 375"/>
                <p:cNvSpPr/>
                <p:nvPr/>
              </p:nvSpPr>
              <p:spPr>
                <a:xfrm>
                  <a:off x="60960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76" name="Shape 376"/>
                <p:cNvSpPr/>
                <p:nvPr/>
              </p:nvSpPr>
              <p:spPr>
                <a:xfrm>
                  <a:off x="66294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377" name="Shape 377"/>
                <p:cNvCxnSpPr/>
                <p:nvPr/>
              </p:nvCxnSpPr>
              <p:spPr>
                <a:xfrm>
                  <a:off x="6341853" y="2861093"/>
                  <a:ext cx="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cxnSp>
              <p:nvCxnSpPr>
                <p:cNvPr id="378" name="Shape 378"/>
                <p:cNvCxnSpPr/>
                <p:nvPr/>
              </p:nvCxnSpPr>
              <p:spPr>
                <a:xfrm>
                  <a:off x="6875253" y="2861093"/>
                  <a:ext cx="287546" cy="49170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sp>
              <p:nvSpPr>
                <p:cNvPr id="379" name="Shape 379"/>
                <p:cNvSpPr txBox="1"/>
                <p:nvPr/>
              </p:nvSpPr>
              <p:spPr>
                <a:xfrm>
                  <a:off x="5943600" y="2362200"/>
                  <a:ext cx="1371599" cy="6155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HashMapEntry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cxnSp>
          <p:nvCxnSpPr>
            <p:cNvPr id="380" name="Shape 380"/>
            <p:cNvCxnSpPr/>
            <p:nvPr/>
          </p:nvCxnSpPr>
          <p:spPr>
            <a:xfrm>
              <a:off x="4495800" y="4419600"/>
              <a:ext cx="121919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sp>
        <p:nvSpPr>
          <p:cNvPr id="381" name="Shape 381"/>
          <p:cNvSpPr txBox="1"/>
          <p:nvPr/>
        </p:nvSpPr>
        <p:spPr>
          <a:xfrm>
            <a:off x="152400" y="38562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map.put(“John", "A");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52400" y="4161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map.put(“Mary", “F");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52400" y="4465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map.put(“Robert", “B");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52400" y="4923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map.get(“Mary");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>
            <a:off x="3581400" y="1875019"/>
            <a:ext cx="1752600" cy="4114800"/>
            <a:chOff x="4572000" y="1981200"/>
            <a:chExt cx="1752600" cy="4114800"/>
          </a:xfrm>
        </p:grpSpPr>
        <p:sp>
          <p:nvSpPr>
            <p:cNvPr id="390" name="Shape 390"/>
            <p:cNvSpPr/>
            <p:nvPr/>
          </p:nvSpPr>
          <p:spPr>
            <a:xfrm>
              <a:off x="4572000" y="1981200"/>
              <a:ext cx="1752600" cy="411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" name="Shape 391"/>
            <p:cNvSpPr txBox="1"/>
            <p:nvPr/>
          </p:nvSpPr>
          <p:spPr>
            <a:xfrm>
              <a:off x="4800600" y="2539041"/>
              <a:ext cx="307974" cy="336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5181600" y="2514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5181600" y="2895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5181600" y="3276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5181600" y="3657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5181600" y="4038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5181600" y="4419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5181600" y="4800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5181600" y="5181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" name="Shape 400"/>
            <p:cNvSpPr txBox="1"/>
            <p:nvPr/>
          </p:nvSpPr>
          <p:spPr>
            <a:xfrm>
              <a:off x="4800600" y="2937293"/>
              <a:ext cx="2776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</a:p>
          </p:txBody>
        </p:sp>
        <p:sp>
          <p:nvSpPr>
            <p:cNvPr id="401" name="Shape 401"/>
            <p:cNvSpPr txBox="1"/>
            <p:nvPr/>
          </p:nvSpPr>
          <p:spPr>
            <a:xfrm>
              <a:off x="4800600" y="3311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</a:p>
          </p:txBody>
        </p:sp>
        <p:sp>
          <p:nvSpPr>
            <p:cNvPr id="402" name="Shape 402"/>
            <p:cNvSpPr txBox="1"/>
            <p:nvPr/>
          </p:nvSpPr>
          <p:spPr>
            <a:xfrm>
              <a:off x="4800600" y="3692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</a:p>
          </p:txBody>
        </p:sp>
        <p:sp>
          <p:nvSpPr>
            <p:cNvPr id="403" name="Shape 403"/>
            <p:cNvSpPr txBox="1"/>
            <p:nvPr/>
          </p:nvSpPr>
          <p:spPr>
            <a:xfrm>
              <a:off x="4800600" y="4055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</a:p>
          </p:txBody>
        </p:sp>
        <p:sp>
          <p:nvSpPr>
            <p:cNvPr id="404" name="Shape 404"/>
            <p:cNvSpPr txBox="1"/>
            <p:nvPr/>
          </p:nvSpPr>
          <p:spPr>
            <a:xfrm>
              <a:off x="4800600" y="4454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</a:t>
              </a:r>
            </a:p>
          </p:txBody>
        </p:sp>
        <p:sp>
          <p:nvSpPr>
            <p:cNvPr id="405" name="Shape 405"/>
            <p:cNvSpPr txBox="1"/>
            <p:nvPr/>
          </p:nvSpPr>
          <p:spPr>
            <a:xfrm>
              <a:off x="4800600" y="4817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</a:p>
          </p:txBody>
        </p:sp>
        <p:sp>
          <p:nvSpPr>
            <p:cNvPr id="406" name="Shape 406"/>
            <p:cNvSpPr txBox="1"/>
            <p:nvPr/>
          </p:nvSpPr>
          <p:spPr>
            <a:xfrm>
              <a:off x="4800600" y="5216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</a:p>
          </p:txBody>
        </p:sp>
      </p:grpSp>
      <p:graphicFrame>
        <p:nvGraphicFramePr>
          <p:cNvPr id="407" name="Shape 407"/>
          <p:cNvGraphicFramePr/>
          <p:nvPr/>
        </p:nvGraphicFramePr>
        <p:xfrm>
          <a:off x="381000" y="1951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{C2D3D2FD-C223-4F23-97F2-E2D18FD1312F}</a:tableStyleId>
              </a:tblPr>
              <a:tblGrid>
                <a:gridCol w="1233450"/>
                <a:gridCol w="1433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HashValue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John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Robert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408" name="Shape 408"/>
          <p:cNvGrpSpPr/>
          <p:nvPr/>
        </p:nvGrpSpPr>
        <p:grpSpPr>
          <a:xfrm>
            <a:off x="4495800" y="2103619"/>
            <a:ext cx="2667000" cy="1371600"/>
            <a:chOff x="4495800" y="1981199"/>
            <a:chExt cx="2667000" cy="1371600"/>
          </a:xfrm>
        </p:grpSpPr>
        <p:cxnSp>
          <p:nvCxnSpPr>
            <p:cNvPr id="409" name="Shape 409"/>
            <p:cNvCxnSpPr/>
            <p:nvPr/>
          </p:nvCxnSpPr>
          <p:spPr>
            <a:xfrm flipH="1" rot="10800000">
              <a:off x="4495800" y="2362200"/>
              <a:ext cx="1143000" cy="48894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grpSp>
          <p:nvGrpSpPr>
            <p:cNvPr id="410" name="Shape 410"/>
            <p:cNvGrpSpPr/>
            <p:nvPr/>
          </p:nvGrpSpPr>
          <p:grpSpPr>
            <a:xfrm>
              <a:off x="5638800" y="1981199"/>
              <a:ext cx="1524000" cy="1371600"/>
              <a:chOff x="5867399" y="2209799"/>
              <a:chExt cx="1447800" cy="1359932"/>
            </a:xfrm>
          </p:grpSpPr>
          <p:sp>
            <p:nvSpPr>
              <p:cNvPr id="411" name="Shape 411"/>
              <p:cNvSpPr txBox="1"/>
              <p:nvPr/>
            </p:nvSpPr>
            <p:spPr>
              <a:xfrm>
                <a:off x="5867400" y="3200400"/>
                <a:ext cx="8915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John"</a:t>
                </a:r>
              </a:p>
            </p:txBody>
          </p:sp>
          <p:sp>
            <p:nvSpPr>
              <p:cNvPr id="412" name="Shape 412"/>
              <p:cNvSpPr txBox="1"/>
              <p:nvPr/>
            </p:nvSpPr>
            <p:spPr>
              <a:xfrm>
                <a:off x="6781800" y="3200400"/>
                <a:ext cx="5277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A"</a:t>
                </a:r>
              </a:p>
            </p:txBody>
          </p:sp>
          <p:grpSp>
            <p:nvGrpSpPr>
              <p:cNvPr id="413" name="Shape 413"/>
              <p:cNvGrpSpPr/>
              <p:nvPr/>
            </p:nvGrpSpPr>
            <p:grpSpPr>
              <a:xfrm>
                <a:off x="5867399" y="2209799"/>
                <a:ext cx="1447800" cy="1085849"/>
                <a:chOff x="5867400" y="2209800"/>
                <a:chExt cx="1524000" cy="1142999"/>
              </a:xfrm>
            </p:grpSpPr>
            <p:sp>
              <p:nvSpPr>
                <p:cNvPr id="414" name="Shape 414"/>
                <p:cNvSpPr/>
                <p:nvPr/>
              </p:nvSpPr>
              <p:spPr>
                <a:xfrm>
                  <a:off x="5867400" y="2209800"/>
                  <a:ext cx="1524000" cy="838199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>
                    <a:alpha val="23921"/>
                  </a:schemeClr>
                </a:solidFill>
                <a:ln cap="flat" cmpd="sng" w="25400">
                  <a:solidFill>
                    <a:srgbClr val="7E000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15" name="Shape 415"/>
                <p:cNvSpPr/>
                <p:nvPr/>
              </p:nvSpPr>
              <p:spPr>
                <a:xfrm>
                  <a:off x="60960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16" name="Shape 416"/>
                <p:cNvSpPr/>
                <p:nvPr/>
              </p:nvSpPr>
              <p:spPr>
                <a:xfrm>
                  <a:off x="66294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417" name="Shape 417"/>
                <p:cNvCxnSpPr/>
                <p:nvPr/>
              </p:nvCxnSpPr>
              <p:spPr>
                <a:xfrm>
                  <a:off x="6341853" y="2861093"/>
                  <a:ext cx="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cxnSp>
              <p:nvCxnSpPr>
                <p:cNvPr id="418" name="Shape 418"/>
                <p:cNvCxnSpPr/>
                <p:nvPr/>
              </p:nvCxnSpPr>
              <p:spPr>
                <a:xfrm>
                  <a:off x="6875253" y="2861093"/>
                  <a:ext cx="287546" cy="49170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sp>
              <p:nvSpPr>
                <p:cNvPr id="419" name="Shape 419"/>
                <p:cNvSpPr txBox="1"/>
                <p:nvPr/>
              </p:nvSpPr>
              <p:spPr>
                <a:xfrm>
                  <a:off x="5943600" y="2362200"/>
                  <a:ext cx="1371599" cy="584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HashMapEntry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</p:grpSp>
      <p:grpSp>
        <p:nvGrpSpPr>
          <p:cNvPr id="420" name="Shape 420"/>
          <p:cNvGrpSpPr/>
          <p:nvPr/>
        </p:nvGrpSpPr>
        <p:grpSpPr>
          <a:xfrm>
            <a:off x="7180053" y="2103619"/>
            <a:ext cx="1887746" cy="1371599"/>
            <a:chOff x="7180053" y="1981200"/>
            <a:chExt cx="1887746" cy="1371599"/>
          </a:xfrm>
        </p:grpSpPr>
        <p:sp>
          <p:nvSpPr>
            <p:cNvPr id="421" name="Shape 421"/>
            <p:cNvSpPr/>
            <p:nvPr/>
          </p:nvSpPr>
          <p:spPr>
            <a:xfrm>
              <a:off x="7543800" y="1981200"/>
              <a:ext cx="1524000" cy="838199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7772400" y="2514600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8305800" y="2514600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4" name="Shape 424"/>
            <p:cNvCxnSpPr/>
            <p:nvPr/>
          </p:nvCxnSpPr>
          <p:spPr>
            <a:xfrm>
              <a:off x="8018253" y="2632493"/>
              <a:ext cx="0" cy="457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425" name="Shape 425"/>
            <p:cNvCxnSpPr/>
            <p:nvPr/>
          </p:nvCxnSpPr>
          <p:spPr>
            <a:xfrm>
              <a:off x="8551653" y="2632493"/>
              <a:ext cx="211347" cy="33930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426" name="Shape 426"/>
            <p:cNvSpPr txBox="1"/>
            <p:nvPr/>
          </p:nvSpPr>
          <p:spPr>
            <a:xfrm>
              <a:off x="7292984" y="2971800"/>
              <a:ext cx="1089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Robert"</a:t>
              </a:r>
            </a:p>
          </p:txBody>
        </p:sp>
        <p:sp>
          <p:nvSpPr>
            <p:cNvPr id="427" name="Shape 427"/>
            <p:cNvSpPr txBox="1"/>
            <p:nvPr/>
          </p:nvSpPr>
          <p:spPr>
            <a:xfrm>
              <a:off x="8457478" y="2983467"/>
              <a:ext cx="5341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B"</a:t>
              </a:r>
            </a:p>
          </p:txBody>
        </p:sp>
        <p:sp>
          <p:nvSpPr>
            <p:cNvPr id="428" name="Shape 428"/>
            <p:cNvSpPr txBox="1"/>
            <p:nvPr/>
          </p:nvSpPr>
          <p:spPr>
            <a:xfrm>
              <a:off x="7620000" y="2133600"/>
              <a:ext cx="1371599" cy="58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9" name="Shape 429"/>
            <p:cNvCxnSpPr/>
            <p:nvPr/>
          </p:nvCxnSpPr>
          <p:spPr>
            <a:xfrm>
              <a:off x="7180053" y="2362200"/>
              <a:ext cx="36374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grpSp>
        <p:nvGrpSpPr>
          <p:cNvPr id="430" name="Shape 430"/>
          <p:cNvGrpSpPr/>
          <p:nvPr/>
        </p:nvGrpSpPr>
        <p:grpSpPr>
          <a:xfrm>
            <a:off x="4495800" y="4084819"/>
            <a:ext cx="2743200" cy="1359932"/>
            <a:chOff x="4495800" y="4084819"/>
            <a:chExt cx="2743200" cy="1359932"/>
          </a:xfrm>
        </p:grpSpPr>
        <p:sp>
          <p:nvSpPr>
            <p:cNvPr id="431" name="Shape 431"/>
            <p:cNvSpPr txBox="1"/>
            <p:nvPr/>
          </p:nvSpPr>
          <p:spPr>
            <a:xfrm>
              <a:off x="5715000" y="5075419"/>
              <a:ext cx="940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Mary"</a:t>
              </a:r>
            </a:p>
          </p:txBody>
        </p:sp>
        <p:sp>
          <p:nvSpPr>
            <p:cNvPr id="432" name="Shape 432"/>
            <p:cNvSpPr txBox="1"/>
            <p:nvPr/>
          </p:nvSpPr>
          <p:spPr>
            <a:xfrm>
              <a:off x="6677525" y="5075419"/>
              <a:ext cx="5537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F"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5715000" y="4084819"/>
              <a:ext cx="1524000" cy="796290"/>
            </a:xfrm>
            <a:prstGeom prst="roundRect">
              <a:avLst>
                <a:gd fmla="val 16667" name="adj"/>
              </a:avLst>
            </a:prstGeom>
            <a:solidFill>
              <a:srgbClr val="009900">
                <a:alpha val="23921"/>
              </a:srgbClr>
            </a:solidFill>
            <a:ln cap="flat" cmpd="sng" w="25400">
              <a:solidFill>
                <a:srgbClr val="0099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5943600" y="4591550"/>
              <a:ext cx="457200" cy="21716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6477000" y="4591550"/>
              <a:ext cx="457200" cy="21716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36" name="Shape 436"/>
            <p:cNvCxnSpPr/>
            <p:nvPr/>
          </p:nvCxnSpPr>
          <p:spPr>
            <a:xfrm>
              <a:off x="6189453" y="4703548"/>
              <a:ext cx="0" cy="43433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437" name="Shape 437"/>
            <p:cNvCxnSpPr/>
            <p:nvPr/>
          </p:nvCxnSpPr>
          <p:spPr>
            <a:xfrm>
              <a:off x="6722853" y="4703548"/>
              <a:ext cx="287546" cy="46712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438" name="Shape 438"/>
            <p:cNvSpPr txBox="1"/>
            <p:nvPr/>
          </p:nvSpPr>
          <p:spPr>
            <a:xfrm>
              <a:off x="5791200" y="4229600"/>
              <a:ext cx="1371599" cy="58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39" name="Shape 439"/>
            <p:cNvCxnSpPr/>
            <p:nvPr/>
          </p:nvCxnSpPr>
          <p:spPr>
            <a:xfrm>
              <a:off x="4495800" y="4542019"/>
              <a:ext cx="1219199" cy="0"/>
            </a:xfrm>
            <a:prstGeom prst="straightConnector1">
              <a:avLst/>
            </a:prstGeom>
            <a:noFill/>
            <a:ln cap="flat" cmpd="sng" w="12700">
              <a:solidFill>
                <a:srgbClr val="009900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sp>
        <p:nvSpPr>
          <p:cNvPr id="440" name="Shape 440"/>
          <p:cNvSpPr txBox="1"/>
          <p:nvPr/>
        </p:nvSpPr>
        <p:spPr>
          <a:xfrm>
            <a:off x="152400" y="38562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map.put(“John", "A");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152400" y="4161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map.put(“Mary", “F");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152400" y="4465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map.put(“Robert", “B");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152400" y="4923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map.get(“Mary");</a:t>
            </a:r>
          </a:p>
        </p:txBody>
      </p:sp>
      <p:sp>
        <p:nvSpPr>
          <p:cNvPr id="444" name="Shape 444"/>
          <p:cNvSpPr txBox="1"/>
          <p:nvPr>
            <p:ph type="title"/>
          </p:nvPr>
        </p:nvSpPr>
        <p:spPr>
          <a:xfrm>
            <a:off x="381000" y="364760"/>
            <a:ext cx="8226425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HashMap Implementation</a:t>
            </a:r>
          </a:p>
        </p:txBody>
      </p:sp>
      <p:sp>
        <p:nvSpPr>
          <p:cNvPr id="445" name="Shape 445"/>
          <p:cNvSpPr/>
          <p:nvPr/>
        </p:nvSpPr>
        <p:spPr>
          <a:xfrm>
            <a:off x="228600" y="493395"/>
            <a:ext cx="8839199" cy="127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should implement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.hashCode()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.equals()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Shape 450"/>
          <p:cNvGrpSpPr/>
          <p:nvPr/>
        </p:nvGrpSpPr>
        <p:grpSpPr>
          <a:xfrm>
            <a:off x="3581400" y="1875019"/>
            <a:ext cx="1752600" cy="4114800"/>
            <a:chOff x="4572000" y="1981200"/>
            <a:chExt cx="1752600" cy="4114800"/>
          </a:xfrm>
        </p:grpSpPr>
        <p:sp>
          <p:nvSpPr>
            <p:cNvPr id="451" name="Shape 451"/>
            <p:cNvSpPr/>
            <p:nvPr/>
          </p:nvSpPr>
          <p:spPr>
            <a:xfrm>
              <a:off x="4572000" y="1981200"/>
              <a:ext cx="1752600" cy="411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2" name="Shape 452"/>
            <p:cNvSpPr txBox="1"/>
            <p:nvPr/>
          </p:nvSpPr>
          <p:spPr>
            <a:xfrm>
              <a:off x="4800600" y="2539041"/>
              <a:ext cx="307974" cy="336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</a:p>
          </p:txBody>
        </p:sp>
        <p:sp>
          <p:nvSpPr>
            <p:cNvPr id="453" name="Shape 453"/>
            <p:cNvSpPr/>
            <p:nvPr/>
          </p:nvSpPr>
          <p:spPr>
            <a:xfrm>
              <a:off x="5181600" y="2514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5181600" y="2895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5181600" y="3276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5181600" y="3657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5181600" y="4038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5181600" y="4419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5181600" y="4800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5181600" y="5181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1" name="Shape 461"/>
            <p:cNvSpPr txBox="1"/>
            <p:nvPr/>
          </p:nvSpPr>
          <p:spPr>
            <a:xfrm>
              <a:off x="4800600" y="2937293"/>
              <a:ext cx="2776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</a:p>
          </p:txBody>
        </p:sp>
        <p:sp>
          <p:nvSpPr>
            <p:cNvPr id="462" name="Shape 462"/>
            <p:cNvSpPr txBox="1"/>
            <p:nvPr/>
          </p:nvSpPr>
          <p:spPr>
            <a:xfrm>
              <a:off x="4800600" y="3311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</a:p>
          </p:txBody>
        </p:sp>
        <p:sp>
          <p:nvSpPr>
            <p:cNvPr id="463" name="Shape 463"/>
            <p:cNvSpPr txBox="1"/>
            <p:nvPr/>
          </p:nvSpPr>
          <p:spPr>
            <a:xfrm>
              <a:off x="4800600" y="3692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</a:p>
          </p:txBody>
        </p:sp>
        <p:sp>
          <p:nvSpPr>
            <p:cNvPr id="464" name="Shape 464"/>
            <p:cNvSpPr txBox="1"/>
            <p:nvPr/>
          </p:nvSpPr>
          <p:spPr>
            <a:xfrm>
              <a:off x="4800600" y="4055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</a:p>
          </p:txBody>
        </p:sp>
        <p:sp>
          <p:nvSpPr>
            <p:cNvPr id="465" name="Shape 465"/>
            <p:cNvSpPr txBox="1"/>
            <p:nvPr/>
          </p:nvSpPr>
          <p:spPr>
            <a:xfrm>
              <a:off x="4800600" y="4454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</a:t>
              </a:r>
            </a:p>
          </p:txBody>
        </p:sp>
        <p:sp>
          <p:nvSpPr>
            <p:cNvPr id="466" name="Shape 466"/>
            <p:cNvSpPr txBox="1"/>
            <p:nvPr/>
          </p:nvSpPr>
          <p:spPr>
            <a:xfrm>
              <a:off x="4800600" y="4817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</a:p>
          </p:txBody>
        </p:sp>
        <p:sp>
          <p:nvSpPr>
            <p:cNvPr id="467" name="Shape 467"/>
            <p:cNvSpPr txBox="1"/>
            <p:nvPr/>
          </p:nvSpPr>
          <p:spPr>
            <a:xfrm>
              <a:off x="4800600" y="5216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</a:p>
          </p:txBody>
        </p:sp>
      </p:grpSp>
      <p:graphicFrame>
        <p:nvGraphicFramePr>
          <p:cNvPr id="468" name="Shape 468"/>
          <p:cNvGraphicFramePr/>
          <p:nvPr/>
        </p:nvGraphicFramePr>
        <p:xfrm>
          <a:off x="381000" y="1951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{C2D3D2FD-C223-4F23-97F2-E2D18FD1312F}</a:tableStyleId>
              </a:tblPr>
              <a:tblGrid>
                <a:gridCol w="1233450"/>
                <a:gridCol w="1433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HashValue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John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Robert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469" name="Shape 469"/>
          <p:cNvGrpSpPr/>
          <p:nvPr/>
        </p:nvGrpSpPr>
        <p:grpSpPr>
          <a:xfrm>
            <a:off x="4495800" y="2103619"/>
            <a:ext cx="2667000" cy="1371600"/>
            <a:chOff x="4495800" y="1981199"/>
            <a:chExt cx="2667000" cy="1371600"/>
          </a:xfrm>
        </p:grpSpPr>
        <p:cxnSp>
          <p:nvCxnSpPr>
            <p:cNvPr id="470" name="Shape 470"/>
            <p:cNvCxnSpPr/>
            <p:nvPr/>
          </p:nvCxnSpPr>
          <p:spPr>
            <a:xfrm flipH="1" rot="10800000">
              <a:off x="4495800" y="2362200"/>
              <a:ext cx="1143000" cy="48894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grpSp>
          <p:nvGrpSpPr>
            <p:cNvPr id="471" name="Shape 471"/>
            <p:cNvGrpSpPr/>
            <p:nvPr/>
          </p:nvGrpSpPr>
          <p:grpSpPr>
            <a:xfrm>
              <a:off x="5638800" y="1981199"/>
              <a:ext cx="1524000" cy="1371600"/>
              <a:chOff x="5867399" y="2209799"/>
              <a:chExt cx="1447800" cy="1359932"/>
            </a:xfrm>
          </p:grpSpPr>
          <p:sp>
            <p:nvSpPr>
              <p:cNvPr id="472" name="Shape 472"/>
              <p:cNvSpPr txBox="1"/>
              <p:nvPr/>
            </p:nvSpPr>
            <p:spPr>
              <a:xfrm>
                <a:off x="5867400" y="3200400"/>
                <a:ext cx="8915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John"</a:t>
                </a:r>
              </a:p>
            </p:txBody>
          </p:sp>
          <p:sp>
            <p:nvSpPr>
              <p:cNvPr id="473" name="Shape 473"/>
              <p:cNvSpPr txBox="1"/>
              <p:nvPr/>
            </p:nvSpPr>
            <p:spPr>
              <a:xfrm>
                <a:off x="6781800" y="3200400"/>
                <a:ext cx="5277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A"</a:t>
                </a:r>
              </a:p>
            </p:txBody>
          </p:sp>
          <p:grpSp>
            <p:nvGrpSpPr>
              <p:cNvPr id="474" name="Shape 474"/>
              <p:cNvGrpSpPr/>
              <p:nvPr/>
            </p:nvGrpSpPr>
            <p:grpSpPr>
              <a:xfrm>
                <a:off x="5867399" y="2209799"/>
                <a:ext cx="1447800" cy="1085849"/>
                <a:chOff x="5867400" y="2209800"/>
                <a:chExt cx="1524000" cy="1142999"/>
              </a:xfrm>
            </p:grpSpPr>
            <p:sp>
              <p:nvSpPr>
                <p:cNvPr id="475" name="Shape 475"/>
                <p:cNvSpPr/>
                <p:nvPr/>
              </p:nvSpPr>
              <p:spPr>
                <a:xfrm>
                  <a:off x="5867400" y="2209800"/>
                  <a:ext cx="1524000" cy="838199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>
                    <a:alpha val="23921"/>
                  </a:schemeClr>
                </a:solidFill>
                <a:ln cap="flat" cmpd="sng" w="25400">
                  <a:solidFill>
                    <a:srgbClr val="7E000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76" name="Shape 476"/>
                <p:cNvSpPr/>
                <p:nvPr/>
              </p:nvSpPr>
              <p:spPr>
                <a:xfrm>
                  <a:off x="60960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7" name="Shape 477"/>
                <p:cNvSpPr/>
                <p:nvPr/>
              </p:nvSpPr>
              <p:spPr>
                <a:xfrm>
                  <a:off x="66294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478" name="Shape 478"/>
                <p:cNvCxnSpPr/>
                <p:nvPr/>
              </p:nvCxnSpPr>
              <p:spPr>
                <a:xfrm>
                  <a:off x="6341853" y="2861093"/>
                  <a:ext cx="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cxnSp>
              <p:nvCxnSpPr>
                <p:cNvPr id="479" name="Shape 479"/>
                <p:cNvCxnSpPr/>
                <p:nvPr/>
              </p:nvCxnSpPr>
              <p:spPr>
                <a:xfrm>
                  <a:off x="6875253" y="2861093"/>
                  <a:ext cx="287546" cy="49170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sp>
              <p:nvSpPr>
                <p:cNvPr id="480" name="Shape 480"/>
                <p:cNvSpPr txBox="1"/>
                <p:nvPr/>
              </p:nvSpPr>
              <p:spPr>
                <a:xfrm>
                  <a:off x="5943600" y="2362200"/>
                  <a:ext cx="1371599" cy="584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HashMapEntry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</p:grpSp>
      <p:grpSp>
        <p:nvGrpSpPr>
          <p:cNvPr id="481" name="Shape 481"/>
          <p:cNvGrpSpPr/>
          <p:nvPr/>
        </p:nvGrpSpPr>
        <p:grpSpPr>
          <a:xfrm>
            <a:off x="7180053" y="2103619"/>
            <a:ext cx="1887746" cy="1371599"/>
            <a:chOff x="7180053" y="1981200"/>
            <a:chExt cx="1887746" cy="1371599"/>
          </a:xfrm>
        </p:grpSpPr>
        <p:sp>
          <p:nvSpPr>
            <p:cNvPr id="482" name="Shape 482"/>
            <p:cNvSpPr/>
            <p:nvPr/>
          </p:nvSpPr>
          <p:spPr>
            <a:xfrm>
              <a:off x="7543800" y="1981200"/>
              <a:ext cx="1524000" cy="838199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7772400" y="2514600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8305800" y="2514600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85" name="Shape 485"/>
            <p:cNvCxnSpPr/>
            <p:nvPr/>
          </p:nvCxnSpPr>
          <p:spPr>
            <a:xfrm>
              <a:off x="8018253" y="2632493"/>
              <a:ext cx="0" cy="457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486" name="Shape 486"/>
            <p:cNvCxnSpPr/>
            <p:nvPr/>
          </p:nvCxnSpPr>
          <p:spPr>
            <a:xfrm>
              <a:off x="8551653" y="2632493"/>
              <a:ext cx="211347" cy="33930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7292984" y="2971800"/>
              <a:ext cx="1089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Robert"</a:t>
              </a: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8457478" y="2983467"/>
              <a:ext cx="5341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B"</a:t>
              </a:r>
            </a:p>
          </p:txBody>
        </p:sp>
        <p:sp>
          <p:nvSpPr>
            <p:cNvPr id="489" name="Shape 489"/>
            <p:cNvSpPr txBox="1"/>
            <p:nvPr/>
          </p:nvSpPr>
          <p:spPr>
            <a:xfrm>
              <a:off x="7620000" y="2133600"/>
              <a:ext cx="1371599" cy="58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0" name="Shape 490"/>
            <p:cNvCxnSpPr/>
            <p:nvPr/>
          </p:nvCxnSpPr>
          <p:spPr>
            <a:xfrm>
              <a:off x="7180053" y="2362200"/>
              <a:ext cx="36374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grpSp>
        <p:nvGrpSpPr>
          <p:cNvPr id="491" name="Shape 491"/>
          <p:cNvGrpSpPr/>
          <p:nvPr/>
        </p:nvGrpSpPr>
        <p:grpSpPr>
          <a:xfrm>
            <a:off x="4495800" y="4084819"/>
            <a:ext cx="2743200" cy="1359932"/>
            <a:chOff x="4495800" y="4084819"/>
            <a:chExt cx="2743200" cy="1359932"/>
          </a:xfrm>
        </p:grpSpPr>
        <p:sp>
          <p:nvSpPr>
            <p:cNvPr id="492" name="Shape 492"/>
            <p:cNvSpPr txBox="1"/>
            <p:nvPr/>
          </p:nvSpPr>
          <p:spPr>
            <a:xfrm>
              <a:off x="5715000" y="5075419"/>
              <a:ext cx="8931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0099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Mary"</a:t>
              </a:r>
            </a:p>
          </p:txBody>
        </p:sp>
        <p:sp>
          <p:nvSpPr>
            <p:cNvPr id="493" name="Shape 493"/>
            <p:cNvSpPr txBox="1"/>
            <p:nvPr/>
          </p:nvSpPr>
          <p:spPr>
            <a:xfrm>
              <a:off x="6677525" y="5075419"/>
              <a:ext cx="5537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F"</a:t>
              </a:r>
            </a:p>
          </p:txBody>
        </p:sp>
        <p:grpSp>
          <p:nvGrpSpPr>
            <p:cNvPr id="494" name="Shape 494"/>
            <p:cNvGrpSpPr/>
            <p:nvPr/>
          </p:nvGrpSpPr>
          <p:grpSpPr>
            <a:xfrm>
              <a:off x="4495800" y="4084819"/>
              <a:ext cx="2743200" cy="1085849"/>
              <a:chOff x="4495800" y="4084819"/>
              <a:chExt cx="2743200" cy="1085849"/>
            </a:xfrm>
          </p:grpSpPr>
          <p:grpSp>
            <p:nvGrpSpPr>
              <p:cNvPr id="495" name="Shape 495"/>
              <p:cNvGrpSpPr/>
              <p:nvPr/>
            </p:nvGrpSpPr>
            <p:grpSpPr>
              <a:xfrm>
                <a:off x="5715000" y="4084819"/>
                <a:ext cx="1524000" cy="1085849"/>
                <a:chOff x="5715000" y="4084819"/>
                <a:chExt cx="1524000" cy="1085849"/>
              </a:xfrm>
            </p:grpSpPr>
            <p:sp>
              <p:nvSpPr>
                <p:cNvPr id="496" name="Shape 496"/>
                <p:cNvSpPr/>
                <p:nvPr/>
              </p:nvSpPr>
              <p:spPr>
                <a:xfrm>
                  <a:off x="5715000" y="4084819"/>
                  <a:ext cx="1524000" cy="79629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9900">
                    <a:alpha val="23921"/>
                  </a:srgbClr>
                </a:solidFill>
                <a:ln cap="flat" cmpd="sng" w="25400">
                  <a:solidFill>
                    <a:srgbClr val="0099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97" name="Shape 497"/>
                <p:cNvSpPr/>
                <p:nvPr/>
              </p:nvSpPr>
              <p:spPr>
                <a:xfrm>
                  <a:off x="5943600" y="4591550"/>
                  <a:ext cx="457200" cy="217169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98" name="Shape 498"/>
                <p:cNvSpPr/>
                <p:nvPr/>
              </p:nvSpPr>
              <p:spPr>
                <a:xfrm>
                  <a:off x="6477000" y="4591550"/>
                  <a:ext cx="457200" cy="217169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499" name="Shape 499"/>
                <p:cNvCxnSpPr/>
                <p:nvPr/>
              </p:nvCxnSpPr>
              <p:spPr>
                <a:xfrm>
                  <a:off x="6189453" y="4703548"/>
                  <a:ext cx="0" cy="434339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cxnSp>
              <p:nvCxnSpPr>
                <p:cNvPr id="500" name="Shape 500"/>
                <p:cNvCxnSpPr/>
                <p:nvPr/>
              </p:nvCxnSpPr>
              <p:spPr>
                <a:xfrm>
                  <a:off x="6722853" y="4703548"/>
                  <a:ext cx="287546" cy="46712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sp>
              <p:nvSpPr>
                <p:cNvPr id="501" name="Shape 501"/>
                <p:cNvSpPr txBox="1"/>
                <p:nvPr/>
              </p:nvSpPr>
              <p:spPr>
                <a:xfrm>
                  <a:off x="5791200" y="4229600"/>
                  <a:ext cx="1371599" cy="584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HashMapEntry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502" name="Shape 502"/>
              <p:cNvCxnSpPr/>
              <p:nvPr/>
            </p:nvCxnSpPr>
            <p:spPr>
              <a:xfrm>
                <a:off x="4495800" y="4542019"/>
                <a:ext cx="1219199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9900"/>
                </a:solidFill>
                <a:prstDash val="solid"/>
                <a:round/>
                <a:headEnd len="med" w="med" type="oval"/>
                <a:tailEnd len="lg" w="lg" type="triangle"/>
              </a:ln>
            </p:spPr>
          </p:cxnSp>
        </p:grpSp>
      </p:grpSp>
      <p:sp>
        <p:nvSpPr>
          <p:cNvPr id="503" name="Shape 503"/>
          <p:cNvSpPr txBox="1"/>
          <p:nvPr/>
        </p:nvSpPr>
        <p:spPr>
          <a:xfrm>
            <a:off x="152400" y="38562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map.put(“John", "A");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152400" y="4161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map.put(“Mary", “F");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152400" y="4465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map.put(“Robert", “B");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152400" y="4923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map.get(“Mary");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381000" y="364760"/>
            <a:ext cx="8226425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HashMap Implementation</a:t>
            </a:r>
          </a:p>
        </p:txBody>
      </p:sp>
      <p:sp>
        <p:nvSpPr>
          <p:cNvPr id="508" name="Shape 508"/>
          <p:cNvSpPr/>
          <p:nvPr/>
        </p:nvSpPr>
        <p:spPr>
          <a:xfrm>
            <a:off x="228600" y="493395"/>
            <a:ext cx="8839199" cy="127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should implement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.hashCode()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.equals()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381000" y="364760"/>
            <a:ext cx="8226425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HashMap Implementation</a:t>
            </a:r>
          </a:p>
        </p:txBody>
      </p:sp>
      <p:sp>
        <p:nvSpPr>
          <p:cNvPr id="514" name="Shape 514"/>
          <p:cNvSpPr/>
          <p:nvPr/>
        </p:nvSpPr>
        <p:spPr>
          <a:xfrm>
            <a:off x="228600" y="493395"/>
            <a:ext cx="8839199" cy="127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should implement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.hashCode()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.equals()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methods.</a:t>
            </a:r>
          </a:p>
        </p:txBody>
      </p:sp>
      <p:grpSp>
        <p:nvGrpSpPr>
          <p:cNvPr id="515" name="Shape 515"/>
          <p:cNvGrpSpPr/>
          <p:nvPr/>
        </p:nvGrpSpPr>
        <p:grpSpPr>
          <a:xfrm>
            <a:off x="3581400" y="1875019"/>
            <a:ext cx="1752600" cy="4114800"/>
            <a:chOff x="4572000" y="1981200"/>
            <a:chExt cx="1752600" cy="4114800"/>
          </a:xfrm>
        </p:grpSpPr>
        <p:sp>
          <p:nvSpPr>
            <p:cNvPr id="516" name="Shape 516"/>
            <p:cNvSpPr/>
            <p:nvPr/>
          </p:nvSpPr>
          <p:spPr>
            <a:xfrm>
              <a:off x="4572000" y="1981200"/>
              <a:ext cx="1752600" cy="411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7" name="Shape 517"/>
            <p:cNvSpPr txBox="1"/>
            <p:nvPr/>
          </p:nvSpPr>
          <p:spPr>
            <a:xfrm>
              <a:off x="4800600" y="2539041"/>
              <a:ext cx="307974" cy="336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</a:p>
          </p:txBody>
        </p:sp>
        <p:sp>
          <p:nvSpPr>
            <p:cNvPr id="518" name="Shape 518"/>
            <p:cNvSpPr/>
            <p:nvPr/>
          </p:nvSpPr>
          <p:spPr>
            <a:xfrm>
              <a:off x="5181600" y="2514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5181600" y="2895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5181600" y="3276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5181600" y="3657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5181600" y="4038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5181600" y="4419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5181600" y="4800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5181600" y="5181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6" name="Shape 526"/>
            <p:cNvSpPr txBox="1"/>
            <p:nvPr/>
          </p:nvSpPr>
          <p:spPr>
            <a:xfrm>
              <a:off x="4800600" y="2937293"/>
              <a:ext cx="2776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</a:p>
          </p:txBody>
        </p:sp>
        <p:sp>
          <p:nvSpPr>
            <p:cNvPr id="527" name="Shape 527"/>
            <p:cNvSpPr txBox="1"/>
            <p:nvPr/>
          </p:nvSpPr>
          <p:spPr>
            <a:xfrm>
              <a:off x="4800600" y="3311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</a:p>
          </p:txBody>
        </p:sp>
        <p:sp>
          <p:nvSpPr>
            <p:cNvPr id="528" name="Shape 528"/>
            <p:cNvSpPr txBox="1"/>
            <p:nvPr/>
          </p:nvSpPr>
          <p:spPr>
            <a:xfrm>
              <a:off x="4800600" y="3692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</a:p>
          </p:txBody>
        </p:sp>
        <p:sp>
          <p:nvSpPr>
            <p:cNvPr id="529" name="Shape 529"/>
            <p:cNvSpPr txBox="1"/>
            <p:nvPr/>
          </p:nvSpPr>
          <p:spPr>
            <a:xfrm>
              <a:off x="4800600" y="4055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</a:p>
          </p:txBody>
        </p:sp>
        <p:sp>
          <p:nvSpPr>
            <p:cNvPr id="530" name="Shape 530"/>
            <p:cNvSpPr txBox="1"/>
            <p:nvPr/>
          </p:nvSpPr>
          <p:spPr>
            <a:xfrm>
              <a:off x="4800600" y="4454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</a:t>
              </a:r>
            </a:p>
          </p:txBody>
        </p:sp>
        <p:sp>
          <p:nvSpPr>
            <p:cNvPr id="531" name="Shape 531"/>
            <p:cNvSpPr txBox="1"/>
            <p:nvPr/>
          </p:nvSpPr>
          <p:spPr>
            <a:xfrm>
              <a:off x="4800600" y="4817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</a:p>
          </p:txBody>
        </p:sp>
        <p:sp>
          <p:nvSpPr>
            <p:cNvPr id="532" name="Shape 532"/>
            <p:cNvSpPr txBox="1"/>
            <p:nvPr/>
          </p:nvSpPr>
          <p:spPr>
            <a:xfrm>
              <a:off x="4800600" y="5216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</a:p>
          </p:txBody>
        </p:sp>
      </p:grpSp>
      <p:graphicFrame>
        <p:nvGraphicFramePr>
          <p:cNvPr id="533" name="Shape 533"/>
          <p:cNvGraphicFramePr/>
          <p:nvPr/>
        </p:nvGraphicFramePr>
        <p:xfrm>
          <a:off x="381000" y="1951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{C2D3D2FD-C223-4F23-97F2-E2D18FD1312F}</a:tableStyleId>
              </a:tblPr>
              <a:tblGrid>
                <a:gridCol w="1233450"/>
                <a:gridCol w="1433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HashValue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John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Robert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534" name="Shape 534"/>
          <p:cNvGrpSpPr/>
          <p:nvPr/>
        </p:nvGrpSpPr>
        <p:grpSpPr>
          <a:xfrm>
            <a:off x="4495800" y="2103619"/>
            <a:ext cx="2667000" cy="1371600"/>
            <a:chOff x="4495800" y="1981199"/>
            <a:chExt cx="2667000" cy="1371600"/>
          </a:xfrm>
        </p:grpSpPr>
        <p:cxnSp>
          <p:nvCxnSpPr>
            <p:cNvPr id="535" name="Shape 535"/>
            <p:cNvCxnSpPr/>
            <p:nvPr/>
          </p:nvCxnSpPr>
          <p:spPr>
            <a:xfrm flipH="1" rot="10800000">
              <a:off x="4495800" y="2362200"/>
              <a:ext cx="1143000" cy="48894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grpSp>
          <p:nvGrpSpPr>
            <p:cNvPr id="536" name="Shape 536"/>
            <p:cNvGrpSpPr/>
            <p:nvPr/>
          </p:nvGrpSpPr>
          <p:grpSpPr>
            <a:xfrm>
              <a:off x="5638800" y="1981199"/>
              <a:ext cx="1524000" cy="1371600"/>
              <a:chOff x="5867399" y="2209799"/>
              <a:chExt cx="1447800" cy="1359932"/>
            </a:xfrm>
          </p:grpSpPr>
          <p:sp>
            <p:nvSpPr>
              <p:cNvPr id="537" name="Shape 537"/>
              <p:cNvSpPr txBox="1"/>
              <p:nvPr/>
            </p:nvSpPr>
            <p:spPr>
              <a:xfrm>
                <a:off x="5867400" y="3200400"/>
                <a:ext cx="8915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John"</a:t>
                </a:r>
              </a:p>
            </p:txBody>
          </p:sp>
          <p:sp>
            <p:nvSpPr>
              <p:cNvPr id="538" name="Shape 538"/>
              <p:cNvSpPr txBox="1"/>
              <p:nvPr/>
            </p:nvSpPr>
            <p:spPr>
              <a:xfrm>
                <a:off x="6781800" y="3200400"/>
                <a:ext cx="5277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A"</a:t>
                </a:r>
              </a:p>
            </p:txBody>
          </p:sp>
          <p:grpSp>
            <p:nvGrpSpPr>
              <p:cNvPr id="539" name="Shape 539"/>
              <p:cNvGrpSpPr/>
              <p:nvPr/>
            </p:nvGrpSpPr>
            <p:grpSpPr>
              <a:xfrm>
                <a:off x="5867399" y="2209799"/>
                <a:ext cx="1447800" cy="1085849"/>
                <a:chOff x="5867400" y="2209800"/>
                <a:chExt cx="1524000" cy="1142999"/>
              </a:xfrm>
            </p:grpSpPr>
            <p:sp>
              <p:nvSpPr>
                <p:cNvPr id="540" name="Shape 540"/>
                <p:cNvSpPr/>
                <p:nvPr/>
              </p:nvSpPr>
              <p:spPr>
                <a:xfrm>
                  <a:off x="5867400" y="2209800"/>
                  <a:ext cx="1524000" cy="838199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>
                    <a:alpha val="23921"/>
                  </a:schemeClr>
                </a:solidFill>
                <a:ln cap="flat" cmpd="sng" w="25400">
                  <a:solidFill>
                    <a:srgbClr val="7E000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41" name="Shape 541"/>
                <p:cNvSpPr/>
                <p:nvPr/>
              </p:nvSpPr>
              <p:spPr>
                <a:xfrm>
                  <a:off x="60960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42" name="Shape 542"/>
                <p:cNvSpPr/>
                <p:nvPr/>
              </p:nvSpPr>
              <p:spPr>
                <a:xfrm>
                  <a:off x="66294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543" name="Shape 543"/>
                <p:cNvCxnSpPr/>
                <p:nvPr/>
              </p:nvCxnSpPr>
              <p:spPr>
                <a:xfrm>
                  <a:off x="6341853" y="2861093"/>
                  <a:ext cx="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cxnSp>
              <p:nvCxnSpPr>
                <p:cNvPr id="544" name="Shape 544"/>
                <p:cNvCxnSpPr/>
                <p:nvPr/>
              </p:nvCxnSpPr>
              <p:spPr>
                <a:xfrm>
                  <a:off x="6875253" y="2861093"/>
                  <a:ext cx="287546" cy="49170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sp>
              <p:nvSpPr>
                <p:cNvPr id="545" name="Shape 545"/>
                <p:cNvSpPr txBox="1"/>
                <p:nvPr/>
              </p:nvSpPr>
              <p:spPr>
                <a:xfrm>
                  <a:off x="5943600" y="2362200"/>
                  <a:ext cx="1371599" cy="584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HashMapEntry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</p:grpSp>
      <p:grpSp>
        <p:nvGrpSpPr>
          <p:cNvPr id="546" name="Shape 546"/>
          <p:cNvGrpSpPr/>
          <p:nvPr/>
        </p:nvGrpSpPr>
        <p:grpSpPr>
          <a:xfrm>
            <a:off x="7180053" y="2103619"/>
            <a:ext cx="1887746" cy="1371599"/>
            <a:chOff x="7180053" y="1981200"/>
            <a:chExt cx="1887746" cy="1371599"/>
          </a:xfrm>
        </p:grpSpPr>
        <p:sp>
          <p:nvSpPr>
            <p:cNvPr id="547" name="Shape 547"/>
            <p:cNvSpPr/>
            <p:nvPr/>
          </p:nvSpPr>
          <p:spPr>
            <a:xfrm>
              <a:off x="7543800" y="1981200"/>
              <a:ext cx="1524000" cy="838199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7772400" y="2514600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8305800" y="2514600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50" name="Shape 550"/>
            <p:cNvCxnSpPr/>
            <p:nvPr/>
          </p:nvCxnSpPr>
          <p:spPr>
            <a:xfrm>
              <a:off x="8018253" y="2632493"/>
              <a:ext cx="0" cy="457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551" name="Shape 551"/>
            <p:cNvCxnSpPr/>
            <p:nvPr/>
          </p:nvCxnSpPr>
          <p:spPr>
            <a:xfrm>
              <a:off x="8551653" y="2632493"/>
              <a:ext cx="211347" cy="33930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552" name="Shape 552"/>
            <p:cNvSpPr txBox="1"/>
            <p:nvPr/>
          </p:nvSpPr>
          <p:spPr>
            <a:xfrm>
              <a:off x="7292984" y="2971800"/>
              <a:ext cx="1089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Robert"</a:t>
              </a:r>
            </a:p>
          </p:txBody>
        </p:sp>
        <p:sp>
          <p:nvSpPr>
            <p:cNvPr id="553" name="Shape 553"/>
            <p:cNvSpPr txBox="1"/>
            <p:nvPr/>
          </p:nvSpPr>
          <p:spPr>
            <a:xfrm>
              <a:off x="8457478" y="2983467"/>
              <a:ext cx="5341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B"</a:t>
              </a:r>
            </a:p>
          </p:txBody>
        </p:sp>
        <p:sp>
          <p:nvSpPr>
            <p:cNvPr id="554" name="Shape 554"/>
            <p:cNvSpPr txBox="1"/>
            <p:nvPr/>
          </p:nvSpPr>
          <p:spPr>
            <a:xfrm>
              <a:off x="7620000" y="2133600"/>
              <a:ext cx="1371599" cy="58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55" name="Shape 555"/>
            <p:cNvCxnSpPr/>
            <p:nvPr/>
          </p:nvCxnSpPr>
          <p:spPr>
            <a:xfrm>
              <a:off x="7180053" y="2362200"/>
              <a:ext cx="36374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grpSp>
        <p:nvGrpSpPr>
          <p:cNvPr id="556" name="Shape 556"/>
          <p:cNvGrpSpPr/>
          <p:nvPr/>
        </p:nvGrpSpPr>
        <p:grpSpPr>
          <a:xfrm>
            <a:off x="4495800" y="4084819"/>
            <a:ext cx="2743200" cy="1359932"/>
            <a:chOff x="4495800" y="4084819"/>
            <a:chExt cx="2743200" cy="1359932"/>
          </a:xfrm>
        </p:grpSpPr>
        <p:sp>
          <p:nvSpPr>
            <p:cNvPr id="557" name="Shape 557"/>
            <p:cNvSpPr txBox="1"/>
            <p:nvPr/>
          </p:nvSpPr>
          <p:spPr>
            <a:xfrm>
              <a:off x="5715000" y="5075419"/>
              <a:ext cx="8931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Mary"</a:t>
              </a:r>
            </a:p>
          </p:txBody>
        </p:sp>
        <p:sp>
          <p:nvSpPr>
            <p:cNvPr id="558" name="Shape 558"/>
            <p:cNvSpPr txBox="1"/>
            <p:nvPr/>
          </p:nvSpPr>
          <p:spPr>
            <a:xfrm>
              <a:off x="6677525" y="5075419"/>
              <a:ext cx="5537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F"</a:t>
              </a:r>
            </a:p>
          </p:txBody>
        </p:sp>
        <p:sp>
          <p:nvSpPr>
            <p:cNvPr id="559" name="Shape 559"/>
            <p:cNvSpPr/>
            <p:nvPr/>
          </p:nvSpPr>
          <p:spPr>
            <a:xfrm>
              <a:off x="5715000" y="4084819"/>
              <a:ext cx="1524000" cy="796290"/>
            </a:xfrm>
            <a:prstGeom prst="roundRect">
              <a:avLst>
                <a:gd fmla="val 16667" name="adj"/>
              </a:avLst>
            </a:prstGeom>
            <a:solidFill>
              <a:srgbClr val="009900">
                <a:alpha val="23921"/>
              </a:srgbClr>
            </a:solidFill>
            <a:ln cap="flat" cmpd="sng" w="25400">
              <a:solidFill>
                <a:srgbClr val="0099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5943600" y="4591550"/>
              <a:ext cx="457200" cy="21716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6477000" y="4591550"/>
              <a:ext cx="457200" cy="21716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62" name="Shape 562"/>
            <p:cNvCxnSpPr/>
            <p:nvPr/>
          </p:nvCxnSpPr>
          <p:spPr>
            <a:xfrm>
              <a:off x="6189453" y="4703548"/>
              <a:ext cx="0" cy="43433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563" name="Shape 563"/>
            <p:cNvCxnSpPr/>
            <p:nvPr/>
          </p:nvCxnSpPr>
          <p:spPr>
            <a:xfrm>
              <a:off x="6722853" y="4703548"/>
              <a:ext cx="287546" cy="46712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564" name="Shape 564"/>
            <p:cNvSpPr txBox="1"/>
            <p:nvPr/>
          </p:nvSpPr>
          <p:spPr>
            <a:xfrm>
              <a:off x="5791200" y="4229600"/>
              <a:ext cx="1371599" cy="58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65" name="Shape 565"/>
            <p:cNvCxnSpPr/>
            <p:nvPr/>
          </p:nvCxnSpPr>
          <p:spPr>
            <a:xfrm>
              <a:off x="4495800" y="4542019"/>
              <a:ext cx="1219199" cy="0"/>
            </a:xfrm>
            <a:prstGeom prst="straightConnector1">
              <a:avLst/>
            </a:prstGeom>
            <a:noFill/>
            <a:ln cap="flat" cmpd="sng" w="12700">
              <a:solidFill>
                <a:srgbClr val="009900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sp>
        <p:nvSpPr>
          <p:cNvPr id="566" name="Shape 566"/>
          <p:cNvSpPr txBox="1"/>
          <p:nvPr/>
        </p:nvSpPr>
        <p:spPr>
          <a:xfrm>
            <a:off x="152400" y="38562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map.put(“John", "A");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152400" y="4161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map.put(“Mary", “F");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52400" y="4465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map.put(“Robert", “B");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52400" y="4923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map.get(“Mary");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2374691" y="4893260"/>
            <a:ext cx="1146747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“F”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Shape 575"/>
          <p:cNvGrpSpPr/>
          <p:nvPr/>
        </p:nvGrpSpPr>
        <p:grpSpPr>
          <a:xfrm>
            <a:off x="3581400" y="1875019"/>
            <a:ext cx="1752600" cy="4114800"/>
            <a:chOff x="4572000" y="1981200"/>
            <a:chExt cx="1752600" cy="4114800"/>
          </a:xfrm>
        </p:grpSpPr>
        <p:sp>
          <p:nvSpPr>
            <p:cNvPr id="576" name="Shape 576"/>
            <p:cNvSpPr/>
            <p:nvPr/>
          </p:nvSpPr>
          <p:spPr>
            <a:xfrm>
              <a:off x="4572000" y="1981200"/>
              <a:ext cx="1752600" cy="411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7" name="Shape 577"/>
            <p:cNvSpPr txBox="1"/>
            <p:nvPr/>
          </p:nvSpPr>
          <p:spPr>
            <a:xfrm>
              <a:off x="4800600" y="2539041"/>
              <a:ext cx="307974" cy="336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</a:p>
          </p:txBody>
        </p:sp>
        <p:sp>
          <p:nvSpPr>
            <p:cNvPr id="578" name="Shape 578"/>
            <p:cNvSpPr/>
            <p:nvPr/>
          </p:nvSpPr>
          <p:spPr>
            <a:xfrm>
              <a:off x="5181600" y="2514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181600" y="2895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181600" y="3276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181600" y="3657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5181600" y="4038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5181600" y="4419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5181600" y="4800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5181600" y="5181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6" name="Shape 586"/>
            <p:cNvSpPr txBox="1"/>
            <p:nvPr/>
          </p:nvSpPr>
          <p:spPr>
            <a:xfrm>
              <a:off x="4800600" y="2937293"/>
              <a:ext cx="2776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4800600" y="3311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</a:p>
          </p:txBody>
        </p:sp>
        <p:sp>
          <p:nvSpPr>
            <p:cNvPr id="588" name="Shape 588"/>
            <p:cNvSpPr txBox="1"/>
            <p:nvPr/>
          </p:nvSpPr>
          <p:spPr>
            <a:xfrm>
              <a:off x="4800600" y="3692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</a:p>
          </p:txBody>
        </p:sp>
        <p:sp>
          <p:nvSpPr>
            <p:cNvPr id="589" name="Shape 589"/>
            <p:cNvSpPr txBox="1"/>
            <p:nvPr/>
          </p:nvSpPr>
          <p:spPr>
            <a:xfrm>
              <a:off x="4800600" y="4055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4800600" y="4454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</a:t>
              </a:r>
            </a:p>
          </p:txBody>
        </p:sp>
        <p:sp>
          <p:nvSpPr>
            <p:cNvPr id="591" name="Shape 591"/>
            <p:cNvSpPr txBox="1"/>
            <p:nvPr/>
          </p:nvSpPr>
          <p:spPr>
            <a:xfrm>
              <a:off x="4800600" y="4817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</a:p>
          </p:txBody>
        </p:sp>
        <p:sp>
          <p:nvSpPr>
            <p:cNvPr id="592" name="Shape 592"/>
            <p:cNvSpPr txBox="1"/>
            <p:nvPr/>
          </p:nvSpPr>
          <p:spPr>
            <a:xfrm>
              <a:off x="4800600" y="5216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</a:p>
          </p:txBody>
        </p:sp>
      </p:grpSp>
      <p:graphicFrame>
        <p:nvGraphicFramePr>
          <p:cNvPr id="593" name="Shape 593"/>
          <p:cNvGraphicFramePr/>
          <p:nvPr/>
        </p:nvGraphicFramePr>
        <p:xfrm>
          <a:off x="381000" y="1951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{C2D3D2FD-C223-4F23-97F2-E2D18FD1312F}</a:tableStyleId>
              </a:tblPr>
              <a:tblGrid>
                <a:gridCol w="1233450"/>
                <a:gridCol w="1433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HashValue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John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Robert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594" name="Shape 594"/>
          <p:cNvGrpSpPr/>
          <p:nvPr/>
        </p:nvGrpSpPr>
        <p:grpSpPr>
          <a:xfrm>
            <a:off x="4495800" y="2103619"/>
            <a:ext cx="2667000" cy="1371600"/>
            <a:chOff x="4495800" y="1981199"/>
            <a:chExt cx="2667000" cy="1371600"/>
          </a:xfrm>
        </p:grpSpPr>
        <p:cxnSp>
          <p:nvCxnSpPr>
            <p:cNvPr id="595" name="Shape 595"/>
            <p:cNvCxnSpPr/>
            <p:nvPr/>
          </p:nvCxnSpPr>
          <p:spPr>
            <a:xfrm flipH="1" rot="10800000">
              <a:off x="4495800" y="2362200"/>
              <a:ext cx="1143000" cy="48894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grpSp>
          <p:nvGrpSpPr>
            <p:cNvPr id="596" name="Shape 596"/>
            <p:cNvGrpSpPr/>
            <p:nvPr/>
          </p:nvGrpSpPr>
          <p:grpSpPr>
            <a:xfrm>
              <a:off x="5638800" y="1981199"/>
              <a:ext cx="1524000" cy="1371600"/>
              <a:chOff x="5867399" y="2209799"/>
              <a:chExt cx="1447800" cy="1359932"/>
            </a:xfrm>
          </p:grpSpPr>
          <p:sp>
            <p:nvSpPr>
              <p:cNvPr id="597" name="Shape 597"/>
              <p:cNvSpPr txBox="1"/>
              <p:nvPr/>
            </p:nvSpPr>
            <p:spPr>
              <a:xfrm>
                <a:off x="5867400" y="3200400"/>
                <a:ext cx="8915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John"</a:t>
                </a:r>
              </a:p>
            </p:txBody>
          </p:sp>
          <p:sp>
            <p:nvSpPr>
              <p:cNvPr id="598" name="Shape 598"/>
              <p:cNvSpPr txBox="1"/>
              <p:nvPr/>
            </p:nvSpPr>
            <p:spPr>
              <a:xfrm>
                <a:off x="6781800" y="3200400"/>
                <a:ext cx="5277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A"</a:t>
                </a:r>
              </a:p>
            </p:txBody>
          </p:sp>
          <p:grpSp>
            <p:nvGrpSpPr>
              <p:cNvPr id="599" name="Shape 599"/>
              <p:cNvGrpSpPr/>
              <p:nvPr/>
            </p:nvGrpSpPr>
            <p:grpSpPr>
              <a:xfrm>
                <a:off x="5867399" y="2209799"/>
                <a:ext cx="1447800" cy="1085849"/>
                <a:chOff x="5867400" y="2209800"/>
                <a:chExt cx="1524000" cy="1142999"/>
              </a:xfrm>
            </p:grpSpPr>
            <p:sp>
              <p:nvSpPr>
                <p:cNvPr id="600" name="Shape 600"/>
                <p:cNvSpPr/>
                <p:nvPr/>
              </p:nvSpPr>
              <p:spPr>
                <a:xfrm>
                  <a:off x="5867400" y="2209800"/>
                  <a:ext cx="1524000" cy="838199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>
                    <a:alpha val="23921"/>
                  </a:schemeClr>
                </a:solidFill>
                <a:ln cap="flat" cmpd="sng" w="25400">
                  <a:solidFill>
                    <a:srgbClr val="7E000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01" name="Shape 601"/>
                <p:cNvSpPr/>
                <p:nvPr/>
              </p:nvSpPr>
              <p:spPr>
                <a:xfrm>
                  <a:off x="60960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02" name="Shape 602"/>
                <p:cNvSpPr/>
                <p:nvPr/>
              </p:nvSpPr>
              <p:spPr>
                <a:xfrm>
                  <a:off x="66294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603" name="Shape 603"/>
                <p:cNvCxnSpPr/>
                <p:nvPr/>
              </p:nvCxnSpPr>
              <p:spPr>
                <a:xfrm>
                  <a:off x="6341853" y="2861093"/>
                  <a:ext cx="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cxnSp>
              <p:nvCxnSpPr>
                <p:cNvPr id="604" name="Shape 604"/>
                <p:cNvCxnSpPr/>
                <p:nvPr/>
              </p:nvCxnSpPr>
              <p:spPr>
                <a:xfrm>
                  <a:off x="6875253" y="2861093"/>
                  <a:ext cx="287546" cy="49170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sp>
              <p:nvSpPr>
                <p:cNvPr id="605" name="Shape 605"/>
                <p:cNvSpPr txBox="1"/>
                <p:nvPr/>
              </p:nvSpPr>
              <p:spPr>
                <a:xfrm>
                  <a:off x="5943600" y="2362200"/>
                  <a:ext cx="1371599" cy="584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HashMapEntry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</p:grpSp>
      <p:grpSp>
        <p:nvGrpSpPr>
          <p:cNvPr id="606" name="Shape 606"/>
          <p:cNvGrpSpPr/>
          <p:nvPr/>
        </p:nvGrpSpPr>
        <p:grpSpPr>
          <a:xfrm>
            <a:off x="7180053" y="2103619"/>
            <a:ext cx="1887746" cy="1371599"/>
            <a:chOff x="7180053" y="1981200"/>
            <a:chExt cx="1887746" cy="1371599"/>
          </a:xfrm>
        </p:grpSpPr>
        <p:sp>
          <p:nvSpPr>
            <p:cNvPr id="607" name="Shape 607"/>
            <p:cNvSpPr/>
            <p:nvPr/>
          </p:nvSpPr>
          <p:spPr>
            <a:xfrm>
              <a:off x="7543800" y="1981200"/>
              <a:ext cx="1524000" cy="838199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7772400" y="2514600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8305800" y="2514600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10" name="Shape 610"/>
            <p:cNvCxnSpPr/>
            <p:nvPr/>
          </p:nvCxnSpPr>
          <p:spPr>
            <a:xfrm>
              <a:off x="8018253" y="2632493"/>
              <a:ext cx="0" cy="457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611" name="Shape 611"/>
            <p:cNvCxnSpPr/>
            <p:nvPr/>
          </p:nvCxnSpPr>
          <p:spPr>
            <a:xfrm>
              <a:off x="8551653" y="2632493"/>
              <a:ext cx="211347" cy="33930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612" name="Shape 612"/>
            <p:cNvSpPr txBox="1"/>
            <p:nvPr/>
          </p:nvSpPr>
          <p:spPr>
            <a:xfrm>
              <a:off x="7292984" y="2971800"/>
              <a:ext cx="1089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Robert"</a:t>
              </a:r>
            </a:p>
          </p:txBody>
        </p:sp>
        <p:sp>
          <p:nvSpPr>
            <p:cNvPr id="613" name="Shape 613"/>
            <p:cNvSpPr txBox="1"/>
            <p:nvPr/>
          </p:nvSpPr>
          <p:spPr>
            <a:xfrm>
              <a:off x="8457478" y="2983467"/>
              <a:ext cx="5341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B"</a:t>
              </a:r>
            </a:p>
          </p:txBody>
        </p:sp>
        <p:sp>
          <p:nvSpPr>
            <p:cNvPr id="614" name="Shape 614"/>
            <p:cNvSpPr txBox="1"/>
            <p:nvPr/>
          </p:nvSpPr>
          <p:spPr>
            <a:xfrm>
              <a:off x="7620000" y="2133600"/>
              <a:ext cx="1371599" cy="58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15" name="Shape 615"/>
            <p:cNvCxnSpPr/>
            <p:nvPr/>
          </p:nvCxnSpPr>
          <p:spPr>
            <a:xfrm>
              <a:off x="7180053" y="2362200"/>
              <a:ext cx="36374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grpSp>
        <p:nvGrpSpPr>
          <p:cNvPr id="616" name="Shape 616"/>
          <p:cNvGrpSpPr/>
          <p:nvPr/>
        </p:nvGrpSpPr>
        <p:grpSpPr>
          <a:xfrm>
            <a:off x="4495800" y="4084819"/>
            <a:ext cx="2743200" cy="1359932"/>
            <a:chOff x="4495800" y="3962399"/>
            <a:chExt cx="2743200" cy="1359932"/>
          </a:xfrm>
        </p:grpSpPr>
        <p:grpSp>
          <p:nvGrpSpPr>
            <p:cNvPr id="617" name="Shape 617"/>
            <p:cNvGrpSpPr/>
            <p:nvPr/>
          </p:nvGrpSpPr>
          <p:grpSpPr>
            <a:xfrm>
              <a:off x="5715000" y="3962399"/>
              <a:ext cx="1524000" cy="1359932"/>
              <a:chOff x="5867399" y="2209799"/>
              <a:chExt cx="1447800" cy="1359932"/>
            </a:xfrm>
          </p:grpSpPr>
          <p:sp>
            <p:nvSpPr>
              <p:cNvPr id="618" name="Shape 618"/>
              <p:cNvSpPr txBox="1"/>
              <p:nvPr/>
            </p:nvSpPr>
            <p:spPr>
              <a:xfrm>
                <a:off x="5867400" y="3200400"/>
                <a:ext cx="89319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Mary"</a:t>
                </a:r>
              </a:p>
            </p:txBody>
          </p:sp>
          <p:sp>
            <p:nvSpPr>
              <p:cNvPr id="619" name="Shape 619"/>
              <p:cNvSpPr txBox="1"/>
              <p:nvPr/>
            </p:nvSpPr>
            <p:spPr>
              <a:xfrm>
                <a:off x="6781800" y="3200400"/>
                <a:ext cx="5261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F"</a:t>
                </a:r>
              </a:p>
            </p:txBody>
          </p:sp>
          <p:grpSp>
            <p:nvGrpSpPr>
              <p:cNvPr id="620" name="Shape 620"/>
              <p:cNvGrpSpPr/>
              <p:nvPr/>
            </p:nvGrpSpPr>
            <p:grpSpPr>
              <a:xfrm>
                <a:off x="5867399" y="2209799"/>
                <a:ext cx="1447800" cy="1085849"/>
                <a:chOff x="5867400" y="2209800"/>
                <a:chExt cx="1524000" cy="1142999"/>
              </a:xfrm>
            </p:grpSpPr>
            <p:sp>
              <p:nvSpPr>
                <p:cNvPr id="621" name="Shape 621"/>
                <p:cNvSpPr/>
                <p:nvPr/>
              </p:nvSpPr>
              <p:spPr>
                <a:xfrm>
                  <a:off x="5867400" y="2209800"/>
                  <a:ext cx="1524000" cy="838199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>
                    <a:alpha val="23921"/>
                  </a:schemeClr>
                </a:solidFill>
                <a:ln cap="flat" cmpd="sng" w="25400">
                  <a:solidFill>
                    <a:srgbClr val="7E000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22" name="Shape 622"/>
                <p:cNvSpPr/>
                <p:nvPr/>
              </p:nvSpPr>
              <p:spPr>
                <a:xfrm>
                  <a:off x="60960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23" name="Shape 623"/>
                <p:cNvSpPr/>
                <p:nvPr/>
              </p:nvSpPr>
              <p:spPr>
                <a:xfrm>
                  <a:off x="66294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624" name="Shape 624"/>
                <p:cNvCxnSpPr/>
                <p:nvPr/>
              </p:nvCxnSpPr>
              <p:spPr>
                <a:xfrm>
                  <a:off x="6341853" y="2861093"/>
                  <a:ext cx="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cxnSp>
              <p:nvCxnSpPr>
                <p:cNvPr id="625" name="Shape 625"/>
                <p:cNvCxnSpPr/>
                <p:nvPr/>
              </p:nvCxnSpPr>
              <p:spPr>
                <a:xfrm>
                  <a:off x="6875253" y="2861093"/>
                  <a:ext cx="287546" cy="49170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sp>
              <p:nvSpPr>
                <p:cNvPr id="626" name="Shape 626"/>
                <p:cNvSpPr txBox="1"/>
                <p:nvPr/>
              </p:nvSpPr>
              <p:spPr>
                <a:xfrm>
                  <a:off x="5943600" y="2362200"/>
                  <a:ext cx="1371599" cy="6155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HashMapEntry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cxnSp>
          <p:nvCxnSpPr>
            <p:cNvPr id="627" name="Shape 627"/>
            <p:cNvCxnSpPr/>
            <p:nvPr/>
          </p:nvCxnSpPr>
          <p:spPr>
            <a:xfrm>
              <a:off x="4495800" y="4419600"/>
              <a:ext cx="121919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sp>
        <p:nvSpPr>
          <p:cNvPr id="628" name="Shape 628"/>
          <p:cNvSpPr txBox="1"/>
          <p:nvPr/>
        </p:nvSpPr>
        <p:spPr>
          <a:xfrm>
            <a:off x="152400" y="38562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map.put(“John", "A");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152400" y="4161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map.put(“Mary", “F");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152400" y="4465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map.put(“Robert", “B");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152400" y="4923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map.get(“Mary");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152400" y="5227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map.get(“Robert”);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2374691" y="4893260"/>
            <a:ext cx="1146747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“F”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381000" y="364760"/>
            <a:ext cx="8226425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HashMap Implementation</a:t>
            </a:r>
          </a:p>
        </p:txBody>
      </p:sp>
      <p:sp>
        <p:nvSpPr>
          <p:cNvPr id="635" name="Shape 635"/>
          <p:cNvSpPr/>
          <p:nvPr/>
        </p:nvSpPr>
        <p:spPr>
          <a:xfrm>
            <a:off x="228600" y="493395"/>
            <a:ext cx="8839199" cy="127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should implement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.hashCode()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.equals()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Shape 640"/>
          <p:cNvGrpSpPr/>
          <p:nvPr/>
        </p:nvGrpSpPr>
        <p:grpSpPr>
          <a:xfrm>
            <a:off x="3581400" y="1875019"/>
            <a:ext cx="1752600" cy="4114800"/>
            <a:chOff x="4572000" y="1981200"/>
            <a:chExt cx="1752600" cy="4114800"/>
          </a:xfrm>
        </p:grpSpPr>
        <p:sp>
          <p:nvSpPr>
            <p:cNvPr id="641" name="Shape 641"/>
            <p:cNvSpPr/>
            <p:nvPr/>
          </p:nvSpPr>
          <p:spPr>
            <a:xfrm>
              <a:off x="4572000" y="1981200"/>
              <a:ext cx="1752600" cy="411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4800600" y="2539041"/>
              <a:ext cx="307974" cy="336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</a:p>
          </p:txBody>
        </p:sp>
        <p:sp>
          <p:nvSpPr>
            <p:cNvPr id="643" name="Shape 643"/>
            <p:cNvSpPr/>
            <p:nvPr/>
          </p:nvSpPr>
          <p:spPr>
            <a:xfrm>
              <a:off x="5181600" y="2514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5181600" y="2895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5181600" y="3276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5181600" y="3657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5181600" y="4038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5181600" y="4419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5181600" y="4800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5181600" y="5181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800600" y="2937293"/>
              <a:ext cx="2776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</a:p>
          </p:txBody>
        </p:sp>
        <p:sp>
          <p:nvSpPr>
            <p:cNvPr id="652" name="Shape 652"/>
            <p:cNvSpPr txBox="1"/>
            <p:nvPr/>
          </p:nvSpPr>
          <p:spPr>
            <a:xfrm>
              <a:off x="4800600" y="3311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</a:p>
          </p:txBody>
        </p:sp>
        <p:sp>
          <p:nvSpPr>
            <p:cNvPr id="653" name="Shape 653"/>
            <p:cNvSpPr txBox="1"/>
            <p:nvPr/>
          </p:nvSpPr>
          <p:spPr>
            <a:xfrm>
              <a:off x="4800600" y="3692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</a:p>
          </p:txBody>
        </p:sp>
        <p:sp>
          <p:nvSpPr>
            <p:cNvPr id="654" name="Shape 654"/>
            <p:cNvSpPr txBox="1"/>
            <p:nvPr/>
          </p:nvSpPr>
          <p:spPr>
            <a:xfrm>
              <a:off x="4800600" y="4055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4800600" y="4454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4800600" y="4817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</a:p>
          </p:txBody>
        </p:sp>
        <p:sp>
          <p:nvSpPr>
            <p:cNvPr id="657" name="Shape 657"/>
            <p:cNvSpPr txBox="1"/>
            <p:nvPr/>
          </p:nvSpPr>
          <p:spPr>
            <a:xfrm>
              <a:off x="4800600" y="5216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</a:p>
          </p:txBody>
        </p:sp>
      </p:grpSp>
      <p:graphicFrame>
        <p:nvGraphicFramePr>
          <p:cNvPr id="658" name="Shape 658"/>
          <p:cNvGraphicFramePr/>
          <p:nvPr/>
        </p:nvGraphicFramePr>
        <p:xfrm>
          <a:off x="381000" y="1951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{C2D3D2FD-C223-4F23-97F2-E2D18FD1312F}</a:tableStyleId>
              </a:tblPr>
              <a:tblGrid>
                <a:gridCol w="1233450"/>
                <a:gridCol w="1433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HashValue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John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Robert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659" name="Shape 659"/>
          <p:cNvGrpSpPr/>
          <p:nvPr/>
        </p:nvGrpSpPr>
        <p:grpSpPr>
          <a:xfrm>
            <a:off x="4495800" y="2103619"/>
            <a:ext cx="2667000" cy="1371600"/>
            <a:chOff x="4495800" y="2103619"/>
            <a:chExt cx="2667000" cy="1371600"/>
          </a:xfrm>
        </p:grpSpPr>
        <p:cxnSp>
          <p:nvCxnSpPr>
            <p:cNvPr id="660" name="Shape 660"/>
            <p:cNvCxnSpPr/>
            <p:nvPr/>
          </p:nvCxnSpPr>
          <p:spPr>
            <a:xfrm flipH="1" rot="10800000">
              <a:off x="4495800" y="2484619"/>
              <a:ext cx="1143000" cy="488949"/>
            </a:xfrm>
            <a:prstGeom prst="straightConnector1">
              <a:avLst/>
            </a:prstGeom>
            <a:noFill/>
            <a:ln cap="flat" cmpd="sng" w="12700">
              <a:solidFill>
                <a:srgbClr val="009900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661" name="Shape 661"/>
            <p:cNvSpPr txBox="1"/>
            <p:nvPr/>
          </p:nvSpPr>
          <p:spPr>
            <a:xfrm>
              <a:off x="5638800" y="3102718"/>
              <a:ext cx="938517" cy="372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John"</a:t>
              </a:r>
            </a:p>
          </p:txBody>
        </p:sp>
        <p:sp>
          <p:nvSpPr>
            <p:cNvPr id="662" name="Shape 662"/>
            <p:cNvSpPr txBox="1"/>
            <p:nvPr/>
          </p:nvSpPr>
          <p:spPr>
            <a:xfrm>
              <a:off x="6601325" y="3102718"/>
              <a:ext cx="555551" cy="372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A"</a:t>
              </a:r>
            </a:p>
          </p:txBody>
        </p:sp>
        <p:sp>
          <p:nvSpPr>
            <p:cNvPr id="663" name="Shape 663"/>
            <p:cNvSpPr/>
            <p:nvPr/>
          </p:nvSpPr>
          <p:spPr>
            <a:xfrm>
              <a:off x="5638800" y="2103619"/>
              <a:ext cx="1524000" cy="803122"/>
            </a:xfrm>
            <a:prstGeom prst="roundRect">
              <a:avLst>
                <a:gd fmla="val 16667" name="adj"/>
              </a:avLst>
            </a:prstGeom>
            <a:solidFill>
              <a:srgbClr val="009900">
                <a:alpha val="23921"/>
              </a:srgbClr>
            </a:solidFill>
            <a:ln cap="flat" cmpd="sng" w="25400">
              <a:solidFill>
                <a:srgbClr val="0099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5867400" y="2614697"/>
              <a:ext cx="457200" cy="21903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6400800" y="2614697"/>
              <a:ext cx="457200" cy="21903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66" name="Shape 666"/>
            <p:cNvCxnSpPr/>
            <p:nvPr/>
          </p:nvCxnSpPr>
          <p:spPr>
            <a:xfrm>
              <a:off x="6113253" y="2727658"/>
              <a:ext cx="0" cy="4380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667" name="Shape 667"/>
            <p:cNvCxnSpPr/>
            <p:nvPr/>
          </p:nvCxnSpPr>
          <p:spPr>
            <a:xfrm>
              <a:off x="6646653" y="2727658"/>
              <a:ext cx="287546" cy="4711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668" name="Shape 668"/>
            <p:cNvSpPr txBox="1"/>
            <p:nvPr/>
          </p:nvSpPr>
          <p:spPr>
            <a:xfrm>
              <a:off x="5715000" y="2249640"/>
              <a:ext cx="1371599" cy="560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7180053" y="2103619"/>
            <a:ext cx="1887746" cy="1371599"/>
            <a:chOff x="7180053" y="1981200"/>
            <a:chExt cx="1887746" cy="1371599"/>
          </a:xfrm>
        </p:grpSpPr>
        <p:sp>
          <p:nvSpPr>
            <p:cNvPr id="670" name="Shape 670"/>
            <p:cNvSpPr/>
            <p:nvPr/>
          </p:nvSpPr>
          <p:spPr>
            <a:xfrm>
              <a:off x="7543800" y="1981200"/>
              <a:ext cx="1524000" cy="838199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7772400" y="2514600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8305800" y="2514600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73" name="Shape 673"/>
            <p:cNvCxnSpPr/>
            <p:nvPr/>
          </p:nvCxnSpPr>
          <p:spPr>
            <a:xfrm>
              <a:off x="8018253" y="2632493"/>
              <a:ext cx="0" cy="457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674" name="Shape 674"/>
            <p:cNvCxnSpPr/>
            <p:nvPr/>
          </p:nvCxnSpPr>
          <p:spPr>
            <a:xfrm>
              <a:off x="8551653" y="2632493"/>
              <a:ext cx="211347" cy="33930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675" name="Shape 675"/>
            <p:cNvSpPr txBox="1"/>
            <p:nvPr/>
          </p:nvSpPr>
          <p:spPr>
            <a:xfrm>
              <a:off x="7292984" y="2971800"/>
              <a:ext cx="1089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Robert"</a:t>
              </a:r>
            </a:p>
          </p:txBody>
        </p:sp>
        <p:sp>
          <p:nvSpPr>
            <p:cNvPr id="676" name="Shape 676"/>
            <p:cNvSpPr txBox="1"/>
            <p:nvPr/>
          </p:nvSpPr>
          <p:spPr>
            <a:xfrm>
              <a:off x="8457478" y="2983467"/>
              <a:ext cx="5341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B"</a:t>
              </a:r>
            </a:p>
          </p:txBody>
        </p:sp>
        <p:sp>
          <p:nvSpPr>
            <p:cNvPr id="677" name="Shape 677"/>
            <p:cNvSpPr txBox="1"/>
            <p:nvPr/>
          </p:nvSpPr>
          <p:spPr>
            <a:xfrm>
              <a:off x="7620000" y="2133600"/>
              <a:ext cx="1371599" cy="58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78" name="Shape 678"/>
            <p:cNvCxnSpPr/>
            <p:nvPr/>
          </p:nvCxnSpPr>
          <p:spPr>
            <a:xfrm>
              <a:off x="7180053" y="2362200"/>
              <a:ext cx="36374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grpSp>
        <p:nvGrpSpPr>
          <p:cNvPr id="679" name="Shape 679"/>
          <p:cNvGrpSpPr/>
          <p:nvPr/>
        </p:nvGrpSpPr>
        <p:grpSpPr>
          <a:xfrm>
            <a:off x="4495800" y="4084819"/>
            <a:ext cx="2743200" cy="1359932"/>
            <a:chOff x="4495800" y="3962399"/>
            <a:chExt cx="2743200" cy="1359932"/>
          </a:xfrm>
        </p:grpSpPr>
        <p:grpSp>
          <p:nvGrpSpPr>
            <p:cNvPr id="680" name="Shape 680"/>
            <p:cNvGrpSpPr/>
            <p:nvPr/>
          </p:nvGrpSpPr>
          <p:grpSpPr>
            <a:xfrm>
              <a:off x="5715000" y="3962399"/>
              <a:ext cx="1524000" cy="1359932"/>
              <a:chOff x="5867399" y="2209799"/>
              <a:chExt cx="1447800" cy="1359932"/>
            </a:xfrm>
          </p:grpSpPr>
          <p:sp>
            <p:nvSpPr>
              <p:cNvPr id="681" name="Shape 681"/>
              <p:cNvSpPr txBox="1"/>
              <p:nvPr/>
            </p:nvSpPr>
            <p:spPr>
              <a:xfrm>
                <a:off x="5867400" y="3200400"/>
                <a:ext cx="89319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Mary"</a:t>
                </a:r>
              </a:p>
            </p:txBody>
          </p:sp>
          <p:sp>
            <p:nvSpPr>
              <p:cNvPr id="682" name="Shape 682"/>
              <p:cNvSpPr txBox="1"/>
              <p:nvPr/>
            </p:nvSpPr>
            <p:spPr>
              <a:xfrm>
                <a:off x="6781800" y="3200400"/>
                <a:ext cx="5261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F"</a:t>
                </a:r>
              </a:p>
            </p:txBody>
          </p:sp>
          <p:grpSp>
            <p:nvGrpSpPr>
              <p:cNvPr id="683" name="Shape 683"/>
              <p:cNvGrpSpPr/>
              <p:nvPr/>
            </p:nvGrpSpPr>
            <p:grpSpPr>
              <a:xfrm>
                <a:off x="5867399" y="2209799"/>
                <a:ext cx="1447800" cy="1085849"/>
                <a:chOff x="5867400" y="2209800"/>
                <a:chExt cx="1524000" cy="1142999"/>
              </a:xfrm>
            </p:grpSpPr>
            <p:sp>
              <p:nvSpPr>
                <p:cNvPr id="684" name="Shape 684"/>
                <p:cNvSpPr/>
                <p:nvPr/>
              </p:nvSpPr>
              <p:spPr>
                <a:xfrm>
                  <a:off x="5867400" y="2209800"/>
                  <a:ext cx="1524000" cy="838199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>
                    <a:alpha val="23921"/>
                  </a:schemeClr>
                </a:solidFill>
                <a:ln cap="flat" cmpd="sng" w="25400">
                  <a:solidFill>
                    <a:srgbClr val="7E000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85" name="Shape 685"/>
                <p:cNvSpPr/>
                <p:nvPr/>
              </p:nvSpPr>
              <p:spPr>
                <a:xfrm>
                  <a:off x="60960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86" name="Shape 686"/>
                <p:cNvSpPr/>
                <p:nvPr/>
              </p:nvSpPr>
              <p:spPr>
                <a:xfrm>
                  <a:off x="66294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687" name="Shape 687"/>
                <p:cNvCxnSpPr/>
                <p:nvPr/>
              </p:nvCxnSpPr>
              <p:spPr>
                <a:xfrm>
                  <a:off x="6341853" y="2861093"/>
                  <a:ext cx="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cxnSp>
              <p:nvCxnSpPr>
                <p:cNvPr id="688" name="Shape 688"/>
                <p:cNvCxnSpPr/>
                <p:nvPr/>
              </p:nvCxnSpPr>
              <p:spPr>
                <a:xfrm>
                  <a:off x="6875253" y="2861093"/>
                  <a:ext cx="287546" cy="49170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sp>
              <p:nvSpPr>
                <p:cNvPr id="689" name="Shape 689"/>
                <p:cNvSpPr txBox="1"/>
                <p:nvPr/>
              </p:nvSpPr>
              <p:spPr>
                <a:xfrm>
                  <a:off x="5943600" y="2362200"/>
                  <a:ext cx="1371599" cy="6155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HashMapEntry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cxnSp>
          <p:nvCxnSpPr>
            <p:cNvPr id="690" name="Shape 690"/>
            <p:cNvCxnSpPr/>
            <p:nvPr/>
          </p:nvCxnSpPr>
          <p:spPr>
            <a:xfrm>
              <a:off x="4495800" y="4419600"/>
              <a:ext cx="121919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sp>
        <p:nvSpPr>
          <p:cNvPr id="691" name="Shape 691"/>
          <p:cNvSpPr txBox="1"/>
          <p:nvPr/>
        </p:nvSpPr>
        <p:spPr>
          <a:xfrm>
            <a:off x="152400" y="38562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map.put(“John", "A");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152400" y="4161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map.put(“Mary", “F");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152400" y="4465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map.put(“Robert", “B");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152400" y="4923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map.get(“Mary");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152400" y="5227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map.get(“Robert”);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2374691" y="4893260"/>
            <a:ext cx="1146747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“F”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381000" y="364760"/>
            <a:ext cx="8226425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HashMap Implementation</a:t>
            </a:r>
          </a:p>
        </p:txBody>
      </p:sp>
      <p:sp>
        <p:nvSpPr>
          <p:cNvPr id="698" name="Shape 698"/>
          <p:cNvSpPr/>
          <p:nvPr/>
        </p:nvSpPr>
        <p:spPr>
          <a:xfrm>
            <a:off x="228600" y="493395"/>
            <a:ext cx="8839199" cy="127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should implement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.hashCode()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.equals()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type="title"/>
          </p:nvPr>
        </p:nvSpPr>
        <p:spPr>
          <a:xfrm>
            <a:off x="381000" y="364760"/>
            <a:ext cx="8226425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HashMap Implementation</a:t>
            </a:r>
          </a:p>
        </p:txBody>
      </p:sp>
      <p:sp>
        <p:nvSpPr>
          <p:cNvPr id="704" name="Shape 704"/>
          <p:cNvSpPr/>
          <p:nvPr/>
        </p:nvSpPr>
        <p:spPr>
          <a:xfrm>
            <a:off x="228600" y="493395"/>
            <a:ext cx="8839199" cy="127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should implement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.hashCode()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.equals()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methods.</a:t>
            </a:r>
          </a:p>
        </p:txBody>
      </p:sp>
      <p:grpSp>
        <p:nvGrpSpPr>
          <p:cNvPr id="705" name="Shape 705"/>
          <p:cNvGrpSpPr/>
          <p:nvPr/>
        </p:nvGrpSpPr>
        <p:grpSpPr>
          <a:xfrm>
            <a:off x="3581400" y="1875019"/>
            <a:ext cx="1752600" cy="4114800"/>
            <a:chOff x="4572000" y="1981200"/>
            <a:chExt cx="1752600" cy="4114800"/>
          </a:xfrm>
        </p:grpSpPr>
        <p:sp>
          <p:nvSpPr>
            <p:cNvPr id="706" name="Shape 706"/>
            <p:cNvSpPr/>
            <p:nvPr/>
          </p:nvSpPr>
          <p:spPr>
            <a:xfrm>
              <a:off x="4572000" y="1981200"/>
              <a:ext cx="1752600" cy="411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7" name="Shape 707"/>
            <p:cNvSpPr txBox="1"/>
            <p:nvPr/>
          </p:nvSpPr>
          <p:spPr>
            <a:xfrm>
              <a:off x="4800600" y="2539041"/>
              <a:ext cx="307974" cy="336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</a:p>
          </p:txBody>
        </p:sp>
        <p:sp>
          <p:nvSpPr>
            <p:cNvPr id="708" name="Shape 708"/>
            <p:cNvSpPr/>
            <p:nvPr/>
          </p:nvSpPr>
          <p:spPr>
            <a:xfrm>
              <a:off x="5181600" y="2514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5181600" y="2895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5181600" y="3276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5181600" y="3657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5181600" y="4038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5181600" y="4419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5181600" y="4800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5181600" y="5181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6" name="Shape 716"/>
            <p:cNvSpPr txBox="1"/>
            <p:nvPr/>
          </p:nvSpPr>
          <p:spPr>
            <a:xfrm>
              <a:off x="4800600" y="2937293"/>
              <a:ext cx="2776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</a:p>
          </p:txBody>
        </p:sp>
        <p:sp>
          <p:nvSpPr>
            <p:cNvPr id="717" name="Shape 717"/>
            <p:cNvSpPr txBox="1"/>
            <p:nvPr/>
          </p:nvSpPr>
          <p:spPr>
            <a:xfrm>
              <a:off x="4800600" y="3311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</a:p>
          </p:txBody>
        </p:sp>
        <p:sp>
          <p:nvSpPr>
            <p:cNvPr id="718" name="Shape 718"/>
            <p:cNvSpPr txBox="1"/>
            <p:nvPr/>
          </p:nvSpPr>
          <p:spPr>
            <a:xfrm>
              <a:off x="4800600" y="3692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</a:p>
          </p:txBody>
        </p:sp>
        <p:sp>
          <p:nvSpPr>
            <p:cNvPr id="719" name="Shape 719"/>
            <p:cNvSpPr txBox="1"/>
            <p:nvPr/>
          </p:nvSpPr>
          <p:spPr>
            <a:xfrm>
              <a:off x="4800600" y="4055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</a:p>
          </p:txBody>
        </p:sp>
        <p:sp>
          <p:nvSpPr>
            <p:cNvPr id="720" name="Shape 720"/>
            <p:cNvSpPr txBox="1"/>
            <p:nvPr/>
          </p:nvSpPr>
          <p:spPr>
            <a:xfrm>
              <a:off x="4800600" y="4454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</a:t>
              </a:r>
            </a:p>
          </p:txBody>
        </p:sp>
        <p:sp>
          <p:nvSpPr>
            <p:cNvPr id="721" name="Shape 721"/>
            <p:cNvSpPr txBox="1"/>
            <p:nvPr/>
          </p:nvSpPr>
          <p:spPr>
            <a:xfrm>
              <a:off x="4800600" y="4817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</a:p>
          </p:txBody>
        </p:sp>
        <p:sp>
          <p:nvSpPr>
            <p:cNvPr id="722" name="Shape 722"/>
            <p:cNvSpPr txBox="1"/>
            <p:nvPr/>
          </p:nvSpPr>
          <p:spPr>
            <a:xfrm>
              <a:off x="4800600" y="5216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</a:p>
          </p:txBody>
        </p:sp>
      </p:grpSp>
      <p:graphicFrame>
        <p:nvGraphicFramePr>
          <p:cNvPr id="723" name="Shape 723"/>
          <p:cNvGraphicFramePr/>
          <p:nvPr/>
        </p:nvGraphicFramePr>
        <p:xfrm>
          <a:off x="381000" y="1951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{C2D3D2FD-C223-4F23-97F2-E2D18FD1312F}</a:tableStyleId>
              </a:tblPr>
              <a:tblGrid>
                <a:gridCol w="1233450"/>
                <a:gridCol w="1433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HashValue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John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Robert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724" name="Shape 724"/>
          <p:cNvGrpSpPr/>
          <p:nvPr/>
        </p:nvGrpSpPr>
        <p:grpSpPr>
          <a:xfrm>
            <a:off x="4495800" y="2103619"/>
            <a:ext cx="2667000" cy="1371600"/>
            <a:chOff x="4495800" y="2103619"/>
            <a:chExt cx="2667000" cy="1371600"/>
          </a:xfrm>
        </p:grpSpPr>
        <p:cxnSp>
          <p:nvCxnSpPr>
            <p:cNvPr id="725" name="Shape 725"/>
            <p:cNvCxnSpPr/>
            <p:nvPr/>
          </p:nvCxnSpPr>
          <p:spPr>
            <a:xfrm flipH="1" rot="10800000">
              <a:off x="4495800" y="2484619"/>
              <a:ext cx="1143000" cy="488949"/>
            </a:xfrm>
            <a:prstGeom prst="straightConnector1">
              <a:avLst/>
            </a:prstGeom>
            <a:noFill/>
            <a:ln cap="flat" cmpd="sng" w="12700">
              <a:solidFill>
                <a:srgbClr val="009900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726" name="Shape 726"/>
            <p:cNvSpPr txBox="1"/>
            <p:nvPr/>
          </p:nvSpPr>
          <p:spPr>
            <a:xfrm>
              <a:off x="5638800" y="3102718"/>
              <a:ext cx="8915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John"</a:t>
              </a:r>
            </a:p>
          </p:txBody>
        </p:sp>
        <p:sp>
          <p:nvSpPr>
            <p:cNvPr id="727" name="Shape 727"/>
            <p:cNvSpPr txBox="1"/>
            <p:nvPr/>
          </p:nvSpPr>
          <p:spPr>
            <a:xfrm>
              <a:off x="6601325" y="3102718"/>
              <a:ext cx="555551" cy="372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A"</a:t>
              </a:r>
            </a:p>
          </p:txBody>
        </p:sp>
        <p:sp>
          <p:nvSpPr>
            <p:cNvPr id="728" name="Shape 728"/>
            <p:cNvSpPr/>
            <p:nvPr/>
          </p:nvSpPr>
          <p:spPr>
            <a:xfrm>
              <a:off x="5638800" y="2103619"/>
              <a:ext cx="1524000" cy="803122"/>
            </a:xfrm>
            <a:prstGeom prst="roundRect">
              <a:avLst>
                <a:gd fmla="val 16667" name="adj"/>
              </a:avLst>
            </a:prstGeom>
            <a:solidFill>
              <a:srgbClr val="009900">
                <a:alpha val="23921"/>
              </a:srgbClr>
            </a:solidFill>
            <a:ln cap="flat" cmpd="sng" w="25400">
              <a:solidFill>
                <a:srgbClr val="0099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5867400" y="2614697"/>
              <a:ext cx="457200" cy="21903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400800" y="2614697"/>
              <a:ext cx="457200" cy="21903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31" name="Shape 731"/>
            <p:cNvCxnSpPr/>
            <p:nvPr/>
          </p:nvCxnSpPr>
          <p:spPr>
            <a:xfrm>
              <a:off x="6113253" y="2727658"/>
              <a:ext cx="0" cy="4380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732" name="Shape 732"/>
            <p:cNvCxnSpPr/>
            <p:nvPr/>
          </p:nvCxnSpPr>
          <p:spPr>
            <a:xfrm>
              <a:off x="6646653" y="2727658"/>
              <a:ext cx="287546" cy="4711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733" name="Shape 733"/>
            <p:cNvSpPr txBox="1"/>
            <p:nvPr/>
          </p:nvSpPr>
          <p:spPr>
            <a:xfrm>
              <a:off x="5715000" y="2249640"/>
              <a:ext cx="1371599" cy="560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34" name="Shape 734"/>
          <p:cNvGrpSpPr/>
          <p:nvPr/>
        </p:nvGrpSpPr>
        <p:grpSpPr>
          <a:xfrm>
            <a:off x="7180053" y="2103619"/>
            <a:ext cx="1887746" cy="1371599"/>
            <a:chOff x="7180053" y="1981200"/>
            <a:chExt cx="1887746" cy="1371599"/>
          </a:xfrm>
        </p:grpSpPr>
        <p:sp>
          <p:nvSpPr>
            <p:cNvPr id="735" name="Shape 735"/>
            <p:cNvSpPr/>
            <p:nvPr/>
          </p:nvSpPr>
          <p:spPr>
            <a:xfrm>
              <a:off x="7543800" y="1981200"/>
              <a:ext cx="1524000" cy="838199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7772400" y="2514600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8305800" y="2514600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38" name="Shape 738"/>
            <p:cNvCxnSpPr/>
            <p:nvPr/>
          </p:nvCxnSpPr>
          <p:spPr>
            <a:xfrm>
              <a:off x="8018253" y="2632493"/>
              <a:ext cx="0" cy="457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739" name="Shape 739"/>
            <p:cNvCxnSpPr/>
            <p:nvPr/>
          </p:nvCxnSpPr>
          <p:spPr>
            <a:xfrm>
              <a:off x="8551653" y="2632493"/>
              <a:ext cx="211347" cy="33930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740" name="Shape 740"/>
            <p:cNvSpPr txBox="1"/>
            <p:nvPr/>
          </p:nvSpPr>
          <p:spPr>
            <a:xfrm>
              <a:off x="7292984" y="2971800"/>
              <a:ext cx="1089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Robert"</a:t>
              </a:r>
            </a:p>
          </p:txBody>
        </p:sp>
        <p:sp>
          <p:nvSpPr>
            <p:cNvPr id="741" name="Shape 741"/>
            <p:cNvSpPr txBox="1"/>
            <p:nvPr/>
          </p:nvSpPr>
          <p:spPr>
            <a:xfrm>
              <a:off x="8457478" y="2983467"/>
              <a:ext cx="5341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B"</a:t>
              </a:r>
            </a:p>
          </p:txBody>
        </p:sp>
        <p:sp>
          <p:nvSpPr>
            <p:cNvPr id="742" name="Shape 742"/>
            <p:cNvSpPr txBox="1"/>
            <p:nvPr/>
          </p:nvSpPr>
          <p:spPr>
            <a:xfrm>
              <a:off x="7620000" y="2133600"/>
              <a:ext cx="1371599" cy="58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43" name="Shape 743"/>
            <p:cNvCxnSpPr/>
            <p:nvPr/>
          </p:nvCxnSpPr>
          <p:spPr>
            <a:xfrm>
              <a:off x="7180053" y="2362200"/>
              <a:ext cx="36374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grpSp>
        <p:nvGrpSpPr>
          <p:cNvPr id="744" name="Shape 744"/>
          <p:cNvGrpSpPr/>
          <p:nvPr/>
        </p:nvGrpSpPr>
        <p:grpSpPr>
          <a:xfrm>
            <a:off x="4495800" y="4084819"/>
            <a:ext cx="2743200" cy="1359932"/>
            <a:chOff x="4495800" y="3962399"/>
            <a:chExt cx="2743200" cy="1359932"/>
          </a:xfrm>
        </p:grpSpPr>
        <p:grpSp>
          <p:nvGrpSpPr>
            <p:cNvPr id="745" name="Shape 745"/>
            <p:cNvGrpSpPr/>
            <p:nvPr/>
          </p:nvGrpSpPr>
          <p:grpSpPr>
            <a:xfrm>
              <a:off x="5715000" y="3962399"/>
              <a:ext cx="1524000" cy="1359932"/>
              <a:chOff x="5867399" y="2209799"/>
              <a:chExt cx="1447800" cy="1359932"/>
            </a:xfrm>
          </p:grpSpPr>
          <p:sp>
            <p:nvSpPr>
              <p:cNvPr id="746" name="Shape 746"/>
              <p:cNvSpPr txBox="1"/>
              <p:nvPr/>
            </p:nvSpPr>
            <p:spPr>
              <a:xfrm>
                <a:off x="5867400" y="3200400"/>
                <a:ext cx="89319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Mary"</a:t>
                </a:r>
              </a:p>
            </p:txBody>
          </p:sp>
          <p:sp>
            <p:nvSpPr>
              <p:cNvPr id="747" name="Shape 747"/>
              <p:cNvSpPr txBox="1"/>
              <p:nvPr/>
            </p:nvSpPr>
            <p:spPr>
              <a:xfrm>
                <a:off x="6781800" y="3200400"/>
                <a:ext cx="5261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F"</a:t>
                </a:r>
              </a:p>
            </p:txBody>
          </p:sp>
          <p:grpSp>
            <p:nvGrpSpPr>
              <p:cNvPr id="748" name="Shape 748"/>
              <p:cNvGrpSpPr/>
              <p:nvPr/>
            </p:nvGrpSpPr>
            <p:grpSpPr>
              <a:xfrm>
                <a:off x="5867399" y="2209799"/>
                <a:ext cx="1447800" cy="1085849"/>
                <a:chOff x="5867400" y="2209800"/>
                <a:chExt cx="1524000" cy="1142999"/>
              </a:xfrm>
            </p:grpSpPr>
            <p:sp>
              <p:nvSpPr>
                <p:cNvPr id="749" name="Shape 749"/>
                <p:cNvSpPr/>
                <p:nvPr/>
              </p:nvSpPr>
              <p:spPr>
                <a:xfrm>
                  <a:off x="5867400" y="2209800"/>
                  <a:ext cx="1524000" cy="838199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>
                    <a:alpha val="23921"/>
                  </a:schemeClr>
                </a:solidFill>
                <a:ln cap="flat" cmpd="sng" w="25400">
                  <a:solidFill>
                    <a:srgbClr val="7E000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750" name="Shape 750"/>
                <p:cNvSpPr/>
                <p:nvPr/>
              </p:nvSpPr>
              <p:spPr>
                <a:xfrm>
                  <a:off x="60960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51" name="Shape 751"/>
                <p:cNvSpPr/>
                <p:nvPr/>
              </p:nvSpPr>
              <p:spPr>
                <a:xfrm>
                  <a:off x="66294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752" name="Shape 752"/>
                <p:cNvCxnSpPr/>
                <p:nvPr/>
              </p:nvCxnSpPr>
              <p:spPr>
                <a:xfrm>
                  <a:off x="6341853" y="2861093"/>
                  <a:ext cx="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cxnSp>
              <p:nvCxnSpPr>
                <p:cNvPr id="753" name="Shape 753"/>
                <p:cNvCxnSpPr/>
                <p:nvPr/>
              </p:nvCxnSpPr>
              <p:spPr>
                <a:xfrm>
                  <a:off x="6875253" y="2861093"/>
                  <a:ext cx="287546" cy="49170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sp>
              <p:nvSpPr>
                <p:cNvPr id="754" name="Shape 754"/>
                <p:cNvSpPr txBox="1"/>
                <p:nvPr/>
              </p:nvSpPr>
              <p:spPr>
                <a:xfrm>
                  <a:off x="5943600" y="2362200"/>
                  <a:ext cx="1371599" cy="6155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HashMapEntry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cxnSp>
          <p:nvCxnSpPr>
            <p:cNvPr id="755" name="Shape 755"/>
            <p:cNvCxnSpPr/>
            <p:nvPr/>
          </p:nvCxnSpPr>
          <p:spPr>
            <a:xfrm>
              <a:off x="4495800" y="4419600"/>
              <a:ext cx="121919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sp>
        <p:nvSpPr>
          <p:cNvPr id="756" name="Shape 756"/>
          <p:cNvSpPr txBox="1"/>
          <p:nvPr/>
        </p:nvSpPr>
        <p:spPr>
          <a:xfrm>
            <a:off x="152400" y="38562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map.put(“John", "A");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x="152400" y="4161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map.put(“Mary", “F");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152400" y="4465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map.put(“Robert", “B");</a:t>
            </a:r>
          </a:p>
        </p:txBody>
      </p:sp>
      <p:sp>
        <p:nvSpPr>
          <p:cNvPr id="759" name="Shape 759"/>
          <p:cNvSpPr txBox="1"/>
          <p:nvPr/>
        </p:nvSpPr>
        <p:spPr>
          <a:xfrm>
            <a:off x="152400" y="4923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map.get(“Mary");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152400" y="5227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map.get(“Robert”);</a:t>
            </a:r>
          </a:p>
        </p:txBody>
      </p:sp>
      <p:sp>
        <p:nvSpPr>
          <p:cNvPr id="761" name="Shape 761"/>
          <p:cNvSpPr txBox="1"/>
          <p:nvPr/>
        </p:nvSpPr>
        <p:spPr>
          <a:xfrm>
            <a:off x="2374691" y="4893260"/>
            <a:ext cx="1146747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“F”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type="title"/>
          </p:nvPr>
        </p:nvSpPr>
        <p:spPr>
          <a:xfrm>
            <a:off x="381000" y="364760"/>
            <a:ext cx="8226425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HashMap Implementation</a:t>
            </a:r>
          </a:p>
        </p:txBody>
      </p:sp>
      <p:sp>
        <p:nvSpPr>
          <p:cNvPr id="767" name="Shape 767"/>
          <p:cNvSpPr/>
          <p:nvPr/>
        </p:nvSpPr>
        <p:spPr>
          <a:xfrm>
            <a:off x="228600" y="493395"/>
            <a:ext cx="8839199" cy="127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should implement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.hashCode()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.equals()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methods.</a:t>
            </a:r>
          </a:p>
        </p:txBody>
      </p:sp>
      <p:grpSp>
        <p:nvGrpSpPr>
          <p:cNvPr id="768" name="Shape 768"/>
          <p:cNvGrpSpPr/>
          <p:nvPr/>
        </p:nvGrpSpPr>
        <p:grpSpPr>
          <a:xfrm>
            <a:off x="3581400" y="1875019"/>
            <a:ext cx="1752600" cy="4114800"/>
            <a:chOff x="4572000" y="1981200"/>
            <a:chExt cx="1752600" cy="4114800"/>
          </a:xfrm>
        </p:grpSpPr>
        <p:sp>
          <p:nvSpPr>
            <p:cNvPr id="769" name="Shape 769"/>
            <p:cNvSpPr/>
            <p:nvPr/>
          </p:nvSpPr>
          <p:spPr>
            <a:xfrm>
              <a:off x="4572000" y="1981200"/>
              <a:ext cx="1752600" cy="411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0" name="Shape 770"/>
            <p:cNvSpPr txBox="1"/>
            <p:nvPr/>
          </p:nvSpPr>
          <p:spPr>
            <a:xfrm>
              <a:off x="4800600" y="2539041"/>
              <a:ext cx="307974" cy="336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</a:p>
          </p:txBody>
        </p:sp>
        <p:sp>
          <p:nvSpPr>
            <p:cNvPr id="771" name="Shape 771"/>
            <p:cNvSpPr/>
            <p:nvPr/>
          </p:nvSpPr>
          <p:spPr>
            <a:xfrm>
              <a:off x="5181600" y="2514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181600" y="2895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181600" y="3276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5181600" y="3657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5181600" y="4038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5181600" y="4419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181600" y="4800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181600" y="5181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9" name="Shape 779"/>
            <p:cNvSpPr txBox="1"/>
            <p:nvPr/>
          </p:nvSpPr>
          <p:spPr>
            <a:xfrm>
              <a:off x="4800600" y="2937293"/>
              <a:ext cx="2776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</a:p>
          </p:txBody>
        </p:sp>
        <p:sp>
          <p:nvSpPr>
            <p:cNvPr id="780" name="Shape 780"/>
            <p:cNvSpPr txBox="1"/>
            <p:nvPr/>
          </p:nvSpPr>
          <p:spPr>
            <a:xfrm>
              <a:off x="4800600" y="3311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</a:p>
          </p:txBody>
        </p:sp>
        <p:sp>
          <p:nvSpPr>
            <p:cNvPr id="781" name="Shape 781"/>
            <p:cNvSpPr txBox="1"/>
            <p:nvPr/>
          </p:nvSpPr>
          <p:spPr>
            <a:xfrm>
              <a:off x="4800600" y="3692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</a:p>
          </p:txBody>
        </p:sp>
        <p:sp>
          <p:nvSpPr>
            <p:cNvPr id="782" name="Shape 782"/>
            <p:cNvSpPr txBox="1"/>
            <p:nvPr/>
          </p:nvSpPr>
          <p:spPr>
            <a:xfrm>
              <a:off x="4800600" y="4055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</a:p>
          </p:txBody>
        </p:sp>
        <p:sp>
          <p:nvSpPr>
            <p:cNvPr id="783" name="Shape 783"/>
            <p:cNvSpPr txBox="1"/>
            <p:nvPr/>
          </p:nvSpPr>
          <p:spPr>
            <a:xfrm>
              <a:off x="4800600" y="4454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</a:t>
              </a:r>
            </a:p>
          </p:txBody>
        </p:sp>
        <p:sp>
          <p:nvSpPr>
            <p:cNvPr id="784" name="Shape 784"/>
            <p:cNvSpPr txBox="1"/>
            <p:nvPr/>
          </p:nvSpPr>
          <p:spPr>
            <a:xfrm>
              <a:off x="4800600" y="4817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</a:p>
          </p:txBody>
        </p:sp>
        <p:sp>
          <p:nvSpPr>
            <p:cNvPr id="785" name="Shape 785"/>
            <p:cNvSpPr txBox="1"/>
            <p:nvPr/>
          </p:nvSpPr>
          <p:spPr>
            <a:xfrm>
              <a:off x="4800600" y="5216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</a:p>
          </p:txBody>
        </p:sp>
      </p:grpSp>
      <p:graphicFrame>
        <p:nvGraphicFramePr>
          <p:cNvPr id="786" name="Shape 786"/>
          <p:cNvGraphicFramePr/>
          <p:nvPr/>
        </p:nvGraphicFramePr>
        <p:xfrm>
          <a:off x="381000" y="1951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{C2D3D2FD-C223-4F23-97F2-E2D18FD1312F}</a:tableStyleId>
              </a:tblPr>
              <a:tblGrid>
                <a:gridCol w="1233450"/>
                <a:gridCol w="1433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HashValue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John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Robert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787" name="Shape 787"/>
          <p:cNvGrpSpPr/>
          <p:nvPr/>
        </p:nvGrpSpPr>
        <p:grpSpPr>
          <a:xfrm>
            <a:off x="4495800" y="2103619"/>
            <a:ext cx="2667000" cy="1371600"/>
            <a:chOff x="4495800" y="2103619"/>
            <a:chExt cx="2667000" cy="1371600"/>
          </a:xfrm>
        </p:grpSpPr>
        <p:cxnSp>
          <p:nvCxnSpPr>
            <p:cNvPr id="788" name="Shape 788"/>
            <p:cNvCxnSpPr/>
            <p:nvPr/>
          </p:nvCxnSpPr>
          <p:spPr>
            <a:xfrm flipH="1" rot="10800000">
              <a:off x="4495800" y="2484619"/>
              <a:ext cx="1143000" cy="48894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789" name="Shape 789"/>
            <p:cNvSpPr txBox="1"/>
            <p:nvPr/>
          </p:nvSpPr>
          <p:spPr>
            <a:xfrm>
              <a:off x="5638800" y="3102718"/>
              <a:ext cx="8915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John"</a:t>
              </a:r>
            </a:p>
          </p:txBody>
        </p:sp>
        <p:sp>
          <p:nvSpPr>
            <p:cNvPr id="790" name="Shape 790"/>
            <p:cNvSpPr txBox="1"/>
            <p:nvPr/>
          </p:nvSpPr>
          <p:spPr>
            <a:xfrm>
              <a:off x="6601325" y="3102718"/>
              <a:ext cx="555551" cy="372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A"</a:t>
              </a:r>
            </a:p>
          </p:txBody>
        </p:sp>
        <p:sp>
          <p:nvSpPr>
            <p:cNvPr id="791" name="Shape 791"/>
            <p:cNvSpPr/>
            <p:nvPr/>
          </p:nvSpPr>
          <p:spPr>
            <a:xfrm>
              <a:off x="5638800" y="2103619"/>
              <a:ext cx="1524000" cy="803122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5867400" y="2614697"/>
              <a:ext cx="457200" cy="21903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6400800" y="2614697"/>
              <a:ext cx="457200" cy="21903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94" name="Shape 794"/>
            <p:cNvCxnSpPr/>
            <p:nvPr/>
          </p:nvCxnSpPr>
          <p:spPr>
            <a:xfrm>
              <a:off x="6113253" y="2727658"/>
              <a:ext cx="0" cy="4380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795" name="Shape 795"/>
            <p:cNvCxnSpPr/>
            <p:nvPr/>
          </p:nvCxnSpPr>
          <p:spPr>
            <a:xfrm>
              <a:off x="6646653" y="2727658"/>
              <a:ext cx="287546" cy="4711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796" name="Shape 796"/>
            <p:cNvSpPr txBox="1"/>
            <p:nvPr/>
          </p:nvSpPr>
          <p:spPr>
            <a:xfrm>
              <a:off x="5715000" y="2249640"/>
              <a:ext cx="1371599" cy="560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97" name="Shape 797"/>
          <p:cNvGrpSpPr/>
          <p:nvPr/>
        </p:nvGrpSpPr>
        <p:grpSpPr>
          <a:xfrm>
            <a:off x="7180053" y="2103619"/>
            <a:ext cx="1887746" cy="1371600"/>
            <a:chOff x="7180053" y="2103619"/>
            <a:chExt cx="1887746" cy="1371600"/>
          </a:xfrm>
        </p:grpSpPr>
        <p:sp>
          <p:nvSpPr>
            <p:cNvPr id="798" name="Shape 798"/>
            <p:cNvSpPr/>
            <p:nvPr/>
          </p:nvSpPr>
          <p:spPr>
            <a:xfrm>
              <a:off x="7543800" y="2103619"/>
              <a:ext cx="1524000" cy="838199"/>
            </a:xfrm>
            <a:prstGeom prst="roundRect">
              <a:avLst>
                <a:gd fmla="val 16667" name="adj"/>
              </a:avLst>
            </a:prstGeom>
            <a:solidFill>
              <a:srgbClr val="009900">
                <a:alpha val="23921"/>
              </a:srgbClr>
            </a:solidFill>
            <a:ln cap="flat" cmpd="sng" w="25400">
              <a:solidFill>
                <a:srgbClr val="0099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7772400" y="2637019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8305800" y="2637019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01" name="Shape 801"/>
            <p:cNvCxnSpPr/>
            <p:nvPr/>
          </p:nvCxnSpPr>
          <p:spPr>
            <a:xfrm>
              <a:off x="8018253" y="2754914"/>
              <a:ext cx="0" cy="457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802" name="Shape 802"/>
            <p:cNvCxnSpPr/>
            <p:nvPr/>
          </p:nvCxnSpPr>
          <p:spPr>
            <a:xfrm>
              <a:off x="8551653" y="2754914"/>
              <a:ext cx="211347" cy="33930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803" name="Shape 803"/>
            <p:cNvSpPr txBox="1"/>
            <p:nvPr/>
          </p:nvSpPr>
          <p:spPr>
            <a:xfrm>
              <a:off x="7292984" y="3094219"/>
              <a:ext cx="1089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Robert"</a:t>
              </a:r>
            </a:p>
          </p:txBody>
        </p:sp>
        <p:sp>
          <p:nvSpPr>
            <p:cNvPr id="804" name="Shape 804"/>
            <p:cNvSpPr txBox="1"/>
            <p:nvPr/>
          </p:nvSpPr>
          <p:spPr>
            <a:xfrm>
              <a:off x="8457478" y="3105888"/>
              <a:ext cx="5341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B"</a:t>
              </a:r>
            </a:p>
          </p:txBody>
        </p:sp>
        <p:sp>
          <p:nvSpPr>
            <p:cNvPr id="805" name="Shape 805"/>
            <p:cNvSpPr txBox="1"/>
            <p:nvPr/>
          </p:nvSpPr>
          <p:spPr>
            <a:xfrm>
              <a:off x="7620000" y="2256019"/>
              <a:ext cx="1371599" cy="58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06" name="Shape 806"/>
            <p:cNvCxnSpPr/>
            <p:nvPr/>
          </p:nvCxnSpPr>
          <p:spPr>
            <a:xfrm>
              <a:off x="7180053" y="2484619"/>
              <a:ext cx="363746" cy="0"/>
            </a:xfrm>
            <a:prstGeom prst="straightConnector1">
              <a:avLst/>
            </a:prstGeom>
            <a:noFill/>
            <a:ln cap="flat" cmpd="sng" w="12700">
              <a:solidFill>
                <a:srgbClr val="009900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grpSp>
        <p:nvGrpSpPr>
          <p:cNvPr id="807" name="Shape 807"/>
          <p:cNvGrpSpPr/>
          <p:nvPr/>
        </p:nvGrpSpPr>
        <p:grpSpPr>
          <a:xfrm>
            <a:off x="4495800" y="4084819"/>
            <a:ext cx="2743200" cy="1359932"/>
            <a:chOff x="4495800" y="3962399"/>
            <a:chExt cx="2743200" cy="1359932"/>
          </a:xfrm>
        </p:grpSpPr>
        <p:grpSp>
          <p:nvGrpSpPr>
            <p:cNvPr id="808" name="Shape 808"/>
            <p:cNvGrpSpPr/>
            <p:nvPr/>
          </p:nvGrpSpPr>
          <p:grpSpPr>
            <a:xfrm>
              <a:off x="5715000" y="3962399"/>
              <a:ext cx="1524000" cy="1359932"/>
              <a:chOff x="5867399" y="2209799"/>
              <a:chExt cx="1447800" cy="1359932"/>
            </a:xfrm>
          </p:grpSpPr>
          <p:sp>
            <p:nvSpPr>
              <p:cNvPr id="809" name="Shape 809"/>
              <p:cNvSpPr txBox="1"/>
              <p:nvPr/>
            </p:nvSpPr>
            <p:spPr>
              <a:xfrm>
                <a:off x="5867400" y="3200400"/>
                <a:ext cx="89319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Mary"</a:t>
                </a:r>
              </a:p>
            </p:txBody>
          </p:sp>
          <p:sp>
            <p:nvSpPr>
              <p:cNvPr id="810" name="Shape 810"/>
              <p:cNvSpPr txBox="1"/>
              <p:nvPr/>
            </p:nvSpPr>
            <p:spPr>
              <a:xfrm>
                <a:off x="6781800" y="3200400"/>
                <a:ext cx="5261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F"</a:t>
                </a:r>
              </a:p>
            </p:txBody>
          </p:sp>
          <p:grpSp>
            <p:nvGrpSpPr>
              <p:cNvPr id="811" name="Shape 811"/>
              <p:cNvGrpSpPr/>
              <p:nvPr/>
            </p:nvGrpSpPr>
            <p:grpSpPr>
              <a:xfrm>
                <a:off x="5867399" y="2209799"/>
                <a:ext cx="1447800" cy="1085849"/>
                <a:chOff x="5867400" y="2209800"/>
                <a:chExt cx="1524000" cy="1142999"/>
              </a:xfrm>
            </p:grpSpPr>
            <p:sp>
              <p:nvSpPr>
                <p:cNvPr id="812" name="Shape 812"/>
                <p:cNvSpPr/>
                <p:nvPr/>
              </p:nvSpPr>
              <p:spPr>
                <a:xfrm>
                  <a:off x="5867400" y="2209800"/>
                  <a:ext cx="1524000" cy="838199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>
                    <a:alpha val="23921"/>
                  </a:schemeClr>
                </a:solidFill>
                <a:ln cap="flat" cmpd="sng" w="25400">
                  <a:solidFill>
                    <a:srgbClr val="7E000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813" name="Shape 813"/>
                <p:cNvSpPr/>
                <p:nvPr/>
              </p:nvSpPr>
              <p:spPr>
                <a:xfrm>
                  <a:off x="60960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14" name="Shape 814"/>
                <p:cNvSpPr/>
                <p:nvPr/>
              </p:nvSpPr>
              <p:spPr>
                <a:xfrm>
                  <a:off x="66294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815" name="Shape 815"/>
                <p:cNvCxnSpPr/>
                <p:nvPr/>
              </p:nvCxnSpPr>
              <p:spPr>
                <a:xfrm>
                  <a:off x="6341853" y="2861093"/>
                  <a:ext cx="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cxnSp>
              <p:nvCxnSpPr>
                <p:cNvPr id="816" name="Shape 816"/>
                <p:cNvCxnSpPr/>
                <p:nvPr/>
              </p:nvCxnSpPr>
              <p:spPr>
                <a:xfrm>
                  <a:off x="6875253" y="2861093"/>
                  <a:ext cx="287546" cy="49170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sp>
              <p:nvSpPr>
                <p:cNvPr id="817" name="Shape 817"/>
                <p:cNvSpPr txBox="1"/>
                <p:nvPr/>
              </p:nvSpPr>
              <p:spPr>
                <a:xfrm>
                  <a:off x="5943600" y="2362200"/>
                  <a:ext cx="1371599" cy="6155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HashMapEntry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cxnSp>
          <p:nvCxnSpPr>
            <p:cNvPr id="818" name="Shape 818"/>
            <p:cNvCxnSpPr/>
            <p:nvPr/>
          </p:nvCxnSpPr>
          <p:spPr>
            <a:xfrm>
              <a:off x="4495800" y="4419600"/>
              <a:ext cx="121919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sp>
        <p:nvSpPr>
          <p:cNvPr id="819" name="Shape 819"/>
          <p:cNvSpPr txBox="1"/>
          <p:nvPr/>
        </p:nvSpPr>
        <p:spPr>
          <a:xfrm>
            <a:off x="152400" y="38562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map.put(“John", "A");</a:t>
            </a:r>
          </a:p>
        </p:txBody>
      </p:sp>
      <p:sp>
        <p:nvSpPr>
          <p:cNvPr id="820" name="Shape 820"/>
          <p:cNvSpPr txBox="1"/>
          <p:nvPr/>
        </p:nvSpPr>
        <p:spPr>
          <a:xfrm>
            <a:off x="152400" y="4161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map.put(“Mary", “F");</a:t>
            </a:r>
          </a:p>
        </p:txBody>
      </p:sp>
      <p:sp>
        <p:nvSpPr>
          <p:cNvPr id="821" name="Shape 821"/>
          <p:cNvSpPr txBox="1"/>
          <p:nvPr/>
        </p:nvSpPr>
        <p:spPr>
          <a:xfrm>
            <a:off x="152400" y="4465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map.put(“Robert", “B");</a:t>
            </a:r>
          </a:p>
        </p:txBody>
      </p:sp>
      <p:sp>
        <p:nvSpPr>
          <p:cNvPr id="822" name="Shape 822"/>
          <p:cNvSpPr txBox="1"/>
          <p:nvPr/>
        </p:nvSpPr>
        <p:spPr>
          <a:xfrm>
            <a:off x="152400" y="4923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map.get(“Mary");</a:t>
            </a:r>
          </a:p>
        </p:txBody>
      </p:sp>
      <p:sp>
        <p:nvSpPr>
          <p:cNvPr id="823" name="Shape 823"/>
          <p:cNvSpPr txBox="1"/>
          <p:nvPr/>
        </p:nvSpPr>
        <p:spPr>
          <a:xfrm>
            <a:off x="152400" y="5227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map.get(“Robert”);</a:t>
            </a:r>
          </a:p>
        </p:txBody>
      </p:sp>
      <p:sp>
        <p:nvSpPr>
          <p:cNvPr id="824" name="Shape 824"/>
          <p:cNvSpPr txBox="1"/>
          <p:nvPr/>
        </p:nvSpPr>
        <p:spPr>
          <a:xfrm>
            <a:off x="2374691" y="4893260"/>
            <a:ext cx="1146747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“F”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>
            <p:ph type="title"/>
          </p:nvPr>
        </p:nvSpPr>
        <p:spPr>
          <a:xfrm>
            <a:off x="381000" y="364760"/>
            <a:ext cx="8226425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HashMap Implementation</a:t>
            </a:r>
          </a:p>
        </p:txBody>
      </p:sp>
      <p:sp>
        <p:nvSpPr>
          <p:cNvPr id="830" name="Shape 830"/>
          <p:cNvSpPr/>
          <p:nvPr/>
        </p:nvSpPr>
        <p:spPr>
          <a:xfrm>
            <a:off x="228600" y="493395"/>
            <a:ext cx="8839199" cy="127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should implement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.hashCode()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.equals()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methods.</a:t>
            </a:r>
          </a:p>
        </p:txBody>
      </p:sp>
      <p:grpSp>
        <p:nvGrpSpPr>
          <p:cNvPr id="831" name="Shape 831"/>
          <p:cNvGrpSpPr/>
          <p:nvPr/>
        </p:nvGrpSpPr>
        <p:grpSpPr>
          <a:xfrm>
            <a:off x="3581400" y="1875019"/>
            <a:ext cx="1752600" cy="4114800"/>
            <a:chOff x="4572000" y="1981200"/>
            <a:chExt cx="1752600" cy="4114800"/>
          </a:xfrm>
        </p:grpSpPr>
        <p:sp>
          <p:nvSpPr>
            <p:cNvPr id="832" name="Shape 832"/>
            <p:cNvSpPr/>
            <p:nvPr/>
          </p:nvSpPr>
          <p:spPr>
            <a:xfrm>
              <a:off x="4572000" y="1981200"/>
              <a:ext cx="1752600" cy="411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3" name="Shape 833"/>
            <p:cNvSpPr txBox="1"/>
            <p:nvPr/>
          </p:nvSpPr>
          <p:spPr>
            <a:xfrm>
              <a:off x="4800600" y="2539041"/>
              <a:ext cx="307974" cy="336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</a:p>
          </p:txBody>
        </p:sp>
        <p:sp>
          <p:nvSpPr>
            <p:cNvPr id="834" name="Shape 834"/>
            <p:cNvSpPr/>
            <p:nvPr/>
          </p:nvSpPr>
          <p:spPr>
            <a:xfrm>
              <a:off x="5181600" y="2514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5181600" y="2895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5181600" y="3276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5181600" y="3657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5181600" y="4038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5181600" y="4419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5181600" y="4800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5181600" y="5181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2" name="Shape 842"/>
            <p:cNvSpPr txBox="1"/>
            <p:nvPr/>
          </p:nvSpPr>
          <p:spPr>
            <a:xfrm>
              <a:off x="4800600" y="2937293"/>
              <a:ext cx="2776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</a:p>
          </p:txBody>
        </p:sp>
        <p:sp>
          <p:nvSpPr>
            <p:cNvPr id="843" name="Shape 843"/>
            <p:cNvSpPr txBox="1"/>
            <p:nvPr/>
          </p:nvSpPr>
          <p:spPr>
            <a:xfrm>
              <a:off x="4800600" y="3311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</a:p>
          </p:txBody>
        </p:sp>
        <p:sp>
          <p:nvSpPr>
            <p:cNvPr id="844" name="Shape 844"/>
            <p:cNvSpPr txBox="1"/>
            <p:nvPr/>
          </p:nvSpPr>
          <p:spPr>
            <a:xfrm>
              <a:off x="4800600" y="3692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</a:p>
          </p:txBody>
        </p:sp>
        <p:sp>
          <p:nvSpPr>
            <p:cNvPr id="845" name="Shape 845"/>
            <p:cNvSpPr txBox="1"/>
            <p:nvPr/>
          </p:nvSpPr>
          <p:spPr>
            <a:xfrm>
              <a:off x="4800600" y="4055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</a:p>
          </p:txBody>
        </p:sp>
        <p:sp>
          <p:nvSpPr>
            <p:cNvPr id="846" name="Shape 846"/>
            <p:cNvSpPr txBox="1"/>
            <p:nvPr/>
          </p:nvSpPr>
          <p:spPr>
            <a:xfrm>
              <a:off x="4800600" y="4454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</a:t>
              </a:r>
            </a:p>
          </p:txBody>
        </p:sp>
        <p:sp>
          <p:nvSpPr>
            <p:cNvPr id="847" name="Shape 847"/>
            <p:cNvSpPr txBox="1"/>
            <p:nvPr/>
          </p:nvSpPr>
          <p:spPr>
            <a:xfrm>
              <a:off x="4800600" y="4817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</a:p>
          </p:txBody>
        </p:sp>
        <p:sp>
          <p:nvSpPr>
            <p:cNvPr id="848" name="Shape 848"/>
            <p:cNvSpPr txBox="1"/>
            <p:nvPr/>
          </p:nvSpPr>
          <p:spPr>
            <a:xfrm>
              <a:off x="4800600" y="5216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</a:p>
          </p:txBody>
        </p:sp>
      </p:grpSp>
      <p:graphicFrame>
        <p:nvGraphicFramePr>
          <p:cNvPr id="849" name="Shape 849"/>
          <p:cNvGraphicFramePr/>
          <p:nvPr/>
        </p:nvGraphicFramePr>
        <p:xfrm>
          <a:off x="381000" y="1951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{C2D3D2FD-C223-4F23-97F2-E2D18FD1312F}</a:tableStyleId>
              </a:tblPr>
              <a:tblGrid>
                <a:gridCol w="1233450"/>
                <a:gridCol w="1433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HashValue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John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Robert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850" name="Shape 850"/>
          <p:cNvGrpSpPr/>
          <p:nvPr/>
        </p:nvGrpSpPr>
        <p:grpSpPr>
          <a:xfrm>
            <a:off x="4495800" y="2103619"/>
            <a:ext cx="2667000" cy="1371600"/>
            <a:chOff x="4495800" y="2103619"/>
            <a:chExt cx="2667000" cy="1371600"/>
          </a:xfrm>
        </p:grpSpPr>
        <p:cxnSp>
          <p:nvCxnSpPr>
            <p:cNvPr id="851" name="Shape 851"/>
            <p:cNvCxnSpPr/>
            <p:nvPr/>
          </p:nvCxnSpPr>
          <p:spPr>
            <a:xfrm flipH="1" rot="10800000">
              <a:off x="4495800" y="2484619"/>
              <a:ext cx="1143000" cy="48894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852" name="Shape 852"/>
            <p:cNvSpPr txBox="1"/>
            <p:nvPr/>
          </p:nvSpPr>
          <p:spPr>
            <a:xfrm>
              <a:off x="5638800" y="3102718"/>
              <a:ext cx="8915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John"</a:t>
              </a:r>
            </a:p>
          </p:txBody>
        </p:sp>
        <p:sp>
          <p:nvSpPr>
            <p:cNvPr id="853" name="Shape 853"/>
            <p:cNvSpPr txBox="1"/>
            <p:nvPr/>
          </p:nvSpPr>
          <p:spPr>
            <a:xfrm>
              <a:off x="6601325" y="3102718"/>
              <a:ext cx="555551" cy="372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A"</a:t>
              </a:r>
            </a:p>
          </p:txBody>
        </p:sp>
        <p:sp>
          <p:nvSpPr>
            <p:cNvPr id="854" name="Shape 854"/>
            <p:cNvSpPr/>
            <p:nvPr/>
          </p:nvSpPr>
          <p:spPr>
            <a:xfrm>
              <a:off x="5638800" y="2103619"/>
              <a:ext cx="1524000" cy="803122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5867400" y="2614697"/>
              <a:ext cx="457200" cy="21903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6400800" y="2614697"/>
              <a:ext cx="457200" cy="21903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57" name="Shape 857"/>
            <p:cNvCxnSpPr/>
            <p:nvPr/>
          </p:nvCxnSpPr>
          <p:spPr>
            <a:xfrm>
              <a:off x="6113253" y="2727658"/>
              <a:ext cx="0" cy="4380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858" name="Shape 858"/>
            <p:cNvCxnSpPr/>
            <p:nvPr/>
          </p:nvCxnSpPr>
          <p:spPr>
            <a:xfrm>
              <a:off x="6646653" y="2727658"/>
              <a:ext cx="287546" cy="4711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859" name="Shape 859"/>
            <p:cNvSpPr txBox="1"/>
            <p:nvPr/>
          </p:nvSpPr>
          <p:spPr>
            <a:xfrm>
              <a:off x="5715000" y="2249640"/>
              <a:ext cx="1371599" cy="560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60" name="Shape 860"/>
          <p:cNvGrpSpPr/>
          <p:nvPr/>
        </p:nvGrpSpPr>
        <p:grpSpPr>
          <a:xfrm>
            <a:off x="7180053" y="2103619"/>
            <a:ext cx="1887746" cy="1371600"/>
            <a:chOff x="7180053" y="2103619"/>
            <a:chExt cx="1887746" cy="1371600"/>
          </a:xfrm>
        </p:grpSpPr>
        <p:sp>
          <p:nvSpPr>
            <p:cNvPr id="861" name="Shape 861"/>
            <p:cNvSpPr/>
            <p:nvPr/>
          </p:nvSpPr>
          <p:spPr>
            <a:xfrm>
              <a:off x="7543800" y="2103619"/>
              <a:ext cx="1524000" cy="838199"/>
            </a:xfrm>
            <a:prstGeom prst="roundRect">
              <a:avLst>
                <a:gd fmla="val 16667" name="adj"/>
              </a:avLst>
            </a:prstGeom>
            <a:solidFill>
              <a:srgbClr val="009900">
                <a:alpha val="23921"/>
              </a:srgbClr>
            </a:solidFill>
            <a:ln cap="flat" cmpd="sng" w="25400">
              <a:solidFill>
                <a:srgbClr val="0099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7772400" y="2637019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8305800" y="2637019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64" name="Shape 864"/>
            <p:cNvCxnSpPr/>
            <p:nvPr/>
          </p:nvCxnSpPr>
          <p:spPr>
            <a:xfrm>
              <a:off x="8018253" y="2754914"/>
              <a:ext cx="0" cy="457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865" name="Shape 865"/>
            <p:cNvCxnSpPr/>
            <p:nvPr/>
          </p:nvCxnSpPr>
          <p:spPr>
            <a:xfrm>
              <a:off x="8551653" y="2754914"/>
              <a:ext cx="211347" cy="33930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866" name="Shape 866"/>
            <p:cNvSpPr txBox="1"/>
            <p:nvPr/>
          </p:nvSpPr>
          <p:spPr>
            <a:xfrm>
              <a:off x="7292984" y="3094219"/>
              <a:ext cx="1089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0099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Robert"</a:t>
              </a:r>
            </a:p>
          </p:txBody>
        </p:sp>
        <p:sp>
          <p:nvSpPr>
            <p:cNvPr id="867" name="Shape 867"/>
            <p:cNvSpPr txBox="1"/>
            <p:nvPr/>
          </p:nvSpPr>
          <p:spPr>
            <a:xfrm>
              <a:off x="8457478" y="3105888"/>
              <a:ext cx="5341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B"</a:t>
              </a:r>
            </a:p>
          </p:txBody>
        </p:sp>
        <p:sp>
          <p:nvSpPr>
            <p:cNvPr id="868" name="Shape 868"/>
            <p:cNvSpPr txBox="1"/>
            <p:nvPr/>
          </p:nvSpPr>
          <p:spPr>
            <a:xfrm>
              <a:off x="7620000" y="2256019"/>
              <a:ext cx="1371599" cy="58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69" name="Shape 869"/>
            <p:cNvCxnSpPr/>
            <p:nvPr/>
          </p:nvCxnSpPr>
          <p:spPr>
            <a:xfrm>
              <a:off x="7180053" y="2484619"/>
              <a:ext cx="363746" cy="0"/>
            </a:xfrm>
            <a:prstGeom prst="straightConnector1">
              <a:avLst/>
            </a:prstGeom>
            <a:noFill/>
            <a:ln cap="flat" cmpd="sng" w="12700">
              <a:solidFill>
                <a:srgbClr val="009900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grpSp>
        <p:nvGrpSpPr>
          <p:cNvPr id="870" name="Shape 870"/>
          <p:cNvGrpSpPr/>
          <p:nvPr/>
        </p:nvGrpSpPr>
        <p:grpSpPr>
          <a:xfrm>
            <a:off x="4495800" y="4084819"/>
            <a:ext cx="2743200" cy="1359932"/>
            <a:chOff x="4495800" y="3962399"/>
            <a:chExt cx="2743200" cy="1359932"/>
          </a:xfrm>
        </p:grpSpPr>
        <p:grpSp>
          <p:nvGrpSpPr>
            <p:cNvPr id="871" name="Shape 871"/>
            <p:cNvGrpSpPr/>
            <p:nvPr/>
          </p:nvGrpSpPr>
          <p:grpSpPr>
            <a:xfrm>
              <a:off x="5715000" y="3962399"/>
              <a:ext cx="1524000" cy="1359932"/>
              <a:chOff x="5867399" y="2209799"/>
              <a:chExt cx="1447800" cy="1359932"/>
            </a:xfrm>
          </p:grpSpPr>
          <p:sp>
            <p:nvSpPr>
              <p:cNvPr id="872" name="Shape 872"/>
              <p:cNvSpPr txBox="1"/>
              <p:nvPr/>
            </p:nvSpPr>
            <p:spPr>
              <a:xfrm>
                <a:off x="5867400" y="3200400"/>
                <a:ext cx="89319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Mary"</a:t>
                </a:r>
              </a:p>
            </p:txBody>
          </p:sp>
          <p:sp>
            <p:nvSpPr>
              <p:cNvPr id="873" name="Shape 873"/>
              <p:cNvSpPr txBox="1"/>
              <p:nvPr/>
            </p:nvSpPr>
            <p:spPr>
              <a:xfrm>
                <a:off x="6781800" y="3200400"/>
                <a:ext cx="5261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F"</a:t>
                </a:r>
              </a:p>
            </p:txBody>
          </p:sp>
          <p:grpSp>
            <p:nvGrpSpPr>
              <p:cNvPr id="874" name="Shape 874"/>
              <p:cNvGrpSpPr/>
              <p:nvPr/>
            </p:nvGrpSpPr>
            <p:grpSpPr>
              <a:xfrm>
                <a:off x="5867399" y="2209799"/>
                <a:ext cx="1447800" cy="1085849"/>
                <a:chOff x="5867400" y="2209800"/>
                <a:chExt cx="1524000" cy="1142999"/>
              </a:xfrm>
            </p:grpSpPr>
            <p:sp>
              <p:nvSpPr>
                <p:cNvPr id="875" name="Shape 875"/>
                <p:cNvSpPr/>
                <p:nvPr/>
              </p:nvSpPr>
              <p:spPr>
                <a:xfrm>
                  <a:off x="5867400" y="2209800"/>
                  <a:ext cx="1524000" cy="838199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>
                    <a:alpha val="23921"/>
                  </a:schemeClr>
                </a:solidFill>
                <a:ln cap="flat" cmpd="sng" w="25400">
                  <a:solidFill>
                    <a:srgbClr val="7E000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876" name="Shape 876"/>
                <p:cNvSpPr/>
                <p:nvPr/>
              </p:nvSpPr>
              <p:spPr>
                <a:xfrm>
                  <a:off x="60960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77" name="Shape 877"/>
                <p:cNvSpPr/>
                <p:nvPr/>
              </p:nvSpPr>
              <p:spPr>
                <a:xfrm>
                  <a:off x="66294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878" name="Shape 878"/>
                <p:cNvCxnSpPr/>
                <p:nvPr/>
              </p:nvCxnSpPr>
              <p:spPr>
                <a:xfrm>
                  <a:off x="6341853" y="2861093"/>
                  <a:ext cx="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cxnSp>
              <p:nvCxnSpPr>
                <p:cNvPr id="879" name="Shape 879"/>
                <p:cNvCxnSpPr/>
                <p:nvPr/>
              </p:nvCxnSpPr>
              <p:spPr>
                <a:xfrm>
                  <a:off x="6875253" y="2861093"/>
                  <a:ext cx="287546" cy="49170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sp>
              <p:nvSpPr>
                <p:cNvPr id="880" name="Shape 880"/>
                <p:cNvSpPr txBox="1"/>
                <p:nvPr/>
              </p:nvSpPr>
              <p:spPr>
                <a:xfrm>
                  <a:off x="5943600" y="2362200"/>
                  <a:ext cx="1371599" cy="6155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HashMapEntry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cxnSp>
          <p:nvCxnSpPr>
            <p:cNvPr id="881" name="Shape 881"/>
            <p:cNvCxnSpPr/>
            <p:nvPr/>
          </p:nvCxnSpPr>
          <p:spPr>
            <a:xfrm>
              <a:off x="4495800" y="4419600"/>
              <a:ext cx="121919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sp>
        <p:nvSpPr>
          <p:cNvPr id="882" name="Shape 882"/>
          <p:cNvSpPr txBox="1"/>
          <p:nvPr/>
        </p:nvSpPr>
        <p:spPr>
          <a:xfrm>
            <a:off x="152400" y="38562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map.put(“John", "A");</a:t>
            </a:r>
          </a:p>
        </p:txBody>
      </p:sp>
      <p:sp>
        <p:nvSpPr>
          <p:cNvPr id="883" name="Shape 883"/>
          <p:cNvSpPr txBox="1"/>
          <p:nvPr/>
        </p:nvSpPr>
        <p:spPr>
          <a:xfrm>
            <a:off x="152400" y="4161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map.put(“Mary", “F");</a:t>
            </a:r>
          </a:p>
        </p:txBody>
      </p:sp>
      <p:sp>
        <p:nvSpPr>
          <p:cNvPr id="884" name="Shape 884"/>
          <p:cNvSpPr txBox="1"/>
          <p:nvPr/>
        </p:nvSpPr>
        <p:spPr>
          <a:xfrm>
            <a:off x="152400" y="4465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map.put(“Robert", “B");</a:t>
            </a:r>
          </a:p>
        </p:txBody>
      </p:sp>
      <p:sp>
        <p:nvSpPr>
          <p:cNvPr id="885" name="Shape 885"/>
          <p:cNvSpPr txBox="1"/>
          <p:nvPr/>
        </p:nvSpPr>
        <p:spPr>
          <a:xfrm>
            <a:off x="152400" y="4923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map.get(“Mary");</a:t>
            </a:r>
          </a:p>
        </p:txBody>
      </p:sp>
      <p:sp>
        <p:nvSpPr>
          <p:cNvPr id="886" name="Shape 886"/>
          <p:cNvSpPr txBox="1"/>
          <p:nvPr/>
        </p:nvSpPr>
        <p:spPr>
          <a:xfrm>
            <a:off x="152400" y="5227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map.get(“Robert”);</a:t>
            </a:r>
          </a:p>
        </p:txBody>
      </p:sp>
      <p:sp>
        <p:nvSpPr>
          <p:cNvPr id="887" name="Shape 887"/>
          <p:cNvSpPr txBox="1"/>
          <p:nvPr/>
        </p:nvSpPr>
        <p:spPr>
          <a:xfrm>
            <a:off x="2374691" y="4893260"/>
            <a:ext cx="1146747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“F”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990600" y="480881"/>
            <a:ext cx="7086600" cy="11387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non-generic class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Demo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operates for objects of any type, but no way to verify compile-time errors: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752600" y="2033666"/>
            <a:ext cx="5724644" cy="4093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1642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Demo {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1642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Object object;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set(Object object) {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	this.object = object;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Object get() {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	return object;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1642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/>
          <p:nvPr>
            <p:ph type="title"/>
          </p:nvPr>
        </p:nvSpPr>
        <p:spPr>
          <a:xfrm>
            <a:off x="381000" y="364760"/>
            <a:ext cx="8226425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HashMap Implementation</a:t>
            </a:r>
          </a:p>
        </p:txBody>
      </p:sp>
      <p:sp>
        <p:nvSpPr>
          <p:cNvPr id="893" name="Shape 893"/>
          <p:cNvSpPr/>
          <p:nvPr/>
        </p:nvSpPr>
        <p:spPr>
          <a:xfrm>
            <a:off x="228600" y="493395"/>
            <a:ext cx="8839199" cy="127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should implement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.hashCode()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.equals()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methods.</a:t>
            </a:r>
          </a:p>
        </p:txBody>
      </p:sp>
      <p:grpSp>
        <p:nvGrpSpPr>
          <p:cNvPr id="894" name="Shape 894"/>
          <p:cNvGrpSpPr/>
          <p:nvPr/>
        </p:nvGrpSpPr>
        <p:grpSpPr>
          <a:xfrm>
            <a:off x="3581400" y="1875019"/>
            <a:ext cx="1752600" cy="4114800"/>
            <a:chOff x="4572000" y="1981200"/>
            <a:chExt cx="1752600" cy="4114800"/>
          </a:xfrm>
        </p:grpSpPr>
        <p:sp>
          <p:nvSpPr>
            <p:cNvPr id="895" name="Shape 895"/>
            <p:cNvSpPr/>
            <p:nvPr/>
          </p:nvSpPr>
          <p:spPr>
            <a:xfrm>
              <a:off x="4572000" y="1981200"/>
              <a:ext cx="1752600" cy="411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6" name="Shape 896"/>
            <p:cNvSpPr txBox="1"/>
            <p:nvPr/>
          </p:nvSpPr>
          <p:spPr>
            <a:xfrm>
              <a:off x="4800600" y="2539041"/>
              <a:ext cx="307974" cy="336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</a:p>
          </p:txBody>
        </p:sp>
        <p:sp>
          <p:nvSpPr>
            <p:cNvPr id="897" name="Shape 897"/>
            <p:cNvSpPr/>
            <p:nvPr/>
          </p:nvSpPr>
          <p:spPr>
            <a:xfrm>
              <a:off x="5181600" y="2514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8" name="Shape 898"/>
            <p:cNvSpPr/>
            <p:nvPr/>
          </p:nvSpPr>
          <p:spPr>
            <a:xfrm>
              <a:off x="5181600" y="2895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9" name="Shape 899"/>
            <p:cNvSpPr/>
            <p:nvPr/>
          </p:nvSpPr>
          <p:spPr>
            <a:xfrm>
              <a:off x="5181600" y="3276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>
              <a:off x="5181600" y="3657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>
              <a:off x="5181600" y="4038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2" name="Shape 902"/>
            <p:cNvSpPr/>
            <p:nvPr/>
          </p:nvSpPr>
          <p:spPr>
            <a:xfrm>
              <a:off x="5181600" y="4419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5181600" y="4800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5181600" y="5181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5" name="Shape 905"/>
            <p:cNvSpPr txBox="1"/>
            <p:nvPr/>
          </p:nvSpPr>
          <p:spPr>
            <a:xfrm>
              <a:off x="4800600" y="2937293"/>
              <a:ext cx="2776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</a:p>
          </p:txBody>
        </p:sp>
        <p:sp>
          <p:nvSpPr>
            <p:cNvPr id="906" name="Shape 906"/>
            <p:cNvSpPr txBox="1"/>
            <p:nvPr/>
          </p:nvSpPr>
          <p:spPr>
            <a:xfrm>
              <a:off x="4800600" y="3311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</a:p>
          </p:txBody>
        </p:sp>
        <p:sp>
          <p:nvSpPr>
            <p:cNvPr id="907" name="Shape 907"/>
            <p:cNvSpPr txBox="1"/>
            <p:nvPr/>
          </p:nvSpPr>
          <p:spPr>
            <a:xfrm>
              <a:off x="4800600" y="3692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</a:p>
          </p:txBody>
        </p:sp>
        <p:sp>
          <p:nvSpPr>
            <p:cNvPr id="908" name="Shape 908"/>
            <p:cNvSpPr txBox="1"/>
            <p:nvPr/>
          </p:nvSpPr>
          <p:spPr>
            <a:xfrm>
              <a:off x="4800600" y="4055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</a:p>
          </p:txBody>
        </p:sp>
        <p:sp>
          <p:nvSpPr>
            <p:cNvPr id="909" name="Shape 909"/>
            <p:cNvSpPr txBox="1"/>
            <p:nvPr/>
          </p:nvSpPr>
          <p:spPr>
            <a:xfrm>
              <a:off x="4800600" y="4454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</a:t>
              </a:r>
            </a:p>
          </p:txBody>
        </p:sp>
        <p:sp>
          <p:nvSpPr>
            <p:cNvPr id="910" name="Shape 910"/>
            <p:cNvSpPr txBox="1"/>
            <p:nvPr/>
          </p:nvSpPr>
          <p:spPr>
            <a:xfrm>
              <a:off x="4800600" y="4817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</a:p>
          </p:txBody>
        </p:sp>
        <p:sp>
          <p:nvSpPr>
            <p:cNvPr id="911" name="Shape 911"/>
            <p:cNvSpPr txBox="1"/>
            <p:nvPr/>
          </p:nvSpPr>
          <p:spPr>
            <a:xfrm>
              <a:off x="4800600" y="5216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</a:p>
          </p:txBody>
        </p:sp>
      </p:grpSp>
      <p:graphicFrame>
        <p:nvGraphicFramePr>
          <p:cNvPr id="912" name="Shape 912"/>
          <p:cNvGraphicFramePr/>
          <p:nvPr/>
        </p:nvGraphicFramePr>
        <p:xfrm>
          <a:off x="381000" y="1951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{C2D3D2FD-C223-4F23-97F2-E2D18FD1312F}</a:tableStyleId>
              </a:tblPr>
              <a:tblGrid>
                <a:gridCol w="1233450"/>
                <a:gridCol w="1433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HashValue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John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Robert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913" name="Shape 913"/>
          <p:cNvGrpSpPr/>
          <p:nvPr/>
        </p:nvGrpSpPr>
        <p:grpSpPr>
          <a:xfrm>
            <a:off x="4495800" y="2103619"/>
            <a:ext cx="2667000" cy="1371600"/>
            <a:chOff x="4495800" y="2103619"/>
            <a:chExt cx="2667000" cy="1371600"/>
          </a:xfrm>
        </p:grpSpPr>
        <p:cxnSp>
          <p:nvCxnSpPr>
            <p:cNvPr id="914" name="Shape 914"/>
            <p:cNvCxnSpPr/>
            <p:nvPr/>
          </p:nvCxnSpPr>
          <p:spPr>
            <a:xfrm flipH="1" rot="10800000">
              <a:off x="4495800" y="2484619"/>
              <a:ext cx="1143000" cy="48894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915" name="Shape 915"/>
            <p:cNvSpPr txBox="1"/>
            <p:nvPr/>
          </p:nvSpPr>
          <p:spPr>
            <a:xfrm>
              <a:off x="5638800" y="3102718"/>
              <a:ext cx="8915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John"</a:t>
              </a:r>
            </a:p>
          </p:txBody>
        </p:sp>
        <p:sp>
          <p:nvSpPr>
            <p:cNvPr id="916" name="Shape 916"/>
            <p:cNvSpPr txBox="1"/>
            <p:nvPr/>
          </p:nvSpPr>
          <p:spPr>
            <a:xfrm>
              <a:off x="6601325" y="3102718"/>
              <a:ext cx="555551" cy="372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A"</a:t>
              </a:r>
            </a:p>
          </p:txBody>
        </p:sp>
        <p:sp>
          <p:nvSpPr>
            <p:cNvPr id="917" name="Shape 917"/>
            <p:cNvSpPr/>
            <p:nvPr/>
          </p:nvSpPr>
          <p:spPr>
            <a:xfrm>
              <a:off x="5638800" y="2103619"/>
              <a:ext cx="1524000" cy="803122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5867400" y="2614697"/>
              <a:ext cx="457200" cy="21903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6400800" y="2614697"/>
              <a:ext cx="457200" cy="21903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20" name="Shape 920"/>
            <p:cNvCxnSpPr/>
            <p:nvPr/>
          </p:nvCxnSpPr>
          <p:spPr>
            <a:xfrm>
              <a:off x="6113253" y="2727658"/>
              <a:ext cx="0" cy="4380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921" name="Shape 921"/>
            <p:cNvCxnSpPr/>
            <p:nvPr/>
          </p:nvCxnSpPr>
          <p:spPr>
            <a:xfrm>
              <a:off x="6646653" y="2727658"/>
              <a:ext cx="287546" cy="4711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922" name="Shape 922"/>
            <p:cNvSpPr txBox="1"/>
            <p:nvPr/>
          </p:nvSpPr>
          <p:spPr>
            <a:xfrm>
              <a:off x="5715000" y="2249640"/>
              <a:ext cx="1371599" cy="560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7180053" y="2103619"/>
            <a:ext cx="1887746" cy="1371600"/>
            <a:chOff x="7180053" y="2103619"/>
            <a:chExt cx="1887746" cy="1371600"/>
          </a:xfrm>
        </p:grpSpPr>
        <p:sp>
          <p:nvSpPr>
            <p:cNvPr id="924" name="Shape 924"/>
            <p:cNvSpPr/>
            <p:nvPr/>
          </p:nvSpPr>
          <p:spPr>
            <a:xfrm>
              <a:off x="7543800" y="2103619"/>
              <a:ext cx="1524000" cy="838199"/>
            </a:xfrm>
            <a:prstGeom prst="roundRect">
              <a:avLst>
                <a:gd fmla="val 16667" name="adj"/>
              </a:avLst>
            </a:prstGeom>
            <a:solidFill>
              <a:srgbClr val="009900">
                <a:alpha val="23921"/>
              </a:srgbClr>
            </a:solidFill>
            <a:ln cap="flat" cmpd="sng" w="25400">
              <a:solidFill>
                <a:srgbClr val="0099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7772400" y="2637019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8305800" y="2637019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27" name="Shape 927"/>
            <p:cNvCxnSpPr/>
            <p:nvPr/>
          </p:nvCxnSpPr>
          <p:spPr>
            <a:xfrm>
              <a:off x="8018253" y="2754914"/>
              <a:ext cx="0" cy="457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928" name="Shape 928"/>
            <p:cNvCxnSpPr/>
            <p:nvPr/>
          </p:nvCxnSpPr>
          <p:spPr>
            <a:xfrm>
              <a:off x="8551653" y="2754914"/>
              <a:ext cx="211347" cy="33930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929" name="Shape 929"/>
            <p:cNvSpPr txBox="1"/>
            <p:nvPr/>
          </p:nvSpPr>
          <p:spPr>
            <a:xfrm>
              <a:off x="7292984" y="3094219"/>
              <a:ext cx="1089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Robert"</a:t>
              </a:r>
            </a:p>
          </p:txBody>
        </p:sp>
        <p:sp>
          <p:nvSpPr>
            <p:cNvPr id="930" name="Shape 930"/>
            <p:cNvSpPr txBox="1"/>
            <p:nvPr/>
          </p:nvSpPr>
          <p:spPr>
            <a:xfrm>
              <a:off x="8457478" y="3105888"/>
              <a:ext cx="5341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B"</a:t>
              </a:r>
            </a:p>
          </p:txBody>
        </p:sp>
        <p:sp>
          <p:nvSpPr>
            <p:cNvPr id="931" name="Shape 931"/>
            <p:cNvSpPr txBox="1"/>
            <p:nvPr/>
          </p:nvSpPr>
          <p:spPr>
            <a:xfrm>
              <a:off x="7620000" y="2256019"/>
              <a:ext cx="1371599" cy="58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2" name="Shape 932"/>
            <p:cNvCxnSpPr/>
            <p:nvPr/>
          </p:nvCxnSpPr>
          <p:spPr>
            <a:xfrm>
              <a:off x="7180053" y="2484619"/>
              <a:ext cx="363746" cy="0"/>
            </a:xfrm>
            <a:prstGeom prst="straightConnector1">
              <a:avLst/>
            </a:prstGeom>
            <a:noFill/>
            <a:ln cap="flat" cmpd="sng" w="12700">
              <a:solidFill>
                <a:srgbClr val="009900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grpSp>
        <p:nvGrpSpPr>
          <p:cNvPr id="933" name="Shape 933"/>
          <p:cNvGrpSpPr/>
          <p:nvPr/>
        </p:nvGrpSpPr>
        <p:grpSpPr>
          <a:xfrm>
            <a:off x="4495800" y="4084819"/>
            <a:ext cx="2743200" cy="1359932"/>
            <a:chOff x="4495800" y="3962399"/>
            <a:chExt cx="2743200" cy="1359932"/>
          </a:xfrm>
        </p:grpSpPr>
        <p:grpSp>
          <p:nvGrpSpPr>
            <p:cNvPr id="934" name="Shape 934"/>
            <p:cNvGrpSpPr/>
            <p:nvPr/>
          </p:nvGrpSpPr>
          <p:grpSpPr>
            <a:xfrm>
              <a:off x="5715000" y="3962399"/>
              <a:ext cx="1524000" cy="1359932"/>
              <a:chOff x="5867399" y="2209799"/>
              <a:chExt cx="1447800" cy="1359932"/>
            </a:xfrm>
          </p:grpSpPr>
          <p:sp>
            <p:nvSpPr>
              <p:cNvPr id="935" name="Shape 935"/>
              <p:cNvSpPr txBox="1"/>
              <p:nvPr/>
            </p:nvSpPr>
            <p:spPr>
              <a:xfrm>
                <a:off x="5867400" y="3200400"/>
                <a:ext cx="89319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Mary"</a:t>
                </a:r>
              </a:p>
            </p:txBody>
          </p:sp>
          <p:sp>
            <p:nvSpPr>
              <p:cNvPr id="936" name="Shape 936"/>
              <p:cNvSpPr txBox="1"/>
              <p:nvPr/>
            </p:nvSpPr>
            <p:spPr>
              <a:xfrm>
                <a:off x="6781800" y="3200400"/>
                <a:ext cx="5261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F"</a:t>
                </a:r>
              </a:p>
            </p:txBody>
          </p:sp>
          <p:grpSp>
            <p:nvGrpSpPr>
              <p:cNvPr id="937" name="Shape 937"/>
              <p:cNvGrpSpPr/>
              <p:nvPr/>
            </p:nvGrpSpPr>
            <p:grpSpPr>
              <a:xfrm>
                <a:off x="5867399" y="2209799"/>
                <a:ext cx="1447800" cy="1085849"/>
                <a:chOff x="5867400" y="2209800"/>
                <a:chExt cx="1524000" cy="1142999"/>
              </a:xfrm>
            </p:grpSpPr>
            <p:sp>
              <p:nvSpPr>
                <p:cNvPr id="938" name="Shape 938"/>
                <p:cNvSpPr/>
                <p:nvPr/>
              </p:nvSpPr>
              <p:spPr>
                <a:xfrm>
                  <a:off x="5867400" y="2209800"/>
                  <a:ext cx="1524000" cy="838199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>
                    <a:alpha val="23921"/>
                  </a:schemeClr>
                </a:solidFill>
                <a:ln cap="flat" cmpd="sng" w="25400">
                  <a:solidFill>
                    <a:srgbClr val="7E000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939" name="Shape 939"/>
                <p:cNvSpPr/>
                <p:nvPr/>
              </p:nvSpPr>
              <p:spPr>
                <a:xfrm>
                  <a:off x="60960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40" name="Shape 940"/>
                <p:cNvSpPr/>
                <p:nvPr/>
              </p:nvSpPr>
              <p:spPr>
                <a:xfrm>
                  <a:off x="66294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941" name="Shape 941"/>
                <p:cNvCxnSpPr/>
                <p:nvPr/>
              </p:nvCxnSpPr>
              <p:spPr>
                <a:xfrm>
                  <a:off x="6341853" y="2861093"/>
                  <a:ext cx="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cxnSp>
              <p:nvCxnSpPr>
                <p:cNvPr id="942" name="Shape 942"/>
                <p:cNvCxnSpPr/>
                <p:nvPr/>
              </p:nvCxnSpPr>
              <p:spPr>
                <a:xfrm>
                  <a:off x="6875253" y="2861093"/>
                  <a:ext cx="287546" cy="49170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sp>
              <p:nvSpPr>
                <p:cNvPr id="943" name="Shape 943"/>
                <p:cNvSpPr txBox="1"/>
                <p:nvPr/>
              </p:nvSpPr>
              <p:spPr>
                <a:xfrm>
                  <a:off x="5943600" y="2362200"/>
                  <a:ext cx="1371599" cy="6155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HashMapEntry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cxnSp>
          <p:nvCxnSpPr>
            <p:cNvPr id="944" name="Shape 944"/>
            <p:cNvCxnSpPr/>
            <p:nvPr/>
          </p:nvCxnSpPr>
          <p:spPr>
            <a:xfrm>
              <a:off x="4495800" y="4419600"/>
              <a:ext cx="121919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sp>
        <p:nvSpPr>
          <p:cNvPr id="945" name="Shape 945"/>
          <p:cNvSpPr txBox="1"/>
          <p:nvPr/>
        </p:nvSpPr>
        <p:spPr>
          <a:xfrm>
            <a:off x="152400" y="38562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map.put(“John", "A");</a:t>
            </a:r>
          </a:p>
        </p:txBody>
      </p:sp>
      <p:sp>
        <p:nvSpPr>
          <p:cNvPr id="946" name="Shape 946"/>
          <p:cNvSpPr txBox="1"/>
          <p:nvPr/>
        </p:nvSpPr>
        <p:spPr>
          <a:xfrm>
            <a:off x="152400" y="4161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map.put(“Mary", “F");</a:t>
            </a:r>
          </a:p>
        </p:txBody>
      </p:sp>
      <p:sp>
        <p:nvSpPr>
          <p:cNvPr id="947" name="Shape 947"/>
          <p:cNvSpPr txBox="1"/>
          <p:nvPr/>
        </p:nvSpPr>
        <p:spPr>
          <a:xfrm>
            <a:off x="152400" y="4465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map.put(“Robert", “B");</a:t>
            </a:r>
          </a:p>
        </p:txBody>
      </p:sp>
      <p:sp>
        <p:nvSpPr>
          <p:cNvPr id="948" name="Shape 948"/>
          <p:cNvSpPr txBox="1"/>
          <p:nvPr/>
        </p:nvSpPr>
        <p:spPr>
          <a:xfrm>
            <a:off x="152400" y="4923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map.get(“Mary");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152400" y="5227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map.get(“Robert”);</a:t>
            </a:r>
          </a:p>
        </p:txBody>
      </p:sp>
      <p:sp>
        <p:nvSpPr>
          <p:cNvPr id="950" name="Shape 950"/>
          <p:cNvSpPr txBox="1"/>
          <p:nvPr/>
        </p:nvSpPr>
        <p:spPr>
          <a:xfrm>
            <a:off x="2374691" y="4893260"/>
            <a:ext cx="1146747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“F”</a:t>
            </a:r>
          </a:p>
        </p:txBody>
      </p:sp>
      <p:sp>
        <p:nvSpPr>
          <p:cNvPr id="951" name="Shape 951"/>
          <p:cNvSpPr txBox="1"/>
          <p:nvPr/>
        </p:nvSpPr>
        <p:spPr>
          <a:xfrm>
            <a:off x="2663251" y="5257800"/>
            <a:ext cx="1146747" cy="327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“B”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 txBox="1"/>
          <p:nvPr>
            <p:ph type="title"/>
          </p:nvPr>
        </p:nvSpPr>
        <p:spPr>
          <a:xfrm>
            <a:off x="381000" y="364760"/>
            <a:ext cx="8226425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HashMap Implementation</a:t>
            </a:r>
          </a:p>
        </p:txBody>
      </p:sp>
      <p:sp>
        <p:nvSpPr>
          <p:cNvPr id="957" name="Shape 957"/>
          <p:cNvSpPr/>
          <p:nvPr/>
        </p:nvSpPr>
        <p:spPr>
          <a:xfrm>
            <a:off x="228600" y="493395"/>
            <a:ext cx="8839199" cy="127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should implement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.hashCode()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.equals()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methods.</a:t>
            </a:r>
          </a:p>
        </p:txBody>
      </p:sp>
      <p:grpSp>
        <p:nvGrpSpPr>
          <p:cNvPr id="958" name="Shape 958"/>
          <p:cNvGrpSpPr/>
          <p:nvPr/>
        </p:nvGrpSpPr>
        <p:grpSpPr>
          <a:xfrm>
            <a:off x="3581400" y="1875019"/>
            <a:ext cx="1752600" cy="4114800"/>
            <a:chOff x="4572000" y="1981200"/>
            <a:chExt cx="1752600" cy="4114800"/>
          </a:xfrm>
        </p:grpSpPr>
        <p:sp>
          <p:nvSpPr>
            <p:cNvPr id="959" name="Shape 959"/>
            <p:cNvSpPr/>
            <p:nvPr/>
          </p:nvSpPr>
          <p:spPr>
            <a:xfrm>
              <a:off x="4572000" y="1981200"/>
              <a:ext cx="1752600" cy="411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0" name="Shape 960"/>
            <p:cNvSpPr txBox="1"/>
            <p:nvPr/>
          </p:nvSpPr>
          <p:spPr>
            <a:xfrm>
              <a:off x="4800600" y="2539041"/>
              <a:ext cx="307974" cy="336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</a:p>
          </p:txBody>
        </p:sp>
        <p:sp>
          <p:nvSpPr>
            <p:cNvPr id="961" name="Shape 961"/>
            <p:cNvSpPr/>
            <p:nvPr/>
          </p:nvSpPr>
          <p:spPr>
            <a:xfrm>
              <a:off x="5181600" y="2514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5181600" y="2895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5181600" y="3276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5181600" y="3657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5181600" y="4038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5181600" y="4419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7" name="Shape 967"/>
            <p:cNvSpPr/>
            <p:nvPr/>
          </p:nvSpPr>
          <p:spPr>
            <a:xfrm>
              <a:off x="5181600" y="4800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>
              <a:off x="5181600" y="5181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9" name="Shape 969"/>
            <p:cNvSpPr txBox="1"/>
            <p:nvPr/>
          </p:nvSpPr>
          <p:spPr>
            <a:xfrm>
              <a:off x="4800600" y="2937293"/>
              <a:ext cx="2776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</a:p>
          </p:txBody>
        </p:sp>
        <p:sp>
          <p:nvSpPr>
            <p:cNvPr id="970" name="Shape 970"/>
            <p:cNvSpPr txBox="1"/>
            <p:nvPr/>
          </p:nvSpPr>
          <p:spPr>
            <a:xfrm>
              <a:off x="4800600" y="3311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</a:p>
          </p:txBody>
        </p:sp>
        <p:sp>
          <p:nvSpPr>
            <p:cNvPr id="971" name="Shape 971"/>
            <p:cNvSpPr txBox="1"/>
            <p:nvPr/>
          </p:nvSpPr>
          <p:spPr>
            <a:xfrm>
              <a:off x="4800600" y="3692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</a:p>
          </p:txBody>
        </p:sp>
        <p:sp>
          <p:nvSpPr>
            <p:cNvPr id="972" name="Shape 972"/>
            <p:cNvSpPr txBox="1"/>
            <p:nvPr/>
          </p:nvSpPr>
          <p:spPr>
            <a:xfrm>
              <a:off x="4800600" y="4055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</a:p>
          </p:txBody>
        </p:sp>
        <p:sp>
          <p:nvSpPr>
            <p:cNvPr id="973" name="Shape 973"/>
            <p:cNvSpPr txBox="1"/>
            <p:nvPr/>
          </p:nvSpPr>
          <p:spPr>
            <a:xfrm>
              <a:off x="4800600" y="4454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</a:t>
              </a:r>
            </a:p>
          </p:txBody>
        </p:sp>
        <p:sp>
          <p:nvSpPr>
            <p:cNvPr id="974" name="Shape 974"/>
            <p:cNvSpPr txBox="1"/>
            <p:nvPr/>
          </p:nvSpPr>
          <p:spPr>
            <a:xfrm>
              <a:off x="4800600" y="4817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</a:p>
          </p:txBody>
        </p:sp>
        <p:sp>
          <p:nvSpPr>
            <p:cNvPr id="975" name="Shape 975"/>
            <p:cNvSpPr txBox="1"/>
            <p:nvPr/>
          </p:nvSpPr>
          <p:spPr>
            <a:xfrm>
              <a:off x="4800600" y="5216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</a:p>
          </p:txBody>
        </p:sp>
      </p:grpSp>
      <p:graphicFrame>
        <p:nvGraphicFramePr>
          <p:cNvPr id="976" name="Shape 976"/>
          <p:cNvGraphicFramePr/>
          <p:nvPr/>
        </p:nvGraphicFramePr>
        <p:xfrm>
          <a:off x="381000" y="1951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{C2D3D2FD-C223-4F23-97F2-E2D18FD1312F}</a:tableStyleId>
              </a:tblPr>
              <a:tblGrid>
                <a:gridCol w="1233450"/>
                <a:gridCol w="1433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HashValue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John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Robert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977" name="Shape 977"/>
          <p:cNvGrpSpPr/>
          <p:nvPr/>
        </p:nvGrpSpPr>
        <p:grpSpPr>
          <a:xfrm>
            <a:off x="4495800" y="2103619"/>
            <a:ext cx="2667000" cy="1371600"/>
            <a:chOff x="4495800" y="1981199"/>
            <a:chExt cx="2667000" cy="1371600"/>
          </a:xfrm>
        </p:grpSpPr>
        <p:cxnSp>
          <p:nvCxnSpPr>
            <p:cNvPr id="978" name="Shape 978"/>
            <p:cNvCxnSpPr/>
            <p:nvPr/>
          </p:nvCxnSpPr>
          <p:spPr>
            <a:xfrm flipH="1" rot="10800000">
              <a:off x="4495800" y="2362200"/>
              <a:ext cx="1143000" cy="48894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grpSp>
          <p:nvGrpSpPr>
            <p:cNvPr id="979" name="Shape 979"/>
            <p:cNvGrpSpPr/>
            <p:nvPr/>
          </p:nvGrpSpPr>
          <p:grpSpPr>
            <a:xfrm>
              <a:off x="5638800" y="1981199"/>
              <a:ext cx="1524000" cy="1371600"/>
              <a:chOff x="5867399" y="2209799"/>
              <a:chExt cx="1447800" cy="1359932"/>
            </a:xfrm>
          </p:grpSpPr>
          <p:sp>
            <p:nvSpPr>
              <p:cNvPr id="980" name="Shape 980"/>
              <p:cNvSpPr txBox="1"/>
              <p:nvPr/>
            </p:nvSpPr>
            <p:spPr>
              <a:xfrm>
                <a:off x="5867400" y="3200400"/>
                <a:ext cx="8915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John"</a:t>
                </a:r>
              </a:p>
            </p:txBody>
          </p:sp>
          <p:sp>
            <p:nvSpPr>
              <p:cNvPr id="981" name="Shape 981"/>
              <p:cNvSpPr txBox="1"/>
              <p:nvPr/>
            </p:nvSpPr>
            <p:spPr>
              <a:xfrm>
                <a:off x="6781800" y="3200400"/>
                <a:ext cx="515029" cy="3661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A"</a:t>
                </a:r>
              </a:p>
            </p:txBody>
          </p:sp>
          <p:grpSp>
            <p:nvGrpSpPr>
              <p:cNvPr id="982" name="Shape 982"/>
              <p:cNvGrpSpPr/>
              <p:nvPr/>
            </p:nvGrpSpPr>
            <p:grpSpPr>
              <a:xfrm>
                <a:off x="5867399" y="2209799"/>
                <a:ext cx="1447800" cy="1085849"/>
                <a:chOff x="5867400" y="2209800"/>
                <a:chExt cx="1524000" cy="1142999"/>
              </a:xfrm>
            </p:grpSpPr>
            <p:sp>
              <p:nvSpPr>
                <p:cNvPr id="983" name="Shape 983"/>
                <p:cNvSpPr/>
                <p:nvPr/>
              </p:nvSpPr>
              <p:spPr>
                <a:xfrm>
                  <a:off x="5867400" y="2209800"/>
                  <a:ext cx="1524000" cy="838199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>
                    <a:alpha val="23921"/>
                  </a:schemeClr>
                </a:solidFill>
                <a:ln cap="flat" cmpd="sng" w="25400">
                  <a:solidFill>
                    <a:srgbClr val="7E000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984" name="Shape 984"/>
                <p:cNvSpPr/>
                <p:nvPr/>
              </p:nvSpPr>
              <p:spPr>
                <a:xfrm>
                  <a:off x="60960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85" name="Shape 985"/>
                <p:cNvSpPr/>
                <p:nvPr/>
              </p:nvSpPr>
              <p:spPr>
                <a:xfrm>
                  <a:off x="66294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986" name="Shape 986"/>
                <p:cNvCxnSpPr/>
                <p:nvPr/>
              </p:nvCxnSpPr>
              <p:spPr>
                <a:xfrm>
                  <a:off x="6341853" y="2861093"/>
                  <a:ext cx="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cxnSp>
              <p:nvCxnSpPr>
                <p:cNvPr id="987" name="Shape 987"/>
                <p:cNvCxnSpPr/>
                <p:nvPr/>
              </p:nvCxnSpPr>
              <p:spPr>
                <a:xfrm>
                  <a:off x="6875253" y="2861093"/>
                  <a:ext cx="287546" cy="49170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sp>
              <p:nvSpPr>
                <p:cNvPr id="988" name="Shape 988"/>
                <p:cNvSpPr txBox="1"/>
                <p:nvPr/>
              </p:nvSpPr>
              <p:spPr>
                <a:xfrm>
                  <a:off x="5943600" y="2362200"/>
                  <a:ext cx="1371599" cy="584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HashMapEntry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</p:grpSp>
      <p:grpSp>
        <p:nvGrpSpPr>
          <p:cNvPr id="989" name="Shape 989"/>
          <p:cNvGrpSpPr/>
          <p:nvPr/>
        </p:nvGrpSpPr>
        <p:grpSpPr>
          <a:xfrm>
            <a:off x="7180053" y="2103619"/>
            <a:ext cx="1887746" cy="1371599"/>
            <a:chOff x="7180053" y="1981200"/>
            <a:chExt cx="1887746" cy="1371599"/>
          </a:xfrm>
        </p:grpSpPr>
        <p:sp>
          <p:nvSpPr>
            <p:cNvPr id="990" name="Shape 990"/>
            <p:cNvSpPr/>
            <p:nvPr/>
          </p:nvSpPr>
          <p:spPr>
            <a:xfrm>
              <a:off x="7543800" y="1981200"/>
              <a:ext cx="1524000" cy="838199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7772400" y="2514600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8305800" y="2514600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93" name="Shape 993"/>
            <p:cNvCxnSpPr/>
            <p:nvPr/>
          </p:nvCxnSpPr>
          <p:spPr>
            <a:xfrm>
              <a:off x="8018253" y="2632493"/>
              <a:ext cx="0" cy="457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994" name="Shape 994"/>
            <p:cNvCxnSpPr/>
            <p:nvPr/>
          </p:nvCxnSpPr>
          <p:spPr>
            <a:xfrm>
              <a:off x="8551653" y="2632493"/>
              <a:ext cx="211347" cy="33930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995" name="Shape 995"/>
            <p:cNvSpPr txBox="1"/>
            <p:nvPr/>
          </p:nvSpPr>
          <p:spPr>
            <a:xfrm>
              <a:off x="7292984" y="2971800"/>
              <a:ext cx="1089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Robert"</a:t>
              </a:r>
            </a:p>
          </p:txBody>
        </p:sp>
        <p:sp>
          <p:nvSpPr>
            <p:cNvPr id="996" name="Shape 996"/>
            <p:cNvSpPr txBox="1"/>
            <p:nvPr/>
          </p:nvSpPr>
          <p:spPr>
            <a:xfrm>
              <a:off x="8457478" y="2983467"/>
              <a:ext cx="5341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B"</a:t>
              </a:r>
            </a:p>
          </p:txBody>
        </p:sp>
        <p:sp>
          <p:nvSpPr>
            <p:cNvPr id="997" name="Shape 997"/>
            <p:cNvSpPr txBox="1"/>
            <p:nvPr/>
          </p:nvSpPr>
          <p:spPr>
            <a:xfrm>
              <a:off x="7620000" y="2133600"/>
              <a:ext cx="1371599" cy="58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98" name="Shape 998"/>
            <p:cNvCxnSpPr/>
            <p:nvPr/>
          </p:nvCxnSpPr>
          <p:spPr>
            <a:xfrm>
              <a:off x="7180053" y="2362200"/>
              <a:ext cx="36374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grpSp>
        <p:nvGrpSpPr>
          <p:cNvPr id="999" name="Shape 999"/>
          <p:cNvGrpSpPr/>
          <p:nvPr/>
        </p:nvGrpSpPr>
        <p:grpSpPr>
          <a:xfrm>
            <a:off x="4495800" y="4084819"/>
            <a:ext cx="2743200" cy="1359932"/>
            <a:chOff x="4495800" y="3962399"/>
            <a:chExt cx="2743200" cy="1359932"/>
          </a:xfrm>
        </p:grpSpPr>
        <p:grpSp>
          <p:nvGrpSpPr>
            <p:cNvPr id="1000" name="Shape 1000"/>
            <p:cNvGrpSpPr/>
            <p:nvPr/>
          </p:nvGrpSpPr>
          <p:grpSpPr>
            <a:xfrm>
              <a:off x="5715000" y="3962399"/>
              <a:ext cx="1524000" cy="1359932"/>
              <a:chOff x="5867399" y="2209799"/>
              <a:chExt cx="1447800" cy="1359932"/>
            </a:xfrm>
          </p:grpSpPr>
          <p:sp>
            <p:nvSpPr>
              <p:cNvPr id="1001" name="Shape 1001"/>
              <p:cNvSpPr txBox="1"/>
              <p:nvPr/>
            </p:nvSpPr>
            <p:spPr>
              <a:xfrm>
                <a:off x="5867400" y="3200400"/>
                <a:ext cx="89319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Mary"</a:t>
                </a:r>
              </a:p>
            </p:txBody>
          </p:sp>
          <p:sp>
            <p:nvSpPr>
              <p:cNvPr id="1002" name="Shape 1002"/>
              <p:cNvSpPr txBox="1"/>
              <p:nvPr/>
            </p:nvSpPr>
            <p:spPr>
              <a:xfrm>
                <a:off x="6781800" y="3200400"/>
                <a:ext cx="5261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F"</a:t>
                </a:r>
              </a:p>
            </p:txBody>
          </p:sp>
          <p:grpSp>
            <p:nvGrpSpPr>
              <p:cNvPr id="1003" name="Shape 1003"/>
              <p:cNvGrpSpPr/>
              <p:nvPr/>
            </p:nvGrpSpPr>
            <p:grpSpPr>
              <a:xfrm>
                <a:off x="5867399" y="2209799"/>
                <a:ext cx="1447800" cy="1085849"/>
                <a:chOff x="5867400" y="2209800"/>
                <a:chExt cx="1524000" cy="1142999"/>
              </a:xfrm>
            </p:grpSpPr>
            <p:sp>
              <p:nvSpPr>
                <p:cNvPr id="1004" name="Shape 1004"/>
                <p:cNvSpPr/>
                <p:nvPr/>
              </p:nvSpPr>
              <p:spPr>
                <a:xfrm>
                  <a:off x="5867400" y="2209800"/>
                  <a:ext cx="1524000" cy="838199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>
                    <a:alpha val="23921"/>
                  </a:schemeClr>
                </a:solidFill>
                <a:ln cap="flat" cmpd="sng" w="25400">
                  <a:solidFill>
                    <a:srgbClr val="7E000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005" name="Shape 1005"/>
                <p:cNvSpPr/>
                <p:nvPr/>
              </p:nvSpPr>
              <p:spPr>
                <a:xfrm>
                  <a:off x="60960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06" name="Shape 1006"/>
                <p:cNvSpPr/>
                <p:nvPr/>
              </p:nvSpPr>
              <p:spPr>
                <a:xfrm>
                  <a:off x="66294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007" name="Shape 1007"/>
                <p:cNvCxnSpPr/>
                <p:nvPr/>
              </p:nvCxnSpPr>
              <p:spPr>
                <a:xfrm>
                  <a:off x="6341853" y="2861093"/>
                  <a:ext cx="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cxnSp>
              <p:nvCxnSpPr>
                <p:cNvPr id="1008" name="Shape 1008"/>
                <p:cNvCxnSpPr/>
                <p:nvPr/>
              </p:nvCxnSpPr>
              <p:spPr>
                <a:xfrm>
                  <a:off x="6875253" y="2861093"/>
                  <a:ext cx="287546" cy="49170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sp>
              <p:nvSpPr>
                <p:cNvPr id="1009" name="Shape 1009"/>
                <p:cNvSpPr txBox="1"/>
                <p:nvPr/>
              </p:nvSpPr>
              <p:spPr>
                <a:xfrm>
                  <a:off x="5943600" y="2362200"/>
                  <a:ext cx="1371599" cy="6155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HashMapEntry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cxnSp>
          <p:nvCxnSpPr>
            <p:cNvPr id="1010" name="Shape 1010"/>
            <p:cNvCxnSpPr/>
            <p:nvPr/>
          </p:nvCxnSpPr>
          <p:spPr>
            <a:xfrm>
              <a:off x="4495800" y="4419600"/>
              <a:ext cx="121919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sp>
        <p:nvSpPr>
          <p:cNvPr id="1011" name="Shape 1011"/>
          <p:cNvSpPr txBox="1"/>
          <p:nvPr/>
        </p:nvSpPr>
        <p:spPr>
          <a:xfrm>
            <a:off x="152400" y="38562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map.put(“John", "A");</a:t>
            </a:r>
          </a:p>
        </p:txBody>
      </p:sp>
      <p:sp>
        <p:nvSpPr>
          <p:cNvPr id="1012" name="Shape 1012"/>
          <p:cNvSpPr txBox="1"/>
          <p:nvPr/>
        </p:nvSpPr>
        <p:spPr>
          <a:xfrm>
            <a:off x="152400" y="4161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map.put(“Mary", “F");</a:t>
            </a:r>
          </a:p>
        </p:txBody>
      </p:sp>
      <p:sp>
        <p:nvSpPr>
          <p:cNvPr id="1013" name="Shape 1013"/>
          <p:cNvSpPr txBox="1"/>
          <p:nvPr/>
        </p:nvSpPr>
        <p:spPr>
          <a:xfrm>
            <a:off x="152400" y="4465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map.put(“Robert", “B");</a:t>
            </a:r>
          </a:p>
        </p:txBody>
      </p:sp>
      <p:sp>
        <p:nvSpPr>
          <p:cNvPr id="1014" name="Shape 1014"/>
          <p:cNvSpPr txBox="1"/>
          <p:nvPr/>
        </p:nvSpPr>
        <p:spPr>
          <a:xfrm>
            <a:off x="152400" y="4923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map.get(“Mary");</a:t>
            </a:r>
          </a:p>
        </p:txBody>
      </p:sp>
      <p:sp>
        <p:nvSpPr>
          <p:cNvPr id="1015" name="Shape 1015"/>
          <p:cNvSpPr txBox="1"/>
          <p:nvPr/>
        </p:nvSpPr>
        <p:spPr>
          <a:xfrm>
            <a:off x="152400" y="5227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map.get(“Robert”);</a:t>
            </a:r>
          </a:p>
        </p:txBody>
      </p:sp>
      <p:sp>
        <p:nvSpPr>
          <p:cNvPr id="1016" name="Shape 1016"/>
          <p:cNvSpPr txBox="1"/>
          <p:nvPr/>
        </p:nvSpPr>
        <p:spPr>
          <a:xfrm>
            <a:off x="152400" y="5752087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map.put(“John", “C");</a:t>
            </a:r>
          </a:p>
        </p:txBody>
      </p:sp>
      <p:sp>
        <p:nvSpPr>
          <p:cNvPr id="1017" name="Shape 1017"/>
          <p:cNvSpPr txBox="1"/>
          <p:nvPr/>
        </p:nvSpPr>
        <p:spPr>
          <a:xfrm>
            <a:off x="2374691" y="4893260"/>
            <a:ext cx="1146747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“F”</a:t>
            </a:r>
          </a:p>
        </p:txBody>
      </p:sp>
      <p:sp>
        <p:nvSpPr>
          <p:cNvPr id="1018" name="Shape 1018"/>
          <p:cNvSpPr txBox="1"/>
          <p:nvPr/>
        </p:nvSpPr>
        <p:spPr>
          <a:xfrm>
            <a:off x="2663251" y="5257800"/>
            <a:ext cx="1146747" cy="327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“B”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 txBox="1"/>
          <p:nvPr>
            <p:ph type="title"/>
          </p:nvPr>
        </p:nvSpPr>
        <p:spPr>
          <a:xfrm>
            <a:off x="381000" y="364760"/>
            <a:ext cx="8226425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HashMap Implementation</a:t>
            </a:r>
          </a:p>
        </p:txBody>
      </p:sp>
      <p:sp>
        <p:nvSpPr>
          <p:cNvPr id="1024" name="Shape 1024"/>
          <p:cNvSpPr/>
          <p:nvPr/>
        </p:nvSpPr>
        <p:spPr>
          <a:xfrm>
            <a:off x="228600" y="493395"/>
            <a:ext cx="8839199" cy="127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should implement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.hashCode()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.equals()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methods.</a:t>
            </a:r>
          </a:p>
        </p:txBody>
      </p:sp>
      <p:grpSp>
        <p:nvGrpSpPr>
          <p:cNvPr id="1025" name="Shape 1025"/>
          <p:cNvGrpSpPr/>
          <p:nvPr/>
        </p:nvGrpSpPr>
        <p:grpSpPr>
          <a:xfrm>
            <a:off x="3581400" y="1875019"/>
            <a:ext cx="1752600" cy="4114800"/>
            <a:chOff x="4572000" y="1981200"/>
            <a:chExt cx="1752600" cy="4114800"/>
          </a:xfrm>
        </p:grpSpPr>
        <p:sp>
          <p:nvSpPr>
            <p:cNvPr id="1026" name="Shape 1026"/>
            <p:cNvSpPr/>
            <p:nvPr/>
          </p:nvSpPr>
          <p:spPr>
            <a:xfrm>
              <a:off x="4572000" y="1981200"/>
              <a:ext cx="1752600" cy="411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7" name="Shape 1027"/>
            <p:cNvSpPr txBox="1"/>
            <p:nvPr/>
          </p:nvSpPr>
          <p:spPr>
            <a:xfrm>
              <a:off x="4800600" y="2539041"/>
              <a:ext cx="307974" cy="336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5181600" y="2514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5181600" y="2895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5181600" y="3276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181600" y="3657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5181600" y="4038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5181600" y="4419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5181600" y="4800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5181600" y="5181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6" name="Shape 1036"/>
            <p:cNvSpPr txBox="1"/>
            <p:nvPr/>
          </p:nvSpPr>
          <p:spPr>
            <a:xfrm>
              <a:off x="4800600" y="2937293"/>
              <a:ext cx="2776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</a:p>
          </p:txBody>
        </p:sp>
        <p:sp>
          <p:nvSpPr>
            <p:cNvPr id="1037" name="Shape 1037"/>
            <p:cNvSpPr txBox="1"/>
            <p:nvPr/>
          </p:nvSpPr>
          <p:spPr>
            <a:xfrm>
              <a:off x="4800600" y="3311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</a:p>
          </p:txBody>
        </p:sp>
        <p:sp>
          <p:nvSpPr>
            <p:cNvPr id="1038" name="Shape 1038"/>
            <p:cNvSpPr txBox="1"/>
            <p:nvPr/>
          </p:nvSpPr>
          <p:spPr>
            <a:xfrm>
              <a:off x="4800600" y="3692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</a:p>
          </p:txBody>
        </p:sp>
        <p:sp>
          <p:nvSpPr>
            <p:cNvPr id="1039" name="Shape 1039"/>
            <p:cNvSpPr txBox="1"/>
            <p:nvPr/>
          </p:nvSpPr>
          <p:spPr>
            <a:xfrm>
              <a:off x="4800600" y="4055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</a:p>
          </p:txBody>
        </p:sp>
        <p:sp>
          <p:nvSpPr>
            <p:cNvPr id="1040" name="Shape 1040"/>
            <p:cNvSpPr txBox="1"/>
            <p:nvPr/>
          </p:nvSpPr>
          <p:spPr>
            <a:xfrm>
              <a:off x="4800600" y="4454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</a:t>
              </a:r>
            </a:p>
          </p:txBody>
        </p:sp>
        <p:sp>
          <p:nvSpPr>
            <p:cNvPr id="1041" name="Shape 1041"/>
            <p:cNvSpPr txBox="1"/>
            <p:nvPr/>
          </p:nvSpPr>
          <p:spPr>
            <a:xfrm>
              <a:off x="4800600" y="4817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</a:p>
          </p:txBody>
        </p:sp>
        <p:sp>
          <p:nvSpPr>
            <p:cNvPr id="1042" name="Shape 1042"/>
            <p:cNvSpPr txBox="1"/>
            <p:nvPr/>
          </p:nvSpPr>
          <p:spPr>
            <a:xfrm>
              <a:off x="4800600" y="5216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</a:p>
          </p:txBody>
        </p:sp>
      </p:grpSp>
      <p:graphicFrame>
        <p:nvGraphicFramePr>
          <p:cNvPr id="1043" name="Shape 1043"/>
          <p:cNvGraphicFramePr/>
          <p:nvPr/>
        </p:nvGraphicFramePr>
        <p:xfrm>
          <a:off x="381000" y="1951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{C2D3D2FD-C223-4F23-97F2-E2D18FD1312F}</a:tableStyleId>
              </a:tblPr>
              <a:tblGrid>
                <a:gridCol w="1233450"/>
                <a:gridCol w="1433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HashValue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John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Robert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044" name="Shape 1044"/>
          <p:cNvGrpSpPr/>
          <p:nvPr/>
        </p:nvGrpSpPr>
        <p:grpSpPr>
          <a:xfrm>
            <a:off x="4495800" y="2103619"/>
            <a:ext cx="2667000" cy="1371600"/>
            <a:chOff x="4495800" y="2103619"/>
            <a:chExt cx="2667000" cy="1371600"/>
          </a:xfrm>
        </p:grpSpPr>
        <p:cxnSp>
          <p:nvCxnSpPr>
            <p:cNvPr id="1045" name="Shape 1045"/>
            <p:cNvCxnSpPr/>
            <p:nvPr/>
          </p:nvCxnSpPr>
          <p:spPr>
            <a:xfrm flipH="1" rot="10800000">
              <a:off x="4495800" y="2484619"/>
              <a:ext cx="1143000" cy="488949"/>
            </a:xfrm>
            <a:prstGeom prst="straightConnector1">
              <a:avLst/>
            </a:prstGeom>
            <a:noFill/>
            <a:ln cap="flat" cmpd="sng" w="12700">
              <a:solidFill>
                <a:srgbClr val="009900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1046" name="Shape 1046"/>
            <p:cNvSpPr txBox="1"/>
            <p:nvPr/>
          </p:nvSpPr>
          <p:spPr>
            <a:xfrm>
              <a:off x="5638800" y="3102718"/>
              <a:ext cx="938517" cy="372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John"</a:t>
              </a:r>
            </a:p>
          </p:txBody>
        </p:sp>
        <p:sp>
          <p:nvSpPr>
            <p:cNvPr id="1047" name="Shape 1047"/>
            <p:cNvSpPr txBox="1"/>
            <p:nvPr/>
          </p:nvSpPr>
          <p:spPr>
            <a:xfrm>
              <a:off x="6601325" y="3102718"/>
              <a:ext cx="5421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A"</a:t>
              </a: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5638800" y="2103619"/>
              <a:ext cx="1524000" cy="803122"/>
            </a:xfrm>
            <a:prstGeom prst="roundRect">
              <a:avLst>
                <a:gd fmla="val 16667" name="adj"/>
              </a:avLst>
            </a:prstGeom>
            <a:solidFill>
              <a:srgbClr val="009900">
                <a:alpha val="23921"/>
              </a:srgbClr>
            </a:solidFill>
            <a:ln cap="flat" cmpd="sng" w="25400">
              <a:solidFill>
                <a:srgbClr val="0099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5867400" y="2614697"/>
              <a:ext cx="457200" cy="21903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6400800" y="2614697"/>
              <a:ext cx="457200" cy="21903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51" name="Shape 1051"/>
            <p:cNvCxnSpPr/>
            <p:nvPr/>
          </p:nvCxnSpPr>
          <p:spPr>
            <a:xfrm>
              <a:off x="6113253" y="2727658"/>
              <a:ext cx="0" cy="4380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1052" name="Shape 1052"/>
            <p:cNvCxnSpPr/>
            <p:nvPr/>
          </p:nvCxnSpPr>
          <p:spPr>
            <a:xfrm>
              <a:off x="6646653" y="2727658"/>
              <a:ext cx="287546" cy="4711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1053" name="Shape 1053"/>
            <p:cNvSpPr txBox="1"/>
            <p:nvPr/>
          </p:nvSpPr>
          <p:spPr>
            <a:xfrm>
              <a:off x="5715000" y="2249641"/>
              <a:ext cx="1371599" cy="560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54" name="Shape 1054"/>
          <p:cNvGrpSpPr/>
          <p:nvPr/>
        </p:nvGrpSpPr>
        <p:grpSpPr>
          <a:xfrm>
            <a:off x="7180053" y="2103619"/>
            <a:ext cx="1887746" cy="1371599"/>
            <a:chOff x="7180053" y="1981200"/>
            <a:chExt cx="1887746" cy="1371599"/>
          </a:xfrm>
        </p:grpSpPr>
        <p:sp>
          <p:nvSpPr>
            <p:cNvPr id="1055" name="Shape 1055"/>
            <p:cNvSpPr/>
            <p:nvPr/>
          </p:nvSpPr>
          <p:spPr>
            <a:xfrm>
              <a:off x="7543800" y="1981200"/>
              <a:ext cx="1524000" cy="838199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7772400" y="2514600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05800" y="2514600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58" name="Shape 1058"/>
            <p:cNvCxnSpPr/>
            <p:nvPr/>
          </p:nvCxnSpPr>
          <p:spPr>
            <a:xfrm>
              <a:off x="8018253" y="2632493"/>
              <a:ext cx="0" cy="457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1059" name="Shape 1059"/>
            <p:cNvCxnSpPr/>
            <p:nvPr/>
          </p:nvCxnSpPr>
          <p:spPr>
            <a:xfrm>
              <a:off x="8551653" y="2632493"/>
              <a:ext cx="211347" cy="33930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1060" name="Shape 1060"/>
            <p:cNvSpPr txBox="1"/>
            <p:nvPr/>
          </p:nvSpPr>
          <p:spPr>
            <a:xfrm>
              <a:off x="7292984" y="2971800"/>
              <a:ext cx="1089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Robert"</a:t>
              </a:r>
            </a:p>
          </p:txBody>
        </p:sp>
        <p:sp>
          <p:nvSpPr>
            <p:cNvPr id="1061" name="Shape 1061"/>
            <p:cNvSpPr txBox="1"/>
            <p:nvPr/>
          </p:nvSpPr>
          <p:spPr>
            <a:xfrm>
              <a:off x="8457478" y="2983467"/>
              <a:ext cx="5341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B"</a:t>
              </a:r>
            </a:p>
          </p:txBody>
        </p:sp>
        <p:sp>
          <p:nvSpPr>
            <p:cNvPr id="1062" name="Shape 1062"/>
            <p:cNvSpPr txBox="1"/>
            <p:nvPr/>
          </p:nvSpPr>
          <p:spPr>
            <a:xfrm>
              <a:off x="7620000" y="2133600"/>
              <a:ext cx="1371599" cy="58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63" name="Shape 1063"/>
            <p:cNvCxnSpPr/>
            <p:nvPr/>
          </p:nvCxnSpPr>
          <p:spPr>
            <a:xfrm>
              <a:off x="7180053" y="2362200"/>
              <a:ext cx="36374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grpSp>
        <p:nvGrpSpPr>
          <p:cNvPr id="1064" name="Shape 1064"/>
          <p:cNvGrpSpPr/>
          <p:nvPr/>
        </p:nvGrpSpPr>
        <p:grpSpPr>
          <a:xfrm>
            <a:off x="4495800" y="4084819"/>
            <a:ext cx="2743200" cy="1359932"/>
            <a:chOff x="4495800" y="3962399"/>
            <a:chExt cx="2743200" cy="1359932"/>
          </a:xfrm>
        </p:grpSpPr>
        <p:grpSp>
          <p:nvGrpSpPr>
            <p:cNvPr id="1065" name="Shape 1065"/>
            <p:cNvGrpSpPr/>
            <p:nvPr/>
          </p:nvGrpSpPr>
          <p:grpSpPr>
            <a:xfrm>
              <a:off x="5715000" y="3962399"/>
              <a:ext cx="1524000" cy="1359932"/>
              <a:chOff x="5867399" y="2209799"/>
              <a:chExt cx="1447800" cy="1359932"/>
            </a:xfrm>
          </p:grpSpPr>
          <p:sp>
            <p:nvSpPr>
              <p:cNvPr id="1066" name="Shape 1066"/>
              <p:cNvSpPr txBox="1"/>
              <p:nvPr/>
            </p:nvSpPr>
            <p:spPr>
              <a:xfrm>
                <a:off x="5867400" y="3200400"/>
                <a:ext cx="89319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Mary"</a:t>
                </a:r>
              </a:p>
            </p:txBody>
          </p:sp>
          <p:sp>
            <p:nvSpPr>
              <p:cNvPr id="1067" name="Shape 1067"/>
              <p:cNvSpPr txBox="1"/>
              <p:nvPr/>
            </p:nvSpPr>
            <p:spPr>
              <a:xfrm>
                <a:off x="6781800" y="3200400"/>
                <a:ext cx="5261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F"</a:t>
                </a:r>
              </a:p>
            </p:txBody>
          </p:sp>
          <p:grpSp>
            <p:nvGrpSpPr>
              <p:cNvPr id="1068" name="Shape 1068"/>
              <p:cNvGrpSpPr/>
              <p:nvPr/>
            </p:nvGrpSpPr>
            <p:grpSpPr>
              <a:xfrm>
                <a:off x="5867399" y="2209799"/>
                <a:ext cx="1447800" cy="1085849"/>
                <a:chOff x="5867400" y="2209800"/>
                <a:chExt cx="1524000" cy="1142999"/>
              </a:xfrm>
            </p:grpSpPr>
            <p:sp>
              <p:nvSpPr>
                <p:cNvPr id="1069" name="Shape 1069"/>
                <p:cNvSpPr/>
                <p:nvPr/>
              </p:nvSpPr>
              <p:spPr>
                <a:xfrm>
                  <a:off x="5867400" y="2209800"/>
                  <a:ext cx="1524000" cy="838199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>
                    <a:alpha val="23921"/>
                  </a:schemeClr>
                </a:solidFill>
                <a:ln cap="flat" cmpd="sng" w="25400">
                  <a:solidFill>
                    <a:srgbClr val="7E000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070" name="Shape 1070"/>
                <p:cNvSpPr/>
                <p:nvPr/>
              </p:nvSpPr>
              <p:spPr>
                <a:xfrm>
                  <a:off x="60960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71" name="Shape 1071"/>
                <p:cNvSpPr/>
                <p:nvPr/>
              </p:nvSpPr>
              <p:spPr>
                <a:xfrm>
                  <a:off x="66294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072" name="Shape 1072"/>
                <p:cNvCxnSpPr/>
                <p:nvPr/>
              </p:nvCxnSpPr>
              <p:spPr>
                <a:xfrm>
                  <a:off x="6341853" y="2861093"/>
                  <a:ext cx="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cxnSp>
              <p:nvCxnSpPr>
                <p:cNvPr id="1073" name="Shape 1073"/>
                <p:cNvCxnSpPr/>
                <p:nvPr/>
              </p:nvCxnSpPr>
              <p:spPr>
                <a:xfrm>
                  <a:off x="6875253" y="2861093"/>
                  <a:ext cx="287546" cy="49170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sp>
              <p:nvSpPr>
                <p:cNvPr id="1074" name="Shape 1074"/>
                <p:cNvSpPr txBox="1"/>
                <p:nvPr/>
              </p:nvSpPr>
              <p:spPr>
                <a:xfrm>
                  <a:off x="5943600" y="2362200"/>
                  <a:ext cx="1371599" cy="6155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HashMapEntry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cxnSp>
          <p:nvCxnSpPr>
            <p:cNvPr id="1075" name="Shape 1075"/>
            <p:cNvCxnSpPr/>
            <p:nvPr/>
          </p:nvCxnSpPr>
          <p:spPr>
            <a:xfrm>
              <a:off x="4495800" y="4419600"/>
              <a:ext cx="121919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sp>
        <p:nvSpPr>
          <p:cNvPr id="1076" name="Shape 1076"/>
          <p:cNvSpPr txBox="1"/>
          <p:nvPr/>
        </p:nvSpPr>
        <p:spPr>
          <a:xfrm>
            <a:off x="152400" y="38562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map.put(“John", "A");</a:t>
            </a:r>
          </a:p>
        </p:txBody>
      </p:sp>
      <p:sp>
        <p:nvSpPr>
          <p:cNvPr id="1077" name="Shape 1077"/>
          <p:cNvSpPr txBox="1"/>
          <p:nvPr/>
        </p:nvSpPr>
        <p:spPr>
          <a:xfrm>
            <a:off x="152400" y="4161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map.put(“Mary", “F");</a:t>
            </a:r>
          </a:p>
        </p:txBody>
      </p:sp>
      <p:sp>
        <p:nvSpPr>
          <p:cNvPr id="1078" name="Shape 1078"/>
          <p:cNvSpPr txBox="1"/>
          <p:nvPr/>
        </p:nvSpPr>
        <p:spPr>
          <a:xfrm>
            <a:off x="152400" y="4465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map.put(“Robert", “B");</a:t>
            </a:r>
          </a:p>
        </p:txBody>
      </p:sp>
      <p:sp>
        <p:nvSpPr>
          <p:cNvPr id="1079" name="Shape 1079"/>
          <p:cNvSpPr txBox="1"/>
          <p:nvPr/>
        </p:nvSpPr>
        <p:spPr>
          <a:xfrm>
            <a:off x="152400" y="4923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map.get(“Mary");</a:t>
            </a:r>
          </a:p>
        </p:txBody>
      </p:sp>
      <p:sp>
        <p:nvSpPr>
          <p:cNvPr id="1080" name="Shape 1080"/>
          <p:cNvSpPr txBox="1"/>
          <p:nvPr/>
        </p:nvSpPr>
        <p:spPr>
          <a:xfrm>
            <a:off x="152400" y="5227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map.get(“Robert”);</a:t>
            </a:r>
          </a:p>
        </p:txBody>
      </p:sp>
      <p:sp>
        <p:nvSpPr>
          <p:cNvPr id="1081" name="Shape 1081"/>
          <p:cNvSpPr txBox="1"/>
          <p:nvPr/>
        </p:nvSpPr>
        <p:spPr>
          <a:xfrm>
            <a:off x="152400" y="5752087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map.put(“John", “C");</a:t>
            </a:r>
          </a:p>
        </p:txBody>
      </p:sp>
      <p:sp>
        <p:nvSpPr>
          <p:cNvPr id="1082" name="Shape 1082"/>
          <p:cNvSpPr txBox="1"/>
          <p:nvPr/>
        </p:nvSpPr>
        <p:spPr>
          <a:xfrm>
            <a:off x="2374691" y="4893260"/>
            <a:ext cx="1146747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“F”</a:t>
            </a:r>
          </a:p>
        </p:txBody>
      </p:sp>
      <p:sp>
        <p:nvSpPr>
          <p:cNvPr id="1083" name="Shape 1083"/>
          <p:cNvSpPr txBox="1"/>
          <p:nvPr/>
        </p:nvSpPr>
        <p:spPr>
          <a:xfrm>
            <a:off x="2663251" y="5257800"/>
            <a:ext cx="1146747" cy="327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“B”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 txBox="1"/>
          <p:nvPr>
            <p:ph type="title"/>
          </p:nvPr>
        </p:nvSpPr>
        <p:spPr>
          <a:xfrm>
            <a:off x="381000" y="364760"/>
            <a:ext cx="8226425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HashMap Implementation</a:t>
            </a:r>
          </a:p>
        </p:txBody>
      </p:sp>
      <p:sp>
        <p:nvSpPr>
          <p:cNvPr id="1089" name="Shape 1089"/>
          <p:cNvSpPr/>
          <p:nvPr/>
        </p:nvSpPr>
        <p:spPr>
          <a:xfrm>
            <a:off x="228600" y="493395"/>
            <a:ext cx="8839199" cy="127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should implement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.hashCode()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.equals()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methods.</a:t>
            </a:r>
          </a:p>
        </p:txBody>
      </p:sp>
      <p:grpSp>
        <p:nvGrpSpPr>
          <p:cNvPr id="1090" name="Shape 1090"/>
          <p:cNvGrpSpPr/>
          <p:nvPr/>
        </p:nvGrpSpPr>
        <p:grpSpPr>
          <a:xfrm>
            <a:off x="3581400" y="1875019"/>
            <a:ext cx="1752600" cy="4114800"/>
            <a:chOff x="4572000" y="1981200"/>
            <a:chExt cx="1752600" cy="4114800"/>
          </a:xfrm>
        </p:grpSpPr>
        <p:sp>
          <p:nvSpPr>
            <p:cNvPr id="1091" name="Shape 1091"/>
            <p:cNvSpPr/>
            <p:nvPr/>
          </p:nvSpPr>
          <p:spPr>
            <a:xfrm>
              <a:off x="4572000" y="1981200"/>
              <a:ext cx="1752600" cy="411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2" name="Shape 1092"/>
            <p:cNvSpPr txBox="1"/>
            <p:nvPr/>
          </p:nvSpPr>
          <p:spPr>
            <a:xfrm>
              <a:off x="4800600" y="2539041"/>
              <a:ext cx="307974" cy="336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5181600" y="2514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5181600" y="2895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5181600" y="3276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5181600" y="3657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5181600" y="4038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5181600" y="4419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5181600" y="4800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5181600" y="5181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1" name="Shape 1101"/>
            <p:cNvSpPr txBox="1"/>
            <p:nvPr/>
          </p:nvSpPr>
          <p:spPr>
            <a:xfrm>
              <a:off x="4800600" y="2937293"/>
              <a:ext cx="2776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</a:p>
          </p:txBody>
        </p:sp>
        <p:sp>
          <p:nvSpPr>
            <p:cNvPr id="1102" name="Shape 1102"/>
            <p:cNvSpPr txBox="1"/>
            <p:nvPr/>
          </p:nvSpPr>
          <p:spPr>
            <a:xfrm>
              <a:off x="4800600" y="3311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</a:p>
          </p:txBody>
        </p:sp>
        <p:sp>
          <p:nvSpPr>
            <p:cNvPr id="1103" name="Shape 1103"/>
            <p:cNvSpPr txBox="1"/>
            <p:nvPr/>
          </p:nvSpPr>
          <p:spPr>
            <a:xfrm>
              <a:off x="4800600" y="3692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</a:p>
          </p:txBody>
        </p:sp>
        <p:sp>
          <p:nvSpPr>
            <p:cNvPr id="1104" name="Shape 1104"/>
            <p:cNvSpPr txBox="1"/>
            <p:nvPr/>
          </p:nvSpPr>
          <p:spPr>
            <a:xfrm>
              <a:off x="4800600" y="4055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</a:p>
          </p:txBody>
        </p:sp>
        <p:sp>
          <p:nvSpPr>
            <p:cNvPr id="1105" name="Shape 1105"/>
            <p:cNvSpPr txBox="1"/>
            <p:nvPr/>
          </p:nvSpPr>
          <p:spPr>
            <a:xfrm>
              <a:off x="4800600" y="4454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</a:t>
              </a:r>
            </a:p>
          </p:txBody>
        </p:sp>
        <p:sp>
          <p:nvSpPr>
            <p:cNvPr id="1106" name="Shape 1106"/>
            <p:cNvSpPr txBox="1"/>
            <p:nvPr/>
          </p:nvSpPr>
          <p:spPr>
            <a:xfrm>
              <a:off x="4800600" y="4817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</a:p>
          </p:txBody>
        </p:sp>
        <p:sp>
          <p:nvSpPr>
            <p:cNvPr id="1107" name="Shape 1107"/>
            <p:cNvSpPr txBox="1"/>
            <p:nvPr/>
          </p:nvSpPr>
          <p:spPr>
            <a:xfrm>
              <a:off x="4800600" y="5216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</a:p>
          </p:txBody>
        </p:sp>
      </p:grpSp>
      <p:graphicFrame>
        <p:nvGraphicFramePr>
          <p:cNvPr id="1108" name="Shape 1108"/>
          <p:cNvGraphicFramePr/>
          <p:nvPr/>
        </p:nvGraphicFramePr>
        <p:xfrm>
          <a:off x="381000" y="1951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{C2D3D2FD-C223-4F23-97F2-E2D18FD1312F}</a:tableStyleId>
              </a:tblPr>
              <a:tblGrid>
                <a:gridCol w="1233450"/>
                <a:gridCol w="1433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HashValue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John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Robert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109" name="Shape 1109"/>
          <p:cNvGrpSpPr/>
          <p:nvPr/>
        </p:nvGrpSpPr>
        <p:grpSpPr>
          <a:xfrm>
            <a:off x="4495800" y="2103619"/>
            <a:ext cx="2667000" cy="1368431"/>
            <a:chOff x="4495800" y="2103619"/>
            <a:chExt cx="2667000" cy="1368431"/>
          </a:xfrm>
        </p:grpSpPr>
        <p:cxnSp>
          <p:nvCxnSpPr>
            <p:cNvPr id="1110" name="Shape 1110"/>
            <p:cNvCxnSpPr/>
            <p:nvPr/>
          </p:nvCxnSpPr>
          <p:spPr>
            <a:xfrm flipH="1" rot="10800000">
              <a:off x="4495800" y="2484619"/>
              <a:ext cx="1143000" cy="488949"/>
            </a:xfrm>
            <a:prstGeom prst="straightConnector1">
              <a:avLst/>
            </a:prstGeom>
            <a:noFill/>
            <a:ln cap="flat" cmpd="sng" w="12700">
              <a:solidFill>
                <a:srgbClr val="009900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1111" name="Shape 1111"/>
            <p:cNvSpPr txBox="1"/>
            <p:nvPr/>
          </p:nvSpPr>
          <p:spPr>
            <a:xfrm>
              <a:off x="5638800" y="3102718"/>
              <a:ext cx="8915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0099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John"</a:t>
              </a:r>
            </a:p>
          </p:txBody>
        </p:sp>
        <p:sp>
          <p:nvSpPr>
            <p:cNvPr id="1112" name="Shape 1112"/>
            <p:cNvSpPr txBox="1"/>
            <p:nvPr/>
          </p:nvSpPr>
          <p:spPr>
            <a:xfrm>
              <a:off x="6601325" y="3102718"/>
              <a:ext cx="5421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A"</a:t>
              </a: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5638800" y="2103619"/>
              <a:ext cx="1524000" cy="803122"/>
            </a:xfrm>
            <a:prstGeom prst="roundRect">
              <a:avLst>
                <a:gd fmla="val 16667" name="adj"/>
              </a:avLst>
            </a:prstGeom>
            <a:solidFill>
              <a:srgbClr val="009900">
                <a:alpha val="23921"/>
              </a:srgbClr>
            </a:solidFill>
            <a:ln cap="flat" cmpd="sng" w="25400">
              <a:solidFill>
                <a:srgbClr val="0099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5867400" y="2614697"/>
              <a:ext cx="457200" cy="21903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6400800" y="2614697"/>
              <a:ext cx="457200" cy="21903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16" name="Shape 1116"/>
            <p:cNvCxnSpPr/>
            <p:nvPr/>
          </p:nvCxnSpPr>
          <p:spPr>
            <a:xfrm>
              <a:off x="6113253" y="2727658"/>
              <a:ext cx="0" cy="4380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1117" name="Shape 1117"/>
            <p:cNvCxnSpPr/>
            <p:nvPr/>
          </p:nvCxnSpPr>
          <p:spPr>
            <a:xfrm>
              <a:off x="6646653" y="2727658"/>
              <a:ext cx="287546" cy="4711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1118" name="Shape 1118"/>
            <p:cNvSpPr txBox="1"/>
            <p:nvPr/>
          </p:nvSpPr>
          <p:spPr>
            <a:xfrm>
              <a:off x="5715000" y="2249641"/>
              <a:ext cx="1371599" cy="560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19" name="Shape 1119"/>
          <p:cNvGrpSpPr/>
          <p:nvPr/>
        </p:nvGrpSpPr>
        <p:grpSpPr>
          <a:xfrm>
            <a:off x="7180053" y="2103619"/>
            <a:ext cx="1887746" cy="1371599"/>
            <a:chOff x="7180053" y="1981200"/>
            <a:chExt cx="1887746" cy="1371599"/>
          </a:xfrm>
        </p:grpSpPr>
        <p:sp>
          <p:nvSpPr>
            <p:cNvPr id="1120" name="Shape 1120"/>
            <p:cNvSpPr/>
            <p:nvPr/>
          </p:nvSpPr>
          <p:spPr>
            <a:xfrm>
              <a:off x="7543800" y="1981200"/>
              <a:ext cx="1524000" cy="838199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7772400" y="2514600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8305800" y="2514600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23" name="Shape 1123"/>
            <p:cNvCxnSpPr/>
            <p:nvPr/>
          </p:nvCxnSpPr>
          <p:spPr>
            <a:xfrm>
              <a:off x="8018253" y="2632493"/>
              <a:ext cx="0" cy="457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1124" name="Shape 1124"/>
            <p:cNvCxnSpPr/>
            <p:nvPr/>
          </p:nvCxnSpPr>
          <p:spPr>
            <a:xfrm>
              <a:off x="8551653" y="2632493"/>
              <a:ext cx="211347" cy="33930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1125" name="Shape 1125"/>
            <p:cNvSpPr txBox="1"/>
            <p:nvPr/>
          </p:nvSpPr>
          <p:spPr>
            <a:xfrm>
              <a:off x="7292984" y="2971800"/>
              <a:ext cx="1089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Robert"</a:t>
              </a:r>
            </a:p>
          </p:txBody>
        </p:sp>
        <p:sp>
          <p:nvSpPr>
            <p:cNvPr id="1126" name="Shape 1126"/>
            <p:cNvSpPr txBox="1"/>
            <p:nvPr/>
          </p:nvSpPr>
          <p:spPr>
            <a:xfrm>
              <a:off x="8457478" y="2983467"/>
              <a:ext cx="5341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B"</a:t>
              </a:r>
            </a:p>
          </p:txBody>
        </p:sp>
        <p:sp>
          <p:nvSpPr>
            <p:cNvPr id="1127" name="Shape 1127"/>
            <p:cNvSpPr txBox="1"/>
            <p:nvPr/>
          </p:nvSpPr>
          <p:spPr>
            <a:xfrm>
              <a:off x="7620000" y="2133600"/>
              <a:ext cx="1371599" cy="58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28" name="Shape 1128"/>
            <p:cNvCxnSpPr/>
            <p:nvPr/>
          </p:nvCxnSpPr>
          <p:spPr>
            <a:xfrm>
              <a:off x="7180053" y="2362200"/>
              <a:ext cx="36374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grpSp>
        <p:nvGrpSpPr>
          <p:cNvPr id="1129" name="Shape 1129"/>
          <p:cNvGrpSpPr/>
          <p:nvPr/>
        </p:nvGrpSpPr>
        <p:grpSpPr>
          <a:xfrm>
            <a:off x="4495800" y="4084819"/>
            <a:ext cx="2743200" cy="1359932"/>
            <a:chOff x="4495800" y="3962399"/>
            <a:chExt cx="2743200" cy="1359932"/>
          </a:xfrm>
        </p:grpSpPr>
        <p:grpSp>
          <p:nvGrpSpPr>
            <p:cNvPr id="1130" name="Shape 1130"/>
            <p:cNvGrpSpPr/>
            <p:nvPr/>
          </p:nvGrpSpPr>
          <p:grpSpPr>
            <a:xfrm>
              <a:off x="5715000" y="3962399"/>
              <a:ext cx="1524000" cy="1359932"/>
              <a:chOff x="5867399" y="2209799"/>
              <a:chExt cx="1447800" cy="1359932"/>
            </a:xfrm>
          </p:grpSpPr>
          <p:sp>
            <p:nvSpPr>
              <p:cNvPr id="1131" name="Shape 1131"/>
              <p:cNvSpPr txBox="1"/>
              <p:nvPr/>
            </p:nvSpPr>
            <p:spPr>
              <a:xfrm>
                <a:off x="5867400" y="3200400"/>
                <a:ext cx="89319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Mary"</a:t>
                </a:r>
              </a:p>
            </p:txBody>
          </p:sp>
          <p:sp>
            <p:nvSpPr>
              <p:cNvPr id="1132" name="Shape 1132"/>
              <p:cNvSpPr txBox="1"/>
              <p:nvPr/>
            </p:nvSpPr>
            <p:spPr>
              <a:xfrm>
                <a:off x="6781800" y="3200400"/>
                <a:ext cx="5261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F"</a:t>
                </a:r>
              </a:p>
            </p:txBody>
          </p:sp>
          <p:grpSp>
            <p:nvGrpSpPr>
              <p:cNvPr id="1133" name="Shape 1133"/>
              <p:cNvGrpSpPr/>
              <p:nvPr/>
            </p:nvGrpSpPr>
            <p:grpSpPr>
              <a:xfrm>
                <a:off x="5867399" y="2209799"/>
                <a:ext cx="1447800" cy="1085849"/>
                <a:chOff x="5867400" y="2209800"/>
                <a:chExt cx="1524000" cy="1142999"/>
              </a:xfrm>
            </p:grpSpPr>
            <p:sp>
              <p:nvSpPr>
                <p:cNvPr id="1134" name="Shape 1134"/>
                <p:cNvSpPr/>
                <p:nvPr/>
              </p:nvSpPr>
              <p:spPr>
                <a:xfrm>
                  <a:off x="5867400" y="2209800"/>
                  <a:ext cx="1524000" cy="838199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>
                    <a:alpha val="23921"/>
                  </a:schemeClr>
                </a:solidFill>
                <a:ln cap="flat" cmpd="sng" w="25400">
                  <a:solidFill>
                    <a:srgbClr val="7E000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135" name="Shape 1135"/>
                <p:cNvSpPr/>
                <p:nvPr/>
              </p:nvSpPr>
              <p:spPr>
                <a:xfrm>
                  <a:off x="60960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36" name="Shape 1136"/>
                <p:cNvSpPr/>
                <p:nvPr/>
              </p:nvSpPr>
              <p:spPr>
                <a:xfrm>
                  <a:off x="66294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137" name="Shape 1137"/>
                <p:cNvCxnSpPr/>
                <p:nvPr/>
              </p:nvCxnSpPr>
              <p:spPr>
                <a:xfrm>
                  <a:off x="6341853" y="2861093"/>
                  <a:ext cx="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cxnSp>
              <p:nvCxnSpPr>
                <p:cNvPr id="1138" name="Shape 1138"/>
                <p:cNvCxnSpPr/>
                <p:nvPr/>
              </p:nvCxnSpPr>
              <p:spPr>
                <a:xfrm>
                  <a:off x="6875253" y="2861093"/>
                  <a:ext cx="287546" cy="49170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sp>
              <p:nvSpPr>
                <p:cNvPr id="1139" name="Shape 1139"/>
                <p:cNvSpPr txBox="1"/>
                <p:nvPr/>
              </p:nvSpPr>
              <p:spPr>
                <a:xfrm>
                  <a:off x="5943600" y="2362200"/>
                  <a:ext cx="1371599" cy="6155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HashMapEntry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cxnSp>
          <p:nvCxnSpPr>
            <p:cNvPr id="1140" name="Shape 1140"/>
            <p:cNvCxnSpPr/>
            <p:nvPr/>
          </p:nvCxnSpPr>
          <p:spPr>
            <a:xfrm>
              <a:off x="4495800" y="4419600"/>
              <a:ext cx="121919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sp>
        <p:nvSpPr>
          <p:cNvPr id="1141" name="Shape 1141"/>
          <p:cNvSpPr txBox="1"/>
          <p:nvPr/>
        </p:nvSpPr>
        <p:spPr>
          <a:xfrm>
            <a:off x="152400" y="38562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map.put(“John", "A");</a:t>
            </a:r>
          </a:p>
        </p:txBody>
      </p:sp>
      <p:sp>
        <p:nvSpPr>
          <p:cNvPr id="1142" name="Shape 1142"/>
          <p:cNvSpPr txBox="1"/>
          <p:nvPr/>
        </p:nvSpPr>
        <p:spPr>
          <a:xfrm>
            <a:off x="152400" y="4161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map.put(“Mary", “F");</a:t>
            </a:r>
          </a:p>
        </p:txBody>
      </p:sp>
      <p:sp>
        <p:nvSpPr>
          <p:cNvPr id="1143" name="Shape 1143"/>
          <p:cNvSpPr txBox="1"/>
          <p:nvPr/>
        </p:nvSpPr>
        <p:spPr>
          <a:xfrm>
            <a:off x="152400" y="4465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map.put(“Robert", “B");</a:t>
            </a:r>
          </a:p>
        </p:txBody>
      </p:sp>
      <p:sp>
        <p:nvSpPr>
          <p:cNvPr id="1144" name="Shape 1144"/>
          <p:cNvSpPr txBox="1"/>
          <p:nvPr/>
        </p:nvSpPr>
        <p:spPr>
          <a:xfrm>
            <a:off x="152400" y="4923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map.get(“Mary");</a:t>
            </a:r>
          </a:p>
        </p:txBody>
      </p:sp>
      <p:sp>
        <p:nvSpPr>
          <p:cNvPr id="1145" name="Shape 1145"/>
          <p:cNvSpPr txBox="1"/>
          <p:nvPr/>
        </p:nvSpPr>
        <p:spPr>
          <a:xfrm>
            <a:off x="152400" y="5227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map.get(“Robert”);</a:t>
            </a:r>
          </a:p>
        </p:txBody>
      </p:sp>
      <p:sp>
        <p:nvSpPr>
          <p:cNvPr id="1146" name="Shape 1146"/>
          <p:cNvSpPr txBox="1"/>
          <p:nvPr/>
        </p:nvSpPr>
        <p:spPr>
          <a:xfrm>
            <a:off x="152400" y="5752087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map.put(“John", “C");</a:t>
            </a:r>
          </a:p>
        </p:txBody>
      </p:sp>
      <p:sp>
        <p:nvSpPr>
          <p:cNvPr id="1147" name="Shape 1147"/>
          <p:cNvSpPr txBox="1"/>
          <p:nvPr/>
        </p:nvSpPr>
        <p:spPr>
          <a:xfrm>
            <a:off x="2374691" y="4893260"/>
            <a:ext cx="1146747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“F”</a:t>
            </a:r>
          </a:p>
        </p:txBody>
      </p:sp>
      <p:sp>
        <p:nvSpPr>
          <p:cNvPr id="1148" name="Shape 1148"/>
          <p:cNvSpPr txBox="1"/>
          <p:nvPr/>
        </p:nvSpPr>
        <p:spPr>
          <a:xfrm>
            <a:off x="2663251" y="5257800"/>
            <a:ext cx="1146747" cy="327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“B”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 txBox="1"/>
          <p:nvPr>
            <p:ph type="title"/>
          </p:nvPr>
        </p:nvSpPr>
        <p:spPr>
          <a:xfrm>
            <a:off x="381000" y="364760"/>
            <a:ext cx="8226425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51516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HashMap Implementation</a:t>
            </a:r>
          </a:p>
        </p:txBody>
      </p:sp>
      <p:sp>
        <p:nvSpPr>
          <p:cNvPr id="1154" name="Shape 1154"/>
          <p:cNvSpPr/>
          <p:nvPr/>
        </p:nvSpPr>
        <p:spPr>
          <a:xfrm>
            <a:off x="228600" y="493395"/>
            <a:ext cx="8839199" cy="127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should implement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.hashCode()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.equals()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methods.</a:t>
            </a:r>
          </a:p>
        </p:txBody>
      </p:sp>
      <p:grpSp>
        <p:nvGrpSpPr>
          <p:cNvPr id="1155" name="Shape 1155"/>
          <p:cNvGrpSpPr/>
          <p:nvPr/>
        </p:nvGrpSpPr>
        <p:grpSpPr>
          <a:xfrm>
            <a:off x="3581400" y="1875019"/>
            <a:ext cx="1752600" cy="4114800"/>
            <a:chOff x="4572000" y="1981200"/>
            <a:chExt cx="1752600" cy="4114800"/>
          </a:xfrm>
        </p:grpSpPr>
        <p:sp>
          <p:nvSpPr>
            <p:cNvPr id="1156" name="Shape 1156"/>
            <p:cNvSpPr/>
            <p:nvPr/>
          </p:nvSpPr>
          <p:spPr>
            <a:xfrm>
              <a:off x="4572000" y="1981200"/>
              <a:ext cx="1752600" cy="411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7" name="Shape 1157"/>
            <p:cNvSpPr txBox="1"/>
            <p:nvPr/>
          </p:nvSpPr>
          <p:spPr>
            <a:xfrm>
              <a:off x="4800600" y="2539041"/>
              <a:ext cx="307974" cy="336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5181600" y="2514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5181600" y="2895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5181600" y="3276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5181600" y="3657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5181600" y="4038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5181600" y="4419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5181600" y="4800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5181600" y="5181600"/>
              <a:ext cx="609599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6" name="Shape 1166"/>
            <p:cNvSpPr txBox="1"/>
            <p:nvPr/>
          </p:nvSpPr>
          <p:spPr>
            <a:xfrm>
              <a:off x="4800600" y="2937293"/>
              <a:ext cx="2776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</a:p>
          </p:txBody>
        </p:sp>
        <p:sp>
          <p:nvSpPr>
            <p:cNvPr id="1167" name="Shape 1167"/>
            <p:cNvSpPr txBox="1"/>
            <p:nvPr/>
          </p:nvSpPr>
          <p:spPr>
            <a:xfrm>
              <a:off x="4800600" y="3311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</a:p>
          </p:txBody>
        </p:sp>
        <p:sp>
          <p:nvSpPr>
            <p:cNvPr id="1168" name="Shape 1168"/>
            <p:cNvSpPr txBox="1"/>
            <p:nvPr/>
          </p:nvSpPr>
          <p:spPr>
            <a:xfrm>
              <a:off x="4800600" y="3692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</a:p>
          </p:txBody>
        </p:sp>
        <p:sp>
          <p:nvSpPr>
            <p:cNvPr id="1169" name="Shape 1169"/>
            <p:cNvSpPr txBox="1"/>
            <p:nvPr/>
          </p:nvSpPr>
          <p:spPr>
            <a:xfrm>
              <a:off x="4800600" y="4055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</a:p>
          </p:txBody>
        </p:sp>
        <p:sp>
          <p:nvSpPr>
            <p:cNvPr id="1170" name="Shape 1170"/>
            <p:cNvSpPr txBox="1"/>
            <p:nvPr/>
          </p:nvSpPr>
          <p:spPr>
            <a:xfrm>
              <a:off x="4800600" y="4454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</a:t>
              </a:r>
            </a:p>
          </p:txBody>
        </p:sp>
        <p:sp>
          <p:nvSpPr>
            <p:cNvPr id="1171" name="Shape 1171"/>
            <p:cNvSpPr txBox="1"/>
            <p:nvPr/>
          </p:nvSpPr>
          <p:spPr>
            <a:xfrm>
              <a:off x="4800600" y="4817853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</a:p>
          </p:txBody>
        </p:sp>
        <p:sp>
          <p:nvSpPr>
            <p:cNvPr id="1172" name="Shape 1172"/>
            <p:cNvSpPr txBox="1"/>
            <p:nvPr/>
          </p:nvSpPr>
          <p:spPr>
            <a:xfrm>
              <a:off x="4800600" y="5216105"/>
              <a:ext cx="309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7</a:t>
              </a:r>
            </a:p>
          </p:txBody>
        </p:sp>
      </p:grpSp>
      <p:graphicFrame>
        <p:nvGraphicFramePr>
          <p:cNvPr id="1173" name="Shape 1173"/>
          <p:cNvGraphicFramePr/>
          <p:nvPr/>
        </p:nvGraphicFramePr>
        <p:xfrm>
          <a:off x="381000" y="1951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{C2D3D2FD-C223-4F23-97F2-E2D18FD1312F}</a:tableStyleId>
              </a:tblPr>
              <a:tblGrid>
                <a:gridCol w="1233450"/>
                <a:gridCol w="1433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HashValue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John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Robert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00164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174" name="Shape 1174"/>
          <p:cNvGrpSpPr/>
          <p:nvPr/>
        </p:nvGrpSpPr>
        <p:grpSpPr>
          <a:xfrm>
            <a:off x="4495800" y="2103619"/>
            <a:ext cx="2667000" cy="1368431"/>
            <a:chOff x="4495800" y="2103619"/>
            <a:chExt cx="2667000" cy="1368431"/>
          </a:xfrm>
        </p:grpSpPr>
        <p:cxnSp>
          <p:nvCxnSpPr>
            <p:cNvPr id="1175" name="Shape 1175"/>
            <p:cNvCxnSpPr/>
            <p:nvPr/>
          </p:nvCxnSpPr>
          <p:spPr>
            <a:xfrm flipH="1" rot="10800000">
              <a:off x="4495800" y="2484619"/>
              <a:ext cx="1143000" cy="48894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1176" name="Shape 1176"/>
            <p:cNvSpPr txBox="1"/>
            <p:nvPr/>
          </p:nvSpPr>
          <p:spPr>
            <a:xfrm>
              <a:off x="5638800" y="3102718"/>
              <a:ext cx="8915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John"</a:t>
              </a:r>
            </a:p>
          </p:txBody>
        </p:sp>
        <p:sp>
          <p:nvSpPr>
            <p:cNvPr id="1177" name="Shape 1177"/>
            <p:cNvSpPr txBox="1"/>
            <p:nvPr/>
          </p:nvSpPr>
          <p:spPr>
            <a:xfrm>
              <a:off x="6601325" y="3102718"/>
              <a:ext cx="5421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C"</a:t>
              </a: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5638800" y="2103619"/>
              <a:ext cx="1524000" cy="803122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5867400" y="2614697"/>
              <a:ext cx="457200" cy="21903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6400800" y="2614697"/>
              <a:ext cx="457200" cy="21903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81" name="Shape 1181"/>
            <p:cNvCxnSpPr/>
            <p:nvPr/>
          </p:nvCxnSpPr>
          <p:spPr>
            <a:xfrm>
              <a:off x="6113253" y="2727658"/>
              <a:ext cx="0" cy="4380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1182" name="Shape 1182"/>
            <p:cNvCxnSpPr/>
            <p:nvPr/>
          </p:nvCxnSpPr>
          <p:spPr>
            <a:xfrm>
              <a:off x="6646653" y="2727658"/>
              <a:ext cx="287546" cy="4711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1183" name="Shape 1183"/>
            <p:cNvSpPr txBox="1"/>
            <p:nvPr/>
          </p:nvSpPr>
          <p:spPr>
            <a:xfrm>
              <a:off x="5715000" y="2249641"/>
              <a:ext cx="1371599" cy="560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84" name="Shape 1184"/>
          <p:cNvGrpSpPr/>
          <p:nvPr/>
        </p:nvGrpSpPr>
        <p:grpSpPr>
          <a:xfrm>
            <a:off x="7180053" y="2103619"/>
            <a:ext cx="1887746" cy="1371600"/>
            <a:chOff x="7180053" y="2103619"/>
            <a:chExt cx="1887746" cy="1371600"/>
          </a:xfrm>
        </p:grpSpPr>
        <p:sp>
          <p:nvSpPr>
            <p:cNvPr id="1185" name="Shape 1185"/>
            <p:cNvSpPr/>
            <p:nvPr/>
          </p:nvSpPr>
          <p:spPr>
            <a:xfrm>
              <a:off x="7543800" y="2103619"/>
              <a:ext cx="1524000" cy="838199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23921"/>
              </a:schemeClr>
            </a:solidFill>
            <a:ln cap="flat" cmpd="sng" w="25400">
              <a:solidFill>
                <a:srgbClr val="7E000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7772400" y="2637019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8305800" y="2637019"/>
              <a:ext cx="457200" cy="228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88" name="Shape 1188"/>
            <p:cNvCxnSpPr/>
            <p:nvPr/>
          </p:nvCxnSpPr>
          <p:spPr>
            <a:xfrm>
              <a:off x="8018253" y="2754914"/>
              <a:ext cx="0" cy="457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1189" name="Shape 1189"/>
            <p:cNvCxnSpPr/>
            <p:nvPr/>
          </p:nvCxnSpPr>
          <p:spPr>
            <a:xfrm>
              <a:off x="8551653" y="2754914"/>
              <a:ext cx="211347" cy="33930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1190" name="Shape 1190"/>
            <p:cNvSpPr txBox="1"/>
            <p:nvPr/>
          </p:nvSpPr>
          <p:spPr>
            <a:xfrm>
              <a:off x="7292984" y="3094219"/>
              <a:ext cx="1089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Robert"</a:t>
              </a:r>
            </a:p>
          </p:txBody>
        </p:sp>
        <p:sp>
          <p:nvSpPr>
            <p:cNvPr id="1191" name="Shape 1191"/>
            <p:cNvSpPr txBox="1"/>
            <p:nvPr/>
          </p:nvSpPr>
          <p:spPr>
            <a:xfrm>
              <a:off x="8457478" y="3105888"/>
              <a:ext cx="5341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" B"</a:t>
              </a:r>
            </a:p>
          </p:txBody>
        </p:sp>
        <p:sp>
          <p:nvSpPr>
            <p:cNvPr id="1192" name="Shape 1192"/>
            <p:cNvSpPr txBox="1"/>
            <p:nvPr/>
          </p:nvSpPr>
          <p:spPr>
            <a:xfrm>
              <a:off x="7620000" y="2256019"/>
              <a:ext cx="1371599" cy="58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HashMapEntry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93" name="Shape 1193"/>
            <p:cNvCxnSpPr/>
            <p:nvPr/>
          </p:nvCxnSpPr>
          <p:spPr>
            <a:xfrm>
              <a:off x="7180053" y="2484619"/>
              <a:ext cx="36374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grpSp>
        <p:nvGrpSpPr>
          <p:cNvPr id="1194" name="Shape 1194"/>
          <p:cNvGrpSpPr/>
          <p:nvPr/>
        </p:nvGrpSpPr>
        <p:grpSpPr>
          <a:xfrm>
            <a:off x="4495800" y="4084819"/>
            <a:ext cx="2743200" cy="1359932"/>
            <a:chOff x="4495800" y="3962399"/>
            <a:chExt cx="2743200" cy="1359932"/>
          </a:xfrm>
        </p:grpSpPr>
        <p:grpSp>
          <p:nvGrpSpPr>
            <p:cNvPr id="1195" name="Shape 1195"/>
            <p:cNvGrpSpPr/>
            <p:nvPr/>
          </p:nvGrpSpPr>
          <p:grpSpPr>
            <a:xfrm>
              <a:off x="5715000" y="3962399"/>
              <a:ext cx="1524000" cy="1359932"/>
              <a:chOff x="5867399" y="2209799"/>
              <a:chExt cx="1447800" cy="1359932"/>
            </a:xfrm>
          </p:grpSpPr>
          <p:sp>
            <p:nvSpPr>
              <p:cNvPr id="1196" name="Shape 1196"/>
              <p:cNvSpPr txBox="1"/>
              <p:nvPr/>
            </p:nvSpPr>
            <p:spPr>
              <a:xfrm>
                <a:off x="5867400" y="3200400"/>
                <a:ext cx="89319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Mary"</a:t>
                </a:r>
              </a:p>
            </p:txBody>
          </p:sp>
          <p:sp>
            <p:nvSpPr>
              <p:cNvPr id="1197" name="Shape 1197"/>
              <p:cNvSpPr txBox="1"/>
              <p:nvPr/>
            </p:nvSpPr>
            <p:spPr>
              <a:xfrm>
                <a:off x="6781800" y="3200400"/>
                <a:ext cx="5261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" F"</a:t>
                </a:r>
              </a:p>
            </p:txBody>
          </p:sp>
          <p:grpSp>
            <p:nvGrpSpPr>
              <p:cNvPr id="1198" name="Shape 1198"/>
              <p:cNvGrpSpPr/>
              <p:nvPr/>
            </p:nvGrpSpPr>
            <p:grpSpPr>
              <a:xfrm>
                <a:off x="5867399" y="2209799"/>
                <a:ext cx="1447800" cy="1085849"/>
                <a:chOff x="5867400" y="2209800"/>
                <a:chExt cx="1524000" cy="1142999"/>
              </a:xfrm>
            </p:grpSpPr>
            <p:sp>
              <p:nvSpPr>
                <p:cNvPr id="1199" name="Shape 1199"/>
                <p:cNvSpPr/>
                <p:nvPr/>
              </p:nvSpPr>
              <p:spPr>
                <a:xfrm>
                  <a:off x="5867400" y="2209800"/>
                  <a:ext cx="1524000" cy="838199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>
                    <a:alpha val="23921"/>
                  </a:schemeClr>
                </a:solidFill>
                <a:ln cap="flat" cmpd="sng" w="25400">
                  <a:solidFill>
                    <a:srgbClr val="7E000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200" name="Shape 1200"/>
                <p:cNvSpPr/>
                <p:nvPr/>
              </p:nvSpPr>
              <p:spPr>
                <a:xfrm>
                  <a:off x="60960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01" name="Shape 1201"/>
                <p:cNvSpPr/>
                <p:nvPr/>
              </p:nvSpPr>
              <p:spPr>
                <a:xfrm>
                  <a:off x="6629400" y="2743200"/>
                  <a:ext cx="457200" cy="228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202" name="Shape 1202"/>
                <p:cNvCxnSpPr/>
                <p:nvPr/>
              </p:nvCxnSpPr>
              <p:spPr>
                <a:xfrm>
                  <a:off x="6341853" y="2861093"/>
                  <a:ext cx="0" cy="4572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cxnSp>
              <p:nvCxnSpPr>
                <p:cNvPr id="1203" name="Shape 1203"/>
                <p:cNvCxnSpPr/>
                <p:nvPr/>
              </p:nvCxnSpPr>
              <p:spPr>
                <a:xfrm>
                  <a:off x="6875253" y="2861093"/>
                  <a:ext cx="287546" cy="49170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oval"/>
                  <a:tailEnd len="lg" w="lg" type="triangle"/>
                </a:ln>
              </p:spPr>
            </p:cxnSp>
            <p:sp>
              <p:nvSpPr>
                <p:cNvPr id="1204" name="Shape 1204"/>
                <p:cNvSpPr txBox="1"/>
                <p:nvPr/>
              </p:nvSpPr>
              <p:spPr>
                <a:xfrm>
                  <a:off x="5943600" y="2362200"/>
                  <a:ext cx="1371599" cy="6155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HashMapEntry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cxnSp>
          <p:nvCxnSpPr>
            <p:cNvPr id="1205" name="Shape 1205"/>
            <p:cNvCxnSpPr/>
            <p:nvPr/>
          </p:nvCxnSpPr>
          <p:spPr>
            <a:xfrm>
              <a:off x="4495800" y="4419600"/>
              <a:ext cx="121919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oval"/>
              <a:tailEnd len="lg" w="lg" type="triangle"/>
            </a:ln>
          </p:spPr>
        </p:cxnSp>
      </p:grpSp>
      <p:sp>
        <p:nvSpPr>
          <p:cNvPr id="1206" name="Shape 1206"/>
          <p:cNvSpPr txBox="1"/>
          <p:nvPr/>
        </p:nvSpPr>
        <p:spPr>
          <a:xfrm>
            <a:off x="152400" y="38562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map.put(“John", "A");</a:t>
            </a:r>
          </a:p>
        </p:txBody>
      </p:sp>
      <p:sp>
        <p:nvSpPr>
          <p:cNvPr id="1207" name="Shape 1207"/>
          <p:cNvSpPr txBox="1"/>
          <p:nvPr/>
        </p:nvSpPr>
        <p:spPr>
          <a:xfrm>
            <a:off x="152400" y="4161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map.put(“Mary", “F");</a:t>
            </a:r>
          </a:p>
        </p:txBody>
      </p:sp>
      <p:sp>
        <p:nvSpPr>
          <p:cNvPr id="1208" name="Shape 1208"/>
          <p:cNvSpPr txBox="1"/>
          <p:nvPr/>
        </p:nvSpPr>
        <p:spPr>
          <a:xfrm>
            <a:off x="152400" y="4465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map.put(“Robert", “B");</a:t>
            </a:r>
          </a:p>
        </p:txBody>
      </p:sp>
      <p:sp>
        <p:nvSpPr>
          <p:cNvPr id="1209" name="Shape 1209"/>
          <p:cNvSpPr txBox="1"/>
          <p:nvPr/>
        </p:nvSpPr>
        <p:spPr>
          <a:xfrm>
            <a:off x="152400" y="49230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map.get(“Mary");</a:t>
            </a:r>
          </a:p>
        </p:txBody>
      </p:sp>
      <p:sp>
        <p:nvSpPr>
          <p:cNvPr id="1210" name="Shape 1210"/>
          <p:cNvSpPr txBox="1"/>
          <p:nvPr/>
        </p:nvSpPr>
        <p:spPr>
          <a:xfrm>
            <a:off x="152400" y="5227819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map.get(“Robert”);</a:t>
            </a:r>
          </a:p>
        </p:txBody>
      </p:sp>
      <p:sp>
        <p:nvSpPr>
          <p:cNvPr id="1211" name="Shape 1211"/>
          <p:cNvSpPr txBox="1"/>
          <p:nvPr/>
        </p:nvSpPr>
        <p:spPr>
          <a:xfrm>
            <a:off x="152400" y="5752087"/>
            <a:ext cx="3352799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map.put(“John", “C");</a:t>
            </a:r>
          </a:p>
        </p:txBody>
      </p:sp>
      <p:sp>
        <p:nvSpPr>
          <p:cNvPr id="1212" name="Shape 1212"/>
          <p:cNvSpPr txBox="1"/>
          <p:nvPr/>
        </p:nvSpPr>
        <p:spPr>
          <a:xfrm>
            <a:off x="2374691" y="4893260"/>
            <a:ext cx="1146747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“F”</a:t>
            </a:r>
          </a:p>
        </p:txBody>
      </p:sp>
      <p:sp>
        <p:nvSpPr>
          <p:cNvPr id="1213" name="Shape 1213"/>
          <p:cNvSpPr txBox="1"/>
          <p:nvPr/>
        </p:nvSpPr>
        <p:spPr>
          <a:xfrm>
            <a:off x="2663251" y="5257800"/>
            <a:ext cx="1146747" cy="327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“B”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Shape 1219"/>
          <p:cNvSpPr txBox="1"/>
          <p:nvPr>
            <p:ph idx="1" type="body"/>
          </p:nvPr>
        </p:nvSpPr>
        <p:spPr>
          <a:xfrm>
            <a:off x="1069975" y="1295400"/>
            <a:ext cx="82264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1515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		</a:t>
            </a:r>
            <a:r>
              <a:rPr b="0" i="0" lang="en-US" sz="4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you!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515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04800" y="533400"/>
            <a:ext cx="8610599" cy="5139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 </a:t>
            </a:r>
            <a:r>
              <a:rPr b="0" i="1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class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defined with the following format: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642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class ClassName&lt;T1, T2, ..., Tn&gt; { /* ... */ }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parameter 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section, delimited by angle brackets (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follows the class name. It specifies the </a:t>
            </a:r>
            <a:r>
              <a:rPr b="0" i="1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parameters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(also called </a:t>
            </a:r>
            <a:r>
              <a:rPr b="0" i="1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variables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 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T2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..., and 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update the </a:t>
            </a:r>
            <a:r>
              <a:rPr b="0" i="0" lang="en-US" sz="24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Demo 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to use generics, we create a generic type declaration by changing the code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Demo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to "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GenericDemo&lt;T&gt;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introduces the type variable, 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that can be used anywhere inside the class.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990600" y="480881"/>
            <a:ext cx="7086600" cy="11387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generic class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GenericDemo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operates for any </a:t>
            </a:r>
            <a:r>
              <a:rPr b="0" i="1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variable 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</a:t>
            </a: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non-primitive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752600" y="2033666"/>
            <a:ext cx="4801313" cy="4093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1642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GenericDemo&lt;T&gt; {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1642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T t;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set(T t) {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	this.t = t;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T get() {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	return t;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1642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533400" y="914400"/>
            <a:ext cx="8226425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Invoking and Instantiating a Generic Type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58449" y="2133600"/>
            <a:ext cx="822642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Impact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Impact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perform a </a:t>
            </a:r>
            <a:r>
              <a:rPr b="0" i="1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type invocation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replaces T with some concrete value, such as 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Impact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Impact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1642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	Demo&lt;Integer&gt; demo1 = new Demo&lt;Integer&gt;();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1642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	Demo&lt;Integer&gt; demo1 = new Demo&lt;&gt;();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Impact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Impact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Impact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85800" y="533400"/>
            <a:ext cx="6781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Type Parameters</a:t>
            </a:r>
          </a:p>
        </p:txBody>
      </p:sp>
      <p:sp>
        <p:nvSpPr>
          <p:cNvPr id="147" name="Shape 147"/>
          <p:cNvSpPr/>
          <p:nvPr/>
        </p:nvSpPr>
        <p:spPr>
          <a:xfrm flipH="1">
            <a:off x="228599" y="1295400"/>
            <a:ext cx="8763000" cy="4770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Pair&lt;K, V&gt; {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	public K getKey();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	public V getValue();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OrderedPair&lt;K, V&gt; implements Pair&lt;K, V&gt; { 	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	private K key;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	private V value;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	public OrderedPair(K key, V value) {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		this.key = key;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		this.value = value;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	public K getKey() {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		return key;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	public V getValue() {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		return value;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216108" y="457200"/>
            <a:ext cx="8915400" cy="2000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statements create two instantiations of the 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OrderedPair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class: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642"/>
              </a:buClr>
              <a:buSzPct val="250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Pair&lt;String, Integer&gt; p1 = new OrderedPair&lt;String,Integer&gt; ("Even", 8); Pair&lt;String, String&gt; p2 = new OrderedPair("hello", "world");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164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79750" y="2514600"/>
            <a:ext cx="8573124" cy="830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also valid to pass a String and an int to the class. This is due to “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autoboxing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</a:p>
        </p:txBody>
      </p:sp>
      <p:sp>
        <p:nvSpPr>
          <p:cNvPr id="155" name="Shape 155"/>
          <p:cNvSpPr/>
          <p:nvPr/>
        </p:nvSpPr>
        <p:spPr>
          <a:xfrm>
            <a:off x="392241" y="3733800"/>
            <a:ext cx="8915400" cy="2185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also substitute a type parameter (i.e., 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or 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with a parameterized type (eg., 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For example, using the </a:t>
            </a: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OrderedPair&lt;K, V&gt;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as below: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OrderedPair&lt;String, Demo&lt;Integer&gt;&gt; p =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1642"/>
                </a:solidFill>
                <a:latin typeface="Courier New"/>
                <a:ea typeface="Courier New"/>
                <a:cs typeface="Courier New"/>
                <a:sym typeface="Courier New"/>
              </a:rPr>
              <a:t>	new OrderedPair("primes", new Demo&lt;Integer&gt;());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