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86" r:id="rId7"/>
    <p:sldId id="261" r:id="rId8"/>
    <p:sldId id="276" r:id="rId9"/>
    <p:sldId id="277" r:id="rId10"/>
    <p:sldId id="278" r:id="rId11"/>
    <p:sldId id="279" r:id="rId12"/>
    <p:sldId id="291" r:id="rId13"/>
    <p:sldId id="280" r:id="rId14"/>
    <p:sldId id="281" r:id="rId15"/>
    <p:sldId id="282" r:id="rId16"/>
    <p:sldId id="287" r:id="rId17"/>
    <p:sldId id="262" r:id="rId18"/>
    <p:sldId id="283" r:id="rId19"/>
    <p:sldId id="263" r:id="rId20"/>
    <p:sldId id="284" r:id="rId21"/>
    <p:sldId id="264" r:id="rId22"/>
    <p:sldId id="290" r:id="rId23"/>
    <p:sldId id="292" r:id="rId24"/>
    <p:sldId id="288" r:id="rId25"/>
    <p:sldId id="265" r:id="rId26"/>
    <p:sldId id="266" r:id="rId27"/>
    <p:sldId id="267" r:id="rId28"/>
    <p:sldId id="268" r:id="rId29"/>
    <p:sldId id="273" r:id="rId30"/>
    <p:sldId id="269" r:id="rId31"/>
    <p:sldId id="274" r:id="rId32"/>
    <p:sldId id="271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4F5D88-ACB9-48FF-8A81-80D490C5D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D3BA8BD-1B84-4DE6-BF85-00BF63286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7DEE5E-1D7C-4FC0-96F8-324D3ACEF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1C38-BD4B-44EC-A918-B6E03F94241A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A8310A-0F7A-4B63-AC49-1E175482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153EA2-6991-45CA-A6B0-506B637F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7768-5740-47B7-85D3-65E8AB67C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08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294F42-4041-473E-9801-2FBC8DAF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F5A27A-8DB7-44AC-A27F-6478F054F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37171D-6221-42FD-A7CE-28199594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1C38-BD4B-44EC-A918-B6E03F94241A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8D71E2-35F2-457E-B69B-6337FDF6D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0B952B-0C9B-44EE-A71A-417165886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7768-5740-47B7-85D3-65E8AB67C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49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56B31F0-1304-4BE1-8D6A-051149B6B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209D0B-82EF-4FF3-9442-A7874C265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D291A8-44B3-4C2F-945F-1E7868FC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1C38-BD4B-44EC-A918-B6E03F94241A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FFAC4C-2D88-4ED8-A3FC-DDE01078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FEF1C2-1722-4A65-B594-D5C288A4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7768-5740-47B7-85D3-65E8AB67C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51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0EB605-EFB3-43C9-9073-E411993D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0106BA-3A48-40EC-B41A-798A3D311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455716-4438-4E80-86C3-95F6BD6F4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1C38-BD4B-44EC-A918-B6E03F94241A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7C13B9-287C-4BF0-85B0-967AB0A5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F4D9B-75A1-471E-8979-9762DF6BB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7768-5740-47B7-85D3-65E8AB67C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24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BECA6A-F84E-4F72-A2D9-70F7DB1F0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BB8497-C58E-499C-8941-7007AF295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D56CCA-DC50-4C2C-A771-17A98964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1C38-BD4B-44EC-A918-B6E03F94241A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333319-174C-4C86-86F7-ED1F8A6C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95CD48-8467-4470-8FB8-DD00337C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7768-5740-47B7-85D3-65E8AB67C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5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754A9A-F659-41E0-968E-EE55E3C74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808D31-D251-45EF-AC39-F9E22F9A1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FE1CA2-6295-44DC-814B-A2A6BC398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D8D806-A251-4825-AC45-5A51E0EC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1C38-BD4B-44EC-A918-B6E03F94241A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D2309D-7B46-4155-8E7A-8BC0D806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E9E379-2D08-4C22-8E27-8F8DA794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7768-5740-47B7-85D3-65E8AB67C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2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DAA56-C89A-4E2C-A32F-65001561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769F0B-2132-4C6B-8537-7CE1040C7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3BC1FB-EB0B-4BA2-8FD7-545AC8267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B02FB48-1451-467A-9813-5976502C8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D813FEE-38E9-42E8-887A-373083911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9AB925C-0E5F-4612-94EA-000B44B2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1C38-BD4B-44EC-A918-B6E03F94241A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EEE07C0-7ADB-48AB-865B-190B73F6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0496575-8007-4F54-A4CE-28A51CB7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7768-5740-47B7-85D3-65E8AB67C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77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682AEA-D3C1-4C84-BA7F-24BA9E37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697FB72-74DE-41E1-A139-584EDCCF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1C38-BD4B-44EC-A918-B6E03F94241A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F29F89-D993-47EE-A602-976DB3D68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A40DA56-2E53-4928-AF9C-E1D92520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7768-5740-47B7-85D3-65E8AB67C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70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AF18006-96F4-42ED-8B03-EF2E3196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1C38-BD4B-44EC-A918-B6E03F94241A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5A9A3C0-8B8D-4748-8239-E2E2FF37C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760D67-40C9-4BD8-BA5F-CDA11455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7768-5740-47B7-85D3-65E8AB67C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28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161E70-FB62-4EF6-A07F-C5351ADB6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10332B-7542-438F-B5C1-40EBD152C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7E9353-57D0-43F4-BF1D-525F35D48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B784DA-112F-400D-9D7D-542A0AEC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1C38-BD4B-44EC-A918-B6E03F94241A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38FDAE-ACAF-40E4-BF59-56CB3ABDE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A15FC1-1C4F-4359-BECD-9EC41DD7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7768-5740-47B7-85D3-65E8AB67C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14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BB7A98-2833-47F1-B810-F6C79529D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3AC951F-4744-41BB-A97B-C4082EB47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8B3598-109A-490C-8E4A-35D17B492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DB0489-65B9-4158-AD60-A610CB38F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1C38-BD4B-44EC-A918-B6E03F94241A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0049FC-5C40-45E8-8A86-F9882F3C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0A24D3-D62D-4AFD-91A6-7683ED84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7768-5740-47B7-85D3-65E8AB67C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76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0F89054-B314-4128-A955-6ACF3DC4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1E3EC5-98DA-4D7B-A33E-E931F303A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ED7DFB-8EF6-4DC3-A44C-543DE07DC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F1C38-BD4B-44EC-A918-B6E03F94241A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74965B-6634-4013-9DD6-68B501428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45C92D-2FA1-4C86-8650-4335497D9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67768-5740-47B7-85D3-65E8AB67C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57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27.jpg"/><Relationship Id="rId7" Type="http://schemas.openxmlformats.org/officeDocument/2006/relationships/image" Target="../media/image30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3.jpg"/><Relationship Id="rId10" Type="http://schemas.openxmlformats.org/officeDocument/2006/relationships/image" Target="../media/image32.jpg"/><Relationship Id="rId4" Type="http://schemas.openxmlformats.org/officeDocument/2006/relationships/image" Target="../media/image28.jpg"/><Relationship Id="rId9" Type="http://schemas.openxmlformats.org/officeDocument/2006/relationships/image" Target="../media/image3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7" Type="http://schemas.openxmlformats.org/officeDocument/2006/relationships/image" Target="../media/image39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7" Type="http://schemas.openxmlformats.org/officeDocument/2006/relationships/image" Target="../media/image45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G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AB6D10-ABEF-4130-AC26-EA40502F1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103676"/>
            <a:ext cx="9144000" cy="265064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sz="2000" dirty="0"/>
              <a:t>                                                                </a:t>
            </a:r>
            <a:r>
              <a:rPr lang="en-US" altLang="zh-TW" sz="2200" dirty="0"/>
              <a:t>Midterm Project of Machine Vision</a:t>
            </a:r>
            <a:br>
              <a:rPr lang="en-US" altLang="zh-TW" sz="2200" b="1" dirty="0"/>
            </a:br>
            <a:br>
              <a:rPr lang="en-US" altLang="zh-TW" sz="2200" b="1" dirty="0"/>
            </a:br>
            <a:br>
              <a:rPr lang="en-US" altLang="zh-TW" sz="2000" b="1" dirty="0"/>
            </a:br>
            <a:br>
              <a:rPr lang="en-US" altLang="zh-TW" sz="2000" b="1" dirty="0"/>
            </a:br>
            <a:br>
              <a:rPr lang="en-US" altLang="zh-TW" sz="2000" b="1" dirty="0"/>
            </a:br>
            <a:br>
              <a:rPr lang="en-US" altLang="zh-TW" sz="2000" b="1" dirty="0"/>
            </a:br>
            <a:br>
              <a:rPr lang="en-US" altLang="zh-TW" sz="2000" b="1" dirty="0"/>
            </a:br>
            <a:br>
              <a:rPr lang="en-US" altLang="zh-TW" sz="2000" b="1" dirty="0"/>
            </a:br>
            <a:br>
              <a:rPr lang="en-US" altLang="zh-TW" sz="2000" b="1" dirty="0"/>
            </a:br>
            <a:r>
              <a:rPr lang="en-US" altLang="zh-TW" sz="2000" b="1" dirty="0"/>
              <a:t>  </a:t>
            </a:r>
            <a:r>
              <a:rPr lang="en-US" altLang="zh-TW" sz="7300" b="1" dirty="0"/>
              <a:t>EAN-13 Barcode</a:t>
            </a:r>
            <a:r>
              <a:rPr lang="zh-TW" altLang="en-US" sz="7300" b="1" dirty="0"/>
              <a:t> </a:t>
            </a:r>
            <a:r>
              <a:rPr lang="en-US" altLang="zh-TW" sz="7300" b="1" dirty="0"/>
              <a:t>Reader </a:t>
            </a:r>
            <a:br>
              <a:rPr lang="en-US" altLang="zh-TW" sz="5300" b="1" dirty="0"/>
            </a:br>
            <a:br>
              <a:rPr lang="en-US" altLang="zh-TW" sz="2000" b="1" dirty="0"/>
            </a:br>
            <a:br>
              <a:rPr lang="en-US" altLang="zh-TW" sz="2000" b="1" dirty="0"/>
            </a:br>
            <a:br>
              <a:rPr lang="en-US" altLang="zh-TW" sz="2000" b="1" dirty="0"/>
            </a:br>
            <a:br>
              <a:rPr lang="en-US" altLang="zh-TW" sz="2000" b="1" dirty="0"/>
            </a:br>
            <a:endParaRPr lang="zh-TW" altLang="en-US" sz="20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954E93-270A-4F3E-A775-106B22180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587" y="4915009"/>
            <a:ext cx="11478826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TW" sz="2000" dirty="0"/>
              <a:t>Adviser:</a:t>
            </a:r>
            <a:r>
              <a:rPr lang="zh-TW" altLang="en-US" sz="2000" dirty="0"/>
              <a:t> </a:t>
            </a:r>
            <a:r>
              <a:rPr lang="en-US" altLang="zh-TW" sz="2000" dirty="0"/>
              <a:t>Prof. Chi Cheng Cheng</a:t>
            </a:r>
          </a:p>
          <a:p>
            <a:pPr algn="l"/>
            <a:r>
              <a:rPr lang="en-US" altLang="zh-TW" sz="2000" dirty="0"/>
              <a:t>Student: Chia Sheng Kuo</a:t>
            </a:r>
          </a:p>
          <a:p>
            <a:pPr algn="l"/>
            <a:r>
              <a:rPr lang="en-US" altLang="zh-TW" sz="2000" dirty="0"/>
              <a:t>Student ID: M063020037</a:t>
            </a:r>
          </a:p>
          <a:p>
            <a:pPr algn="l"/>
            <a:r>
              <a:rPr lang="en-US" altLang="zh-TW" sz="2000" dirty="0"/>
              <a:t>Dept. of Mechanical and Electro-Mechanical Engineering National Sun Yat-Sen University</a:t>
            </a:r>
          </a:p>
          <a:p>
            <a:endParaRPr lang="en-US" altLang="zh-TW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1118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49F77056-4432-4443-ABB0-140054ECF30B}"/>
              </a:ext>
            </a:extLst>
          </p:cNvPr>
          <p:cNvSpPr txBox="1"/>
          <p:nvPr/>
        </p:nvSpPr>
        <p:spPr>
          <a:xfrm>
            <a:off x="4869444" y="235145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latin typeface="+mj-lt"/>
              </a:rPr>
              <a:t>Test 3</a:t>
            </a:r>
            <a:endParaRPr lang="zh-TW" altLang="en-US" sz="3600" dirty="0">
              <a:latin typeface="+mj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431517C-99FC-4BEC-A345-48FB63831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087" y="843376"/>
            <a:ext cx="4844621" cy="564175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8A70E63-9978-4566-BF5B-151C932C5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379" y="843376"/>
            <a:ext cx="4844621" cy="56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45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5A35FF-2B5F-4FD8-8E98-01DA95CF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74650"/>
            <a:ext cx="1152525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/>
              <a:t>Two algorithms to find i &amp; j directional boundaries</a:t>
            </a:r>
            <a:endParaRPr lang="zh-TW" altLang="en-US" sz="4000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07927D6-7FDC-476C-A353-2D0C18EC6A7A}"/>
              </a:ext>
            </a:extLst>
          </p:cNvPr>
          <p:cNvSpPr txBox="1"/>
          <p:nvPr/>
        </p:nvSpPr>
        <p:spPr>
          <a:xfrm>
            <a:off x="814803" y="1599654"/>
            <a:ext cx="11043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For i direction, rows in the barcode region  appear to have high frequency of changing 1 to 0  and  0 to 1.  </a:t>
            </a:r>
            <a:endParaRPr lang="zh-TW" altLang="en-US" sz="20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329D0C3-DB7B-403F-97F6-B286541EB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196634"/>
              </p:ext>
            </p:extLst>
          </p:nvPr>
        </p:nvGraphicFramePr>
        <p:xfrm>
          <a:off x="1845568" y="2530710"/>
          <a:ext cx="8559061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667">
                  <a:extLst>
                    <a:ext uri="{9D8B030D-6E8A-4147-A177-3AD203B41FA5}">
                      <a16:colId xmlns:a16="http://schemas.microsoft.com/office/drawing/2014/main" val="65496626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60046265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850744297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308211655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648412199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733845235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883787952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15405768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102714405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769664652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206668702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64698988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982193259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17119900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40322858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4767356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702671507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0814841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99789942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526580955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831561272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250373972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351951480"/>
                    </a:ext>
                  </a:extLst>
                </a:gridCol>
                <a:gridCol w="769720">
                  <a:extLst>
                    <a:ext uri="{9D8B030D-6E8A-4147-A177-3AD203B41FA5}">
                      <a16:colId xmlns:a16="http://schemas.microsoft.com/office/drawing/2014/main" val="2448187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188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98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490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75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27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923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2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7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55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94775"/>
                  </a:ext>
                </a:extLst>
              </a:tr>
            </a:tbl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5204D7D-A1DD-4872-842C-B6CDCDC07852}"/>
              </a:ext>
            </a:extLst>
          </p:cNvPr>
          <p:cNvCxnSpPr>
            <a:cxnSpLocks/>
          </p:cNvCxnSpPr>
          <p:nvPr/>
        </p:nvCxnSpPr>
        <p:spPr>
          <a:xfrm>
            <a:off x="333375" y="3258105"/>
            <a:ext cx="1130525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3DD4E83A-D681-47E9-B3DD-0417EF1A7BB7}"/>
              </a:ext>
            </a:extLst>
          </p:cNvPr>
          <p:cNvCxnSpPr>
            <a:cxnSpLocks/>
          </p:cNvCxnSpPr>
          <p:nvPr/>
        </p:nvCxnSpPr>
        <p:spPr>
          <a:xfrm>
            <a:off x="368423" y="5523390"/>
            <a:ext cx="1130525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047CA33-299A-4961-9D95-9DF66FEDAC38}"/>
              </a:ext>
            </a:extLst>
          </p:cNvPr>
          <p:cNvCxnSpPr>
            <a:cxnSpLocks/>
          </p:cNvCxnSpPr>
          <p:nvPr/>
        </p:nvCxnSpPr>
        <p:spPr>
          <a:xfrm>
            <a:off x="1567371" y="2308194"/>
            <a:ext cx="0" cy="8167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BF24436-4749-4B08-8661-8FF7DAB5EB0B}"/>
              </a:ext>
            </a:extLst>
          </p:cNvPr>
          <p:cNvCxnSpPr/>
          <p:nvPr/>
        </p:nvCxnSpPr>
        <p:spPr>
          <a:xfrm>
            <a:off x="1567371" y="2308194"/>
            <a:ext cx="8300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3F497FF-7400-438D-A1B8-E0E123F5B835}"/>
              </a:ext>
            </a:extLst>
          </p:cNvPr>
          <p:cNvSpPr txBox="1"/>
          <p:nvPr/>
        </p:nvSpPr>
        <p:spPr>
          <a:xfrm>
            <a:off x="1234921" y="2657380"/>
            <a:ext cx="33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F705F33-A6DB-4782-AA26-7A09AF81184B}"/>
              </a:ext>
            </a:extLst>
          </p:cNvPr>
          <p:cNvSpPr txBox="1"/>
          <p:nvPr/>
        </p:nvSpPr>
        <p:spPr>
          <a:xfrm>
            <a:off x="1759212" y="1920721"/>
            <a:ext cx="44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j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6620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AEAA179-62E6-4C35-8A6C-2B1BB0FFC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161255"/>
              </p:ext>
            </p:extLst>
          </p:nvPr>
        </p:nvGraphicFramePr>
        <p:xfrm>
          <a:off x="1314452" y="1702737"/>
          <a:ext cx="10020295" cy="3843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665">
                  <a:extLst>
                    <a:ext uri="{9D8B030D-6E8A-4147-A177-3AD203B41FA5}">
                      <a16:colId xmlns:a16="http://schemas.microsoft.com/office/drawing/2014/main" val="654966261"/>
                    </a:ext>
                  </a:extLst>
                </a:gridCol>
                <a:gridCol w="435665">
                  <a:extLst>
                    <a:ext uri="{9D8B030D-6E8A-4147-A177-3AD203B41FA5}">
                      <a16:colId xmlns:a16="http://schemas.microsoft.com/office/drawing/2014/main" val="160046265"/>
                    </a:ext>
                  </a:extLst>
                </a:gridCol>
                <a:gridCol w="435665">
                  <a:extLst>
                    <a:ext uri="{9D8B030D-6E8A-4147-A177-3AD203B41FA5}">
                      <a16:colId xmlns:a16="http://schemas.microsoft.com/office/drawing/2014/main" val="2850744297"/>
                    </a:ext>
                  </a:extLst>
                </a:gridCol>
                <a:gridCol w="435665">
                  <a:extLst>
                    <a:ext uri="{9D8B030D-6E8A-4147-A177-3AD203B41FA5}">
                      <a16:colId xmlns:a16="http://schemas.microsoft.com/office/drawing/2014/main" val="2308211655"/>
                    </a:ext>
                  </a:extLst>
                </a:gridCol>
                <a:gridCol w="435665">
                  <a:extLst>
                    <a:ext uri="{9D8B030D-6E8A-4147-A177-3AD203B41FA5}">
                      <a16:colId xmlns:a16="http://schemas.microsoft.com/office/drawing/2014/main" val="2648412199"/>
                    </a:ext>
                  </a:extLst>
                </a:gridCol>
                <a:gridCol w="435665">
                  <a:extLst>
                    <a:ext uri="{9D8B030D-6E8A-4147-A177-3AD203B41FA5}">
                      <a16:colId xmlns:a16="http://schemas.microsoft.com/office/drawing/2014/main" val="733845235"/>
                    </a:ext>
                  </a:extLst>
                </a:gridCol>
                <a:gridCol w="435665">
                  <a:extLst>
                    <a:ext uri="{9D8B030D-6E8A-4147-A177-3AD203B41FA5}">
                      <a16:colId xmlns:a16="http://schemas.microsoft.com/office/drawing/2014/main" val="2883787952"/>
                    </a:ext>
                  </a:extLst>
                </a:gridCol>
                <a:gridCol w="435665">
                  <a:extLst>
                    <a:ext uri="{9D8B030D-6E8A-4147-A177-3AD203B41FA5}">
                      <a16:colId xmlns:a16="http://schemas.microsoft.com/office/drawing/2014/main" val="2154057684"/>
                    </a:ext>
                  </a:extLst>
                </a:gridCol>
                <a:gridCol w="435665">
                  <a:extLst>
                    <a:ext uri="{9D8B030D-6E8A-4147-A177-3AD203B41FA5}">
                      <a16:colId xmlns:a16="http://schemas.microsoft.com/office/drawing/2014/main" val="3102714405"/>
                    </a:ext>
                  </a:extLst>
                </a:gridCol>
                <a:gridCol w="435665">
                  <a:extLst>
                    <a:ext uri="{9D8B030D-6E8A-4147-A177-3AD203B41FA5}">
                      <a16:colId xmlns:a16="http://schemas.microsoft.com/office/drawing/2014/main" val="3769664652"/>
                    </a:ext>
                  </a:extLst>
                </a:gridCol>
                <a:gridCol w="435665">
                  <a:extLst>
                    <a:ext uri="{9D8B030D-6E8A-4147-A177-3AD203B41FA5}">
                      <a16:colId xmlns:a16="http://schemas.microsoft.com/office/drawing/2014/main" val="2206668702"/>
                    </a:ext>
                  </a:extLst>
                </a:gridCol>
                <a:gridCol w="435665">
                  <a:extLst>
                    <a:ext uri="{9D8B030D-6E8A-4147-A177-3AD203B41FA5}">
                      <a16:colId xmlns:a16="http://schemas.microsoft.com/office/drawing/2014/main" val="1646989884"/>
                    </a:ext>
                  </a:extLst>
                </a:gridCol>
                <a:gridCol w="435665">
                  <a:extLst>
                    <a:ext uri="{9D8B030D-6E8A-4147-A177-3AD203B41FA5}">
                      <a16:colId xmlns:a16="http://schemas.microsoft.com/office/drawing/2014/main" val="1982193259"/>
                    </a:ext>
                  </a:extLst>
                </a:gridCol>
                <a:gridCol w="435665">
                  <a:extLst>
                    <a:ext uri="{9D8B030D-6E8A-4147-A177-3AD203B41FA5}">
                      <a16:colId xmlns:a16="http://schemas.microsoft.com/office/drawing/2014/main" val="1171199003"/>
                    </a:ext>
                  </a:extLst>
                </a:gridCol>
                <a:gridCol w="435665">
                  <a:extLst>
                    <a:ext uri="{9D8B030D-6E8A-4147-A177-3AD203B41FA5}">
                      <a16:colId xmlns:a16="http://schemas.microsoft.com/office/drawing/2014/main" val="403228581"/>
                    </a:ext>
                  </a:extLst>
                </a:gridCol>
                <a:gridCol w="435665">
                  <a:extLst>
                    <a:ext uri="{9D8B030D-6E8A-4147-A177-3AD203B41FA5}">
                      <a16:colId xmlns:a16="http://schemas.microsoft.com/office/drawing/2014/main" val="247673564"/>
                    </a:ext>
                  </a:extLst>
                </a:gridCol>
                <a:gridCol w="435665">
                  <a:extLst>
                    <a:ext uri="{9D8B030D-6E8A-4147-A177-3AD203B41FA5}">
                      <a16:colId xmlns:a16="http://schemas.microsoft.com/office/drawing/2014/main" val="3702671507"/>
                    </a:ext>
                  </a:extLst>
                </a:gridCol>
                <a:gridCol w="435665">
                  <a:extLst>
                    <a:ext uri="{9D8B030D-6E8A-4147-A177-3AD203B41FA5}">
                      <a16:colId xmlns:a16="http://schemas.microsoft.com/office/drawing/2014/main" val="108148411"/>
                    </a:ext>
                  </a:extLst>
                </a:gridCol>
                <a:gridCol w="435665">
                  <a:extLst>
                    <a:ext uri="{9D8B030D-6E8A-4147-A177-3AD203B41FA5}">
                      <a16:colId xmlns:a16="http://schemas.microsoft.com/office/drawing/2014/main" val="2997899420"/>
                    </a:ext>
                  </a:extLst>
                </a:gridCol>
                <a:gridCol w="435665">
                  <a:extLst>
                    <a:ext uri="{9D8B030D-6E8A-4147-A177-3AD203B41FA5}">
                      <a16:colId xmlns:a16="http://schemas.microsoft.com/office/drawing/2014/main" val="2526580955"/>
                    </a:ext>
                  </a:extLst>
                </a:gridCol>
                <a:gridCol w="435665">
                  <a:extLst>
                    <a:ext uri="{9D8B030D-6E8A-4147-A177-3AD203B41FA5}">
                      <a16:colId xmlns:a16="http://schemas.microsoft.com/office/drawing/2014/main" val="2831561272"/>
                    </a:ext>
                  </a:extLst>
                </a:gridCol>
                <a:gridCol w="435665">
                  <a:extLst>
                    <a:ext uri="{9D8B030D-6E8A-4147-A177-3AD203B41FA5}">
                      <a16:colId xmlns:a16="http://schemas.microsoft.com/office/drawing/2014/main" val="2250373972"/>
                    </a:ext>
                  </a:extLst>
                </a:gridCol>
                <a:gridCol w="435665">
                  <a:extLst>
                    <a:ext uri="{9D8B030D-6E8A-4147-A177-3AD203B41FA5}">
                      <a16:colId xmlns:a16="http://schemas.microsoft.com/office/drawing/2014/main" val="3351951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490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75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27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923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2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76735"/>
                  </a:ext>
                </a:extLst>
              </a:tr>
              <a:tr h="539448">
                <a:tc gridSpan="23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1518843"/>
                  </a:ext>
                </a:extLst>
              </a:tr>
              <a:tr h="53944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426923"/>
                  </a:ext>
                </a:extLst>
              </a:tr>
              <a:tr h="53944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463599"/>
                  </a:ext>
                </a:extLst>
              </a:tr>
            </a:tbl>
          </a:graphicData>
        </a:graphic>
      </p:graphicFrame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CB4DCC7-13A5-4692-B6CC-EC636551C37E}"/>
              </a:ext>
            </a:extLst>
          </p:cNvPr>
          <p:cNvCxnSpPr>
            <a:cxnSpLocks/>
          </p:cNvCxnSpPr>
          <p:nvPr/>
        </p:nvCxnSpPr>
        <p:spPr>
          <a:xfrm>
            <a:off x="986113" y="1480428"/>
            <a:ext cx="0" cy="8167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92987E2-605E-46C9-8EA8-4876A3B73811}"/>
              </a:ext>
            </a:extLst>
          </p:cNvPr>
          <p:cNvCxnSpPr/>
          <p:nvPr/>
        </p:nvCxnSpPr>
        <p:spPr>
          <a:xfrm>
            <a:off x="986113" y="1480428"/>
            <a:ext cx="8300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6630B40-E84D-4028-80F6-7391CE0397AB}"/>
              </a:ext>
            </a:extLst>
          </p:cNvPr>
          <p:cNvSpPr txBox="1"/>
          <p:nvPr/>
        </p:nvSpPr>
        <p:spPr>
          <a:xfrm>
            <a:off x="691024" y="1664637"/>
            <a:ext cx="33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A2616E3-3F4F-4C4D-B7E2-96B863ABAF0B}"/>
              </a:ext>
            </a:extLst>
          </p:cNvPr>
          <p:cNvSpPr txBox="1"/>
          <p:nvPr/>
        </p:nvSpPr>
        <p:spPr>
          <a:xfrm>
            <a:off x="1177954" y="999942"/>
            <a:ext cx="44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j</a:t>
            </a:r>
            <a:endParaRPr lang="zh-TW" altLang="en-US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E3ED5E6-C227-4CCC-8B09-104F2E34B837}"/>
              </a:ext>
            </a:extLst>
          </p:cNvPr>
          <p:cNvCxnSpPr>
            <a:cxnSpLocks/>
          </p:cNvCxnSpPr>
          <p:nvPr/>
        </p:nvCxnSpPr>
        <p:spPr>
          <a:xfrm>
            <a:off x="3486148" y="1294742"/>
            <a:ext cx="0" cy="465937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75B3912-DB72-46E5-B852-A8BA11158A91}"/>
              </a:ext>
            </a:extLst>
          </p:cNvPr>
          <p:cNvCxnSpPr>
            <a:cxnSpLocks/>
          </p:cNvCxnSpPr>
          <p:nvPr/>
        </p:nvCxnSpPr>
        <p:spPr>
          <a:xfrm>
            <a:off x="10020298" y="1332008"/>
            <a:ext cx="0" cy="458484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9486399-C7F9-4526-BABC-975D8E84BB67}"/>
              </a:ext>
            </a:extLst>
          </p:cNvPr>
          <p:cNvSpPr txBox="1"/>
          <p:nvPr/>
        </p:nvSpPr>
        <p:spPr>
          <a:xfrm>
            <a:off x="1514482" y="684151"/>
            <a:ext cx="9620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After applying convolution with a one row mask, the boundary in j direction will be obvious.</a:t>
            </a:r>
            <a:endParaRPr lang="zh-TW" altLang="en-US" sz="20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F5857F-44EA-48E9-9C47-569B555FD53D}"/>
              </a:ext>
            </a:extLst>
          </p:cNvPr>
          <p:cNvSpPr/>
          <p:nvPr/>
        </p:nvSpPr>
        <p:spPr>
          <a:xfrm>
            <a:off x="3996059" y="5899625"/>
            <a:ext cx="4709791" cy="78958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2C55302A-69F0-4B31-850A-009AF1F90020}"/>
              </a:ext>
            </a:extLst>
          </p:cNvPr>
          <p:cNvCxnSpPr/>
          <p:nvPr/>
        </p:nvCxnSpPr>
        <p:spPr>
          <a:xfrm>
            <a:off x="5762626" y="5899625"/>
            <a:ext cx="0" cy="7991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7413A786-C170-4782-864E-6F4ADD785128}"/>
              </a:ext>
            </a:extLst>
          </p:cNvPr>
          <p:cNvCxnSpPr/>
          <p:nvPr/>
        </p:nvCxnSpPr>
        <p:spPr>
          <a:xfrm>
            <a:off x="6743701" y="5899625"/>
            <a:ext cx="0" cy="7991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573B4330-CAE4-4E80-8D8B-173C146CD57B}"/>
              </a:ext>
            </a:extLst>
          </p:cNvPr>
          <p:cNvCxnSpPr/>
          <p:nvPr/>
        </p:nvCxnSpPr>
        <p:spPr>
          <a:xfrm>
            <a:off x="7686676" y="5890100"/>
            <a:ext cx="0" cy="7991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36B6AE95-F17A-40B2-8754-BDB8AF1725ED}"/>
              </a:ext>
            </a:extLst>
          </p:cNvPr>
          <p:cNvCxnSpPr/>
          <p:nvPr/>
        </p:nvCxnSpPr>
        <p:spPr>
          <a:xfrm>
            <a:off x="4876801" y="5899625"/>
            <a:ext cx="0" cy="7991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E0F5BC9-2AE9-44B1-84D7-15068FDE2A00}"/>
              </a:ext>
            </a:extLst>
          </p:cNvPr>
          <p:cNvSpPr txBox="1"/>
          <p:nvPr/>
        </p:nvSpPr>
        <p:spPr>
          <a:xfrm>
            <a:off x="4961194" y="6104988"/>
            <a:ext cx="75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(i , j-1)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7E934B5-577B-4392-B78B-29F67615A152}"/>
              </a:ext>
            </a:extLst>
          </p:cNvPr>
          <p:cNvSpPr txBox="1"/>
          <p:nvPr/>
        </p:nvSpPr>
        <p:spPr>
          <a:xfrm>
            <a:off x="4083562" y="6104988"/>
            <a:ext cx="71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(i , j-2)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4219D33-FC76-4FD9-A907-ABF582383B29}"/>
              </a:ext>
            </a:extLst>
          </p:cNvPr>
          <p:cNvSpPr txBox="1"/>
          <p:nvPr/>
        </p:nvSpPr>
        <p:spPr>
          <a:xfrm>
            <a:off x="6808700" y="6104988"/>
            <a:ext cx="8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(i , j+1)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00FAFD6-B32B-4F14-BC3D-682A055E516E}"/>
              </a:ext>
            </a:extLst>
          </p:cNvPr>
          <p:cNvSpPr txBox="1"/>
          <p:nvPr/>
        </p:nvSpPr>
        <p:spPr>
          <a:xfrm>
            <a:off x="7786019" y="6104988"/>
            <a:ext cx="89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(i , j+2)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FCDCE34-2F96-4609-A0F8-617415EC9A52}"/>
              </a:ext>
            </a:extLst>
          </p:cNvPr>
          <p:cNvSpPr txBox="1"/>
          <p:nvPr/>
        </p:nvSpPr>
        <p:spPr>
          <a:xfrm>
            <a:off x="5961218" y="5989183"/>
            <a:ext cx="71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(i , j)</a:t>
            </a:r>
            <a:endParaRPr lang="zh-TW" altLang="en-US" dirty="0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F8701D00-B712-48CA-96F4-564E3CFF0EE6}"/>
              </a:ext>
            </a:extLst>
          </p:cNvPr>
          <p:cNvSpPr/>
          <p:nvPr/>
        </p:nvSpPr>
        <p:spPr>
          <a:xfrm flipV="1">
            <a:off x="6181726" y="6368040"/>
            <a:ext cx="161925" cy="1583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340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BDE0053F-9A04-4733-B8F5-CF5745DC9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29" y="2124074"/>
            <a:ext cx="5551007" cy="382004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29027C7-68DD-4E83-8366-5E6641649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118" y="2124074"/>
            <a:ext cx="5635853" cy="382003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BF26653-AC91-43C0-B8E2-2C721B0636B8}"/>
              </a:ext>
            </a:extLst>
          </p:cNvPr>
          <p:cNvSpPr txBox="1"/>
          <p:nvPr/>
        </p:nvSpPr>
        <p:spPr>
          <a:xfrm>
            <a:off x="5048250" y="457200"/>
            <a:ext cx="319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Test 1 &amp; 2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83825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AD0693A8-AB1E-4E4F-B96D-B9ECD6D85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9" y="2197551"/>
            <a:ext cx="5543549" cy="354602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4F6FBAC-E2AF-412A-8070-DA9D1CE7C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2" y="2197551"/>
            <a:ext cx="5417509" cy="353598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F6030F68-E1F6-4552-AFCA-E7EE8A340148}"/>
              </a:ext>
            </a:extLst>
          </p:cNvPr>
          <p:cNvSpPr txBox="1"/>
          <p:nvPr/>
        </p:nvSpPr>
        <p:spPr>
          <a:xfrm>
            <a:off x="5048250" y="562659"/>
            <a:ext cx="319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Test 3 &amp; 4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09968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F2818BB-B6DC-4C9C-8F87-92364D87A107}"/>
              </a:ext>
            </a:extLst>
          </p:cNvPr>
          <p:cNvSpPr txBox="1"/>
          <p:nvPr/>
        </p:nvSpPr>
        <p:spPr>
          <a:xfrm>
            <a:off x="5048250" y="562659"/>
            <a:ext cx="319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Test 5 &amp; 6</a:t>
            </a:r>
            <a:endParaRPr lang="zh-TW" altLang="en-US" sz="3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0B02DB9-69A7-4795-8210-549D3C363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35" y="2102406"/>
            <a:ext cx="5389246" cy="3370660"/>
          </a:xfrm>
          <a:prstGeom prst="rect">
            <a:avLst/>
          </a:prstGeom>
        </p:spPr>
      </p:pic>
      <p:pic>
        <p:nvPicPr>
          <p:cNvPr id="8" name="圖片 7" descr="一張含有 文字 的圖片&#10;&#10;描述是以高可信度產生">
            <a:extLst>
              <a:ext uri="{FF2B5EF4-FFF2-40B4-BE49-F238E27FC236}">
                <a16:creationId xmlns:a16="http://schemas.microsoft.com/office/drawing/2014/main" id="{EB6F882C-0B27-48B9-A9CD-85FC33341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695" y="2102407"/>
            <a:ext cx="5375867" cy="337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15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3BA73726-7F36-4B84-865B-C861D963519B}"/>
              </a:ext>
            </a:extLst>
          </p:cNvPr>
          <p:cNvSpPr/>
          <p:nvPr/>
        </p:nvSpPr>
        <p:spPr>
          <a:xfrm>
            <a:off x="1666875" y="1927268"/>
            <a:ext cx="3371850" cy="64492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8D88C4A7-F819-47E7-80BF-D8A0F0EF8038}"/>
              </a:ext>
            </a:extLst>
          </p:cNvPr>
          <p:cNvSpPr/>
          <p:nvPr/>
        </p:nvSpPr>
        <p:spPr>
          <a:xfrm>
            <a:off x="3243258" y="1500525"/>
            <a:ext cx="180975" cy="3853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89D1864-F477-45C1-906C-FD84056CB5EE}"/>
              </a:ext>
            </a:extLst>
          </p:cNvPr>
          <p:cNvSpPr/>
          <p:nvPr/>
        </p:nvSpPr>
        <p:spPr>
          <a:xfrm>
            <a:off x="1666875" y="3030988"/>
            <a:ext cx="3371850" cy="644923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51BE8AD-AD22-418A-97FF-325FD2C06606}"/>
              </a:ext>
            </a:extLst>
          </p:cNvPr>
          <p:cNvSpPr/>
          <p:nvPr/>
        </p:nvSpPr>
        <p:spPr>
          <a:xfrm>
            <a:off x="1666875" y="4154537"/>
            <a:ext cx="3371850" cy="64492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A471D03-370C-42B7-9D46-9448A5905A5C}"/>
              </a:ext>
            </a:extLst>
          </p:cNvPr>
          <p:cNvSpPr txBox="1"/>
          <p:nvPr/>
        </p:nvSpPr>
        <p:spPr>
          <a:xfrm>
            <a:off x="2276470" y="1114484"/>
            <a:ext cx="2114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Input Image</a:t>
            </a:r>
            <a:endParaRPr lang="zh-TW" altLang="en-US" sz="20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5EF9678-D7D2-4EA0-97F9-3DA57F66C2F4}"/>
              </a:ext>
            </a:extLst>
          </p:cNvPr>
          <p:cNvSpPr txBox="1"/>
          <p:nvPr/>
        </p:nvSpPr>
        <p:spPr>
          <a:xfrm>
            <a:off x="2209797" y="2049674"/>
            <a:ext cx="224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Barcode Locator</a:t>
            </a:r>
            <a:endParaRPr lang="zh-TW" altLang="en-US" sz="20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3C35F18-E67F-47BE-8384-9903174EF746}"/>
              </a:ext>
            </a:extLst>
          </p:cNvPr>
          <p:cNvSpPr txBox="1"/>
          <p:nvPr/>
        </p:nvSpPr>
        <p:spPr>
          <a:xfrm>
            <a:off x="1776409" y="3153424"/>
            <a:ext cx="3114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Image Processing</a:t>
            </a:r>
            <a:endParaRPr lang="zh-TW" altLang="en-US" sz="20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75ABF18-18A9-448C-BDB2-43EC43B46F75}"/>
              </a:ext>
            </a:extLst>
          </p:cNvPr>
          <p:cNvSpPr txBox="1"/>
          <p:nvPr/>
        </p:nvSpPr>
        <p:spPr>
          <a:xfrm>
            <a:off x="2009770" y="4274337"/>
            <a:ext cx="2647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Barcode Decoder</a:t>
            </a:r>
            <a:endParaRPr lang="zh-TW" altLang="en-US" sz="2000" dirty="0"/>
          </a:p>
        </p:txBody>
      </p:sp>
      <p:sp>
        <p:nvSpPr>
          <p:cNvPr id="31" name="箭號: 向下 30">
            <a:extLst>
              <a:ext uri="{FF2B5EF4-FFF2-40B4-BE49-F238E27FC236}">
                <a16:creationId xmlns:a16="http://schemas.microsoft.com/office/drawing/2014/main" id="{48E4A8B7-B78A-4399-A19B-DF3EED54E24F}"/>
              </a:ext>
            </a:extLst>
          </p:cNvPr>
          <p:cNvSpPr/>
          <p:nvPr/>
        </p:nvSpPr>
        <p:spPr>
          <a:xfrm>
            <a:off x="3243257" y="4851343"/>
            <a:ext cx="180975" cy="3853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箭號: 向下 31">
            <a:extLst>
              <a:ext uri="{FF2B5EF4-FFF2-40B4-BE49-F238E27FC236}">
                <a16:creationId xmlns:a16="http://schemas.microsoft.com/office/drawing/2014/main" id="{121B9397-091C-484C-878B-922527C1A9BC}"/>
              </a:ext>
            </a:extLst>
          </p:cNvPr>
          <p:cNvSpPr/>
          <p:nvPr/>
        </p:nvSpPr>
        <p:spPr>
          <a:xfrm>
            <a:off x="3243258" y="3717290"/>
            <a:ext cx="180975" cy="3853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箭號: 向下 32">
            <a:extLst>
              <a:ext uri="{FF2B5EF4-FFF2-40B4-BE49-F238E27FC236}">
                <a16:creationId xmlns:a16="http://schemas.microsoft.com/office/drawing/2014/main" id="{0B7E9282-C86F-4948-A6E1-D220709603E5}"/>
              </a:ext>
            </a:extLst>
          </p:cNvPr>
          <p:cNvSpPr/>
          <p:nvPr/>
        </p:nvSpPr>
        <p:spPr>
          <a:xfrm>
            <a:off x="3243260" y="2604245"/>
            <a:ext cx="180975" cy="3853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17960FD-4F2E-4051-9AA3-F6D7D7BB1B5D}"/>
              </a:ext>
            </a:extLst>
          </p:cNvPr>
          <p:cNvSpPr txBox="1"/>
          <p:nvPr/>
        </p:nvSpPr>
        <p:spPr>
          <a:xfrm>
            <a:off x="1831178" y="5189023"/>
            <a:ext cx="3005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Output Barcode Numbers</a:t>
            </a:r>
            <a:endParaRPr lang="zh-TW" altLang="en-US" sz="2000" dirty="0"/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6763A283-D103-403D-BEF1-804725189DF8}"/>
              </a:ext>
            </a:extLst>
          </p:cNvPr>
          <p:cNvCxnSpPr/>
          <p:nvPr/>
        </p:nvCxnSpPr>
        <p:spPr>
          <a:xfrm flipV="1">
            <a:off x="5038725" y="3352534"/>
            <a:ext cx="1485900" cy="18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圖片 55">
            <a:extLst>
              <a:ext uri="{FF2B5EF4-FFF2-40B4-BE49-F238E27FC236}">
                <a16:creationId xmlns:a16="http://schemas.microsoft.com/office/drawing/2014/main" id="{C0C2D34E-4EC8-4D4D-8CBA-1115DC695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1" y="2586594"/>
            <a:ext cx="1390650" cy="1567943"/>
          </a:xfrm>
          <a:prstGeom prst="rect">
            <a:avLst/>
          </a:prstGeom>
        </p:spPr>
      </p:pic>
      <p:pic>
        <p:nvPicPr>
          <p:cNvPr id="58" name="圖片 57" descr="一張含有 螢幕擷取畫面, 文字, 物件, 動物 的圖片&#10;&#10;產生低可信度的描述">
            <a:extLst>
              <a:ext uri="{FF2B5EF4-FFF2-40B4-BE49-F238E27FC236}">
                <a16:creationId xmlns:a16="http://schemas.microsoft.com/office/drawing/2014/main" id="{3B0A4A43-041C-4FBE-B6B7-EB3955BF3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71" y="2572191"/>
            <a:ext cx="1389600" cy="1587308"/>
          </a:xfrm>
          <a:prstGeom prst="rect">
            <a:avLst/>
          </a:prstGeom>
        </p:spPr>
      </p:pic>
      <p:pic>
        <p:nvPicPr>
          <p:cNvPr id="60" name="圖片 59" descr="一張含有 螢幕擷取畫面 的圖片&#10;&#10;描述是以高可信度產生">
            <a:extLst>
              <a:ext uri="{FF2B5EF4-FFF2-40B4-BE49-F238E27FC236}">
                <a16:creationId xmlns:a16="http://schemas.microsoft.com/office/drawing/2014/main" id="{497FC6BF-69A9-4F91-8EFB-1F68A9CBF5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563" y="2604245"/>
            <a:ext cx="1390217" cy="156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21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9DA11F-7E51-41AF-A502-BAFA33F86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mean_filter.m</a:t>
            </a:r>
            <a:endParaRPr lang="zh-TW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0198D0-B875-48AB-A4AE-16A6586A9A5B}"/>
              </a:ext>
            </a:extLst>
          </p:cNvPr>
          <p:cNvSpPr/>
          <p:nvPr/>
        </p:nvSpPr>
        <p:spPr>
          <a:xfrm>
            <a:off x="990600" y="2210282"/>
            <a:ext cx="3027600" cy="302893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1C703A5-27FD-4AD5-889E-7B329363E057}"/>
              </a:ext>
            </a:extLst>
          </p:cNvPr>
          <p:cNvCxnSpPr>
            <a:cxnSpLocks/>
          </p:cNvCxnSpPr>
          <p:nvPr/>
        </p:nvCxnSpPr>
        <p:spPr>
          <a:xfrm>
            <a:off x="990600" y="3227079"/>
            <a:ext cx="3027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1A3567E-240F-4ED4-97D6-E519F6164E37}"/>
              </a:ext>
            </a:extLst>
          </p:cNvPr>
          <p:cNvCxnSpPr>
            <a:cxnSpLocks/>
          </p:cNvCxnSpPr>
          <p:nvPr/>
        </p:nvCxnSpPr>
        <p:spPr>
          <a:xfrm>
            <a:off x="990600" y="4248212"/>
            <a:ext cx="3027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E7835C6B-F7FD-4B4A-876D-6CA28BB02127}"/>
              </a:ext>
            </a:extLst>
          </p:cNvPr>
          <p:cNvCxnSpPr/>
          <p:nvPr/>
        </p:nvCxnSpPr>
        <p:spPr>
          <a:xfrm>
            <a:off x="1976287" y="2210282"/>
            <a:ext cx="0" cy="30289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1586447-6C6F-4D4A-86B2-C54E3C7D00D0}"/>
              </a:ext>
            </a:extLst>
          </p:cNvPr>
          <p:cNvCxnSpPr/>
          <p:nvPr/>
        </p:nvCxnSpPr>
        <p:spPr>
          <a:xfrm>
            <a:off x="3062137" y="2210282"/>
            <a:ext cx="0" cy="30289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09122614-28F9-4A6A-A3D9-ECDC04769670}"/>
                  </a:ext>
                </a:extLst>
              </p:cNvPr>
              <p:cNvSpPr txBox="1"/>
              <p:nvPr/>
            </p:nvSpPr>
            <p:spPr>
              <a:xfrm>
                <a:off x="3230609" y="4346614"/>
                <a:ext cx="61911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09122614-28F9-4A6A-A3D9-ECDC04769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609" y="4346614"/>
                <a:ext cx="619119" cy="7861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2B3B797D-EE0E-4945-A8C6-681E848D8B11}"/>
                  </a:ext>
                </a:extLst>
              </p:cNvPr>
              <p:cNvSpPr txBox="1"/>
              <p:nvPr/>
            </p:nvSpPr>
            <p:spPr>
              <a:xfrm>
                <a:off x="3198798" y="3344556"/>
                <a:ext cx="61911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2B3B797D-EE0E-4945-A8C6-681E848D8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798" y="3344556"/>
                <a:ext cx="619119" cy="786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8DFE9D5-AFC1-40E7-8E03-D93CC7870E11}"/>
                  </a:ext>
                </a:extLst>
              </p:cNvPr>
              <p:cNvSpPr txBox="1"/>
              <p:nvPr/>
            </p:nvSpPr>
            <p:spPr>
              <a:xfrm>
                <a:off x="3198798" y="2338487"/>
                <a:ext cx="61911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8DFE9D5-AFC1-40E7-8E03-D93CC7870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798" y="2338487"/>
                <a:ext cx="619119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8A77CB6E-CF60-431B-B177-EB70CA6B1D0D}"/>
                  </a:ext>
                </a:extLst>
              </p:cNvPr>
              <p:cNvSpPr txBox="1"/>
              <p:nvPr/>
            </p:nvSpPr>
            <p:spPr>
              <a:xfrm>
                <a:off x="1173884" y="4346615"/>
                <a:ext cx="61911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8A77CB6E-CF60-431B-B177-EB70CA6B1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884" y="4346615"/>
                <a:ext cx="619119" cy="786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BCC9AD0-7263-400C-B4EC-6EA6C36F822F}"/>
                  </a:ext>
                </a:extLst>
              </p:cNvPr>
              <p:cNvSpPr txBox="1"/>
              <p:nvPr/>
            </p:nvSpPr>
            <p:spPr>
              <a:xfrm>
                <a:off x="1164291" y="3344557"/>
                <a:ext cx="61911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BCC9AD0-7263-400C-B4EC-6EA6C36F8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291" y="3344557"/>
                <a:ext cx="619119" cy="7861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612D2F61-5255-437A-862A-F003A457494B}"/>
                  </a:ext>
                </a:extLst>
              </p:cNvPr>
              <p:cNvSpPr txBox="1"/>
              <p:nvPr/>
            </p:nvSpPr>
            <p:spPr>
              <a:xfrm>
                <a:off x="1164292" y="2350087"/>
                <a:ext cx="61911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612D2F61-5255-437A-862A-F003A4574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292" y="2350087"/>
                <a:ext cx="619119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CEAAA219-AC2F-4129-A6B1-860657D10D61}"/>
                  </a:ext>
                </a:extLst>
              </p:cNvPr>
              <p:cNvSpPr txBox="1"/>
              <p:nvPr/>
            </p:nvSpPr>
            <p:spPr>
              <a:xfrm>
                <a:off x="2194840" y="4350628"/>
                <a:ext cx="61911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CEAAA219-AC2F-4129-A6B1-860657D10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840" y="4350628"/>
                <a:ext cx="619119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A6C5249F-4711-466F-B8E4-2EAA3D285FC7}"/>
                  </a:ext>
                </a:extLst>
              </p:cNvPr>
              <p:cNvSpPr txBox="1"/>
              <p:nvPr/>
            </p:nvSpPr>
            <p:spPr>
              <a:xfrm>
                <a:off x="2209653" y="2350087"/>
                <a:ext cx="61911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A6C5249F-4711-466F-B8E4-2EAA3D285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653" y="2350087"/>
                <a:ext cx="619119" cy="7861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CDC3E2F-96E4-4C07-AA04-19978991C7C4}"/>
                  </a:ext>
                </a:extLst>
              </p:cNvPr>
              <p:cNvSpPr txBox="1"/>
              <p:nvPr/>
            </p:nvSpPr>
            <p:spPr>
              <a:xfrm>
                <a:off x="2194840" y="3344557"/>
                <a:ext cx="61911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CDC3E2F-96E4-4C07-AA04-19978991C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840" y="3344557"/>
                <a:ext cx="619119" cy="7861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363B39DB-BBCC-4533-BB89-D8BD7867BCEF}"/>
              </a:ext>
            </a:extLst>
          </p:cNvPr>
          <p:cNvCxnSpPr/>
          <p:nvPr/>
        </p:nvCxnSpPr>
        <p:spPr>
          <a:xfrm>
            <a:off x="4448175" y="3737644"/>
            <a:ext cx="23145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2690B20-2800-45A2-B545-F845ADE7F56B}"/>
              </a:ext>
            </a:extLst>
          </p:cNvPr>
          <p:cNvSpPr txBox="1"/>
          <p:nvPr/>
        </p:nvSpPr>
        <p:spPr>
          <a:xfrm>
            <a:off x="7191375" y="2838450"/>
            <a:ext cx="4524375" cy="195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7E094F2-5FB0-4FD2-918E-4E942D970C68}"/>
              </a:ext>
            </a:extLst>
          </p:cNvPr>
          <p:cNvSpPr txBox="1"/>
          <p:nvPr/>
        </p:nvSpPr>
        <p:spPr>
          <a:xfrm>
            <a:off x="1846248" y="1733282"/>
            <a:ext cx="13525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Mean filter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C8E4BFE-FC21-4CA7-A1D9-69865642D7C4}"/>
              </a:ext>
            </a:extLst>
          </p:cNvPr>
          <p:cNvSpPr txBox="1"/>
          <p:nvPr/>
        </p:nvSpPr>
        <p:spPr>
          <a:xfrm>
            <a:off x="5724526" y="2484507"/>
            <a:ext cx="5991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Any feature with a sharp discontinuity, like noise, will be enhanced by a Laplacian operator.</a:t>
            </a:r>
            <a:endParaRPr lang="zh-TW" altLang="en-US" sz="20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B066D7C-DA24-4539-95A2-CF1993B507A4}"/>
              </a:ext>
            </a:extLst>
          </p:cNvPr>
          <p:cNvSpPr txBox="1"/>
          <p:nvPr/>
        </p:nvSpPr>
        <p:spPr>
          <a:xfrm>
            <a:off x="5511414" y="4248274"/>
            <a:ext cx="6271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Noises in an image have to be smoothed in advance.  </a:t>
            </a:r>
            <a:endParaRPr lang="zh-TW" altLang="en-US" sz="2000" dirty="0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66369AFC-E821-4387-9F32-948DFDBF9D60}"/>
              </a:ext>
            </a:extLst>
          </p:cNvPr>
          <p:cNvSpPr/>
          <p:nvPr/>
        </p:nvSpPr>
        <p:spPr>
          <a:xfrm flipV="1">
            <a:off x="2685224" y="3700366"/>
            <a:ext cx="161925" cy="1583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481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字方塊 23">
            <a:extLst>
              <a:ext uri="{FF2B5EF4-FFF2-40B4-BE49-F238E27FC236}">
                <a16:creationId xmlns:a16="http://schemas.microsoft.com/office/drawing/2014/main" id="{C729F046-7057-4EA5-9D7B-92C62211722D}"/>
              </a:ext>
            </a:extLst>
          </p:cNvPr>
          <p:cNvSpPr txBox="1"/>
          <p:nvPr/>
        </p:nvSpPr>
        <p:spPr>
          <a:xfrm>
            <a:off x="3805236" y="171450"/>
            <a:ext cx="458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Test 1 &amp; 2 &amp; 3</a:t>
            </a:r>
            <a:endParaRPr lang="zh-TW" altLang="en-US" sz="3600" dirty="0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B4FBD395-C36F-4461-B63C-0B25D8DAE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25" y="923925"/>
            <a:ext cx="3352800" cy="2143125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337BEE5A-4A4B-407F-B1A6-B1C4D9409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698" y="923925"/>
            <a:ext cx="3360420" cy="2143125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4D8CEF6F-377A-4958-B7A6-5F28BEA659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26" y="3173194"/>
            <a:ext cx="3352799" cy="1884420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0897542A-6E30-4DD8-A0BE-E5ECF3BC41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698" y="3173194"/>
            <a:ext cx="3359183" cy="188442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7599ED72-AC14-469A-9959-B6299426A9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014" y="5163758"/>
            <a:ext cx="2546985" cy="1637932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A60EFDD3-C252-457D-8776-7777854EF2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5150259"/>
            <a:ext cx="2546983" cy="165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9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E55F34-39C4-49AB-93F9-173650689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/>
              <a:t>image_sharpening.m</a:t>
            </a:r>
            <a:endParaRPr lang="zh-TW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C79A1A-479D-406A-876C-27E211367216}"/>
              </a:ext>
            </a:extLst>
          </p:cNvPr>
          <p:cNvSpPr/>
          <p:nvPr/>
        </p:nvSpPr>
        <p:spPr>
          <a:xfrm>
            <a:off x="1495425" y="2248382"/>
            <a:ext cx="3027600" cy="302893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3E70F3D0-2187-427C-9360-A2DA2E5B1668}"/>
              </a:ext>
            </a:extLst>
          </p:cNvPr>
          <p:cNvCxnSpPr>
            <a:cxnSpLocks/>
          </p:cNvCxnSpPr>
          <p:nvPr/>
        </p:nvCxnSpPr>
        <p:spPr>
          <a:xfrm>
            <a:off x="1495425" y="3265179"/>
            <a:ext cx="3027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B353CA9-D11A-4BAE-8FB1-25F5D12116F6}"/>
              </a:ext>
            </a:extLst>
          </p:cNvPr>
          <p:cNvCxnSpPr>
            <a:cxnSpLocks/>
          </p:cNvCxnSpPr>
          <p:nvPr/>
        </p:nvCxnSpPr>
        <p:spPr>
          <a:xfrm>
            <a:off x="1495425" y="4286312"/>
            <a:ext cx="3027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390AFD2-DD46-45C1-85EC-9246FF9AA0E6}"/>
              </a:ext>
            </a:extLst>
          </p:cNvPr>
          <p:cNvCxnSpPr/>
          <p:nvPr/>
        </p:nvCxnSpPr>
        <p:spPr>
          <a:xfrm>
            <a:off x="2481112" y="2248382"/>
            <a:ext cx="0" cy="30289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C543CE1-E6CF-454F-8EE2-75144C7DA17F}"/>
              </a:ext>
            </a:extLst>
          </p:cNvPr>
          <p:cNvCxnSpPr/>
          <p:nvPr/>
        </p:nvCxnSpPr>
        <p:spPr>
          <a:xfrm>
            <a:off x="3566962" y="2248382"/>
            <a:ext cx="0" cy="30289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4C9D0072-DA91-434E-B9DD-CB6E74FB8408}"/>
              </a:ext>
            </a:extLst>
          </p:cNvPr>
          <p:cNvSpPr txBox="1"/>
          <p:nvPr/>
        </p:nvSpPr>
        <p:spPr>
          <a:xfrm>
            <a:off x="3787663" y="4530426"/>
            <a:ext cx="619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957B2DD-7A81-4CC8-AD67-9B9CE00C4662}"/>
              </a:ext>
            </a:extLst>
          </p:cNvPr>
          <p:cNvSpPr txBox="1"/>
          <p:nvPr/>
        </p:nvSpPr>
        <p:spPr>
          <a:xfrm>
            <a:off x="3773091" y="3487316"/>
            <a:ext cx="619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-4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3092E4E-677A-47F7-993A-C958110F9E48}"/>
              </a:ext>
            </a:extLst>
          </p:cNvPr>
          <p:cNvSpPr txBox="1"/>
          <p:nvPr/>
        </p:nvSpPr>
        <p:spPr>
          <a:xfrm>
            <a:off x="3764384" y="2511883"/>
            <a:ext cx="619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8530868-444E-4C59-BDCC-612EA80CB4E6}"/>
              </a:ext>
            </a:extLst>
          </p:cNvPr>
          <p:cNvSpPr txBox="1"/>
          <p:nvPr/>
        </p:nvSpPr>
        <p:spPr>
          <a:xfrm>
            <a:off x="1745310" y="4530426"/>
            <a:ext cx="619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C96A54-5029-4A70-9DC0-B1D5CA24861A}"/>
              </a:ext>
            </a:extLst>
          </p:cNvPr>
          <p:cNvSpPr txBox="1"/>
          <p:nvPr/>
        </p:nvSpPr>
        <p:spPr>
          <a:xfrm>
            <a:off x="1745310" y="3529851"/>
            <a:ext cx="619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-4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424589F-1C59-42AB-8763-7212595E2C49}"/>
              </a:ext>
            </a:extLst>
          </p:cNvPr>
          <p:cNvSpPr txBox="1"/>
          <p:nvPr/>
        </p:nvSpPr>
        <p:spPr>
          <a:xfrm>
            <a:off x="1737904" y="2511884"/>
            <a:ext cx="619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820F2DA-C06E-4EFC-AA1E-EB318534AF00}"/>
              </a:ext>
            </a:extLst>
          </p:cNvPr>
          <p:cNvSpPr txBox="1"/>
          <p:nvPr/>
        </p:nvSpPr>
        <p:spPr>
          <a:xfrm>
            <a:off x="2760325" y="4550984"/>
            <a:ext cx="619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-4</a:t>
            </a:r>
            <a:endParaRPr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6588284-CD7C-43F0-8BE9-68991AD6DFA9}"/>
              </a:ext>
            </a:extLst>
          </p:cNvPr>
          <p:cNvSpPr txBox="1"/>
          <p:nvPr/>
        </p:nvSpPr>
        <p:spPr>
          <a:xfrm>
            <a:off x="2747148" y="2530801"/>
            <a:ext cx="619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-4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A64CDC0-5EB7-4204-B675-B669569E9CD1}"/>
              </a:ext>
            </a:extLst>
          </p:cNvPr>
          <p:cNvSpPr txBox="1"/>
          <p:nvPr/>
        </p:nvSpPr>
        <p:spPr>
          <a:xfrm>
            <a:off x="2747149" y="3538828"/>
            <a:ext cx="619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20</a:t>
            </a:r>
            <a:endParaRPr lang="zh-TW" altLang="en-US" sz="24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C999A52-9627-4B96-86B5-9095E248F2DD}"/>
              </a:ext>
            </a:extLst>
          </p:cNvPr>
          <p:cNvCxnSpPr>
            <a:cxnSpLocks/>
          </p:cNvCxnSpPr>
          <p:nvPr/>
        </p:nvCxnSpPr>
        <p:spPr>
          <a:xfrm>
            <a:off x="4600575" y="3780891"/>
            <a:ext cx="104775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D95CCAC-3740-4D44-9274-EF62261D101D}"/>
              </a:ext>
            </a:extLst>
          </p:cNvPr>
          <p:cNvSpPr txBox="1"/>
          <p:nvPr/>
        </p:nvSpPr>
        <p:spPr>
          <a:xfrm>
            <a:off x="1998322" y="1756994"/>
            <a:ext cx="2143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Laplacian operator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0C49F6D-B401-4687-85C2-51CC85C9FFDB}"/>
              </a:ext>
            </a:extLst>
          </p:cNvPr>
          <p:cNvSpPr txBox="1"/>
          <p:nvPr/>
        </p:nvSpPr>
        <p:spPr>
          <a:xfrm>
            <a:off x="5086350" y="3129741"/>
            <a:ext cx="7105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Add the result to the original image in order to sharpen the image.</a:t>
            </a:r>
            <a:endParaRPr lang="zh-TW" altLang="en-US" sz="2000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1A81F72A-E1E6-4902-82D3-EA2A2A77160A}"/>
              </a:ext>
            </a:extLst>
          </p:cNvPr>
          <p:cNvSpPr/>
          <p:nvPr/>
        </p:nvSpPr>
        <p:spPr>
          <a:xfrm flipV="1">
            <a:off x="3207616" y="3696586"/>
            <a:ext cx="161925" cy="1583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75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F742C7-F257-4B86-AE63-3CCAC346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b="1" dirty="0"/>
              <a:t>Outline</a:t>
            </a:r>
            <a:endParaRPr lang="zh-TW" altLang="en-US" sz="60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B3ED3F-3226-4DFF-A3B2-0F8E195BA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1" y="1987550"/>
            <a:ext cx="10115549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Strategy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Function.m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Result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Prospective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Project 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4572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D81395-354C-45DF-B25F-A0D66568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0" y="0"/>
            <a:ext cx="3781425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dirty="0">
                <a:latin typeface="+mn-lt"/>
              </a:rPr>
              <a:t>Test 1 &amp; 2 &amp; 3</a:t>
            </a:r>
            <a:endParaRPr lang="zh-TW" altLang="en-US" sz="3600" dirty="0">
              <a:latin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A5F0408-4CAF-4A92-B8D3-85C5106F5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87" y="1048062"/>
            <a:ext cx="2725258" cy="195103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926DB7F-BB42-4262-A31E-FD250B090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14" y="1048062"/>
            <a:ext cx="2779911" cy="195103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C5E2F9E-6970-462D-9417-BEBF8BEC4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580" y="1048062"/>
            <a:ext cx="2759235" cy="195103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CEA79EC-FA93-4A39-BEC5-96EE660C49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2999099"/>
            <a:ext cx="3131820" cy="176022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B381EEB-9D0A-4FA9-BC28-12C543FC08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82" y="3021959"/>
            <a:ext cx="3070860" cy="173736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F2CE44F-7B70-4C09-8DDD-9AABAE8526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580" y="3021959"/>
            <a:ext cx="3078480" cy="174498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A4B6FC30-1B53-479D-A6D9-31DAF665CF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68" y="4766939"/>
            <a:ext cx="2713444" cy="174498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DFE5A89-C72E-47A3-BC00-C318EE0B1B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44" y="4759319"/>
            <a:ext cx="2659803" cy="1729741"/>
          </a:xfrm>
          <a:prstGeom prst="rect">
            <a:avLst/>
          </a:prstGeom>
        </p:spPr>
      </p:pic>
      <p:pic>
        <p:nvPicPr>
          <p:cNvPr id="21" name="圖片 20" descr="一張含有 物件, 梳子 的圖片&#10;&#10;描述是以高可信度產生">
            <a:extLst>
              <a:ext uri="{FF2B5EF4-FFF2-40B4-BE49-F238E27FC236}">
                <a16:creationId xmlns:a16="http://schemas.microsoft.com/office/drawing/2014/main" id="{003CC1BF-2B4D-4ABC-B587-D1A93F4D86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352" y="4759319"/>
            <a:ext cx="2586936" cy="169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74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51FEA-89CC-4687-90B4-4E38594E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49" y="120229"/>
            <a:ext cx="10515600" cy="1325563"/>
          </a:xfrm>
        </p:spPr>
        <p:txBody>
          <a:bodyPr/>
          <a:lstStyle/>
          <a:p>
            <a:r>
              <a:rPr lang="en-US" altLang="zh-TW" b="1" dirty="0"/>
              <a:t>barcode_binary_processing.m</a:t>
            </a:r>
            <a:endParaRPr lang="zh-TW" altLang="en-US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50318ED-6953-4241-BFF9-A1D21AECAD17}"/>
              </a:ext>
            </a:extLst>
          </p:cNvPr>
          <p:cNvSpPr txBox="1"/>
          <p:nvPr/>
        </p:nvSpPr>
        <p:spPr>
          <a:xfrm>
            <a:off x="1644587" y="2200830"/>
            <a:ext cx="21431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Ostu’s thresholding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CD9BB9-F448-4352-A06E-EF91477318CD}"/>
              </a:ext>
            </a:extLst>
          </p:cNvPr>
          <p:cNvSpPr/>
          <p:nvPr/>
        </p:nvSpPr>
        <p:spPr>
          <a:xfrm>
            <a:off x="265497" y="2858610"/>
            <a:ext cx="4901307" cy="285860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43DE0AF-203B-4C45-8949-834C5A46778F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2716151" y="2858610"/>
            <a:ext cx="0" cy="28586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653CE973-6CDF-4511-8117-A8F758094EEB}"/>
              </a:ext>
            </a:extLst>
          </p:cNvPr>
          <p:cNvSpPr/>
          <p:nvPr/>
        </p:nvSpPr>
        <p:spPr>
          <a:xfrm>
            <a:off x="2942740" y="3306931"/>
            <a:ext cx="1997476" cy="196196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9DF4AE5C-0BFD-4326-BEFB-67623D8A500E}"/>
              </a:ext>
            </a:extLst>
          </p:cNvPr>
          <p:cNvSpPr/>
          <p:nvPr/>
        </p:nvSpPr>
        <p:spPr>
          <a:xfrm>
            <a:off x="492086" y="3280329"/>
            <a:ext cx="1997476" cy="196196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20A94DD-3C8F-4CC1-B9A3-BCA583FEE819}"/>
              </a:ext>
            </a:extLst>
          </p:cNvPr>
          <p:cNvSpPr txBox="1"/>
          <p:nvPr/>
        </p:nvSpPr>
        <p:spPr>
          <a:xfrm>
            <a:off x="1280721" y="3799646"/>
            <a:ext cx="426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dirty="0"/>
              <a:t>A</a:t>
            </a:r>
            <a:endParaRPr lang="zh-TW" altLang="en-US" sz="5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84BCA05-B82C-4DC5-B332-D5A74F6622FB}"/>
              </a:ext>
            </a:extLst>
          </p:cNvPr>
          <p:cNvSpPr txBox="1"/>
          <p:nvPr/>
        </p:nvSpPr>
        <p:spPr>
          <a:xfrm>
            <a:off x="3444328" y="3826248"/>
            <a:ext cx="994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dirty="0"/>
              <a:t>B</a:t>
            </a:r>
            <a:endParaRPr lang="zh-TW" altLang="en-US" sz="5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C1BC1E8-1DD7-459C-9667-CEE9C12FA7F3}"/>
              </a:ext>
            </a:extLst>
          </p:cNvPr>
          <p:cNvSpPr txBox="1"/>
          <p:nvPr/>
        </p:nvSpPr>
        <p:spPr>
          <a:xfrm>
            <a:off x="5544894" y="1316679"/>
            <a:ext cx="64806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1. The technique is to test each gray value which exists in the image to serve as a threshold and use it to separate the image in to two groups A and B.</a:t>
            </a:r>
          </a:p>
          <a:p>
            <a:endParaRPr lang="en-US" altLang="zh-TW" sz="2000" dirty="0"/>
          </a:p>
          <a:p>
            <a:r>
              <a:rPr lang="en-US" altLang="zh-TW" sz="2000" dirty="0"/>
              <a:t>2. There is only one gray value that corresponds to the biggest variance between group A and B.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029DC969-7D59-4DEA-937C-B20F18ED4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894" y="3384636"/>
            <a:ext cx="6155020" cy="3263900"/>
          </a:xfrm>
          <a:prstGeom prst="rect">
            <a:avLst/>
          </a:prstGeom>
        </p:spPr>
      </p:pic>
      <p:sp>
        <p:nvSpPr>
          <p:cNvPr id="17" name="橢圓 16">
            <a:extLst>
              <a:ext uri="{FF2B5EF4-FFF2-40B4-BE49-F238E27FC236}">
                <a16:creationId xmlns:a16="http://schemas.microsoft.com/office/drawing/2014/main" id="{6D8FAA51-983D-4E7C-B3CC-F5A86D26C215}"/>
              </a:ext>
            </a:extLst>
          </p:cNvPr>
          <p:cNvSpPr/>
          <p:nvPr/>
        </p:nvSpPr>
        <p:spPr>
          <a:xfrm>
            <a:off x="5678749" y="5122416"/>
            <a:ext cx="801950" cy="418905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6BC8BF29-D767-4A75-8619-E08DD10D9174}"/>
              </a:ext>
            </a:extLst>
          </p:cNvPr>
          <p:cNvSpPr/>
          <p:nvPr/>
        </p:nvSpPr>
        <p:spPr>
          <a:xfrm>
            <a:off x="10644326" y="4944862"/>
            <a:ext cx="1207363" cy="596459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1FB5B49-3A1D-4B12-A3FC-67BF70211961}"/>
              </a:ext>
            </a:extLst>
          </p:cNvPr>
          <p:cNvCxnSpPr>
            <a:cxnSpLocks/>
          </p:cNvCxnSpPr>
          <p:nvPr/>
        </p:nvCxnSpPr>
        <p:spPr>
          <a:xfrm>
            <a:off x="10759736" y="3467683"/>
            <a:ext cx="0" cy="15404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AC98E69-A411-41EA-99B0-0A6C5286AFC7}"/>
              </a:ext>
            </a:extLst>
          </p:cNvPr>
          <p:cNvCxnSpPr>
            <a:cxnSpLocks/>
          </p:cNvCxnSpPr>
          <p:nvPr/>
        </p:nvCxnSpPr>
        <p:spPr>
          <a:xfrm>
            <a:off x="5884415" y="4048218"/>
            <a:ext cx="0" cy="10741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3F2AA73-DD18-40BE-B2C6-6D08BEF582FC}"/>
              </a:ext>
            </a:extLst>
          </p:cNvPr>
          <p:cNvSpPr txBox="1"/>
          <p:nvPr/>
        </p:nvSpPr>
        <p:spPr>
          <a:xfrm>
            <a:off x="5635840" y="3534811"/>
            <a:ext cx="49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83B285A4-49F4-4C5A-BF5E-5F25CEFA59CC}"/>
                  </a:ext>
                </a:extLst>
              </p:cNvPr>
              <p:cNvSpPr txBox="1"/>
              <p:nvPr/>
            </p:nvSpPr>
            <p:spPr>
              <a:xfrm>
                <a:off x="10360240" y="3006018"/>
                <a:ext cx="887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83B285A4-49F4-4C5A-BF5E-5F25CEFA5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240" y="3006018"/>
                <a:ext cx="887767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478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E0BA153-842F-466F-9A80-054CE95C6B6C}"/>
              </a:ext>
            </a:extLst>
          </p:cNvPr>
          <p:cNvSpPr txBox="1"/>
          <p:nvPr/>
        </p:nvSpPr>
        <p:spPr>
          <a:xfrm>
            <a:off x="2272496" y="316764"/>
            <a:ext cx="861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/>
              <a:t> After thresholding, the middle row is determined to be a scan line and this information will be sent to the read_barcode.m.</a:t>
            </a:r>
          </a:p>
          <a:p>
            <a:endParaRPr lang="zh-TW" altLang="en-US" sz="2000" dirty="0"/>
          </a:p>
        </p:txBody>
      </p:sp>
      <p:pic>
        <p:nvPicPr>
          <p:cNvPr id="12" name="圖片 11" descr="一張含有 音樂, 鋼琴 的圖片&#10;&#10;產生非常高可信度的描述">
            <a:extLst>
              <a:ext uri="{FF2B5EF4-FFF2-40B4-BE49-F238E27FC236}">
                <a16:creationId xmlns:a16="http://schemas.microsoft.com/office/drawing/2014/main" id="{EAC28983-3BB7-4A0E-BFE2-7DE1C7FF9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04" y="1868804"/>
            <a:ext cx="4865540" cy="969645"/>
          </a:xfrm>
          <a:prstGeom prst="rect">
            <a:avLst/>
          </a:prstGeom>
        </p:spPr>
      </p:pic>
      <p:pic>
        <p:nvPicPr>
          <p:cNvPr id="14" name="圖片 13" descr="一張含有 音樂, 鋼琴 的圖片&#10;&#10;產生非常高可信度的描述">
            <a:extLst>
              <a:ext uri="{FF2B5EF4-FFF2-40B4-BE49-F238E27FC236}">
                <a16:creationId xmlns:a16="http://schemas.microsoft.com/office/drawing/2014/main" id="{91949FC4-3083-4256-80F4-1DFD51467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21" y="3062692"/>
            <a:ext cx="4714875" cy="956860"/>
          </a:xfrm>
          <a:prstGeom prst="rect">
            <a:avLst/>
          </a:prstGeom>
        </p:spPr>
      </p:pic>
      <p:pic>
        <p:nvPicPr>
          <p:cNvPr id="16" name="圖片 15" descr="一張含有 音樂 的圖片&#10;&#10;產生非常高可信度的描述">
            <a:extLst>
              <a:ext uri="{FF2B5EF4-FFF2-40B4-BE49-F238E27FC236}">
                <a16:creationId xmlns:a16="http://schemas.microsoft.com/office/drawing/2014/main" id="{623EF179-DEEE-40E8-870A-7D41442DE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796" y="1868804"/>
            <a:ext cx="4865539" cy="969645"/>
          </a:xfrm>
          <a:prstGeom prst="rect">
            <a:avLst/>
          </a:prstGeom>
        </p:spPr>
      </p:pic>
      <p:pic>
        <p:nvPicPr>
          <p:cNvPr id="20" name="圖片 19" descr="一張含有 物件 的圖片&#10;&#10;描述是以高可信度產生">
            <a:extLst>
              <a:ext uri="{FF2B5EF4-FFF2-40B4-BE49-F238E27FC236}">
                <a16:creationId xmlns:a16="http://schemas.microsoft.com/office/drawing/2014/main" id="{6C79E3AF-C60E-427A-97DD-0AEE095369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785" y="4179570"/>
            <a:ext cx="6076780" cy="202692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43894B3E-C3E0-484E-9D53-6354557ABC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4179570"/>
            <a:ext cx="5695950" cy="2026920"/>
          </a:xfrm>
          <a:prstGeom prst="rect">
            <a:avLst/>
          </a:prstGeom>
        </p:spPr>
      </p:pic>
      <p:pic>
        <p:nvPicPr>
          <p:cNvPr id="26" name="圖片 25" descr="一張含有 音樂, 鋼琴 的圖片&#10;&#10;產生非常高可信度的描述">
            <a:extLst>
              <a:ext uri="{FF2B5EF4-FFF2-40B4-BE49-F238E27FC236}">
                <a16:creationId xmlns:a16="http://schemas.microsoft.com/office/drawing/2014/main" id="{6DD8BBEF-9ED2-4891-A45A-4B5F1943AE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405" y="3067049"/>
            <a:ext cx="4865539" cy="883920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20771DA9-2799-48B6-BC5D-7E8DFDE3E9B6}"/>
              </a:ext>
            </a:extLst>
          </p:cNvPr>
          <p:cNvSpPr txBox="1"/>
          <p:nvPr/>
        </p:nvSpPr>
        <p:spPr>
          <a:xfrm>
            <a:off x="2605585" y="1455537"/>
            <a:ext cx="8276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Test 1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75A27B9-82BF-4856-8447-710D9BA5A38D}"/>
              </a:ext>
            </a:extLst>
          </p:cNvPr>
          <p:cNvSpPr txBox="1"/>
          <p:nvPr/>
        </p:nvSpPr>
        <p:spPr>
          <a:xfrm>
            <a:off x="8600143" y="1455537"/>
            <a:ext cx="9220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Test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8677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A3515DB-1AF8-47FA-BF82-2DFCFB156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53" y="1488404"/>
            <a:ext cx="5237321" cy="1197645"/>
          </a:xfrm>
          <a:prstGeom prst="rect">
            <a:avLst/>
          </a:prstGeom>
        </p:spPr>
      </p:pic>
      <p:pic>
        <p:nvPicPr>
          <p:cNvPr id="7" name="圖片 6" descr="一張含有 美工圖案 的圖片&#10;&#10;產生非常高可信度的描述">
            <a:extLst>
              <a:ext uri="{FF2B5EF4-FFF2-40B4-BE49-F238E27FC236}">
                <a16:creationId xmlns:a16="http://schemas.microsoft.com/office/drawing/2014/main" id="{0E0E52E3-FD37-4089-A15D-3292A8773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53" y="2824162"/>
            <a:ext cx="5201817" cy="1197645"/>
          </a:xfrm>
          <a:prstGeom prst="rect">
            <a:avLst/>
          </a:prstGeom>
        </p:spPr>
      </p:pic>
      <p:pic>
        <p:nvPicPr>
          <p:cNvPr id="9" name="圖片 8" descr="一張含有 針 的圖片&#10;&#10;描述是以高可信度產生">
            <a:extLst>
              <a:ext uri="{FF2B5EF4-FFF2-40B4-BE49-F238E27FC236}">
                <a16:creationId xmlns:a16="http://schemas.microsoft.com/office/drawing/2014/main" id="{BD3FFD7C-34E0-47EE-9EB4-C90D73C13B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46" y="4159919"/>
            <a:ext cx="5584424" cy="2145735"/>
          </a:xfrm>
          <a:prstGeom prst="rect">
            <a:avLst/>
          </a:prstGeom>
        </p:spPr>
      </p:pic>
      <p:pic>
        <p:nvPicPr>
          <p:cNvPr id="11" name="圖片 10" descr="一張含有 音樂, 鋼琴 的圖片&#10;&#10;產生非常高可信度的描述">
            <a:extLst>
              <a:ext uri="{FF2B5EF4-FFF2-40B4-BE49-F238E27FC236}">
                <a16:creationId xmlns:a16="http://schemas.microsoft.com/office/drawing/2014/main" id="{D23CCDC2-DD6D-42A4-88C1-2CDDCD67EF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393" y="1488404"/>
            <a:ext cx="5120640" cy="1197645"/>
          </a:xfrm>
          <a:prstGeom prst="rect">
            <a:avLst/>
          </a:prstGeom>
        </p:spPr>
      </p:pic>
      <p:pic>
        <p:nvPicPr>
          <p:cNvPr id="13" name="圖片 12" descr="一張含有 音樂, 鋼琴 的圖片&#10;&#10;產生非常高可信度的描述">
            <a:extLst>
              <a:ext uri="{FF2B5EF4-FFF2-40B4-BE49-F238E27FC236}">
                <a16:creationId xmlns:a16="http://schemas.microsoft.com/office/drawing/2014/main" id="{FFDF8E5D-0703-4F1D-AEFD-8D25C9B471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393" y="2824161"/>
            <a:ext cx="5201817" cy="119764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AE380780-2996-42E7-A43E-934E99951D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393" y="4159919"/>
            <a:ext cx="5584424" cy="214573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F6433786-61DD-40F4-B709-F2518947AAAA}"/>
              </a:ext>
            </a:extLst>
          </p:cNvPr>
          <p:cNvSpPr txBox="1"/>
          <p:nvPr/>
        </p:nvSpPr>
        <p:spPr>
          <a:xfrm>
            <a:off x="5467350" y="290736"/>
            <a:ext cx="139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Test 3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5AD1FEF-0BC5-4933-8B2E-5469486FEA8E}"/>
              </a:ext>
            </a:extLst>
          </p:cNvPr>
          <p:cNvSpPr txBox="1"/>
          <p:nvPr/>
        </p:nvSpPr>
        <p:spPr>
          <a:xfrm>
            <a:off x="2248223" y="980959"/>
            <a:ext cx="22002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Without sharpening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F46A78D-81AE-46FC-A418-BC4CF8ED0CF3}"/>
              </a:ext>
            </a:extLst>
          </p:cNvPr>
          <p:cNvSpPr txBox="1"/>
          <p:nvPr/>
        </p:nvSpPr>
        <p:spPr>
          <a:xfrm>
            <a:off x="7743502" y="980959"/>
            <a:ext cx="22002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After sharpening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0832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3BA73726-7F36-4B84-865B-C861D963519B}"/>
              </a:ext>
            </a:extLst>
          </p:cNvPr>
          <p:cNvSpPr/>
          <p:nvPr/>
        </p:nvSpPr>
        <p:spPr>
          <a:xfrm>
            <a:off x="1704975" y="1898693"/>
            <a:ext cx="3371850" cy="64492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8D88C4A7-F819-47E7-80BF-D8A0F0EF8038}"/>
              </a:ext>
            </a:extLst>
          </p:cNvPr>
          <p:cNvSpPr/>
          <p:nvPr/>
        </p:nvSpPr>
        <p:spPr>
          <a:xfrm>
            <a:off x="3281358" y="1471950"/>
            <a:ext cx="180975" cy="3853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89D1864-F477-45C1-906C-FD84056CB5EE}"/>
              </a:ext>
            </a:extLst>
          </p:cNvPr>
          <p:cNvSpPr/>
          <p:nvPr/>
        </p:nvSpPr>
        <p:spPr>
          <a:xfrm>
            <a:off x="1704975" y="3002413"/>
            <a:ext cx="3371850" cy="64492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51BE8AD-AD22-418A-97FF-325FD2C06606}"/>
              </a:ext>
            </a:extLst>
          </p:cNvPr>
          <p:cNvSpPr/>
          <p:nvPr/>
        </p:nvSpPr>
        <p:spPr>
          <a:xfrm>
            <a:off x="1704975" y="4125962"/>
            <a:ext cx="3371850" cy="644923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A471D03-370C-42B7-9D46-9448A5905A5C}"/>
              </a:ext>
            </a:extLst>
          </p:cNvPr>
          <p:cNvSpPr txBox="1"/>
          <p:nvPr/>
        </p:nvSpPr>
        <p:spPr>
          <a:xfrm>
            <a:off x="2314570" y="1085909"/>
            <a:ext cx="2114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Input Image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5EF9678-D7D2-4EA0-97F9-3DA57F66C2F4}"/>
              </a:ext>
            </a:extLst>
          </p:cNvPr>
          <p:cNvSpPr txBox="1"/>
          <p:nvPr/>
        </p:nvSpPr>
        <p:spPr>
          <a:xfrm>
            <a:off x="2247897" y="2021099"/>
            <a:ext cx="224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Barcode Locator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3C35F18-E67F-47BE-8384-9903174EF746}"/>
              </a:ext>
            </a:extLst>
          </p:cNvPr>
          <p:cNvSpPr txBox="1"/>
          <p:nvPr/>
        </p:nvSpPr>
        <p:spPr>
          <a:xfrm>
            <a:off x="1814509" y="3124849"/>
            <a:ext cx="3114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Image Processing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75ABF18-18A9-448C-BDB2-43EC43B46F75}"/>
              </a:ext>
            </a:extLst>
          </p:cNvPr>
          <p:cNvSpPr txBox="1"/>
          <p:nvPr/>
        </p:nvSpPr>
        <p:spPr>
          <a:xfrm>
            <a:off x="2047870" y="4245762"/>
            <a:ext cx="2647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Barcode Decoder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箭號: 向下 30">
            <a:extLst>
              <a:ext uri="{FF2B5EF4-FFF2-40B4-BE49-F238E27FC236}">
                <a16:creationId xmlns:a16="http://schemas.microsoft.com/office/drawing/2014/main" id="{48E4A8B7-B78A-4399-A19B-DF3EED54E24F}"/>
              </a:ext>
            </a:extLst>
          </p:cNvPr>
          <p:cNvSpPr/>
          <p:nvPr/>
        </p:nvSpPr>
        <p:spPr>
          <a:xfrm>
            <a:off x="3281357" y="4822768"/>
            <a:ext cx="180975" cy="3853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箭號: 向下 31">
            <a:extLst>
              <a:ext uri="{FF2B5EF4-FFF2-40B4-BE49-F238E27FC236}">
                <a16:creationId xmlns:a16="http://schemas.microsoft.com/office/drawing/2014/main" id="{121B9397-091C-484C-878B-922527C1A9BC}"/>
              </a:ext>
            </a:extLst>
          </p:cNvPr>
          <p:cNvSpPr/>
          <p:nvPr/>
        </p:nvSpPr>
        <p:spPr>
          <a:xfrm>
            <a:off x="3281358" y="3688715"/>
            <a:ext cx="180975" cy="3853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3" name="箭號: 向下 32">
            <a:extLst>
              <a:ext uri="{FF2B5EF4-FFF2-40B4-BE49-F238E27FC236}">
                <a16:creationId xmlns:a16="http://schemas.microsoft.com/office/drawing/2014/main" id="{0B7E9282-C86F-4948-A6E1-D220709603E5}"/>
              </a:ext>
            </a:extLst>
          </p:cNvPr>
          <p:cNvSpPr/>
          <p:nvPr/>
        </p:nvSpPr>
        <p:spPr>
          <a:xfrm>
            <a:off x="3281360" y="2575670"/>
            <a:ext cx="180975" cy="3853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17960FD-4F2E-4051-9AA3-F6D7D7BB1B5D}"/>
              </a:ext>
            </a:extLst>
          </p:cNvPr>
          <p:cNvSpPr txBox="1"/>
          <p:nvPr/>
        </p:nvSpPr>
        <p:spPr>
          <a:xfrm>
            <a:off x="1869278" y="5160448"/>
            <a:ext cx="3005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Output Barcode Numbers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33F0BA16-4545-4691-8B3B-474F5BBD658D}"/>
              </a:ext>
            </a:extLst>
          </p:cNvPr>
          <p:cNvCxnSpPr/>
          <p:nvPr/>
        </p:nvCxnSpPr>
        <p:spPr>
          <a:xfrm flipV="1">
            <a:off x="5076825" y="4442541"/>
            <a:ext cx="1485900" cy="18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圖片 61" descr="一張含有 螢幕擷取畫面 的圖片&#10;&#10;描述是以高可信度產生">
            <a:extLst>
              <a:ext uri="{FF2B5EF4-FFF2-40B4-BE49-F238E27FC236}">
                <a16:creationId xmlns:a16="http://schemas.microsoft.com/office/drawing/2014/main" id="{E710D461-2823-45E5-9B3A-D2F012771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725" y="3647336"/>
            <a:ext cx="1389600" cy="1595467"/>
          </a:xfrm>
          <a:prstGeom prst="rect">
            <a:avLst/>
          </a:prstGeom>
        </p:spPr>
      </p:pic>
      <p:pic>
        <p:nvPicPr>
          <p:cNvPr id="64" name="圖片 63" descr="一張含有 螢幕擷取畫面 的圖片&#10;&#10;描述是以高可信度產生">
            <a:extLst>
              <a:ext uri="{FF2B5EF4-FFF2-40B4-BE49-F238E27FC236}">
                <a16:creationId xmlns:a16="http://schemas.microsoft.com/office/drawing/2014/main" id="{94E92294-DE8C-40BD-A9E2-6ABDBC4B6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71" y="3662246"/>
            <a:ext cx="1389600" cy="1581658"/>
          </a:xfrm>
          <a:prstGeom prst="rect">
            <a:avLst/>
          </a:prstGeom>
        </p:spPr>
      </p:pic>
      <p:pic>
        <p:nvPicPr>
          <p:cNvPr id="66" name="圖片 65" descr="一張含有 螢幕擷取畫面 的圖片&#10;&#10;描述是以高可信度產生">
            <a:extLst>
              <a:ext uri="{FF2B5EF4-FFF2-40B4-BE49-F238E27FC236}">
                <a16:creationId xmlns:a16="http://schemas.microsoft.com/office/drawing/2014/main" id="{26BE4C42-046B-4E08-B081-5BD6B65B56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71" y="3651214"/>
            <a:ext cx="1389600" cy="159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29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5778C-68BE-4952-A4D1-6800E5ED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read_barcode.m</a:t>
            </a:r>
            <a:endParaRPr lang="zh-TW" altLang="en-US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92E2418-7977-46D3-9977-53DBBE691F0B}"/>
              </a:ext>
            </a:extLst>
          </p:cNvPr>
          <p:cNvSpPr txBox="1"/>
          <p:nvPr/>
        </p:nvSpPr>
        <p:spPr>
          <a:xfrm>
            <a:off x="6811328" y="898076"/>
            <a:ext cx="2409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Run-length encoding </a:t>
            </a:r>
            <a:endParaRPr lang="zh-TW" altLang="en-US" sz="2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520E172-F57F-4BAF-A49A-7E2BD4C47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1298186"/>
            <a:ext cx="3535680" cy="527208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5059937-8DE5-4CE9-9656-1B2DCE48EAFF}"/>
              </a:ext>
            </a:extLst>
          </p:cNvPr>
          <p:cNvSpPr/>
          <p:nvPr/>
        </p:nvSpPr>
        <p:spPr>
          <a:xfrm>
            <a:off x="7187563" y="1531549"/>
            <a:ext cx="1333500" cy="503872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8F86F04-75BA-4B08-801A-2BD3936404E3}"/>
              </a:ext>
            </a:extLst>
          </p:cNvPr>
          <p:cNvSpPr txBox="1"/>
          <p:nvPr/>
        </p:nvSpPr>
        <p:spPr>
          <a:xfrm>
            <a:off x="723900" y="1690688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 Total pixels from left hand guard to right hand guard divided by 95 = pixel per digit.</a:t>
            </a:r>
            <a:endParaRPr lang="zh-TW" altLang="en-US" sz="2000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B445FFF-A45F-4818-92F4-19ACBE14CB92}"/>
              </a:ext>
            </a:extLst>
          </p:cNvPr>
          <p:cNvCxnSpPr>
            <a:cxnSpLocks/>
          </p:cNvCxnSpPr>
          <p:nvPr/>
        </p:nvCxnSpPr>
        <p:spPr>
          <a:xfrm flipH="1">
            <a:off x="9241155" y="898076"/>
            <a:ext cx="803910" cy="596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2B69242-89B5-4C47-8C85-4BF4B80A6D16}"/>
              </a:ext>
            </a:extLst>
          </p:cNvPr>
          <p:cNvSpPr txBox="1"/>
          <p:nvPr/>
        </p:nvSpPr>
        <p:spPr>
          <a:xfrm>
            <a:off x="9454991" y="238015"/>
            <a:ext cx="26946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Divided by PPD &amp; read by barcode_decoding.m</a:t>
            </a:r>
            <a:endParaRPr lang="zh-TW" altLang="en-US" dirty="0"/>
          </a:p>
        </p:txBody>
      </p:sp>
      <p:pic>
        <p:nvPicPr>
          <p:cNvPr id="17" name="圖片 16" descr="一張含有 螢幕擷取畫面 的圖片&#10;&#10;產生非常高可信度的描述">
            <a:extLst>
              <a:ext uri="{FF2B5EF4-FFF2-40B4-BE49-F238E27FC236}">
                <a16:creationId xmlns:a16="http://schemas.microsoft.com/office/drawing/2014/main" id="{76ADF1A6-73F7-4C28-B6E8-20F1F8AA8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65" y="2398574"/>
            <a:ext cx="3006090" cy="4220088"/>
          </a:xfrm>
          <a:prstGeom prst="rect">
            <a:avLst/>
          </a:prstGeom>
        </p:spPr>
      </p:pic>
      <p:sp>
        <p:nvSpPr>
          <p:cNvPr id="12" name="橢圓 11">
            <a:extLst>
              <a:ext uri="{FF2B5EF4-FFF2-40B4-BE49-F238E27FC236}">
                <a16:creationId xmlns:a16="http://schemas.microsoft.com/office/drawing/2014/main" id="{B66E5126-325F-40B5-898F-D7F595283733}"/>
              </a:ext>
            </a:extLst>
          </p:cNvPr>
          <p:cNvSpPr/>
          <p:nvPr/>
        </p:nvSpPr>
        <p:spPr>
          <a:xfrm>
            <a:off x="1586865" y="5072319"/>
            <a:ext cx="1676400" cy="400050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F0A543C-CD3D-46B8-A9C6-8BCFBCE1E9C6}"/>
              </a:ext>
            </a:extLst>
          </p:cNvPr>
          <p:cNvSpPr/>
          <p:nvPr/>
        </p:nvSpPr>
        <p:spPr>
          <a:xfrm>
            <a:off x="8749663" y="1531549"/>
            <a:ext cx="451487" cy="50387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272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6691E4-8AC6-4E38-A546-A7BA27B7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2250"/>
            <a:ext cx="10515600" cy="1325563"/>
          </a:xfrm>
        </p:spPr>
        <p:txBody>
          <a:bodyPr/>
          <a:lstStyle/>
          <a:p>
            <a:r>
              <a:rPr lang="en-US" altLang="zh-TW" b="1" dirty="0"/>
              <a:t>barcode_decoding.m</a:t>
            </a:r>
            <a:endParaRPr lang="zh-TW" altLang="en-US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858B9C6-59FB-4D53-BCD7-6541F82CB671}"/>
              </a:ext>
            </a:extLst>
          </p:cNvPr>
          <p:cNvSpPr txBox="1"/>
          <p:nvPr/>
        </p:nvSpPr>
        <p:spPr>
          <a:xfrm>
            <a:off x="952499" y="1363146"/>
            <a:ext cx="54292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Character set encoding table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1E967A7-B56A-4FAC-B7F1-9CCD21007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601099"/>
              </p:ext>
            </p:extLst>
          </p:nvPr>
        </p:nvGraphicFramePr>
        <p:xfrm>
          <a:off x="342900" y="1732478"/>
          <a:ext cx="6648449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525">
                  <a:extLst>
                    <a:ext uri="{9D8B030D-6E8A-4147-A177-3AD203B41FA5}">
                      <a16:colId xmlns:a16="http://schemas.microsoft.com/office/drawing/2014/main" val="3512942679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1955449585"/>
                    </a:ext>
                  </a:extLst>
                </a:gridCol>
                <a:gridCol w="2876549">
                  <a:extLst>
                    <a:ext uri="{9D8B030D-6E8A-4147-A177-3AD203B41FA5}">
                      <a16:colId xmlns:a16="http://schemas.microsoft.com/office/drawing/2014/main" val="1416584854"/>
                    </a:ext>
                  </a:extLst>
                </a:gridCol>
              </a:tblGrid>
              <a:tr h="355698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Digit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Left-hand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473449"/>
                  </a:ext>
                </a:extLst>
              </a:tr>
              <a:tr h="35569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Right-hand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1011277"/>
                  </a:ext>
                </a:extLst>
              </a:tr>
              <a:tr h="35569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Odd parity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Even parity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382237"/>
                  </a:ext>
                </a:extLst>
              </a:tr>
              <a:tr h="3556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1123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811144"/>
                  </a:ext>
                </a:extLst>
              </a:tr>
              <a:tr h="3556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2221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1222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3479950"/>
                  </a:ext>
                </a:extLst>
              </a:tr>
              <a:tr h="3556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2122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2212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869824"/>
                  </a:ext>
                </a:extLst>
              </a:tr>
              <a:tr h="3556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1141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653224"/>
                  </a:ext>
                </a:extLst>
              </a:tr>
              <a:tr h="3556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1132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2311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333693"/>
                  </a:ext>
                </a:extLst>
              </a:tr>
              <a:tr h="3556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1231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1321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3825310"/>
                  </a:ext>
                </a:extLst>
              </a:tr>
              <a:tr h="3556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1114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4111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4418267"/>
                  </a:ext>
                </a:extLst>
              </a:tr>
              <a:tr h="3556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2131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638425"/>
                  </a:ext>
                </a:extLst>
              </a:tr>
              <a:tr h="3556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1213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3121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691696"/>
                  </a:ext>
                </a:extLst>
              </a:tr>
              <a:tr h="3556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3112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2113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4209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701276B-2E3F-474E-AE7B-61ABB10EB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074442"/>
              </p:ext>
            </p:extLst>
          </p:nvPr>
        </p:nvGraphicFramePr>
        <p:xfrm>
          <a:off x="6619873" y="587951"/>
          <a:ext cx="542925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377502362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3881099519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287117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Left-hand guard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Center guard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Right-hand guard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75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11111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421194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2C7B7E9E-61B6-4C32-9A5C-B5551ABC17E2}"/>
              </a:ext>
            </a:extLst>
          </p:cNvPr>
          <p:cNvSpPr txBox="1"/>
          <p:nvPr/>
        </p:nvSpPr>
        <p:spPr>
          <a:xfrm>
            <a:off x="7429685" y="2394406"/>
            <a:ext cx="428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3+6*4+5+6*4+3 = 59 rows</a:t>
            </a:r>
            <a:endParaRPr lang="zh-TW" altLang="en-US" sz="2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140DB60-A65D-457F-BF85-E05448A2F349}"/>
              </a:ext>
            </a:extLst>
          </p:cNvPr>
          <p:cNvSpPr txBox="1"/>
          <p:nvPr/>
        </p:nvSpPr>
        <p:spPr>
          <a:xfrm>
            <a:off x="7652551" y="3422928"/>
            <a:ext cx="4286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2000" dirty="0"/>
              <a:t>To decode the barcode in a run-length encoding way can avoid the cumulative error caused by the image noises.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94914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D8F80-1068-42FA-A768-2CAE5F24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check_sum_digit.m</a:t>
            </a:r>
            <a:endParaRPr lang="zh-TW" altLang="en-US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2FBB9E0-C559-41A5-B279-F5CCF754D704}"/>
              </a:ext>
            </a:extLst>
          </p:cNvPr>
          <p:cNvSpPr txBox="1"/>
          <p:nvPr/>
        </p:nvSpPr>
        <p:spPr>
          <a:xfrm>
            <a:off x="733425" y="1943100"/>
            <a:ext cx="5657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2000" dirty="0"/>
              <a:t>If there is only one error in barcode_decoding.m, the error can be fixed by the checksum digit. </a:t>
            </a:r>
            <a:endParaRPr lang="zh-TW" altLang="en-US" sz="2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A0A65B5-9097-448E-AEB9-FB37EE770D28}"/>
              </a:ext>
            </a:extLst>
          </p:cNvPr>
          <p:cNvSpPr txBox="1"/>
          <p:nvPr/>
        </p:nvSpPr>
        <p:spPr>
          <a:xfrm>
            <a:off x="1000125" y="2857489"/>
            <a:ext cx="163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For example: </a:t>
            </a:r>
            <a:endParaRPr lang="zh-TW" altLang="en-US" sz="2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5E55052-DA31-41DE-ACC0-14ED218B7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70" y="3864213"/>
            <a:ext cx="2937510" cy="174607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134353B-4777-4AAD-8F2C-4A57570B2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10" y="3864213"/>
            <a:ext cx="1996440" cy="1725566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36772EF-E25C-4B28-BB77-59D544AC1839}"/>
              </a:ext>
            </a:extLst>
          </p:cNvPr>
          <p:cNvCxnSpPr/>
          <p:nvPr/>
        </p:nvCxnSpPr>
        <p:spPr>
          <a:xfrm flipV="1">
            <a:off x="2924175" y="5610285"/>
            <a:ext cx="0" cy="5619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4D8E3B3-42EE-477F-A420-4642FC1E2667}"/>
              </a:ext>
            </a:extLst>
          </p:cNvPr>
          <p:cNvSpPr txBox="1"/>
          <p:nvPr/>
        </p:nvSpPr>
        <p:spPr>
          <a:xfrm>
            <a:off x="2105025" y="6172200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First digits = 9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FDADA93-0C87-4212-A40E-A406E754045D}"/>
              </a:ext>
            </a:extLst>
          </p:cNvPr>
          <p:cNvSpPr/>
          <p:nvPr/>
        </p:nvSpPr>
        <p:spPr>
          <a:xfrm>
            <a:off x="6391275" y="4724400"/>
            <a:ext cx="457200" cy="428625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EBD6C99-C62B-488A-9892-D45AB1E40CED}"/>
              </a:ext>
            </a:extLst>
          </p:cNvPr>
          <p:cNvSpPr txBox="1"/>
          <p:nvPr/>
        </p:nvSpPr>
        <p:spPr>
          <a:xfrm>
            <a:off x="5857875" y="3487520"/>
            <a:ext cx="9048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errors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38B4BAC-6258-4BC4-A33B-4A5AC6E4129F}"/>
              </a:ext>
            </a:extLst>
          </p:cNvPr>
          <p:cNvSpPr txBox="1"/>
          <p:nvPr/>
        </p:nvSpPr>
        <p:spPr>
          <a:xfrm>
            <a:off x="3135630" y="3476178"/>
            <a:ext cx="9715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errors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A30AA91-D084-4837-BDBF-8AAB9D32B4A1}"/>
              </a:ext>
            </a:extLst>
          </p:cNvPr>
          <p:cNvSpPr txBox="1"/>
          <p:nvPr/>
        </p:nvSpPr>
        <p:spPr>
          <a:xfrm>
            <a:off x="6848475" y="2624472"/>
            <a:ext cx="5229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( 3+6+7+6+9+7)*3 + ( 0+6+2+8+8+9) +1 =  148</a:t>
            </a:r>
            <a:endParaRPr lang="zh-TW" altLang="en-US" sz="20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8ADA0FB-066C-4FFA-833C-F0A20D83DEB9}"/>
              </a:ext>
            </a:extLst>
          </p:cNvPr>
          <p:cNvSpPr txBox="1"/>
          <p:nvPr/>
        </p:nvSpPr>
        <p:spPr>
          <a:xfrm>
            <a:off x="1355407" y="3476178"/>
            <a:ext cx="9048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Left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0CD8F8F-92BA-4801-A1B0-3A4464B73F5E}"/>
              </a:ext>
            </a:extLst>
          </p:cNvPr>
          <p:cNvSpPr txBox="1"/>
          <p:nvPr/>
        </p:nvSpPr>
        <p:spPr>
          <a:xfrm>
            <a:off x="4953000" y="3485345"/>
            <a:ext cx="9048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Right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0B6AF23-81D5-47F2-956C-4E31225F2ED0}"/>
              </a:ext>
            </a:extLst>
          </p:cNvPr>
          <p:cNvSpPr txBox="1"/>
          <p:nvPr/>
        </p:nvSpPr>
        <p:spPr>
          <a:xfrm>
            <a:off x="2296477" y="3476178"/>
            <a:ext cx="8096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1st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D40443D-C4DA-4F30-9875-1E526989068A}"/>
              </a:ext>
            </a:extLst>
          </p:cNvPr>
          <p:cNvSpPr txBox="1"/>
          <p:nvPr/>
        </p:nvSpPr>
        <p:spPr>
          <a:xfrm>
            <a:off x="7315200" y="2186654"/>
            <a:ext cx="300037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The checksum digit rule</a:t>
            </a:r>
            <a:endParaRPr lang="zh-TW" altLang="en-US" sz="20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7A73F03-A50D-44C6-8DE0-280FD464B85E}"/>
              </a:ext>
            </a:extLst>
          </p:cNvPr>
          <p:cNvSpPr txBox="1"/>
          <p:nvPr/>
        </p:nvSpPr>
        <p:spPr>
          <a:xfrm>
            <a:off x="7456170" y="3041730"/>
            <a:ext cx="3726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Take ceiling(148/10) -148 = 2</a:t>
            </a:r>
            <a:endParaRPr lang="zh-TW" altLang="en-US" sz="2000" dirty="0"/>
          </a:p>
        </p:txBody>
      </p:sp>
      <p:pic>
        <p:nvPicPr>
          <p:cNvPr id="25" name="圖片 24" descr="一張含有 螢幕擷取畫面 的圖片&#10;&#10;描述是以高可信度產生">
            <a:extLst>
              <a:ext uri="{FF2B5EF4-FFF2-40B4-BE49-F238E27FC236}">
                <a16:creationId xmlns:a16="http://schemas.microsoft.com/office/drawing/2014/main" id="{9A1155E6-12ED-4379-A998-CDE78D933B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151" y="3864213"/>
            <a:ext cx="4399871" cy="1130617"/>
          </a:xfrm>
          <a:prstGeom prst="rect">
            <a:avLst/>
          </a:prstGeom>
        </p:spPr>
      </p:pic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9E5B264-2298-4E50-B019-0770F57FDD36}"/>
              </a:ext>
            </a:extLst>
          </p:cNvPr>
          <p:cNvCxnSpPr>
            <a:cxnSpLocks/>
          </p:cNvCxnSpPr>
          <p:nvPr/>
        </p:nvCxnSpPr>
        <p:spPr>
          <a:xfrm flipH="1" flipV="1">
            <a:off x="8568690" y="4938712"/>
            <a:ext cx="1" cy="8154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3B079FF-AD42-407D-81B5-2782A0CD06CA}"/>
              </a:ext>
            </a:extLst>
          </p:cNvPr>
          <p:cNvSpPr txBox="1"/>
          <p:nvPr/>
        </p:nvSpPr>
        <p:spPr>
          <a:xfrm>
            <a:off x="8010525" y="5764689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Error fixed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7087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45376E-A985-4431-80F2-E31985F9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8800" b="1" u="sng" dirty="0"/>
              <a:t>Result</a:t>
            </a:r>
            <a:endParaRPr lang="zh-TW" altLang="en-US" sz="8800" b="1" u="sng" dirty="0"/>
          </a:p>
        </p:txBody>
      </p:sp>
    </p:spTree>
    <p:extLst>
      <p:ext uri="{BB962C8B-B14F-4D97-AF65-F5344CB8AC3E}">
        <p14:creationId xmlns:p14="http://schemas.microsoft.com/office/powerpoint/2010/main" val="1144222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207AA2F-08E6-48D6-AD4D-D79F3DBFA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755" y="350122"/>
            <a:ext cx="6770370" cy="3930624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F00CBAA-E407-4B3D-976D-9FD75EAC5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820104"/>
              </p:ext>
            </p:extLst>
          </p:nvPr>
        </p:nvGraphicFramePr>
        <p:xfrm>
          <a:off x="1932940" y="4701116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590340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483090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Test 1-12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 problem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473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Test 13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 error, solved by checksum digit.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881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Test 3,14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Too much errors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033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Test 15-17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The program can’t solve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276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71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63FDDB-A751-49F9-B9BA-FA66406A7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704851"/>
            <a:ext cx="10515600" cy="5534024"/>
          </a:xfrm>
        </p:spPr>
        <p:txBody>
          <a:bodyPr>
            <a:normAutofit/>
          </a:bodyPr>
          <a:lstStyle/>
          <a:p>
            <a:r>
              <a:rPr lang="en-US" altLang="zh-TW" sz="8000" b="1" dirty="0"/>
              <a:t>  </a:t>
            </a:r>
            <a:r>
              <a:rPr lang="en-US" altLang="zh-TW" sz="8800" b="1" u="sng" dirty="0"/>
              <a:t>Strategy</a:t>
            </a:r>
            <a:endParaRPr lang="zh-TW" altLang="en-US" sz="8000" b="1" u="sng" dirty="0"/>
          </a:p>
        </p:txBody>
      </p:sp>
    </p:spTree>
    <p:extLst>
      <p:ext uri="{BB962C8B-B14F-4D97-AF65-F5344CB8AC3E}">
        <p14:creationId xmlns:p14="http://schemas.microsoft.com/office/powerpoint/2010/main" val="650304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F59B28-BB87-45BA-8855-4F318D9A0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8800" b="1" u="sng" dirty="0"/>
              <a:t>Prospective</a:t>
            </a:r>
            <a:endParaRPr lang="zh-TW" altLang="en-US" sz="8800" b="1" u="sng" dirty="0"/>
          </a:p>
        </p:txBody>
      </p:sp>
    </p:spTree>
    <p:extLst>
      <p:ext uri="{BB962C8B-B14F-4D97-AF65-F5344CB8AC3E}">
        <p14:creationId xmlns:p14="http://schemas.microsoft.com/office/powerpoint/2010/main" val="4116043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90E164-3893-49EB-986F-631C7A8EFD6D}"/>
              </a:ext>
            </a:extLst>
          </p:cNvPr>
          <p:cNvSpPr/>
          <p:nvPr/>
        </p:nvSpPr>
        <p:spPr>
          <a:xfrm>
            <a:off x="8029575" y="3003593"/>
            <a:ext cx="3371850" cy="64492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65CF1C1A-A596-4997-A180-9FD1B247C8F7}"/>
              </a:ext>
            </a:extLst>
          </p:cNvPr>
          <p:cNvSpPr/>
          <p:nvPr/>
        </p:nvSpPr>
        <p:spPr>
          <a:xfrm>
            <a:off x="9605958" y="2576850"/>
            <a:ext cx="180975" cy="3853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D60B59-ABEE-4C9A-8407-D0899FB84D08}"/>
              </a:ext>
            </a:extLst>
          </p:cNvPr>
          <p:cNvSpPr/>
          <p:nvPr/>
        </p:nvSpPr>
        <p:spPr>
          <a:xfrm>
            <a:off x="8029575" y="4107313"/>
            <a:ext cx="3371850" cy="64492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AF3D18-C896-4F7C-AB50-C06C1C030099}"/>
              </a:ext>
            </a:extLst>
          </p:cNvPr>
          <p:cNvSpPr/>
          <p:nvPr/>
        </p:nvSpPr>
        <p:spPr>
          <a:xfrm>
            <a:off x="8029575" y="5230862"/>
            <a:ext cx="3371850" cy="64492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6460330-DBA1-4F4B-9ACC-3F8901405A40}"/>
              </a:ext>
            </a:extLst>
          </p:cNvPr>
          <p:cNvSpPr txBox="1"/>
          <p:nvPr/>
        </p:nvSpPr>
        <p:spPr>
          <a:xfrm>
            <a:off x="8639168" y="1679021"/>
            <a:ext cx="2114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Input Image</a:t>
            </a:r>
            <a:endParaRPr lang="zh-TW" altLang="en-US" sz="2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AD6BE5E-AE9B-4E8F-85D7-433369834C75}"/>
              </a:ext>
            </a:extLst>
          </p:cNvPr>
          <p:cNvSpPr txBox="1"/>
          <p:nvPr/>
        </p:nvSpPr>
        <p:spPr>
          <a:xfrm>
            <a:off x="8572497" y="3125999"/>
            <a:ext cx="224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Barcode Locator</a:t>
            </a:r>
            <a:endParaRPr lang="zh-TW" altLang="en-US" sz="2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F335907-4127-4A29-BD42-52AFC7A09887}"/>
              </a:ext>
            </a:extLst>
          </p:cNvPr>
          <p:cNvSpPr txBox="1"/>
          <p:nvPr/>
        </p:nvSpPr>
        <p:spPr>
          <a:xfrm>
            <a:off x="8139109" y="4229749"/>
            <a:ext cx="3114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Image Processing</a:t>
            </a:r>
            <a:endParaRPr lang="zh-TW" altLang="en-US" sz="20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A6D2E2D-D1D5-4DE9-83BD-070A1DB06546}"/>
              </a:ext>
            </a:extLst>
          </p:cNvPr>
          <p:cNvSpPr txBox="1"/>
          <p:nvPr/>
        </p:nvSpPr>
        <p:spPr>
          <a:xfrm>
            <a:off x="8372470" y="5350662"/>
            <a:ext cx="2647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Barcode Decoder</a:t>
            </a:r>
            <a:endParaRPr lang="zh-TW" altLang="en-US" sz="2000" dirty="0"/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38E79512-3D7C-40A3-A62E-5DA3E10D096B}"/>
              </a:ext>
            </a:extLst>
          </p:cNvPr>
          <p:cNvSpPr/>
          <p:nvPr/>
        </p:nvSpPr>
        <p:spPr>
          <a:xfrm>
            <a:off x="9605957" y="5927668"/>
            <a:ext cx="180975" cy="3853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691975D6-0CD7-43F1-9CA8-934CC93DF24D}"/>
              </a:ext>
            </a:extLst>
          </p:cNvPr>
          <p:cNvSpPr/>
          <p:nvPr/>
        </p:nvSpPr>
        <p:spPr>
          <a:xfrm>
            <a:off x="9605958" y="4793615"/>
            <a:ext cx="180975" cy="3853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DF0C9999-5D56-4953-A477-4697AD127103}"/>
              </a:ext>
            </a:extLst>
          </p:cNvPr>
          <p:cNvSpPr/>
          <p:nvPr/>
        </p:nvSpPr>
        <p:spPr>
          <a:xfrm>
            <a:off x="9605960" y="3680570"/>
            <a:ext cx="180975" cy="3853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0F5057B-D03F-4608-8D18-073E129D9EF1}"/>
              </a:ext>
            </a:extLst>
          </p:cNvPr>
          <p:cNvSpPr txBox="1"/>
          <p:nvPr/>
        </p:nvSpPr>
        <p:spPr>
          <a:xfrm>
            <a:off x="8193878" y="6265348"/>
            <a:ext cx="3005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Output Barcode Numbers</a:t>
            </a:r>
            <a:endParaRPr lang="zh-TW" altLang="en-US" sz="2000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C3773B9-A9EE-445A-BE97-4AB4E753B9C5}"/>
              </a:ext>
            </a:extLst>
          </p:cNvPr>
          <p:cNvCxnSpPr>
            <a:cxnSpLocks/>
          </p:cNvCxnSpPr>
          <p:nvPr/>
        </p:nvCxnSpPr>
        <p:spPr>
          <a:xfrm>
            <a:off x="7781925" y="1807361"/>
            <a:ext cx="1824032" cy="6951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D9F64C52-3844-4442-BBA1-B70F4F22A845}"/>
              </a:ext>
            </a:extLst>
          </p:cNvPr>
          <p:cNvSpPr/>
          <p:nvPr/>
        </p:nvSpPr>
        <p:spPr>
          <a:xfrm>
            <a:off x="6096000" y="1042638"/>
            <a:ext cx="3371850" cy="64492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2CD5916-CCE3-46A2-A0CB-C8E6D921C14F}"/>
              </a:ext>
            </a:extLst>
          </p:cNvPr>
          <p:cNvSpPr txBox="1"/>
          <p:nvPr/>
        </p:nvSpPr>
        <p:spPr>
          <a:xfrm>
            <a:off x="209550" y="1554789"/>
            <a:ext cx="5886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 The shortcoming of my barcode reader is that this program can only deal with  horizontal or nearly horizontal barcode.</a:t>
            </a:r>
            <a:endParaRPr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C036710-5EBF-413A-ACD0-540657559D2F}"/>
              </a:ext>
            </a:extLst>
          </p:cNvPr>
          <p:cNvSpPr txBox="1"/>
          <p:nvPr/>
        </p:nvSpPr>
        <p:spPr>
          <a:xfrm>
            <a:off x="311942" y="342900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 </a:t>
            </a:r>
            <a:r>
              <a:rPr lang="en-US" altLang="zh-TW" sz="2400" dirty="0"/>
              <a:t>To fix this problem, a preprocessing technique have to be developed.   </a:t>
            </a:r>
            <a:endParaRPr lang="zh-TW" altLang="en-US" sz="2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6EE513C-18B2-4A08-BB8C-B099418EBA7F}"/>
              </a:ext>
            </a:extLst>
          </p:cNvPr>
          <p:cNvSpPr txBox="1"/>
          <p:nvPr/>
        </p:nvSpPr>
        <p:spPr>
          <a:xfrm>
            <a:off x="6815137" y="1149903"/>
            <a:ext cx="1824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Preprocessing</a:t>
            </a:r>
            <a:endParaRPr lang="zh-TW" altLang="en-US" sz="20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1FB379F-8AA3-4C98-A90B-6992A3B43D70}"/>
              </a:ext>
            </a:extLst>
          </p:cNvPr>
          <p:cNvSpPr txBox="1"/>
          <p:nvPr/>
        </p:nvSpPr>
        <p:spPr>
          <a:xfrm>
            <a:off x="311942" y="4752236"/>
            <a:ext cx="5086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 A Sobel operator and a Hough transform could be adopted.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195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2A81A-51A0-4472-9191-B023932D8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8800" b="1" u="sng" dirty="0"/>
              <a:t>Project demo</a:t>
            </a:r>
            <a:endParaRPr lang="zh-TW" altLang="en-US" sz="8800" b="1" u="sng" dirty="0"/>
          </a:p>
        </p:txBody>
      </p:sp>
    </p:spTree>
    <p:extLst>
      <p:ext uri="{BB962C8B-B14F-4D97-AF65-F5344CB8AC3E}">
        <p14:creationId xmlns:p14="http://schemas.microsoft.com/office/powerpoint/2010/main" val="401880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2630F4-4C22-4A89-A972-52AF9D8D6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338242"/>
            <a:ext cx="10515600" cy="793725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1" dirty="0"/>
              <a:t>Block diagram of the proposed procedure </a:t>
            </a:r>
            <a:endParaRPr lang="zh-TW" altLang="en-US" sz="36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A73726-7F36-4B84-865B-C861D963519B}"/>
              </a:ext>
            </a:extLst>
          </p:cNvPr>
          <p:cNvSpPr/>
          <p:nvPr/>
        </p:nvSpPr>
        <p:spPr>
          <a:xfrm>
            <a:off x="1666875" y="2203493"/>
            <a:ext cx="3371850" cy="64492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8D88C4A7-F819-47E7-80BF-D8A0F0EF8038}"/>
              </a:ext>
            </a:extLst>
          </p:cNvPr>
          <p:cNvSpPr/>
          <p:nvPr/>
        </p:nvSpPr>
        <p:spPr>
          <a:xfrm>
            <a:off x="3243258" y="1776750"/>
            <a:ext cx="180975" cy="3853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89D1864-F477-45C1-906C-FD84056CB5EE}"/>
              </a:ext>
            </a:extLst>
          </p:cNvPr>
          <p:cNvSpPr/>
          <p:nvPr/>
        </p:nvSpPr>
        <p:spPr>
          <a:xfrm>
            <a:off x="1666875" y="3307213"/>
            <a:ext cx="3371850" cy="64492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51BE8AD-AD22-418A-97FF-325FD2C06606}"/>
              </a:ext>
            </a:extLst>
          </p:cNvPr>
          <p:cNvSpPr/>
          <p:nvPr/>
        </p:nvSpPr>
        <p:spPr>
          <a:xfrm>
            <a:off x="1666875" y="4430762"/>
            <a:ext cx="3371850" cy="64492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A471D03-370C-42B7-9D46-9448A5905A5C}"/>
              </a:ext>
            </a:extLst>
          </p:cNvPr>
          <p:cNvSpPr txBox="1"/>
          <p:nvPr/>
        </p:nvSpPr>
        <p:spPr>
          <a:xfrm>
            <a:off x="2276470" y="1390709"/>
            <a:ext cx="2114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Input Image</a:t>
            </a:r>
            <a:endParaRPr lang="zh-TW" altLang="en-US" sz="20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5EF9678-D7D2-4EA0-97F9-3DA57F66C2F4}"/>
              </a:ext>
            </a:extLst>
          </p:cNvPr>
          <p:cNvSpPr txBox="1"/>
          <p:nvPr/>
        </p:nvSpPr>
        <p:spPr>
          <a:xfrm>
            <a:off x="2209797" y="2325899"/>
            <a:ext cx="224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Barcode Locator</a:t>
            </a:r>
            <a:endParaRPr lang="zh-TW" altLang="en-US" sz="20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3C35F18-E67F-47BE-8384-9903174EF746}"/>
              </a:ext>
            </a:extLst>
          </p:cNvPr>
          <p:cNvSpPr txBox="1"/>
          <p:nvPr/>
        </p:nvSpPr>
        <p:spPr>
          <a:xfrm>
            <a:off x="1776409" y="3429649"/>
            <a:ext cx="3114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Image Processing</a:t>
            </a:r>
            <a:endParaRPr lang="zh-TW" altLang="en-US" sz="20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75ABF18-18A9-448C-BDB2-43EC43B46F75}"/>
              </a:ext>
            </a:extLst>
          </p:cNvPr>
          <p:cNvSpPr txBox="1"/>
          <p:nvPr/>
        </p:nvSpPr>
        <p:spPr>
          <a:xfrm>
            <a:off x="2009770" y="4550562"/>
            <a:ext cx="2647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Barcode Decoder</a:t>
            </a:r>
            <a:endParaRPr lang="zh-TW" altLang="en-US" sz="2000" dirty="0"/>
          </a:p>
        </p:txBody>
      </p:sp>
      <p:sp>
        <p:nvSpPr>
          <p:cNvPr id="31" name="箭號: 向下 30">
            <a:extLst>
              <a:ext uri="{FF2B5EF4-FFF2-40B4-BE49-F238E27FC236}">
                <a16:creationId xmlns:a16="http://schemas.microsoft.com/office/drawing/2014/main" id="{48E4A8B7-B78A-4399-A19B-DF3EED54E24F}"/>
              </a:ext>
            </a:extLst>
          </p:cNvPr>
          <p:cNvSpPr/>
          <p:nvPr/>
        </p:nvSpPr>
        <p:spPr>
          <a:xfrm>
            <a:off x="3243257" y="5127568"/>
            <a:ext cx="180975" cy="3853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箭號: 向下 31">
            <a:extLst>
              <a:ext uri="{FF2B5EF4-FFF2-40B4-BE49-F238E27FC236}">
                <a16:creationId xmlns:a16="http://schemas.microsoft.com/office/drawing/2014/main" id="{121B9397-091C-484C-878B-922527C1A9BC}"/>
              </a:ext>
            </a:extLst>
          </p:cNvPr>
          <p:cNvSpPr/>
          <p:nvPr/>
        </p:nvSpPr>
        <p:spPr>
          <a:xfrm>
            <a:off x="3243258" y="3993515"/>
            <a:ext cx="180975" cy="3853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箭號: 向下 32">
            <a:extLst>
              <a:ext uri="{FF2B5EF4-FFF2-40B4-BE49-F238E27FC236}">
                <a16:creationId xmlns:a16="http://schemas.microsoft.com/office/drawing/2014/main" id="{0B7E9282-C86F-4948-A6E1-D220709603E5}"/>
              </a:ext>
            </a:extLst>
          </p:cNvPr>
          <p:cNvSpPr/>
          <p:nvPr/>
        </p:nvSpPr>
        <p:spPr>
          <a:xfrm>
            <a:off x="3243260" y="2880470"/>
            <a:ext cx="180975" cy="3853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17960FD-4F2E-4051-9AA3-F6D7D7BB1B5D}"/>
              </a:ext>
            </a:extLst>
          </p:cNvPr>
          <p:cNvSpPr txBox="1"/>
          <p:nvPr/>
        </p:nvSpPr>
        <p:spPr>
          <a:xfrm>
            <a:off x="1831178" y="5465248"/>
            <a:ext cx="3005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Output Barcode Numbers</a:t>
            </a:r>
            <a:endParaRPr lang="zh-TW" altLang="en-US" sz="2000" dirty="0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4A9EB090-B0C7-40BB-9C73-84B31EE68FB8}"/>
              </a:ext>
            </a:extLst>
          </p:cNvPr>
          <p:cNvCxnSpPr>
            <a:stCxn id="11" idx="3"/>
          </p:cNvCxnSpPr>
          <p:nvPr/>
        </p:nvCxnSpPr>
        <p:spPr>
          <a:xfrm flipV="1">
            <a:off x="5038725" y="2524125"/>
            <a:ext cx="1485900" cy="183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6763A283-D103-403D-BEF1-804725189DF8}"/>
              </a:ext>
            </a:extLst>
          </p:cNvPr>
          <p:cNvCxnSpPr/>
          <p:nvPr/>
        </p:nvCxnSpPr>
        <p:spPr>
          <a:xfrm flipV="1">
            <a:off x="5038725" y="3628759"/>
            <a:ext cx="1485900" cy="18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33F0BA16-4545-4691-8B3B-474F5BBD658D}"/>
              </a:ext>
            </a:extLst>
          </p:cNvPr>
          <p:cNvCxnSpPr/>
          <p:nvPr/>
        </p:nvCxnSpPr>
        <p:spPr>
          <a:xfrm flipV="1">
            <a:off x="5038725" y="4747341"/>
            <a:ext cx="1485900" cy="18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圖片 53">
            <a:extLst>
              <a:ext uri="{FF2B5EF4-FFF2-40B4-BE49-F238E27FC236}">
                <a16:creationId xmlns:a16="http://schemas.microsoft.com/office/drawing/2014/main" id="{9DCFD33F-1B15-4B65-8996-5BCED0C42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30" y="1310870"/>
            <a:ext cx="1459837" cy="1569600"/>
          </a:xfrm>
          <a:prstGeom prst="rect">
            <a:avLst/>
          </a:prstGeom>
        </p:spPr>
      </p:pic>
      <p:pic>
        <p:nvPicPr>
          <p:cNvPr id="56" name="圖片 55">
            <a:extLst>
              <a:ext uri="{FF2B5EF4-FFF2-40B4-BE49-F238E27FC236}">
                <a16:creationId xmlns:a16="http://schemas.microsoft.com/office/drawing/2014/main" id="{C0C2D34E-4EC8-4D4D-8CBA-1115DC695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1" y="2862819"/>
            <a:ext cx="1390650" cy="1567943"/>
          </a:xfrm>
          <a:prstGeom prst="rect">
            <a:avLst/>
          </a:prstGeom>
        </p:spPr>
      </p:pic>
      <p:pic>
        <p:nvPicPr>
          <p:cNvPr id="58" name="圖片 57" descr="一張含有 螢幕擷取畫面, 文字, 物件, 動物 的圖片&#10;&#10;產生低可信度的描述">
            <a:extLst>
              <a:ext uri="{FF2B5EF4-FFF2-40B4-BE49-F238E27FC236}">
                <a16:creationId xmlns:a16="http://schemas.microsoft.com/office/drawing/2014/main" id="{3B0A4A43-041C-4FBE-B6B7-EB3955BF3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71" y="2848416"/>
            <a:ext cx="1389600" cy="1587308"/>
          </a:xfrm>
          <a:prstGeom prst="rect">
            <a:avLst/>
          </a:prstGeom>
        </p:spPr>
      </p:pic>
      <p:pic>
        <p:nvPicPr>
          <p:cNvPr id="60" name="圖片 59" descr="一張含有 螢幕擷取畫面 的圖片&#10;&#10;描述是以高可信度產生">
            <a:extLst>
              <a:ext uri="{FF2B5EF4-FFF2-40B4-BE49-F238E27FC236}">
                <a16:creationId xmlns:a16="http://schemas.microsoft.com/office/drawing/2014/main" id="{497FC6BF-69A9-4F91-8EFB-1F68A9CBF5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563" y="2880470"/>
            <a:ext cx="1390217" cy="1569600"/>
          </a:xfrm>
          <a:prstGeom prst="rect">
            <a:avLst/>
          </a:prstGeom>
        </p:spPr>
      </p:pic>
      <p:pic>
        <p:nvPicPr>
          <p:cNvPr id="62" name="圖片 61" descr="一張含有 螢幕擷取畫面 的圖片&#10;&#10;描述是以高可信度產生">
            <a:extLst>
              <a:ext uri="{FF2B5EF4-FFF2-40B4-BE49-F238E27FC236}">
                <a16:creationId xmlns:a16="http://schemas.microsoft.com/office/drawing/2014/main" id="{E710D461-2823-45E5-9B3A-D2F012771B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671" y="4436459"/>
            <a:ext cx="1389600" cy="1595467"/>
          </a:xfrm>
          <a:prstGeom prst="rect">
            <a:avLst/>
          </a:prstGeom>
        </p:spPr>
      </p:pic>
      <p:pic>
        <p:nvPicPr>
          <p:cNvPr id="64" name="圖片 63" descr="一張含有 螢幕擷取畫面 的圖片&#10;&#10;描述是以高可信度產生">
            <a:extLst>
              <a:ext uri="{FF2B5EF4-FFF2-40B4-BE49-F238E27FC236}">
                <a16:creationId xmlns:a16="http://schemas.microsoft.com/office/drawing/2014/main" id="{94E92294-DE8C-40BD-A9E2-6ABDBC4B60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71" y="4450268"/>
            <a:ext cx="1389600" cy="1581658"/>
          </a:xfrm>
          <a:prstGeom prst="rect">
            <a:avLst/>
          </a:prstGeom>
        </p:spPr>
      </p:pic>
      <p:pic>
        <p:nvPicPr>
          <p:cNvPr id="66" name="圖片 65" descr="一張含有 螢幕擷取畫面 的圖片&#10;&#10;描述是以高可信度產生">
            <a:extLst>
              <a:ext uri="{FF2B5EF4-FFF2-40B4-BE49-F238E27FC236}">
                <a16:creationId xmlns:a16="http://schemas.microsoft.com/office/drawing/2014/main" id="{26BE4C42-046B-4E08-B081-5BD6B65B56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871" y="4450070"/>
            <a:ext cx="1389600" cy="1596318"/>
          </a:xfrm>
          <a:prstGeom prst="rect">
            <a:avLst/>
          </a:prstGeom>
        </p:spPr>
      </p:pic>
      <p:pic>
        <p:nvPicPr>
          <p:cNvPr id="68" name="圖片 67" descr="一張含有 螢幕擷取畫面 的圖片&#10;&#10;描述是以高可信度產生">
            <a:extLst>
              <a:ext uri="{FF2B5EF4-FFF2-40B4-BE49-F238E27FC236}">
                <a16:creationId xmlns:a16="http://schemas.microsoft.com/office/drawing/2014/main" id="{BF277CA4-9A78-4576-BFD9-DC3D172FF8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969" y="1320935"/>
            <a:ext cx="1383948" cy="156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89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58B07E-AE3A-4564-8A10-F7BE6A5E0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8800" b="1" u="sng" dirty="0"/>
              <a:t>Function.m</a:t>
            </a:r>
            <a:endParaRPr lang="zh-TW" altLang="en-US" sz="8800" b="1" u="sng" dirty="0"/>
          </a:p>
        </p:txBody>
      </p:sp>
    </p:spTree>
    <p:extLst>
      <p:ext uri="{BB962C8B-B14F-4D97-AF65-F5344CB8AC3E}">
        <p14:creationId xmlns:p14="http://schemas.microsoft.com/office/powerpoint/2010/main" val="91726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3BA73726-7F36-4B84-865B-C861D963519B}"/>
              </a:ext>
            </a:extLst>
          </p:cNvPr>
          <p:cNvSpPr/>
          <p:nvPr/>
        </p:nvSpPr>
        <p:spPr>
          <a:xfrm>
            <a:off x="1866900" y="2003468"/>
            <a:ext cx="3371850" cy="644923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8D88C4A7-F819-47E7-80BF-D8A0F0EF8038}"/>
              </a:ext>
            </a:extLst>
          </p:cNvPr>
          <p:cNvSpPr/>
          <p:nvPr/>
        </p:nvSpPr>
        <p:spPr>
          <a:xfrm>
            <a:off x="3443283" y="1576725"/>
            <a:ext cx="180975" cy="3853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89D1864-F477-45C1-906C-FD84056CB5EE}"/>
              </a:ext>
            </a:extLst>
          </p:cNvPr>
          <p:cNvSpPr/>
          <p:nvPr/>
        </p:nvSpPr>
        <p:spPr>
          <a:xfrm>
            <a:off x="1866900" y="3107188"/>
            <a:ext cx="3371850" cy="64492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51BE8AD-AD22-418A-97FF-325FD2C06606}"/>
              </a:ext>
            </a:extLst>
          </p:cNvPr>
          <p:cNvSpPr/>
          <p:nvPr/>
        </p:nvSpPr>
        <p:spPr>
          <a:xfrm>
            <a:off x="1866900" y="4230737"/>
            <a:ext cx="3371850" cy="64492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A471D03-370C-42B7-9D46-9448A5905A5C}"/>
              </a:ext>
            </a:extLst>
          </p:cNvPr>
          <p:cNvSpPr txBox="1"/>
          <p:nvPr/>
        </p:nvSpPr>
        <p:spPr>
          <a:xfrm>
            <a:off x="2476495" y="1190684"/>
            <a:ext cx="2114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Input Image</a:t>
            </a:r>
            <a:endParaRPr lang="zh-TW" altLang="en-US" sz="20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5EF9678-D7D2-4EA0-97F9-3DA57F66C2F4}"/>
              </a:ext>
            </a:extLst>
          </p:cNvPr>
          <p:cNvSpPr txBox="1"/>
          <p:nvPr/>
        </p:nvSpPr>
        <p:spPr>
          <a:xfrm>
            <a:off x="2409822" y="2125874"/>
            <a:ext cx="224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Barcode Locator</a:t>
            </a:r>
            <a:endParaRPr lang="zh-TW" altLang="en-US" sz="20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3C35F18-E67F-47BE-8384-9903174EF746}"/>
              </a:ext>
            </a:extLst>
          </p:cNvPr>
          <p:cNvSpPr txBox="1"/>
          <p:nvPr/>
        </p:nvSpPr>
        <p:spPr>
          <a:xfrm>
            <a:off x="1976434" y="3229624"/>
            <a:ext cx="3114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Image Processing</a:t>
            </a:r>
            <a:endParaRPr lang="zh-TW" altLang="en-US" sz="20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75ABF18-18A9-448C-BDB2-43EC43B46F75}"/>
              </a:ext>
            </a:extLst>
          </p:cNvPr>
          <p:cNvSpPr txBox="1"/>
          <p:nvPr/>
        </p:nvSpPr>
        <p:spPr>
          <a:xfrm>
            <a:off x="2209795" y="4350537"/>
            <a:ext cx="2647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Barcode Decoder</a:t>
            </a:r>
            <a:endParaRPr lang="zh-TW" altLang="en-US" sz="2000" dirty="0"/>
          </a:p>
        </p:txBody>
      </p:sp>
      <p:sp>
        <p:nvSpPr>
          <p:cNvPr id="31" name="箭號: 向下 30">
            <a:extLst>
              <a:ext uri="{FF2B5EF4-FFF2-40B4-BE49-F238E27FC236}">
                <a16:creationId xmlns:a16="http://schemas.microsoft.com/office/drawing/2014/main" id="{48E4A8B7-B78A-4399-A19B-DF3EED54E24F}"/>
              </a:ext>
            </a:extLst>
          </p:cNvPr>
          <p:cNvSpPr/>
          <p:nvPr/>
        </p:nvSpPr>
        <p:spPr>
          <a:xfrm>
            <a:off x="3443282" y="4927543"/>
            <a:ext cx="180975" cy="3853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箭號: 向下 31">
            <a:extLst>
              <a:ext uri="{FF2B5EF4-FFF2-40B4-BE49-F238E27FC236}">
                <a16:creationId xmlns:a16="http://schemas.microsoft.com/office/drawing/2014/main" id="{121B9397-091C-484C-878B-922527C1A9BC}"/>
              </a:ext>
            </a:extLst>
          </p:cNvPr>
          <p:cNvSpPr/>
          <p:nvPr/>
        </p:nvSpPr>
        <p:spPr>
          <a:xfrm>
            <a:off x="3443283" y="3793490"/>
            <a:ext cx="180975" cy="3853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箭號: 向下 32">
            <a:extLst>
              <a:ext uri="{FF2B5EF4-FFF2-40B4-BE49-F238E27FC236}">
                <a16:creationId xmlns:a16="http://schemas.microsoft.com/office/drawing/2014/main" id="{0B7E9282-C86F-4948-A6E1-D220709603E5}"/>
              </a:ext>
            </a:extLst>
          </p:cNvPr>
          <p:cNvSpPr/>
          <p:nvPr/>
        </p:nvSpPr>
        <p:spPr>
          <a:xfrm>
            <a:off x="3443285" y="2680445"/>
            <a:ext cx="180975" cy="3853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17960FD-4F2E-4051-9AA3-F6D7D7BB1B5D}"/>
              </a:ext>
            </a:extLst>
          </p:cNvPr>
          <p:cNvSpPr txBox="1"/>
          <p:nvPr/>
        </p:nvSpPr>
        <p:spPr>
          <a:xfrm>
            <a:off x="2031203" y="5265223"/>
            <a:ext cx="3005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Output Barcode Numbers</a:t>
            </a:r>
            <a:endParaRPr lang="zh-TW" altLang="en-US" sz="2000" dirty="0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4A9EB090-B0C7-40BB-9C73-84B31EE68FB8}"/>
              </a:ext>
            </a:extLst>
          </p:cNvPr>
          <p:cNvCxnSpPr>
            <a:stCxn id="11" idx="3"/>
          </p:cNvCxnSpPr>
          <p:nvPr/>
        </p:nvCxnSpPr>
        <p:spPr>
          <a:xfrm flipV="1">
            <a:off x="5238750" y="2324100"/>
            <a:ext cx="1485900" cy="183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圖片 53">
            <a:extLst>
              <a:ext uri="{FF2B5EF4-FFF2-40B4-BE49-F238E27FC236}">
                <a16:creationId xmlns:a16="http://schemas.microsoft.com/office/drawing/2014/main" id="{9DCFD33F-1B15-4B65-8996-5BCED0C42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598" y="1537588"/>
            <a:ext cx="1459837" cy="1569600"/>
          </a:xfrm>
          <a:prstGeom prst="rect">
            <a:avLst/>
          </a:prstGeom>
        </p:spPr>
      </p:pic>
      <p:pic>
        <p:nvPicPr>
          <p:cNvPr id="68" name="圖片 67" descr="一張含有 螢幕擷取畫面 的圖片&#10;&#10;描述是以高可信度產生">
            <a:extLst>
              <a:ext uri="{FF2B5EF4-FFF2-40B4-BE49-F238E27FC236}">
                <a16:creationId xmlns:a16="http://schemas.microsoft.com/office/drawing/2014/main" id="{BF277CA4-9A78-4576-BFD9-DC3D172FF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50" y="1537588"/>
            <a:ext cx="1383948" cy="156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8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6E60D5-FDF8-4350-A8F8-34BA4505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01746"/>
            <a:ext cx="10515600" cy="1294993"/>
          </a:xfrm>
          <a:ln>
            <a:noFill/>
          </a:ln>
        </p:spPr>
        <p:txBody>
          <a:bodyPr/>
          <a:lstStyle/>
          <a:p>
            <a:r>
              <a:rPr lang="en-US" altLang="zh-TW" b="1" dirty="0"/>
              <a:t>locate_barcode.m &amp; meaidan_filter.m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50306D98-A1B3-4541-838D-046C36F24B80}"/>
                  </a:ext>
                </a:extLst>
              </p:cNvPr>
              <p:cNvSpPr txBox="1"/>
              <p:nvPr/>
            </p:nvSpPr>
            <p:spPr>
              <a:xfrm>
                <a:off x="838200" y="2772225"/>
                <a:ext cx="4181476" cy="773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50306D98-A1B3-4541-838D-046C36F24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2225"/>
                <a:ext cx="4181476" cy="7738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25968862-F702-4CB0-BB9D-10B5D0C43AD2}"/>
              </a:ext>
            </a:extLst>
          </p:cNvPr>
          <p:cNvSpPr txBox="1"/>
          <p:nvPr/>
        </p:nvSpPr>
        <p:spPr>
          <a:xfrm>
            <a:off x="361950" y="2323800"/>
            <a:ext cx="24479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High horizontal gradient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D336315-8EBD-46E3-8E6C-42D3762F37CB}"/>
              </a:ext>
            </a:extLst>
          </p:cNvPr>
          <p:cNvSpPr txBox="1"/>
          <p:nvPr/>
        </p:nvSpPr>
        <p:spPr>
          <a:xfrm>
            <a:off x="2928938" y="2323800"/>
            <a:ext cx="21240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Low vertical gradient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EBA2C1-929D-4795-90DA-59431458EF10}"/>
              </a:ext>
            </a:extLst>
          </p:cNvPr>
          <p:cNvSpPr/>
          <p:nvPr/>
        </p:nvSpPr>
        <p:spPr>
          <a:xfrm>
            <a:off x="1053713" y="3939391"/>
            <a:ext cx="1571625" cy="77386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57338C-78BC-4649-A85C-D308B62842A9}"/>
              </a:ext>
            </a:extLst>
          </p:cNvPr>
          <p:cNvSpPr/>
          <p:nvPr/>
        </p:nvSpPr>
        <p:spPr>
          <a:xfrm>
            <a:off x="3514722" y="3681101"/>
            <a:ext cx="904875" cy="1573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DA6EDD6E-5C9D-4BFF-825C-E30DED14BCBC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1839526" y="3939391"/>
            <a:ext cx="0" cy="7738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4E466B7-0404-4B0F-82FF-D947D493C71A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3514722" y="4467701"/>
            <a:ext cx="90487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F088CA-04E8-44F7-B65F-6536FB1E301A}"/>
              </a:ext>
            </a:extLst>
          </p:cNvPr>
          <p:cNvSpPr txBox="1"/>
          <p:nvPr/>
        </p:nvSpPr>
        <p:spPr>
          <a:xfrm>
            <a:off x="1946681" y="4064714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-1</a:t>
            </a:r>
            <a:endParaRPr lang="zh-TW" altLang="en-US" sz="28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C81363B-CE22-4A90-B525-CA138B1EF849}"/>
              </a:ext>
            </a:extLst>
          </p:cNvPr>
          <p:cNvSpPr txBox="1"/>
          <p:nvPr/>
        </p:nvSpPr>
        <p:spPr>
          <a:xfrm>
            <a:off x="1282315" y="4064714"/>
            <a:ext cx="51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65C2832-5A99-499D-BE27-117498BDE6DF}"/>
              </a:ext>
            </a:extLst>
          </p:cNvPr>
          <p:cNvSpPr txBox="1"/>
          <p:nvPr/>
        </p:nvSpPr>
        <p:spPr>
          <a:xfrm>
            <a:off x="3776661" y="3803104"/>
            <a:ext cx="51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EF3A232-5685-46FD-9602-3CF97A207279}"/>
              </a:ext>
            </a:extLst>
          </p:cNvPr>
          <p:cNvSpPr txBox="1"/>
          <p:nvPr/>
        </p:nvSpPr>
        <p:spPr>
          <a:xfrm>
            <a:off x="3690936" y="4589704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-1</a:t>
            </a:r>
            <a:endParaRPr lang="zh-TW" altLang="en-US" sz="28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51FFF4A3-5A70-49C8-9DAC-AA4A1B573122}"/>
              </a:ext>
            </a:extLst>
          </p:cNvPr>
          <p:cNvCxnSpPr>
            <a:cxnSpLocks/>
          </p:cNvCxnSpPr>
          <p:nvPr/>
        </p:nvCxnSpPr>
        <p:spPr>
          <a:xfrm>
            <a:off x="5457826" y="4221182"/>
            <a:ext cx="145732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63FE923-B798-47D3-85BD-06F7E5ACD724}"/>
              </a:ext>
            </a:extLst>
          </p:cNvPr>
          <p:cNvSpPr txBox="1"/>
          <p:nvPr/>
        </p:nvSpPr>
        <p:spPr>
          <a:xfrm>
            <a:off x="8111738" y="2338153"/>
            <a:ext cx="1828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Median filter 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C08D7CD-FDC7-4AAC-8ED2-B73296670010}"/>
              </a:ext>
            </a:extLst>
          </p:cNvPr>
          <p:cNvSpPr/>
          <p:nvPr/>
        </p:nvSpPr>
        <p:spPr>
          <a:xfrm>
            <a:off x="7497526" y="2953232"/>
            <a:ext cx="3027600" cy="302893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356D3607-E737-4DBF-B5A5-0698ADA02B42}"/>
              </a:ext>
            </a:extLst>
          </p:cNvPr>
          <p:cNvCxnSpPr>
            <a:cxnSpLocks/>
          </p:cNvCxnSpPr>
          <p:nvPr/>
        </p:nvCxnSpPr>
        <p:spPr>
          <a:xfrm>
            <a:off x="7497526" y="3970029"/>
            <a:ext cx="3027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2A06E80F-C14F-4318-80AE-FCC82C06F3F2}"/>
              </a:ext>
            </a:extLst>
          </p:cNvPr>
          <p:cNvCxnSpPr>
            <a:cxnSpLocks/>
          </p:cNvCxnSpPr>
          <p:nvPr/>
        </p:nvCxnSpPr>
        <p:spPr>
          <a:xfrm>
            <a:off x="7497526" y="4991162"/>
            <a:ext cx="3027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83B2FFC2-83DB-4FF9-818C-22DF3BA546A4}"/>
              </a:ext>
            </a:extLst>
          </p:cNvPr>
          <p:cNvCxnSpPr/>
          <p:nvPr/>
        </p:nvCxnSpPr>
        <p:spPr>
          <a:xfrm>
            <a:off x="8483213" y="2953232"/>
            <a:ext cx="0" cy="30289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AF79C3C2-7064-4D8D-8986-460756BB2637}"/>
              </a:ext>
            </a:extLst>
          </p:cNvPr>
          <p:cNvCxnSpPr/>
          <p:nvPr/>
        </p:nvCxnSpPr>
        <p:spPr>
          <a:xfrm>
            <a:off x="9569063" y="2953232"/>
            <a:ext cx="0" cy="30289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88B93CF4-B915-44A0-8D09-B1055002AF63}"/>
              </a:ext>
            </a:extLst>
          </p:cNvPr>
          <p:cNvSpPr txBox="1"/>
          <p:nvPr/>
        </p:nvSpPr>
        <p:spPr>
          <a:xfrm>
            <a:off x="8507026" y="4313673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Median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A6B3D14E-8FF8-415D-9A16-77822FEFE9CB}"/>
              </a:ext>
            </a:extLst>
          </p:cNvPr>
          <p:cNvSpPr txBox="1"/>
          <p:nvPr/>
        </p:nvSpPr>
        <p:spPr>
          <a:xfrm>
            <a:off x="7497526" y="3292540"/>
            <a:ext cx="115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(i-1 , j-1)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6CD5C02-B60D-487C-B97C-65935B9DB267}"/>
              </a:ext>
            </a:extLst>
          </p:cNvPr>
          <p:cNvSpPr txBox="1"/>
          <p:nvPr/>
        </p:nvSpPr>
        <p:spPr>
          <a:xfrm>
            <a:off x="9560738" y="3297566"/>
            <a:ext cx="142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(i-1 , j+1)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B541C6B5-9C7A-4E00-857E-0E64313D00FA}"/>
              </a:ext>
            </a:extLst>
          </p:cNvPr>
          <p:cNvSpPr txBox="1"/>
          <p:nvPr/>
        </p:nvSpPr>
        <p:spPr>
          <a:xfrm>
            <a:off x="8626767" y="3297566"/>
            <a:ext cx="93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(i-1 , j)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A3255474-BC10-439F-9617-282F377ED565}"/>
              </a:ext>
            </a:extLst>
          </p:cNvPr>
          <p:cNvSpPr txBox="1"/>
          <p:nvPr/>
        </p:nvSpPr>
        <p:spPr>
          <a:xfrm>
            <a:off x="8611520" y="5299320"/>
            <a:ext cx="96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(i +1, j)</a:t>
            </a:r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B375607-FEFB-4503-A51B-F9E2DD70C827}"/>
              </a:ext>
            </a:extLst>
          </p:cNvPr>
          <p:cNvSpPr txBox="1"/>
          <p:nvPr/>
        </p:nvSpPr>
        <p:spPr>
          <a:xfrm>
            <a:off x="9537077" y="5299320"/>
            <a:ext cx="120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(i+1 , j+1)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AF2EBDC9-E1DB-4FC7-93D0-B81F3BEC3175}"/>
              </a:ext>
            </a:extLst>
          </p:cNvPr>
          <p:cNvSpPr txBox="1"/>
          <p:nvPr/>
        </p:nvSpPr>
        <p:spPr>
          <a:xfrm>
            <a:off x="7505663" y="5299320"/>
            <a:ext cx="132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(i+1 , j-1)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7EF4D58-283A-4BFB-9060-4BF135605E2F}"/>
              </a:ext>
            </a:extLst>
          </p:cNvPr>
          <p:cNvSpPr txBox="1"/>
          <p:nvPr/>
        </p:nvSpPr>
        <p:spPr>
          <a:xfrm>
            <a:off x="9623285" y="4308312"/>
            <a:ext cx="97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(i , j+1)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4348479-6FD4-497E-BBD5-5E89AC218909}"/>
              </a:ext>
            </a:extLst>
          </p:cNvPr>
          <p:cNvSpPr txBox="1"/>
          <p:nvPr/>
        </p:nvSpPr>
        <p:spPr>
          <a:xfrm>
            <a:off x="7588759" y="4313673"/>
            <a:ext cx="12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(i , j-1)</a:t>
            </a:r>
            <a:endParaRPr lang="zh-TW" altLang="en-US" dirty="0"/>
          </a:p>
        </p:txBody>
      </p:sp>
      <p:sp>
        <p:nvSpPr>
          <p:cNvPr id="48" name="標題 1">
            <a:extLst>
              <a:ext uri="{FF2B5EF4-FFF2-40B4-BE49-F238E27FC236}">
                <a16:creationId xmlns:a16="http://schemas.microsoft.com/office/drawing/2014/main" id="{AA95E0EE-9A8D-4FDE-B462-F7F74FC8BF9A}"/>
              </a:ext>
            </a:extLst>
          </p:cNvPr>
          <p:cNvSpPr txBox="1">
            <a:spLocks/>
          </p:cNvSpPr>
          <p:nvPr/>
        </p:nvSpPr>
        <p:spPr>
          <a:xfrm>
            <a:off x="838200" y="5772924"/>
            <a:ext cx="118062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>
                <a:latin typeface="+mn-lt"/>
              </a:rPr>
              <a:t>Pixels with relatively high value assumed to be where the barcode locates.</a:t>
            </a:r>
            <a:endParaRPr lang="zh-TW" altLang="en-US" sz="2800" dirty="0">
              <a:latin typeface="+mn-lt"/>
            </a:endParaRPr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91F21DC6-07A4-4F7A-A1B8-069D347363F3}"/>
              </a:ext>
            </a:extLst>
          </p:cNvPr>
          <p:cNvSpPr/>
          <p:nvPr/>
        </p:nvSpPr>
        <p:spPr>
          <a:xfrm flipV="1">
            <a:off x="8945175" y="4608870"/>
            <a:ext cx="161925" cy="1583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5AC8048-4B10-4E9C-8972-E561F71A4B6C}"/>
              </a:ext>
            </a:extLst>
          </p:cNvPr>
          <p:cNvCxnSpPr/>
          <p:nvPr/>
        </p:nvCxnSpPr>
        <p:spPr>
          <a:xfrm>
            <a:off x="457200" y="4003631"/>
            <a:ext cx="0" cy="152711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D026F3E1-1A67-46FF-9DC5-77634B35F81E}"/>
              </a:ext>
            </a:extLst>
          </p:cNvPr>
          <p:cNvCxnSpPr>
            <a:cxnSpLocks/>
          </p:cNvCxnSpPr>
          <p:nvPr/>
        </p:nvCxnSpPr>
        <p:spPr>
          <a:xfrm>
            <a:off x="533400" y="4003631"/>
            <a:ext cx="0" cy="152711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9B21C45-5E75-4015-950D-881CC24AC8EB}"/>
              </a:ext>
            </a:extLst>
          </p:cNvPr>
          <p:cNvCxnSpPr>
            <a:cxnSpLocks/>
          </p:cNvCxnSpPr>
          <p:nvPr/>
        </p:nvCxnSpPr>
        <p:spPr>
          <a:xfrm>
            <a:off x="628650" y="4003631"/>
            <a:ext cx="0" cy="152711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C7CE8420-FBAE-4C7A-950A-A47572C4AAF0}"/>
              </a:ext>
            </a:extLst>
          </p:cNvPr>
          <p:cNvCxnSpPr/>
          <p:nvPr/>
        </p:nvCxnSpPr>
        <p:spPr>
          <a:xfrm>
            <a:off x="361950" y="4003631"/>
            <a:ext cx="0" cy="152711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755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66794D43-6F8F-4E2B-946E-9320EA115645}"/>
              </a:ext>
            </a:extLst>
          </p:cNvPr>
          <p:cNvSpPr txBox="1"/>
          <p:nvPr/>
        </p:nvSpPr>
        <p:spPr>
          <a:xfrm>
            <a:off x="4829175" y="28575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latin typeface="+mj-lt"/>
              </a:rPr>
              <a:t>Test 1</a:t>
            </a:r>
            <a:endParaRPr lang="zh-TW" altLang="en-US" sz="3600" dirty="0">
              <a:latin typeface="+mj-lt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DFC4C0B-B2B6-455C-8C7E-FAC8CA6FA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10" y="932081"/>
            <a:ext cx="5088631" cy="592591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EA3EB37-E571-46DE-ABE5-ADBB85531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261" y="941606"/>
            <a:ext cx="5088631" cy="59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08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94E6270-40A9-4ECE-84B7-E43F904CBFB2}"/>
              </a:ext>
            </a:extLst>
          </p:cNvPr>
          <p:cNvSpPr txBox="1"/>
          <p:nvPr/>
        </p:nvSpPr>
        <p:spPr>
          <a:xfrm>
            <a:off x="4829175" y="28575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latin typeface="+mj-lt"/>
              </a:rPr>
              <a:t>Test 2</a:t>
            </a:r>
            <a:endParaRPr lang="zh-TW" altLang="en-US" sz="3600" dirty="0">
              <a:latin typeface="+mj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533823A-EA94-4BC5-8A3D-365FDB515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98" y="932079"/>
            <a:ext cx="4838411" cy="563452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C33B35F-E3A5-4019-9219-6445AC97B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441" y="932079"/>
            <a:ext cx="4838411" cy="563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1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</TotalTime>
  <Words>1207</Words>
  <Application>Microsoft Office PowerPoint</Application>
  <PresentationFormat>寬螢幕</PresentationFormat>
  <Paragraphs>615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佈景主題</vt:lpstr>
      <vt:lpstr>                                                                Midterm Project of Machine Vision           EAN-13 Barcode Reader      </vt:lpstr>
      <vt:lpstr>Outline</vt:lpstr>
      <vt:lpstr>  Strategy</vt:lpstr>
      <vt:lpstr>Block diagram of the proposed procedure </vt:lpstr>
      <vt:lpstr>Function.m</vt:lpstr>
      <vt:lpstr>PowerPoint 簡報</vt:lpstr>
      <vt:lpstr>locate_barcode.m &amp; meaidan_filter.m</vt:lpstr>
      <vt:lpstr>PowerPoint 簡報</vt:lpstr>
      <vt:lpstr>PowerPoint 簡報</vt:lpstr>
      <vt:lpstr>PowerPoint 簡報</vt:lpstr>
      <vt:lpstr>Two algorithms to find i &amp; j directional boundaries</vt:lpstr>
      <vt:lpstr>PowerPoint 簡報</vt:lpstr>
      <vt:lpstr>PowerPoint 簡報</vt:lpstr>
      <vt:lpstr>PowerPoint 簡報</vt:lpstr>
      <vt:lpstr>PowerPoint 簡報</vt:lpstr>
      <vt:lpstr>PowerPoint 簡報</vt:lpstr>
      <vt:lpstr>mean_filter.m</vt:lpstr>
      <vt:lpstr>PowerPoint 簡報</vt:lpstr>
      <vt:lpstr>image_sharpening.m</vt:lpstr>
      <vt:lpstr>Test 1 &amp; 2 &amp; 3</vt:lpstr>
      <vt:lpstr>barcode_binary_processing.m</vt:lpstr>
      <vt:lpstr>PowerPoint 簡報</vt:lpstr>
      <vt:lpstr>PowerPoint 簡報</vt:lpstr>
      <vt:lpstr>PowerPoint 簡報</vt:lpstr>
      <vt:lpstr>read_barcode.m</vt:lpstr>
      <vt:lpstr>barcode_decoding.m</vt:lpstr>
      <vt:lpstr>check_sum_digit.m</vt:lpstr>
      <vt:lpstr>Result</vt:lpstr>
      <vt:lpstr>PowerPoint 簡報</vt:lpstr>
      <vt:lpstr>Prospective</vt:lpstr>
      <vt:lpstr>PowerPoint 簡報</vt:lpstr>
      <vt:lpstr>Project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Project of Machine Vision     EAN-13 Barcode</dc:title>
  <dc:creator>CS K</dc:creator>
  <cp:lastModifiedBy>CS K</cp:lastModifiedBy>
  <cp:revision>101</cp:revision>
  <dcterms:created xsi:type="dcterms:W3CDTF">2017-11-27T07:17:22Z</dcterms:created>
  <dcterms:modified xsi:type="dcterms:W3CDTF">2020-09-08T10:39:09Z</dcterms:modified>
</cp:coreProperties>
</file>