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61" r:id="rId5"/>
    <p:sldId id="270" r:id="rId6"/>
    <p:sldId id="259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8" r:id="rId16"/>
    <p:sldId id="275" r:id="rId17"/>
    <p:sldId id="274" r:id="rId18"/>
    <p:sldId id="283" r:id="rId19"/>
    <p:sldId id="279" r:id="rId20"/>
    <p:sldId id="282" r:id="rId21"/>
    <p:sldId id="271" r:id="rId22"/>
    <p:sldId id="284" r:id="rId23"/>
    <p:sldId id="276" r:id="rId24"/>
    <p:sldId id="277" r:id="rId25"/>
    <p:sldId id="272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8CA6-E05A-4046-82AF-4FD0BF3D3352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EAFDC-7A40-4B84-9AF9-6F268E93E0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0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Absolute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AFDC-7A40-4B84-9AF9-6F268E93E0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8DA04-A921-48D5-B742-0DA74D5C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2ECDA6-6178-477B-8100-9995C59B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D7C3D-D305-407C-8573-367AC21D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767FE-2A9F-4E27-B207-34DE7F4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05371-579B-47A5-B3B7-6F6C7B3D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AA9CC-731C-4DCF-9097-83BC5D1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37B238-BA36-46CD-AE57-E64C52F7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D2FB94-781D-4FBC-A7B6-B0A289B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7BA56-5D47-4357-B422-D03CD9BE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E0993-4D8C-4C4D-B297-EAD0657E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F4A3B9-791F-4A53-B4AF-2308D704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1EB61D-01BE-4B6F-B686-75D88916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CC81F-6C92-4692-B00F-48034D1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9A6F-B094-4DAD-9DCC-E3AA4978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621BB-DA19-48EC-96A9-131D53C1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EBF96-D9AC-45A3-8308-BA7598E7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F7E963-8EFF-444D-A791-E628E213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5E4BBF-20E5-4374-908B-7069215B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C461A3-D0C5-4451-AAF2-FB2FD9DB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1964D0-0D43-40AB-9270-A04024C3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2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C6728-CD02-4E1F-B9F5-A16877C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0CA08-2399-4647-B1F0-F6495A79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E5C62-90E4-454C-A9D1-CBB4C577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9F7B7-574F-49A9-BC05-522673B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9F3E5-941E-45DC-9292-4FE7C7D8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7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1182E-3DB3-4AB1-BD82-4E664073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8DB62-C5FF-48CE-B6A8-D0A96D5C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F7BD3B-05B1-4AEB-9BCE-CCA09B8E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D029E-CDBE-4B2C-B8DC-1420A53F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B2DB4E-3BC4-443B-A0A6-F34D7754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4591E-9D51-48D2-8FB5-32C41CE0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8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C3778-1F32-48BB-9515-B9EC98F3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ED2BE-8056-4AAC-A944-1F2345E2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487D7-070D-4605-A2D4-884C129D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891422-635B-41DD-9EA9-6ED764F3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1D5A13-53F9-47FB-8F50-B2C0C1EC4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BDEEC2-8619-469D-BC58-B75A1FCA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C7432E-D2FF-47F8-8416-D41F5053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9B710B-FBE1-4729-9712-91442D59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3E94E-56BA-4CC6-871A-AC332D4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6E83E1-312D-4E5B-87C6-20D4473C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BEA921-4EEF-4934-9F4B-1498888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B6B67-B422-421D-834B-2CA0F06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D8EBF-8894-424E-93B6-BD54464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F79AEE-DCD5-4ED4-B5C7-BE25E669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0C385-59B7-4DCE-8F49-875412DC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C8E02-0DAE-4A1C-A4C3-9702CF0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F237B-C4EB-43B7-B1A4-58B6876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AF49FA-FB10-4C7A-B6B0-E3E31C9F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D985AE-E399-4281-9E6C-1398E97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D9481-CAD1-48F0-8137-1DAC32FB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9B3863-9E11-4E0B-97F7-BD87E09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1A726-AA4A-410A-96E2-24935D33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8DA553-D9FB-4EB0-81A1-8E5A7D8B3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F1492-A7D0-4A21-973E-079E8E0F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555A7B-4679-4107-8044-14B5473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55C72-4310-4E57-9C28-301691F0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7907FF-F156-4389-85A2-E12B7D9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C16A31-5184-4EBD-B5A6-C341BE7F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5E184-5FC4-4226-870D-A1C61B6A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D6E18-B4F0-4057-B4F3-620E59BF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8ADB-180A-4D38-8A86-E9A01F8A9AA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A9C5E-CB33-4ADB-A6FE-A4125989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94921F-7744-4D9C-9881-341DF80E3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B91E-9509-444F-B1DD-775D5183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9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1.png"/><Relationship Id="rId3" Type="http://schemas.openxmlformats.org/officeDocument/2006/relationships/image" Target="../media/image33.png"/><Relationship Id="rId7" Type="http://schemas.openxmlformats.org/officeDocument/2006/relationships/image" Target="../media/image65.pn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1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0.jp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2.jpg"/><Relationship Id="rId7" Type="http://schemas.openxmlformats.org/officeDocument/2006/relationships/image" Target="../media/image7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5.jpg"/><Relationship Id="rId7" Type="http://schemas.openxmlformats.org/officeDocument/2006/relationships/image" Target="../media/image8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6D10-ABEF-4130-AC26-EA40502F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676"/>
            <a:ext cx="9144000" cy="26506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000" dirty="0"/>
              <a:t>                                                     </a:t>
            </a:r>
            <a:r>
              <a:rPr lang="en-US" altLang="zh-TW" sz="2200" dirty="0"/>
              <a:t>Final Project of Machine Vision</a:t>
            </a:r>
            <a:br>
              <a:rPr lang="en-US" altLang="zh-TW" sz="2200" b="1" dirty="0"/>
            </a:br>
            <a:br>
              <a:rPr lang="en-US" altLang="zh-TW" sz="22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r>
              <a:rPr lang="en-US" altLang="zh-TW" sz="2000" b="1" dirty="0"/>
              <a:t>  </a:t>
            </a:r>
            <a:r>
              <a:rPr lang="en-US" altLang="zh-TW" sz="7300" b="1" dirty="0"/>
              <a:t>Motion Prediction </a:t>
            </a:r>
            <a:br>
              <a:rPr lang="en-US" altLang="zh-TW" sz="53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endParaRPr lang="zh-TW" altLang="en-US" sz="2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954E93-270A-4F3E-A775-106B22180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87" y="4915009"/>
            <a:ext cx="1147882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/>
              <a:t>Adviser:</a:t>
            </a:r>
            <a:r>
              <a:rPr lang="zh-TW" altLang="en-US" sz="2000" dirty="0"/>
              <a:t> </a:t>
            </a:r>
            <a:r>
              <a:rPr lang="en-US" altLang="zh-TW" sz="2000" dirty="0"/>
              <a:t>Prof. Chi Cheng Cheng</a:t>
            </a:r>
          </a:p>
          <a:p>
            <a:pPr algn="l"/>
            <a:r>
              <a:rPr lang="en-US" altLang="zh-TW" sz="2000" dirty="0"/>
              <a:t>Student: Chia Sheng Kuo</a:t>
            </a:r>
          </a:p>
          <a:p>
            <a:pPr algn="l"/>
            <a:r>
              <a:rPr lang="en-US" altLang="zh-TW" sz="2000" dirty="0"/>
              <a:t>Student ID: M063020037</a:t>
            </a:r>
          </a:p>
          <a:p>
            <a:pPr algn="l"/>
            <a:r>
              <a:rPr lang="en-US" altLang="zh-TW" sz="2000" dirty="0"/>
              <a:t>Dept. of Mechanical and Electro-Mechanical Engineering National Sun Yat-Sen University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11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6074227-DEA3-441A-9BF0-AC3733CAF3F4}"/>
                  </a:ext>
                </a:extLst>
              </p:cNvPr>
              <p:cNvSpPr txBox="1"/>
              <p:nvPr/>
            </p:nvSpPr>
            <p:spPr>
              <a:xfrm>
                <a:off x="995517" y="828663"/>
                <a:ext cx="210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6074227-DEA3-441A-9BF0-AC3733CA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17" y="828663"/>
                <a:ext cx="21090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75F1B4-2410-45DA-A885-DF4722ACB6E7}"/>
                  </a:ext>
                </a:extLst>
              </p:cNvPr>
              <p:cNvSpPr txBox="1"/>
              <p:nvPr/>
            </p:nvSpPr>
            <p:spPr>
              <a:xfrm>
                <a:off x="8750710" y="828663"/>
                <a:ext cx="210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75F1B4-2410-45DA-A885-DF4722AC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10" y="828663"/>
                <a:ext cx="21090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A1DFB0-72E1-4435-B3FE-909EFC69D051}"/>
                  </a:ext>
                </a:extLst>
              </p:cNvPr>
              <p:cNvSpPr txBox="1"/>
              <p:nvPr/>
            </p:nvSpPr>
            <p:spPr>
              <a:xfrm>
                <a:off x="2979175" y="828663"/>
                <a:ext cx="210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A1DFB0-72E1-4435-B3FE-909EFC69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75" y="828663"/>
                <a:ext cx="21090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FD4775-551E-4EFF-9D7A-135332C4051A}"/>
                  </a:ext>
                </a:extLst>
              </p:cNvPr>
              <p:cNvSpPr txBox="1"/>
              <p:nvPr/>
            </p:nvSpPr>
            <p:spPr>
              <a:xfrm>
                <a:off x="6872750" y="828663"/>
                <a:ext cx="210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FD4775-551E-4EFF-9D7A-135332C4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828663"/>
                <a:ext cx="21090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8455B86-F017-4FE1-88D1-C1F342DB5200}"/>
                  </a:ext>
                </a:extLst>
              </p:cNvPr>
              <p:cNvSpPr txBox="1"/>
              <p:nvPr/>
            </p:nvSpPr>
            <p:spPr>
              <a:xfrm>
                <a:off x="4962833" y="828663"/>
                <a:ext cx="210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8455B86-F017-4FE1-88D1-C1F342DB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33" y="828663"/>
                <a:ext cx="21090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169530-F05B-4822-B87F-6BB6F37D0825}"/>
              </a:ext>
            </a:extLst>
          </p:cNvPr>
          <p:cNvSpPr txBox="1"/>
          <p:nvPr/>
        </p:nvSpPr>
        <p:spPr>
          <a:xfrm>
            <a:off x="6703139" y="797883"/>
            <a:ext cx="56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+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01D8D68-4966-45B7-A249-7B5F17321672}"/>
              </a:ext>
            </a:extLst>
          </p:cNvPr>
          <p:cNvSpPr txBox="1"/>
          <p:nvPr/>
        </p:nvSpPr>
        <p:spPr>
          <a:xfrm>
            <a:off x="4740375" y="797884"/>
            <a:ext cx="56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+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040F54-0219-4A11-977F-965448D4EB28}"/>
              </a:ext>
            </a:extLst>
          </p:cNvPr>
          <p:cNvSpPr txBox="1"/>
          <p:nvPr/>
        </p:nvSpPr>
        <p:spPr>
          <a:xfrm>
            <a:off x="8583567" y="797882"/>
            <a:ext cx="56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+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0616B8-239C-4293-9209-0157BE0075B0}"/>
              </a:ext>
            </a:extLst>
          </p:cNvPr>
          <p:cNvSpPr txBox="1"/>
          <p:nvPr/>
        </p:nvSpPr>
        <p:spPr>
          <a:xfrm>
            <a:off x="2725993" y="797885"/>
            <a:ext cx="56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+</a:t>
            </a:r>
            <a:endParaRPr lang="zh-TW" altLang="en-US" sz="32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AD9E07F-6C78-4741-922D-162CEB293B38}"/>
              </a:ext>
            </a:extLst>
          </p:cNvPr>
          <p:cNvCxnSpPr/>
          <p:nvPr/>
        </p:nvCxnSpPr>
        <p:spPr>
          <a:xfrm>
            <a:off x="5921634" y="1555955"/>
            <a:ext cx="0" cy="4277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2E2AE0E9-0D02-4AD0-B1B4-C2B274C38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72" y="2761661"/>
            <a:ext cx="4932123" cy="369909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5707C4D-2615-4D4D-B0A5-42E24E9B92F2}"/>
              </a:ext>
            </a:extLst>
          </p:cNvPr>
          <p:cNvSpPr txBox="1"/>
          <p:nvPr/>
        </p:nvSpPr>
        <p:spPr>
          <a:xfrm>
            <a:off x="5058694" y="2159876"/>
            <a:ext cx="16444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TAKE_2L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092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D14346D8-565F-4E98-BB49-74D2DC1E2DD4}"/>
              </a:ext>
            </a:extLst>
          </p:cNvPr>
          <p:cNvGrpSpPr/>
          <p:nvPr/>
        </p:nvGrpSpPr>
        <p:grpSpPr>
          <a:xfrm>
            <a:off x="78658" y="1998406"/>
            <a:ext cx="12034684" cy="3539612"/>
            <a:chOff x="78658" y="1489587"/>
            <a:chExt cx="12034684" cy="3539612"/>
          </a:xfrm>
        </p:grpSpPr>
        <p:pic>
          <p:nvPicPr>
            <p:cNvPr id="5" name="圖片 4" descr="一張含有 夜空 的圖片&#10;&#10;描述是以高可信度產生">
              <a:extLst>
                <a:ext uri="{FF2B5EF4-FFF2-40B4-BE49-F238E27FC236}">
                  <a16:creationId xmlns:a16="http://schemas.microsoft.com/office/drawing/2014/main" id="{B260AB91-7EC7-4C43-8587-65D2C56D6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" y="2123767"/>
              <a:ext cx="3873909" cy="2905432"/>
            </a:xfrm>
            <a:prstGeom prst="rect">
              <a:avLst/>
            </a:prstGeom>
          </p:spPr>
        </p:pic>
        <p:pic>
          <p:nvPicPr>
            <p:cNvPr id="7" name="圖片 6" descr="一張含有 黑暗, 個人, 黑色 的圖片&#10;&#10;描述是以高可信度產生">
              <a:extLst>
                <a:ext uri="{FF2B5EF4-FFF2-40B4-BE49-F238E27FC236}">
                  <a16:creationId xmlns:a16="http://schemas.microsoft.com/office/drawing/2014/main" id="{C190CCCF-7583-4B5C-B94B-9DF50D2F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45" y="2123767"/>
              <a:ext cx="3873909" cy="290543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44A1386-B5A8-47BA-A158-C71AA999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33" y="2123767"/>
              <a:ext cx="3873909" cy="290543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C2A9B21-BA06-4E88-B554-4FF99783EDD9}"/>
                </a:ext>
              </a:extLst>
            </p:cNvPr>
            <p:cNvSpPr txBox="1"/>
            <p:nvPr/>
          </p:nvSpPr>
          <p:spPr>
            <a:xfrm>
              <a:off x="1084006" y="1489587"/>
              <a:ext cx="1644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TAKE_2R</a:t>
              </a:r>
              <a:endParaRPr lang="zh-TW" altLang="en-US" sz="2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930C1EA-7D23-45EB-A624-2C07A8F22A3E}"/>
                </a:ext>
              </a:extLst>
            </p:cNvPr>
            <p:cNvSpPr txBox="1"/>
            <p:nvPr/>
          </p:nvSpPr>
          <p:spPr>
            <a:xfrm>
              <a:off x="5197577" y="1489587"/>
              <a:ext cx="1644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TAKE_1L</a:t>
              </a:r>
              <a:endParaRPr lang="zh-TW" altLang="en-US" sz="24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6DF76E-4BD3-4B6A-BEE3-38A58820EAB3}"/>
                </a:ext>
              </a:extLst>
            </p:cNvPr>
            <p:cNvSpPr txBox="1"/>
            <p:nvPr/>
          </p:nvSpPr>
          <p:spPr>
            <a:xfrm>
              <a:off x="9311149" y="1489587"/>
              <a:ext cx="1644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TAKE_1R</a:t>
              </a:r>
              <a:endParaRPr lang="zh-TW" altLang="en-US" sz="24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F9813A-4AD3-4C2C-8ECF-B7E898B2B813}"/>
              </a:ext>
            </a:extLst>
          </p:cNvPr>
          <p:cNvSpPr txBox="1"/>
          <p:nvPr/>
        </p:nvSpPr>
        <p:spPr>
          <a:xfrm>
            <a:off x="4098822" y="217694"/>
            <a:ext cx="3465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Likewise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380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8D129F7-6916-4415-A0AF-E16B76F5E395}"/>
              </a:ext>
            </a:extLst>
          </p:cNvPr>
          <p:cNvGrpSpPr/>
          <p:nvPr/>
        </p:nvGrpSpPr>
        <p:grpSpPr>
          <a:xfrm>
            <a:off x="5325691" y="894695"/>
            <a:ext cx="6114647" cy="5519116"/>
            <a:chOff x="6181097" y="1174914"/>
            <a:chExt cx="6114647" cy="55191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3E5824C-6F9D-473F-9C74-643D1D533E07}"/>
                </a:ext>
              </a:extLst>
            </p:cNvPr>
            <p:cNvSpPr txBox="1"/>
            <p:nvPr/>
          </p:nvSpPr>
          <p:spPr>
            <a:xfrm>
              <a:off x="9004554" y="1174914"/>
              <a:ext cx="2134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Scene object point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AAAA340-FEA5-4FB6-AE53-0F830F160E46}"/>
                </a:ext>
              </a:extLst>
            </p:cNvPr>
            <p:cNvSpPr txBox="1"/>
            <p:nvPr/>
          </p:nvSpPr>
          <p:spPr>
            <a:xfrm>
              <a:off x="6181097" y="3994012"/>
              <a:ext cx="18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Left image plane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CA8E3B-A9DF-4726-9FBA-B1E8F4A18C7B}"/>
                </a:ext>
              </a:extLst>
            </p:cNvPr>
            <p:cNvSpPr txBox="1"/>
            <p:nvPr/>
          </p:nvSpPr>
          <p:spPr>
            <a:xfrm>
              <a:off x="10285979" y="3959796"/>
              <a:ext cx="200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Right image plane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041DFA9-553F-4B09-B9D2-729BFE4065C5}"/>
                </a:ext>
              </a:extLst>
            </p:cNvPr>
            <p:cNvGrpSpPr/>
            <p:nvPr/>
          </p:nvGrpSpPr>
          <p:grpSpPr>
            <a:xfrm>
              <a:off x="6674563" y="1496800"/>
              <a:ext cx="4674102" cy="5197230"/>
              <a:chOff x="6674563" y="1496800"/>
              <a:chExt cx="4674102" cy="519723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97E3B32-7BE5-41F5-A502-A07848879B77}"/>
                  </a:ext>
                </a:extLst>
              </p:cNvPr>
              <p:cNvGrpSpPr/>
              <p:nvPr/>
            </p:nvGrpSpPr>
            <p:grpSpPr>
              <a:xfrm>
                <a:off x="7343775" y="1496800"/>
                <a:ext cx="3705225" cy="4574948"/>
                <a:chOff x="7343775" y="1496800"/>
                <a:chExt cx="3705225" cy="4574948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61EB7719-D9D0-45EE-80B3-2D5750ED19F6}"/>
                    </a:ext>
                  </a:extLst>
                </p:cNvPr>
                <p:cNvGrpSpPr/>
                <p:nvPr/>
              </p:nvGrpSpPr>
              <p:grpSpPr>
                <a:xfrm>
                  <a:off x="7343775" y="1496800"/>
                  <a:ext cx="3705225" cy="4574948"/>
                  <a:chOff x="7343775" y="1496800"/>
                  <a:chExt cx="3705225" cy="4574948"/>
                </a:xfrm>
              </p:grpSpPr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C961D946-F5A9-4ECA-B446-07DAD997DA49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523998"/>
                    <a:ext cx="3705225" cy="4502572"/>
                    <a:chOff x="7705725" y="1833490"/>
                    <a:chExt cx="3287023" cy="4193082"/>
                  </a:xfrm>
                </p:grpSpPr>
                <p:sp>
                  <p:nvSpPr>
                    <p:cNvPr id="24" name="等腰三角形 23">
                      <a:extLst>
                        <a:ext uri="{FF2B5EF4-FFF2-40B4-BE49-F238E27FC236}">
                          <a16:creationId xmlns:a16="http://schemas.microsoft.com/office/drawing/2014/main" id="{AA7CB834-0AE8-4474-96D8-4024E4982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2261" y="1833490"/>
                      <a:ext cx="1693588" cy="4193080"/>
                    </a:xfrm>
                    <a:prstGeom prst="triangle">
                      <a:avLst>
                        <a:gd name="adj" fmla="val 10000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5" name="平行四邊形 24">
                      <a:extLst>
                        <a:ext uri="{FF2B5EF4-FFF2-40B4-BE49-F238E27FC236}">
                          <a16:creationId xmlns:a16="http://schemas.microsoft.com/office/drawing/2014/main" id="{A586A107-039E-4538-A14D-F1CED304C68C}"/>
                        </a:ext>
                      </a:extLst>
                    </p:cNvPr>
                    <p:cNvSpPr/>
                    <p:nvPr/>
                  </p:nvSpPr>
                  <p:spPr>
                    <a:xfrm rot="4568869">
                      <a:off x="7802655" y="4285524"/>
                      <a:ext cx="1343000" cy="1368264"/>
                    </a:xfrm>
                    <a:prstGeom prst="parallelogram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6" name="平行四邊形 25">
                      <a:extLst>
                        <a:ext uri="{FF2B5EF4-FFF2-40B4-BE49-F238E27FC236}">
                          <a16:creationId xmlns:a16="http://schemas.microsoft.com/office/drawing/2014/main" id="{B0C5BB81-704A-4B8F-BFD4-907EBF61A937}"/>
                        </a:ext>
                      </a:extLst>
                    </p:cNvPr>
                    <p:cNvSpPr/>
                    <p:nvPr/>
                  </p:nvSpPr>
                  <p:spPr>
                    <a:xfrm rot="4568869">
                      <a:off x="9527064" y="4285524"/>
                      <a:ext cx="1343000" cy="1368264"/>
                    </a:xfrm>
                    <a:prstGeom prst="parallelogram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cxnSp>
                  <p:nvCxnSpPr>
                    <p:cNvPr id="27" name="直線接點 26">
                      <a:extLst>
                        <a:ext uri="{FF2B5EF4-FFF2-40B4-BE49-F238E27FC236}">
                          <a16:creationId xmlns:a16="http://schemas.microsoft.com/office/drawing/2014/main" id="{B235EE4D-088A-4948-9A8D-B0BD23F61E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32261" y="3233666"/>
                      <a:ext cx="402164" cy="2792906"/>
                    </a:xfrm>
                    <a:prstGeom prst="line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線接點 27">
                      <a:extLst>
                        <a:ext uri="{FF2B5EF4-FFF2-40B4-BE49-F238E27FC236}">
                          <a16:creationId xmlns:a16="http://schemas.microsoft.com/office/drawing/2014/main" id="{1B7AE199-82C9-450A-B38F-4AF898B280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025849" y="3233666"/>
                      <a:ext cx="384976" cy="2792906"/>
                    </a:xfrm>
                    <a:prstGeom prst="line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線接點 28">
                      <a:extLst>
                        <a:ext uri="{FF2B5EF4-FFF2-40B4-BE49-F238E27FC236}">
                          <a16:creationId xmlns:a16="http://schemas.microsoft.com/office/drawing/2014/main" id="{F17BB8FF-96C6-49CD-921B-6FCAFEACE9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32261" y="6026570"/>
                      <a:ext cx="1693588" cy="1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線接點 29">
                      <a:extLst>
                        <a:ext uri="{FF2B5EF4-FFF2-40B4-BE49-F238E27FC236}">
                          <a16:creationId xmlns:a16="http://schemas.microsoft.com/office/drawing/2014/main" id="{0372E02A-DB01-479B-BD16-707074C54F4C}"/>
                        </a:ext>
                      </a:extLst>
                    </p:cNvPr>
                    <p:cNvCxnSpPr>
                      <a:cxnSpLocks/>
                      <a:endCxn id="24" idx="0"/>
                    </p:cNvCxnSpPr>
                    <p:nvPr/>
                  </p:nvCxnSpPr>
                  <p:spPr>
                    <a:xfrm flipV="1">
                      <a:off x="8332261" y="1833490"/>
                      <a:ext cx="1693588" cy="4193082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線接點 30">
                      <a:extLst>
                        <a:ext uri="{FF2B5EF4-FFF2-40B4-BE49-F238E27FC236}">
                          <a16:creationId xmlns:a16="http://schemas.microsoft.com/office/drawing/2014/main" id="{C43DB8F8-B1CA-4855-9D95-93BC43B5ED5F}"/>
                        </a:ext>
                      </a:extLst>
                    </p:cNvPr>
                    <p:cNvCxnSpPr>
                      <a:cxnSpLocks/>
                      <a:endCxn id="24" idx="0"/>
                    </p:cNvCxnSpPr>
                    <p:nvPr/>
                  </p:nvCxnSpPr>
                  <p:spPr>
                    <a:xfrm flipV="1">
                      <a:off x="10025849" y="1833490"/>
                      <a:ext cx="0" cy="4193082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線單箭頭接點 31">
                      <a:extLst>
                        <a:ext uri="{FF2B5EF4-FFF2-40B4-BE49-F238E27FC236}">
                          <a16:creationId xmlns:a16="http://schemas.microsoft.com/office/drawing/2014/main" id="{FF536905-E4CB-4605-BD00-7A1D750EDD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8332260" y="4342420"/>
                      <a:ext cx="135164" cy="664977"/>
                    </a:xfrm>
                    <a:prstGeom prst="straightConnector1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線單箭頭接點 32">
                      <a:extLst>
                        <a:ext uri="{FF2B5EF4-FFF2-40B4-BE49-F238E27FC236}">
                          <a16:creationId xmlns:a16="http://schemas.microsoft.com/office/drawing/2014/main" id="{B5BB7B39-EB69-45A1-9DD1-D1FDF2F9CB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55328" y="5016920"/>
                      <a:ext cx="843832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單箭頭接點 33">
                      <a:extLst>
                        <a:ext uri="{FF2B5EF4-FFF2-40B4-BE49-F238E27FC236}">
                          <a16:creationId xmlns:a16="http://schemas.microsoft.com/office/drawing/2014/main" id="{F868AAF5-C6DC-4AC0-9C11-2D8E40DCD1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0025848" y="4342420"/>
                      <a:ext cx="135164" cy="664977"/>
                    </a:xfrm>
                    <a:prstGeom prst="straightConnector1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單箭頭接點 34">
                      <a:extLst>
                        <a:ext uri="{FF2B5EF4-FFF2-40B4-BE49-F238E27FC236}">
                          <a16:creationId xmlns:a16="http://schemas.microsoft.com/office/drawing/2014/main" id="{AA98BC0C-5417-4050-98CF-A145DEEACE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48916" y="5016920"/>
                      <a:ext cx="843832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接點 35">
                      <a:extLst>
                        <a:ext uri="{FF2B5EF4-FFF2-40B4-BE49-F238E27FC236}">
                          <a16:creationId xmlns:a16="http://schemas.microsoft.com/office/drawing/2014/main" id="{972DBDBF-69D9-4999-A82D-1AD0641F57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05725" y="4686300"/>
                      <a:ext cx="1409700" cy="0"/>
                    </a:xfrm>
                    <a:prstGeom prst="line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線接點 36">
                      <a:extLst>
                        <a:ext uri="{FF2B5EF4-FFF2-40B4-BE49-F238E27FC236}">
                          <a16:creationId xmlns:a16="http://schemas.microsoft.com/office/drawing/2014/main" id="{AB06C480-179D-47A0-BEA8-5F84C10CFB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4541" y="4686300"/>
                      <a:ext cx="1409700" cy="0"/>
                    </a:xfrm>
                    <a:prstGeom prst="line">
                      <a:avLst/>
                    </a:prstGeom>
                    <a:ln w="158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橢圓 18">
                    <a:extLst>
                      <a:ext uri="{FF2B5EF4-FFF2-40B4-BE49-F238E27FC236}">
                        <a16:creationId xmlns:a16="http://schemas.microsoft.com/office/drawing/2014/main" id="{8C0058BD-B576-4314-974F-DBB02F464D26}"/>
                      </a:ext>
                    </a:extLst>
                  </p:cNvPr>
                  <p:cNvSpPr/>
                  <p:nvPr/>
                </p:nvSpPr>
                <p:spPr>
                  <a:xfrm>
                    <a:off x="8011925" y="5962432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>
                    <a:extLst>
                      <a:ext uri="{FF2B5EF4-FFF2-40B4-BE49-F238E27FC236}">
                        <a16:creationId xmlns:a16="http://schemas.microsoft.com/office/drawing/2014/main" id="{5C6DD5F3-F3DD-4E0E-9CD4-BD05207FB787}"/>
                      </a:ext>
                    </a:extLst>
                  </p:cNvPr>
                  <p:cNvSpPr/>
                  <p:nvPr/>
                </p:nvSpPr>
                <p:spPr>
                  <a:xfrm>
                    <a:off x="9901944" y="5966972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>
                    <a:extLst>
                      <a:ext uri="{FF2B5EF4-FFF2-40B4-BE49-F238E27FC236}">
                        <a16:creationId xmlns:a16="http://schemas.microsoft.com/office/drawing/2014/main" id="{5384BDF6-E3E9-4AB0-9B8B-82C2BAE92099}"/>
                      </a:ext>
                    </a:extLst>
                  </p:cNvPr>
                  <p:cNvSpPr/>
                  <p:nvPr/>
                </p:nvSpPr>
                <p:spPr>
                  <a:xfrm>
                    <a:off x="9901944" y="4534985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>
                    <a:extLst>
                      <a:ext uri="{FF2B5EF4-FFF2-40B4-BE49-F238E27FC236}">
                        <a16:creationId xmlns:a16="http://schemas.microsoft.com/office/drawing/2014/main" id="{4BEA3042-538F-4EF6-BF5B-EA78EC2BC0C1}"/>
                      </a:ext>
                    </a:extLst>
                  </p:cNvPr>
                  <p:cNvSpPr/>
                  <p:nvPr/>
                </p:nvSpPr>
                <p:spPr>
                  <a:xfrm>
                    <a:off x="8603814" y="4534985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>
                    <a:extLst>
                      <a:ext uri="{FF2B5EF4-FFF2-40B4-BE49-F238E27FC236}">
                        <a16:creationId xmlns:a16="http://schemas.microsoft.com/office/drawing/2014/main" id="{B17BE309-8CBA-476B-BB3B-44057699F1DD}"/>
                      </a:ext>
                    </a:extLst>
                  </p:cNvPr>
                  <p:cNvSpPr/>
                  <p:nvPr/>
                </p:nvSpPr>
                <p:spPr>
                  <a:xfrm>
                    <a:off x="9882905" y="1496800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" name="平行四邊形 15">
                  <a:extLst>
                    <a:ext uri="{FF2B5EF4-FFF2-40B4-BE49-F238E27FC236}">
                      <a16:creationId xmlns:a16="http://schemas.microsoft.com/office/drawing/2014/main" id="{8236C715-05DA-47FF-A5BB-800ABB675487}"/>
                    </a:ext>
                  </a:extLst>
                </p:cNvPr>
                <p:cNvSpPr/>
                <p:nvPr/>
              </p:nvSpPr>
              <p:spPr>
                <a:xfrm rot="21403909">
                  <a:off x="8191923" y="4948668"/>
                  <a:ext cx="152361" cy="115729"/>
                </a:xfrm>
                <a:prstGeom prst="parallelogram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平行四邊形 16">
                  <a:extLst>
                    <a:ext uri="{FF2B5EF4-FFF2-40B4-BE49-F238E27FC236}">
                      <a16:creationId xmlns:a16="http://schemas.microsoft.com/office/drawing/2014/main" id="{96C042AE-2504-46E1-BF04-14132A589F0B}"/>
                    </a:ext>
                  </a:extLst>
                </p:cNvPr>
                <p:cNvSpPr/>
                <p:nvPr/>
              </p:nvSpPr>
              <p:spPr>
                <a:xfrm>
                  <a:off x="10109319" y="4941540"/>
                  <a:ext cx="152361" cy="115729"/>
                </a:xfrm>
                <a:prstGeom prst="parallelogram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D74D58B-7D90-47AF-9844-CACFE7DBB887}"/>
                  </a:ext>
                </a:extLst>
              </p:cNvPr>
              <p:cNvSpPr txBox="1"/>
              <p:nvPr/>
            </p:nvSpPr>
            <p:spPr>
              <a:xfrm>
                <a:off x="6674563" y="6044035"/>
                <a:ext cx="1828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Left camera </a:t>
                </a:r>
              </a:p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lens center</a:t>
                </a:r>
                <a:endParaRPr lang="zh-TW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2A70A6E-4E0B-4D32-9724-B5E2DA08834E}"/>
                  </a:ext>
                </a:extLst>
              </p:cNvPr>
              <p:cNvSpPr txBox="1"/>
              <p:nvPr/>
            </p:nvSpPr>
            <p:spPr>
              <a:xfrm>
                <a:off x="9519873" y="6047699"/>
                <a:ext cx="1828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Right camera </a:t>
                </a:r>
              </a:p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lens center</a:t>
                </a:r>
                <a:endParaRPr lang="zh-TW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69BED29-0D84-4525-85B6-38731D2C191E}"/>
                  </a:ext>
                </a:extLst>
              </p:cNvPr>
              <p:cNvSpPr txBox="1"/>
              <p:nvPr/>
            </p:nvSpPr>
            <p:spPr>
              <a:xfrm>
                <a:off x="8677251" y="1908678"/>
                <a:ext cx="1136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Epipolar</a:t>
                </a:r>
              </a:p>
              <a:p>
                <a:pPr algn="ctr"/>
                <a:r>
                  <a:rPr lang="en-US" altLang="zh-TW" dirty="0">
                    <a:solidFill>
                      <a:schemeClr val="accent1">
                        <a:lumMod val="50000"/>
                      </a:schemeClr>
                    </a:solidFill>
                  </a:rPr>
                  <a:t> plane</a:t>
                </a:r>
                <a:endParaRPr lang="zh-TW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CA8449C0-9F18-4DD5-9BED-F23BA3CC1328}"/>
                  </a:ext>
                </a:extLst>
              </p:cNvPr>
              <p:cNvCxnSpPr>
                <a:cxnSpLocks/>
                <a:endCxn id="21" idx="6"/>
              </p:cNvCxnSpPr>
              <p:nvPr/>
            </p:nvCxnSpPr>
            <p:spPr>
              <a:xfrm>
                <a:off x="9292545" y="4587373"/>
                <a:ext cx="723677" cy="0"/>
              </a:xfrm>
              <a:prstGeom prst="line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7CE36BA-E71D-4A8A-86AB-F0C9E864B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9664" y="4587373"/>
                <a:ext cx="261614" cy="3970"/>
              </a:xfrm>
              <a:prstGeom prst="line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370E9AD-1E83-493B-BCC4-DDDE67F7A780}"/>
              </a:ext>
            </a:extLst>
          </p:cNvPr>
          <p:cNvSpPr txBox="1"/>
          <p:nvPr/>
        </p:nvSpPr>
        <p:spPr>
          <a:xfrm>
            <a:off x="140109" y="368709"/>
            <a:ext cx="432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+mj-lt"/>
              </a:rPr>
              <a:t>Epipolar Constraint </a:t>
            </a:r>
            <a:endParaRPr lang="zh-TW" altLang="en-US" sz="4000" b="1" dirty="0">
              <a:latin typeface="+mj-lt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10BF44-DADB-4FF8-9042-B1CDB9E96E2D}"/>
              </a:ext>
            </a:extLst>
          </p:cNvPr>
          <p:cNvSpPr txBox="1"/>
          <p:nvPr/>
        </p:nvSpPr>
        <p:spPr>
          <a:xfrm>
            <a:off x="291830" y="2017736"/>
            <a:ext cx="4932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 </a:t>
            </a:r>
            <a:r>
              <a:rPr lang="en-US" altLang="zh-TW" sz="2400" dirty="0"/>
              <a:t>With the epipolar constraint, matching points should lie on the same row of the left image plane and right image plane.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18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群組 85">
            <a:extLst>
              <a:ext uri="{FF2B5EF4-FFF2-40B4-BE49-F238E27FC236}">
                <a16:creationId xmlns:a16="http://schemas.microsoft.com/office/drawing/2014/main" id="{9F2718A0-5F4E-43C7-8A84-22FA6859F185}"/>
              </a:ext>
            </a:extLst>
          </p:cNvPr>
          <p:cNvGrpSpPr/>
          <p:nvPr/>
        </p:nvGrpSpPr>
        <p:grpSpPr>
          <a:xfrm>
            <a:off x="325253" y="181210"/>
            <a:ext cx="7619995" cy="6075224"/>
            <a:chOff x="1828805" y="355638"/>
            <a:chExt cx="7619995" cy="6075224"/>
          </a:xfrm>
        </p:grpSpPr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A37D425B-5AE4-449E-9B74-18F0DDF6BB38}"/>
                </a:ext>
              </a:extLst>
            </p:cNvPr>
            <p:cNvGrpSpPr/>
            <p:nvPr/>
          </p:nvGrpSpPr>
          <p:grpSpPr>
            <a:xfrm>
              <a:off x="1828805" y="574715"/>
              <a:ext cx="7619995" cy="5536049"/>
              <a:chOff x="1676405" y="898565"/>
              <a:chExt cx="7619995" cy="5536049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E91B477C-2B2C-46E6-B756-087107990329}"/>
                  </a:ext>
                </a:extLst>
              </p:cNvPr>
              <p:cNvGrpSpPr/>
              <p:nvPr/>
            </p:nvGrpSpPr>
            <p:grpSpPr>
              <a:xfrm>
                <a:off x="2314575" y="898565"/>
                <a:ext cx="6981825" cy="5536049"/>
                <a:chOff x="2247900" y="1193840"/>
                <a:chExt cx="6981825" cy="5536049"/>
              </a:xfrm>
            </p:grpSpPr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36D4FD1C-66A1-4918-BA2A-8BD59C42E11A}"/>
                    </a:ext>
                  </a:extLst>
                </p:cNvPr>
                <p:cNvGrpSpPr/>
                <p:nvPr/>
              </p:nvGrpSpPr>
              <p:grpSpPr>
                <a:xfrm>
                  <a:off x="2247900" y="1390650"/>
                  <a:ext cx="6981825" cy="5124450"/>
                  <a:chOff x="1590675" y="742950"/>
                  <a:chExt cx="6981825" cy="5124450"/>
                </a:xfrm>
              </p:grpSpPr>
              <p:cxnSp>
                <p:nvCxnSpPr>
                  <p:cNvPr id="5" name="直線接點 4">
                    <a:extLst>
                      <a:ext uri="{FF2B5EF4-FFF2-40B4-BE49-F238E27FC236}">
                        <a16:creationId xmlns:a16="http://schemas.microsoft.com/office/drawing/2014/main" id="{6600E01C-0327-4278-9B70-6FF8C720DF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0675" y="5591175"/>
                    <a:ext cx="6981825" cy="0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接點 6">
                    <a:extLst>
                      <a:ext uri="{FF2B5EF4-FFF2-40B4-BE49-F238E27FC236}">
                        <a16:creationId xmlns:a16="http://schemas.microsoft.com/office/drawing/2014/main" id="{AC1CDBFE-DB22-4D38-A416-32FC29F90B43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742950"/>
                    <a:ext cx="0" cy="512445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prstDash val="sysDash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接點 7">
                    <a:extLst>
                      <a:ext uri="{FF2B5EF4-FFF2-40B4-BE49-F238E27FC236}">
                        <a16:creationId xmlns:a16="http://schemas.microsoft.com/office/drawing/2014/main" id="{04135A33-53AE-499B-92A2-3B95C47A9A14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742950"/>
                    <a:ext cx="0" cy="512445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單箭頭接點 11">
                    <a:extLst>
                      <a:ext uri="{FF2B5EF4-FFF2-40B4-BE49-F238E27FC236}">
                        <a16:creationId xmlns:a16="http://schemas.microsoft.com/office/drawing/2014/main" id="{E640AB6E-D43E-427F-8313-E6729CD51BFF}"/>
                      </a:ext>
                    </a:extLst>
                  </p:cNvPr>
                  <p:cNvCxnSpPr/>
                  <p:nvPr/>
                </p:nvCxnSpPr>
                <p:spPr>
                  <a:xfrm>
                    <a:off x="2895599" y="5734050"/>
                    <a:ext cx="3200400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接點 13">
                    <a:extLst>
                      <a:ext uri="{FF2B5EF4-FFF2-40B4-BE49-F238E27FC236}">
                        <a16:creationId xmlns:a16="http://schemas.microsoft.com/office/drawing/2014/main" id="{7AFB45EC-919F-4682-AC3D-644F3D135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95600" y="933450"/>
                    <a:ext cx="4252912" cy="4657726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接點 15">
                    <a:extLst>
                      <a:ext uri="{FF2B5EF4-FFF2-40B4-BE49-F238E27FC236}">
                        <a16:creationId xmlns:a16="http://schemas.microsoft.com/office/drawing/2014/main" id="{09439788-BED4-492C-BCCD-33F92BC26A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6000" y="933450"/>
                    <a:ext cx="1052512" cy="4657726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接點 16">
                    <a:extLst>
                      <a:ext uri="{FF2B5EF4-FFF2-40B4-BE49-F238E27FC236}">
                        <a16:creationId xmlns:a16="http://schemas.microsoft.com/office/drawing/2014/main" id="{DD9D66A3-4E90-4646-9EA2-377CBF7D6655}"/>
                      </a:ext>
                    </a:extLst>
                  </p:cNvPr>
                  <p:cNvCxnSpPr/>
                  <p:nvPr/>
                </p:nvCxnSpPr>
                <p:spPr>
                  <a:xfrm>
                    <a:off x="1590675" y="4476750"/>
                    <a:ext cx="6124575" cy="0"/>
                  </a:xfrm>
                  <a:prstGeom prst="line">
                    <a:avLst/>
                  </a:prstGeom>
                  <a:ln w="15875" cmpd="sng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單箭頭接點 18">
                    <a:extLst>
                      <a:ext uri="{FF2B5EF4-FFF2-40B4-BE49-F238E27FC236}">
                        <a16:creationId xmlns:a16="http://schemas.microsoft.com/office/drawing/2014/main" id="{3545D5AD-905A-49B9-80F5-24B8EC60A387}"/>
                      </a:ext>
                    </a:extLst>
                  </p:cNvPr>
                  <p:cNvCxnSpPr/>
                  <p:nvPr/>
                </p:nvCxnSpPr>
                <p:spPr>
                  <a:xfrm>
                    <a:off x="7515225" y="4476750"/>
                    <a:ext cx="0" cy="1114425"/>
                  </a:xfrm>
                  <a:prstGeom prst="straightConnector1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ADD254AC-2E6B-4131-86D8-DB620291424C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4476750"/>
                    <a:ext cx="2362200" cy="0"/>
                  </a:xfrm>
                  <a:prstGeom prst="line">
                    <a:avLst/>
                  </a:prstGeom>
                  <a:ln w="635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617094B3-FE45-45C7-ADA6-1F2EAA806D91}"/>
                      </a:ext>
                    </a:extLst>
                  </p:cNvPr>
                  <p:cNvCxnSpPr/>
                  <p:nvPr/>
                </p:nvCxnSpPr>
                <p:spPr>
                  <a:xfrm>
                    <a:off x="4857750" y="4476750"/>
                    <a:ext cx="2362200" cy="0"/>
                  </a:xfrm>
                  <a:prstGeom prst="line">
                    <a:avLst/>
                  </a:prstGeom>
                  <a:ln w="635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B97B4A54-B9A3-4F06-B876-FBAA2EA2A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2225" y="933450"/>
                    <a:ext cx="2200275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>
                    <a:extLst>
                      <a:ext uri="{FF2B5EF4-FFF2-40B4-BE49-F238E27FC236}">
                        <a16:creationId xmlns:a16="http://schemas.microsoft.com/office/drawing/2014/main" id="{3D76F602-8A17-468F-A4E9-B827B3F32A08}"/>
                      </a:ext>
                    </a:extLst>
                  </p:cNvPr>
                  <p:cNvCxnSpPr/>
                  <p:nvPr/>
                </p:nvCxnSpPr>
                <p:spPr>
                  <a:xfrm>
                    <a:off x="8048625" y="933450"/>
                    <a:ext cx="0" cy="4657725"/>
                  </a:xfrm>
                  <a:prstGeom prst="straightConnector1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43900DC5-38E2-4533-AE43-504E7F1A8E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24300" y="3429000"/>
                    <a:ext cx="0" cy="1304925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接點 37">
                    <a:extLst>
                      <a:ext uri="{FF2B5EF4-FFF2-40B4-BE49-F238E27FC236}">
                        <a16:creationId xmlns:a16="http://schemas.microsoft.com/office/drawing/2014/main" id="{D8ECE181-6574-4B46-B3FE-3DC2A7926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43650" y="3457575"/>
                    <a:ext cx="0" cy="1304925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E696FC96-3157-4F5C-BB2D-07203DE3E1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14525" y="933450"/>
                    <a:ext cx="4524375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單箭頭接點 42">
                    <a:extLst>
                      <a:ext uri="{FF2B5EF4-FFF2-40B4-BE49-F238E27FC236}">
                        <a16:creationId xmlns:a16="http://schemas.microsoft.com/office/drawing/2014/main" id="{72BFDC60-2B01-4EB8-9ED5-FCAA560B73B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3790950"/>
                    <a:ext cx="1028700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A0751449-D6FE-4391-B0AC-B57E83875BF0}"/>
                      </a:ext>
                    </a:extLst>
                  </p:cNvPr>
                  <p:cNvCxnSpPr/>
                  <p:nvPr/>
                </p:nvCxnSpPr>
                <p:spPr>
                  <a:xfrm>
                    <a:off x="5629275" y="3790950"/>
                    <a:ext cx="466725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單箭頭接點 46">
                    <a:extLst>
                      <a:ext uri="{FF2B5EF4-FFF2-40B4-BE49-F238E27FC236}">
                        <a16:creationId xmlns:a16="http://schemas.microsoft.com/office/drawing/2014/main" id="{B82253D3-77F7-4B2C-85FC-526995ED51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343650" y="3790950"/>
                    <a:ext cx="247650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橢圓 47">
                    <a:extLst>
                      <a:ext uri="{FF2B5EF4-FFF2-40B4-BE49-F238E27FC236}">
                        <a16:creationId xmlns:a16="http://schemas.microsoft.com/office/drawing/2014/main" id="{52B6F1F9-2BBB-4226-A700-7FE5E46F99AA}"/>
                      </a:ext>
                    </a:extLst>
                  </p:cNvPr>
                  <p:cNvSpPr/>
                  <p:nvPr/>
                </p:nvSpPr>
                <p:spPr>
                  <a:xfrm>
                    <a:off x="6286511" y="4424362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49" name="橢圓 48">
                    <a:extLst>
                      <a:ext uri="{FF2B5EF4-FFF2-40B4-BE49-F238E27FC236}">
                        <a16:creationId xmlns:a16="http://schemas.microsoft.com/office/drawing/2014/main" id="{3AA8EF40-F669-4EDC-9B07-0507B0968808}"/>
                      </a:ext>
                    </a:extLst>
                  </p:cNvPr>
                  <p:cNvSpPr/>
                  <p:nvPr/>
                </p:nvSpPr>
                <p:spPr>
                  <a:xfrm>
                    <a:off x="3867161" y="4424362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0" name="橢圓 49">
                    <a:extLst>
                      <a:ext uri="{FF2B5EF4-FFF2-40B4-BE49-F238E27FC236}">
                        <a16:creationId xmlns:a16="http://schemas.microsoft.com/office/drawing/2014/main" id="{CE5280CF-B169-4510-A7B9-CD5A1A8048E9}"/>
                      </a:ext>
                    </a:extLst>
                  </p:cNvPr>
                  <p:cNvSpPr/>
                  <p:nvPr/>
                </p:nvSpPr>
                <p:spPr>
                  <a:xfrm>
                    <a:off x="7096152" y="881061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1" name="橢圓 50">
                    <a:extLst>
                      <a:ext uri="{FF2B5EF4-FFF2-40B4-BE49-F238E27FC236}">
                        <a16:creationId xmlns:a16="http://schemas.microsoft.com/office/drawing/2014/main" id="{DF121600-B251-4D83-ADB0-D61C30A5C97F}"/>
                      </a:ext>
                    </a:extLst>
                  </p:cNvPr>
                  <p:cNvSpPr/>
                  <p:nvPr/>
                </p:nvSpPr>
                <p:spPr>
                  <a:xfrm>
                    <a:off x="6048387" y="881061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2" name="橢圓 51">
                    <a:extLst>
                      <a:ext uri="{FF2B5EF4-FFF2-40B4-BE49-F238E27FC236}">
                        <a16:creationId xmlns:a16="http://schemas.microsoft.com/office/drawing/2014/main" id="{9768DF30-5455-4783-A13E-351A9405F521}"/>
                      </a:ext>
                    </a:extLst>
                  </p:cNvPr>
                  <p:cNvSpPr/>
                  <p:nvPr/>
                </p:nvSpPr>
                <p:spPr>
                  <a:xfrm>
                    <a:off x="2838460" y="881061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3" name="橢圓 52">
                    <a:extLst>
                      <a:ext uri="{FF2B5EF4-FFF2-40B4-BE49-F238E27FC236}">
                        <a16:creationId xmlns:a16="http://schemas.microsoft.com/office/drawing/2014/main" id="{6D44AF68-C872-4619-97BD-725E0386041E}"/>
                      </a:ext>
                    </a:extLst>
                  </p:cNvPr>
                  <p:cNvSpPr/>
                  <p:nvPr/>
                </p:nvSpPr>
                <p:spPr>
                  <a:xfrm>
                    <a:off x="6038850" y="5548312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4" name="橢圓 53">
                    <a:extLst>
                      <a:ext uri="{FF2B5EF4-FFF2-40B4-BE49-F238E27FC236}">
                        <a16:creationId xmlns:a16="http://schemas.microsoft.com/office/drawing/2014/main" id="{96A8FA17-A9AC-46F8-8B55-288E004E82C0}"/>
                      </a:ext>
                    </a:extLst>
                  </p:cNvPr>
                  <p:cNvSpPr/>
                  <p:nvPr/>
                </p:nvSpPr>
                <p:spPr>
                  <a:xfrm>
                    <a:off x="2843212" y="5538787"/>
                    <a:ext cx="114278" cy="10477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242B117-ED98-4631-8711-3FCCA08ABB19}"/>
                    </a:ext>
                  </a:extLst>
                </p:cNvPr>
                <p:cNvSpPr txBox="1"/>
                <p:nvPr/>
              </p:nvSpPr>
              <p:spPr>
                <a:xfrm>
                  <a:off x="6615152" y="1229797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N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0AF5F551-771A-40C7-AB2B-D276C95A68C6}"/>
                    </a:ext>
                  </a:extLst>
                </p:cNvPr>
                <p:cNvSpPr txBox="1"/>
                <p:nvPr/>
              </p:nvSpPr>
              <p:spPr>
                <a:xfrm>
                  <a:off x="3100393" y="6220897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O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字方塊 58">
                      <a:extLst>
                        <a:ext uri="{FF2B5EF4-FFF2-40B4-BE49-F238E27FC236}">
                          <a16:creationId xmlns:a16="http://schemas.microsoft.com/office/drawing/2014/main" id="{363185B4-57F6-4894-A9A8-9CE9A7C6C5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9461" y="5124449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文字方塊 58">
                      <a:extLst>
                        <a:ext uri="{FF2B5EF4-FFF2-40B4-BE49-F238E27FC236}">
                          <a16:creationId xmlns:a16="http://schemas.microsoft.com/office/drawing/2014/main" id="{363185B4-57F6-4894-A9A8-9CE9A7C6C5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9461" y="5124449"/>
                      <a:ext cx="571488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B903D142-B39E-49B6-AE74-E69B8B0C27B4}"/>
                    </a:ext>
                  </a:extLst>
                </p:cNvPr>
                <p:cNvSpPr txBox="1"/>
                <p:nvPr/>
              </p:nvSpPr>
              <p:spPr>
                <a:xfrm>
                  <a:off x="7381910" y="1193840"/>
                  <a:ext cx="14858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P(x,y,z)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941FF191-36A9-4C66-8A8A-15269BB752E0}"/>
                    </a:ext>
                  </a:extLst>
                </p:cNvPr>
                <p:cNvSpPr txBox="1"/>
                <p:nvPr/>
              </p:nvSpPr>
              <p:spPr>
                <a:xfrm>
                  <a:off x="3471880" y="1240393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字方塊 63">
                      <a:extLst>
                        <a:ext uri="{FF2B5EF4-FFF2-40B4-BE49-F238E27FC236}">
                          <a16:creationId xmlns:a16="http://schemas.microsoft.com/office/drawing/2014/main" id="{CD2837BB-B090-406E-8D5E-D200D7E240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4617" y="5106234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+mn-cs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文字方塊 63">
                      <a:extLst>
                        <a:ext uri="{FF2B5EF4-FFF2-40B4-BE49-F238E27FC236}">
                          <a16:creationId xmlns:a16="http://schemas.microsoft.com/office/drawing/2014/main" id="{CD2837BB-B090-406E-8D5E-D200D7E240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4617" y="5106234"/>
                      <a:ext cx="57148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2B3BE663-59D1-4512-A87A-B3238A2F93DB}"/>
                    </a:ext>
                  </a:extLst>
                </p:cNvPr>
                <p:cNvSpPr txBox="1"/>
                <p:nvPr/>
              </p:nvSpPr>
              <p:spPr>
                <a:xfrm>
                  <a:off x="4857751" y="6360557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b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9F329FCF-9EC3-4AE4-8BCB-060D49ACEAFE}"/>
                    </a:ext>
                  </a:extLst>
                </p:cNvPr>
                <p:cNvSpPr txBox="1"/>
                <p:nvPr/>
              </p:nvSpPr>
              <p:spPr>
                <a:xfrm>
                  <a:off x="8605842" y="3888819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Z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94006EBE-FE0C-4F4D-9AD3-90FD17B117C9}"/>
                    </a:ext>
                  </a:extLst>
                </p:cNvPr>
                <p:cNvSpPr txBox="1"/>
                <p:nvPr/>
              </p:nvSpPr>
              <p:spPr>
                <a:xfrm>
                  <a:off x="8020046" y="5518428"/>
                  <a:ext cx="571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f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文字方塊 67">
                      <a:extLst>
                        <a:ext uri="{FF2B5EF4-FFF2-40B4-BE49-F238E27FC236}">
                          <a16:creationId xmlns:a16="http://schemas.microsoft.com/office/drawing/2014/main" id="{03BE16F4-1C0A-4706-B717-36B0FE5BBA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9973" y="4069317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文字方塊 67">
                      <a:extLst>
                        <a:ext uri="{FF2B5EF4-FFF2-40B4-BE49-F238E27FC236}">
                          <a16:creationId xmlns:a16="http://schemas.microsoft.com/office/drawing/2014/main" id="{03BE16F4-1C0A-4706-B717-36B0FE5BBA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9973" y="4069317"/>
                      <a:ext cx="57148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文字方塊 70">
                      <a:extLst>
                        <a:ext uri="{FF2B5EF4-FFF2-40B4-BE49-F238E27FC236}">
                          <a16:creationId xmlns:a16="http://schemas.microsoft.com/office/drawing/2014/main" id="{93B0FB14-EF31-4EC5-960D-02F24E4211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7469" y="4051103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文字方塊 70">
                      <a:extLst>
                        <a:ext uri="{FF2B5EF4-FFF2-40B4-BE49-F238E27FC236}">
                          <a16:creationId xmlns:a16="http://schemas.microsoft.com/office/drawing/2014/main" id="{93B0FB14-EF31-4EC5-960D-02F24E4211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7469" y="4051103"/>
                      <a:ext cx="57148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文字方塊 71">
                      <a:extLst>
                        <a:ext uri="{FF2B5EF4-FFF2-40B4-BE49-F238E27FC236}">
                          <a16:creationId xmlns:a16="http://schemas.microsoft.com/office/drawing/2014/main" id="{DA5D6406-1581-4099-B850-A923EAC0CD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9444" y="5839659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文字方塊 71">
                      <a:extLst>
                        <a:ext uri="{FF2B5EF4-FFF2-40B4-BE49-F238E27FC236}">
                          <a16:creationId xmlns:a16="http://schemas.microsoft.com/office/drawing/2014/main" id="{DA5D6406-1581-4099-B850-A923EAC0CD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9444" y="5839659"/>
                      <a:ext cx="57148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字方塊 72">
                      <a:extLst>
                        <a:ext uri="{FF2B5EF4-FFF2-40B4-BE49-F238E27FC236}">
                          <a16:creationId xmlns:a16="http://schemas.microsoft.com/office/drawing/2014/main" id="{3A252966-9E73-442F-A7C0-2A7268C6FA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8182" y="5095639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文字方塊 72">
                      <a:extLst>
                        <a:ext uri="{FF2B5EF4-FFF2-40B4-BE49-F238E27FC236}">
                          <a16:creationId xmlns:a16="http://schemas.microsoft.com/office/drawing/2014/main" id="{3A252966-9E73-442F-A7C0-2A7268C6FA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182" y="5095639"/>
                      <a:ext cx="57148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字方塊 73">
                      <a:extLst>
                        <a:ext uri="{FF2B5EF4-FFF2-40B4-BE49-F238E27FC236}">
                          <a16:creationId xmlns:a16="http://schemas.microsoft.com/office/drawing/2014/main" id="{969364D8-FE06-4894-87F3-3B7D403414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6496" y="5877997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文字方塊 73">
                      <a:extLst>
                        <a:ext uri="{FF2B5EF4-FFF2-40B4-BE49-F238E27FC236}">
                          <a16:creationId xmlns:a16="http://schemas.microsoft.com/office/drawing/2014/main" id="{969364D8-FE06-4894-87F3-3B7D403414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6496" y="5877997"/>
                      <a:ext cx="57148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字方塊 74">
                      <a:extLst>
                        <a:ext uri="{FF2B5EF4-FFF2-40B4-BE49-F238E27FC236}">
                          <a16:creationId xmlns:a16="http://schemas.microsoft.com/office/drawing/2014/main" id="{4DA6A415-84C8-4DF8-ACD3-4ED456B8F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7984" y="5112305"/>
                      <a:ext cx="571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文字方塊 74">
                      <a:extLst>
                        <a:ext uri="{FF2B5EF4-FFF2-40B4-BE49-F238E27FC236}">
                          <a16:creationId xmlns:a16="http://schemas.microsoft.com/office/drawing/2014/main" id="{4DA6A415-84C8-4DF8-ACD3-4ED456B8F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7984" y="5112305"/>
                      <a:ext cx="57148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704855CD-5A9E-4141-9222-C553C604E9AD}"/>
                  </a:ext>
                </a:extLst>
              </p:cNvPr>
              <p:cNvSpPr txBox="1"/>
              <p:nvPr/>
            </p:nvSpPr>
            <p:spPr>
              <a:xfrm>
                <a:off x="1676405" y="4444900"/>
                <a:ext cx="182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Left image plane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09E6E23-9FCC-4B8E-B357-9286AB85B2F9}"/>
                  </a:ext>
                </a:extLst>
              </p:cNvPr>
              <p:cNvSpPr txBox="1"/>
              <p:nvPr/>
            </p:nvSpPr>
            <p:spPr>
              <a:xfrm>
                <a:off x="6974659" y="4423053"/>
                <a:ext cx="2009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Right image plane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6632BE5-FFFE-4C45-B3F7-24B1F071D25E}"/>
                </a:ext>
              </a:extLst>
            </p:cNvPr>
            <p:cNvSpPr txBox="1"/>
            <p:nvPr/>
          </p:nvSpPr>
          <p:spPr>
            <a:xfrm rot="16200000">
              <a:off x="5429053" y="2038530"/>
              <a:ext cx="277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Right camera  optical axis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E472521-B759-4D10-BED1-59A0E6B853A9}"/>
                </a:ext>
              </a:extLst>
            </p:cNvPr>
            <p:cNvSpPr txBox="1"/>
            <p:nvPr/>
          </p:nvSpPr>
          <p:spPr>
            <a:xfrm>
              <a:off x="2857503" y="5784531"/>
              <a:ext cx="1828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Left camera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lens center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329B52D6-7D5E-43FC-9CF1-6658FED90CF8}"/>
                </a:ext>
              </a:extLst>
            </p:cNvPr>
            <p:cNvSpPr txBox="1"/>
            <p:nvPr/>
          </p:nvSpPr>
          <p:spPr>
            <a:xfrm>
              <a:off x="7314019" y="355638"/>
              <a:ext cx="2134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Scene object point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BF61D4C0-078E-4861-B4F5-4090E65C23F9}"/>
                </a:ext>
              </a:extLst>
            </p:cNvPr>
            <p:cNvSpPr txBox="1"/>
            <p:nvPr/>
          </p:nvSpPr>
          <p:spPr>
            <a:xfrm>
              <a:off x="6067430" y="5782034"/>
              <a:ext cx="1828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Right camera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lens center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3689E71-5686-47EF-94E9-F1D31FD9EEB8}"/>
                </a:ext>
              </a:extLst>
            </p:cNvPr>
            <p:cNvSpPr txBox="1"/>
            <p:nvPr/>
          </p:nvSpPr>
          <p:spPr>
            <a:xfrm rot="16200000">
              <a:off x="2240732" y="1972512"/>
              <a:ext cx="277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Left camera  optical axis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E065ECC9-CA52-4945-B038-EB325AD2AC8D}"/>
              </a:ext>
            </a:extLst>
          </p:cNvPr>
          <p:cNvGrpSpPr/>
          <p:nvPr/>
        </p:nvGrpSpPr>
        <p:grpSpPr>
          <a:xfrm>
            <a:off x="8304818" y="702538"/>
            <a:ext cx="3522502" cy="3792316"/>
            <a:chOff x="8332011" y="1514681"/>
            <a:chExt cx="3522502" cy="3792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5F379F6-5A68-4A66-8666-03DCA3727D05}"/>
                    </a:ext>
                  </a:extLst>
                </p:cNvPr>
                <p:cNvSpPr txBox="1"/>
                <p:nvPr/>
              </p:nvSpPr>
              <p:spPr>
                <a:xfrm>
                  <a:off x="8443939" y="1514681"/>
                  <a:ext cx="1899189" cy="87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𝑍</m:t>
                            </m:r>
                          </m:den>
                        </m:f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f>
                          <m:f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5F379F6-5A68-4A66-8666-03DCA3727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939" y="1514681"/>
                  <a:ext cx="1899189" cy="879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02D7B7DD-6972-4947-A43C-FDB9070E34B6}"/>
                    </a:ext>
                  </a:extLst>
                </p:cNvPr>
                <p:cNvSpPr txBox="1"/>
                <p:nvPr/>
              </p:nvSpPr>
              <p:spPr>
                <a:xfrm>
                  <a:off x="8443940" y="3131917"/>
                  <a:ext cx="1899189" cy="87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𝑍</m:t>
                            </m:r>
                          </m:den>
                        </m:f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f>
                          <m:f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02D7B7DD-6972-4947-A43C-FDB9070E3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940" y="3131917"/>
                  <a:ext cx="1899189" cy="8790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4CADA525-3178-47F5-92A2-40BA353CF41C}"/>
                    </a:ext>
                  </a:extLst>
                </p:cNvPr>
                <p:cNvSpPr txBox="1"/>
                <p:nvPr/>
              </p:nvSpPr>
              <p:spPr>
                <a:xfrm>
                  <a:off x="8332011" y="4608344"/>
                  <a:ext cx="2157415" cy="698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Z </a:t>
                  </a:r>
                  <a14:m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𝑏𝑓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4CADA525-3178-47F5-92A2-40BA353CF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11" y="4608344"/>
                  <a:ext cx="2157415" cy="69865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EC15C66C-3611-4CDA-84C0-72D9C0F8DFF3}"/>
                </a:ext>
              </a:extLst>
            </p:cNvPr>
            <p:cNvCxnSpPr>
              <a:stCxn id="87" idx="3"/>
            </p:cNvCxnSpPr>
            <p:nvPr/>
          </p:nvCxnSpPr>
          <p:spPr>
            <a:xfrm flipV="1">
              <a:off x="10343128" y="1954192"/>
              <a:ext cx="558256" cy="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29F679F-81EF-41D2-8471-710FEBFE0675}"/>
                </a:ext>
              </a:extLst>
            </p:cNvPr>
            <p:cNvSpPr txBox="1"/>
            <p:nvPr/>
          </p:nvSpPr>
          <p:spPr>
            <a:xfrm>
              <a:off x="10815658" y="1769526"/>
              <a:ext cx="52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6553025-EC7D-4FBE-9C02-8FD59A8F5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9426" y="3603038"/>
              <a:ext cx="558256" cy="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5003D5C-87CB-4428-A9E2-1FC625AD3933}"/>
                </a:ext>
              </a:extLst>
            </p:cNvPr>
            <p:cNvSpPr txBox="1"/>
            <p:nvPr/>
          </p:nvSpPr>
          <p:spPr>
            <a:xfrm>
              <a:off x="10961956" y="3418372"/>
              <a:ext cx="52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(2)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9D771B30-91F6-4C8B-91C1-A8624ADF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9426" y="4977157"/>
              <a:ext cx="558256" cy="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4C60ED13-0496-4E9B-8659-2CCDE69E5EB2}"/>
                </a:ext>
              </a:extLst>
            </p:cNvPr>
            <p:cNvSpPr txBox="1"/>
            <p:nvPr/>
          </p:nvSpPr>
          <p:spPr>
            <a:xfrm>
              <a:off x="11009168" y="4792491"/>
              <a:ext cx="845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(1) - (2)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6E3CF58-FF68-4639-BDE6-F6CDC5AA75AD}"/>
                  </a:ext>
                </a:extLst>
              </p:cNvPr>
              <p:cNvSpPr txBox="1"/>
              <p:nvPr/>
            </p:nvSpPr>
            <p:spPr>
              <a:xfrm>
                <a:off x="8669148" y="5069055"/>
                <a:ext cx="28850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− </m:t>
                    </m:r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the disparity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6E3CF58-FF68-4639-BDE6-F6CDC5AA7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48" y="5069055"/>
                <a:ext cx="2885083" cy="400110"/>
              </a:xfrm>
              <a:prstGeom prst="rect">
                <a:avLst/>
              </a:prstGeom>
              <a:blipFill>
                <a:blip r:embed="rId1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E372C9A1-D26A-4E19-B7E6-9498FFB4FF6B}"/>
              </a:ext>
            </a:extLst>
          </p:cNvPr>
          <p:cNvGrpSpPr/>
          <p:nvPr/>
        </p:nvGrpSpPr>
        <p:grpSpPr>
          <a:xfrm>
            <a:off x="325253" y="4996987"/>
            <a:ext cx="1208738" cy="1333934"/>
            <a:chOff x="77137" y="5433463"/>
            <a:chExt cx="1208738" cy="1333934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4FC3D1E-0B94-41A9-AD1D-40C275F2F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733" y="5433463"/>
              <a:ext cx="0" cy="104097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4B0C7F7-8A2A-4EA3-AEE8-62F104395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55" y="6464115"/>
              <a:ext cx="962020" cy="1031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B41C786-D4BF-47BC-B34F-8926D5A28FC4}"/>
                </a:ext>
              </a:extLst>
            </p:cNvPr>
            <p:cNvSpPr txBox="1"/>
            <p:nvPr/>
          </p:nvSpPr>
          <p:spPr>
            <a:xfrm>
              <a:off x="614671" y="6398065"/>
              <a:ext cx="27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3E9D38D-9E09-4992-8948-5C4FFB472260}"/>
                </a:ext>
              </a:extLst>
            </p:cNvPr>
            <p:cNvSpPr txBox="1"/>
            <p:nvPr/>
          </p:nvSpPr>
          <p:spPr>
            <a:xfrm>
              <a:off x="77137" y="5798375"/>
              <a:ext cx="27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Z</a:t>
              </a:r>
              <a:endPara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4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5D1E6BE-F818-44C3-8B04-9AAE964C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" y="2269251"/>
            <a:ext cx="5771849" cy="4328887"/>
          </a:xfrm>
          <a:prstGeom prst="rect">
            <a:avLst/>
          </a:prstGeom>
        </p:spPr>
      </p:pic>
      <p:pic>
        <p:nvPicPr>
          <p:cNvPr id="9" name="圖片 8" descr="一張含有 黑色, 相片 的圖片&#10;&#10;描述是以高可信度產生">
            <a:extLst>
              <a:ext uri="{FF2B5EF4-FFF2-40B4-BE49-F238E27FC236}">
                <a16:creationId xmlns:a16="http://schemas.microsoft.com/office/drawing/2014/main" id="{E7E9F783-7C82-4957-89D0-04DCCDFCA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96" y="2269252"/>
            <a:ext cx="5771848" cy="43288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BE229B7-8183-4716-9CEA-4BCF21FAFE39}"/>
              </a:ext>
            </a:extLst>
          </p:cNvPr>
          <p:cNvSpPr txBox="1"/>
          <p:nvPr/>
        </p:nvSpPr>
        <p:spPr>
          <a:xfrm>
            <a:off x="119867" y="2383276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A583A6-A7BC-42F9-8A24-340A95EC7519}"/>
              </a:ext>
            </a:extLst>
          </p:cNvPr>
          <p:cNvSpPr txBox="1"/>
          <p:nvPr/>
        </p:nvSpPr>
        <p:spPr>
          <a:xfrm>
            <a:off x="6027905" y="2383276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ACCA09-FC92-4918-BC29-F67088705229}"/>
              </a:ext>
            </a:extLst>
          </p:cNvPr>
          <p:cNvSpPr txBox="1"/>
          <p:nvPr/>
        </p:nvSpPr>
        <p:spPr>
          <a:xfrm>
            <a:off x="883541" y="1050587"/>
            <a:ext cx="1042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OTSU’s thresholding is applied to each row for finding the accurate matching point. </a:t>
            </a:r>
            <a:endParaRPr lang="zh-TW" altLang="en-US" sz="24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CD83325-B6B9-44C1-8B06-41691FBD8385}"/>
              </a:ext>
            </a:extLst>
          </p:cNvPr>
          <p:cNvCxnSpPr/>
          <p:nvPr/>
        </p:nvCxnSpPr>
        <p:spPr>
          <a:xfrm>
            <a:off x="3142034" y="3161489"/>
            <a:ext cx="34046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10FAB1C-AC77-4448-A08B-F94154410F59}"/>
              </a:ext>
            </a:extLst>
          </p:cNvPr>
          <p:cNvCxnSpPr>
            <a:cxnSpLocks/>
          </p:cNvCxnSpPr>
          <p:nvPr/>
        </p:nvCxnSpPr>
        <p:spPr>
          <a:xfrm>
            <a:off x="3482502" y="3161489"/>
            <a:ext cx="4523362" cy="0"/>
          </a:xfrm>
          <a:prstGeom prst="line">
            <a:avLst/>
          </a:prstGeom>
          <a:ln w="2222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C4FE2FC-2C36-49EE-91A6-9D9DDD0AFDCA}"/>
              </a:ext>
            </a:extLst>
          </p:cNvPr>
          <p:cNvCxnSpPr/>
          <p:nvPr/>
        </p:nvCxnSpPr>
        <p:spPr>
          <a:xfrm>
            <a:off x="8093413" y="3161489"/>
            <a:ext cx="96303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D9DAC48-9678-4F45-B1A0-08509FAE9601}"/>
                  </a:ext>
                </a:extLst>
              </p:cNvPr>
              <p:cNvSpPr txBox="1"/>
              <p:nvPr/>
            </p:nvSpPr>
            <p:spPr>
              <a:xfrm>
                <a:off x="3141981" y="2660275"/>
                <a:ext cx="571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D9DAC48-9678-4F45-B1A0-08509FA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81" y="2660275"/>
                <a:ext cx="57148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41E7037-CD8D-4911-A3D1-59346C054628}"/>
                  </a:ext>
                </a:extLst>
              </p:cNvPr>
              <p:cNvSpPr txBox="1"/>
              <p:nvPr/>
            </p:nvSpPr>
            <p:spPr>
              <a:xfrm>
                <a:off x="8342342" y="2680323"/>
                <a:ext cx="571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41E7037-CD8D-4911-A3D1-59346C05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42" y="2680323"/>
                <a:ext cx="57148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63177C-0736-4138-BC3B-097344F6DDB0}"/>
              </a:ext>
            </a:extLst>
          </p:cNvPr>
          <p:cNvSpPr txBox="1"/>
          <p:nvPr/>
        </p:nvSpPr>
        <p:spPr>
          <a:xfrm>
            <a:off x="4724399" y="3212840"/>
            <a:ext cx="1303506" cy="36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row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黑暗, 相片, 個人 的圖片&#10;&#10;描述是以高可信度產生">
            <a:extLst>
              <a:ext uri="{FF2B5EF4-FFF2-40B4-BE49-F238E27FC236}">
                <a16:creationId xmlns:a16="http://schemas.microsoft.com/office/drawing/2014/main" id="{CB61E0EC-60E2-4B71-90AC-3E598A15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1" y="2042808"/>
            <a:ext cx="5557736" cy="4168302"/>
          </a:xfrm>
          <a:prstGeom prst="rect">
            <a:avLst/>
          </a:prstGeom>
        </p:spPr>
      </p:pic>
      <p:pic>
        <p:nvPicPr>
          <p:cNvPr id="7" name="圖片 6" descr="一張含有 動物 的圖片&#10;&#10;描述是以高可信度產生">
            <a:extLst>
              <a:ext uri="{FF2B5EF4-FFF2-40B4-BE49-F238E27FC236}">
                <a16:creationId xmlns:a16="http://schemas.microsoft.com/office/drawing/2014/main" id="{A869C62E-2CC0-4408-A7DD-3B32A5808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43" y="2042808"/>
            <a:ext cx="5557736" cy="416830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5086F1-D28C-49BF-BEB9-2912BAC5FC86}"/>
              </a:ext>
            </a:extLst>
          </p:cNvPr>
          <p:cNvSpPr txBox="1"/>
          <p:nvPr/>
        </p:nvSpPr>
        <p:spPr>
          <a:xfrm>
            <a:off x="217143" y="2159539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C838A5-B28C-460A-8E8A-263C3D6E53ED}"/>
              </a:ext>
            </a:extLst>
          </p:cNvPr>
          <p:cNvSpPr txBox="1"/>
          <p:nvPr/>
        </p:nvSpPr>
        <p:spPr>
          <a:xfrm>
            <a:off x="6105835" y="2159539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F8F2798-F0B3-4C39-AE03-8136D72ABCEB}"/>
                  </a:ext>
                </a:extLst>
              </p:cNvPr>
              <p:cNvSpPr txBox="1"/>
              <p:nvPr/>
            </p:nvSpPr>
            <p:spPr>
              <a:xfrm>
                <a:off x="3462994" y="3200400"/>
                <a:ext cx="571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F8F2798-F0B3-4C39-AE03-8136D72A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994" y="3200400"/>
                <a:ext cx="57148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4B1F476-29DD-4BCA-B8A5-EE19F6FE96DB}"/>
                  </a:ext>
                </a:extLst>
              </p:cNvPr>
              <p:cNvSpPr txBox="1"/>
              <p:nvPr/>
            </p:nvSpPr>
            <p:spPr>
              <a:xfrm>
                <a:off x="8386464" y="3200400"/>
                <a:ext cx="571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4B1F476-29DD-4BCA-B8A5-EE19F6FE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64" y="3200400"/>
                <a:ext cx="57148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A894DF3-2644-42B3-A590-C7A16F0AF269}"/>
              </a:ext>
            </a:extLst>
          </p:cNvPr>
          <p:cNvCxnSpPr/>
          <p:nvPr/>
        </p:nvCxnSpPr>
        <p:spPr>
          <a:xfrm>
            <a:off x="3161489" y="3657600"/>
            <a:ext cx="94358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FFF47F-F637-43E4-B9C1-6742F9303791}"/>
              </a:ext>
            </a:extLst>
          </p:cNvPr>
          <p:cNvCxnSpPr/>
          <p:nvPr/>
        </p:nvCxnSpPr>
        <p:spPr>
          <a:xfrm>
            <a:off x="4105072" y="3657600"/>
            <a:ext cx="4202349" cy="0"/>
          </a:xfrm>
          <a:prstGeom prst="line">
            <a:avLst/>
          </a:prstGeom>
          <a:ln w="2222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A19B9D-FCCB-4CE5-BA15-A68E4A083E47}"/>
              </a:ext>
            </a:extLst>
          </p:cNvPr>
          <p:cNvCxnSpPr/>
          <p:nvPr/>
        </p:nvCxnSpPr>
        <p:spPr>
          <a:xfrm>
            <a:off x="8307421" y="3657600"/>
            <a:ext cx="72957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949FB0E-531A-4985-AEBB-32D99BD2E554}"/>
              </a:ext>
            </a:extLst>
          </p:cNvPr>
          <p:cNvSpPr txBox="1"/>
          <p:nvPr/>
        </p:nvSpPr>
        <p:spPr>
          <a:xfrm>
            <a:off x="4719590" y="3757313"/>
            <a:ext cx="1303506" cy="36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row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FB33F0F-C377-4595-B810-86ABD2A31039}"/>
                  </a:ext>
                </a:extLst>
              </p:cNvPr>
              <p:cNvSpPr txBox="1"/>
              <p:nvPr/>
            </p:nvSpPr>
            <p:spPr>
              <a:xfrm>
                <a:off x="3633671" y="661481"/>
                <a:ext cx="2216714" cy="69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solidFill>
                      <a:srgbClr val="4472C4">
                        <a:lumMod val="50000"/>
                      </a:srgbClr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Z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𝑏𝑓</m:t>
                        </m:r>
                      </m:num>
                      <m:den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𝑙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− 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*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FB33F0F-C377-4595-B810-86ABD2A31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71" y="661481"/>
                <a:ext cx="2216714" cy="698653"/>
              </a:xfrm>
              <a:prstGeom prst="rect">
                <a:avLst/>
              </a:prstGeom>
              <a:blipFill>
                <a:blip r:embed="rId6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21620C2-B27B-445D-A76A-AD678851CFD7}"/>
                  </a:ext>
                </a:extLst>
              </p:cNvPr>
              <p:cNvSpPr txBox="1"/>
              <p:nvPr/>
            </p:nvSpPr>
            <p:spPr>
              <a:xfrm>
                <a:off x="5431136" y="701482"/>
                <a:ext cx="245703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5.7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  <m:r>
                      <a:rPr lang="en-US" altLang="zh-TW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den>
                    </m:f>
                  </m:oMath>
                </a14:m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 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21620C2-B27B-445D-A76A-AD678851C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36" y="701482"/>
                <a:ext cx="2457036" cy="533929"/>
              </a:xfrm>
              <a:prstGeom prst="rect">
                <a:avLst/>
              </a:prstGeom>
              <a:blipFill>
                <a:blip r:embed="rId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2C2676F-2EBD-4CB5-BB3F-06153B36262F}"/>
              </a:ext>
            </a:extLst>
          </p:cNvPr>
          <p:cNvSpPr txBox="1"/>
          <p:nvPr/>
        </p:nvSpPr>
        <p:spPr>
          <a:xfrm>
            <a:off x="7675107" y="783781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chemeClr val="accent1">
                    <a:lumMod val="50000"/>
                  </a:schemeClr>
                </a:solidFill>
              </a:rPr>
              <a:t>(b=700mm,f=6.3mm)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3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>
            <a:extLst>
              <a:ext uri="{FF2B5EF4-FFF2-40B4-BE49-F238E27FC236}">
                <a16:creationId xmlns:a16="http://schemas.microsoft.com/office/drawing/2014/main" id="{973AAA07-18A6-4B3B-9E00-5615DE6B4B3B}"/>
              </a:ext>
            </a:extLst>
          </p:cNvPr>
          <p:cNvGrpSpPr/>
          <p:nvPr/>
        </p:nvGrpSpPr>
        <p:grpSpPr>
          <a:xfrm>
            <a:off x="-72848" y="926758"/>
            <a:ext cx="8018052" cy="5389318"/>
            <a:chOff x="1878803" y="815468"/>
            <a:chExt cx="8018052" cy="5389318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51C4E98-D6E4-4E5D-971D-D6F0736BFD4C}"/>
                </a:ext>
              </a:extLst>
            </p:cNvPr>
            <p:cNvCxnSpPr/>
            <p:nvPr/>
          </p:nvCxnSpPr>
          <p:spPr>
            <a:xfrm flipV="1">
              <a:off x="4670771" y="3381245"/>
              <a:ext cx="0" cy="228551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3FB91C4-8050-43CC-A21C-0AB93CCC58EE}"/>
                </a:ext>
              </a:extLst>
            </p:cNvPr>
            <p:cNvCxnSpPr/>
            <p:nvPr/>
          </p:nvCxnSpPr>
          <p:spPr>
            <a:xfrm>
              <a:off x="4679763" y="5657427"/>
              <a:ext cx="2301663" cy="39180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C7D9664-7B50-45D9-A338-563F302178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5808" y="5274955"/>
              <a:ext cx="2013955" cy="37314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BD15533-C87E-4590-9058-A321BEE9817F}"/>
                </a:ext>
              </a:extLst>
            </p:cNvPr>
            <p:cNvCxnSpPr/>
            <p:nvPr/>
          </p:nvCxnSpPr>
          <p:spPr>
            <a:xfrm flipV="1">
              <a:off x="3606851" y="3670434"/>
              <a:ext cx="0" cy="1791093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55D01B0-11D5-4D00-914A-B27EF276211D}"/>
                </a:ext>
              </a:extLst>
            </p:cNvPr>
            <p:cNvCxnSpPr>
              <a:cxnSpLocks/>
            </p:cNvCxnSpPr>
            <p:nvPr/>
          </p:nvCxnSpPr>
          <p:spPr>
            <a:xfrm>
              <a:off x="2665808" y="3511845"/>
              <a:ext cx="4745257" cy="83155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6C3D398-41F4-479F-8FCD-FB32A1C9D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850" y="1145484"/>
              <a:ext cx="4210726" cy="252495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02C7935-D391-4568-AF5E-A7C2AB1D6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851" y="2942800"/>
              <a:ext cx="8989" cy="72763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DAF38D6-61A6-4565-A5DC-68855C16D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850" y="3285627"/>
              <a:ext cx="612881" cy="38947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平行四邊形 23">
              <a:extLst>
                <a:ext uri="{FF2B5EF4-FFF2-40B4-BE49-F238E27FC236}">
                  <a16:creationId xmlns:a16="http://schemas.microsoft.com/office/drawing/2014/main" id="{CEC4A938-A941-4CED-AEA5-0B3B105C09F2}"/>
                </a:ext>
              </a:extLst>
            </p:cNvPr>
            <p:cNvSpPr/>
            <p:nvPr/>
          </p:nvSpPr>
          <p:spPr>
            <a:xfrm rot="5400000">
              <a:off x="4962474" y="1253294"/>
              <a:ext cx="1934032" cy="2082329"/>
            </a:xfrm>
            <a:prstGeom prst="parallelogram">
              <a:avLst>
                <a:gd name="adj" fmla="val 1239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5A5710E-613C-4C28-82BE-DF2DA439B04B}"/>
                </a:ext>
              </a:extLst>
            </p:cNvPr>
            <p:cNvSpPr/>
            <p:nvPr/>
          </p:nvSpPr>
          <p:spPr>
            <a:xfrm>
              <a:off x="4596611" y="5561222"/>
              <a:ext cx="139332" cy="13254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4C4CB2A-72DD-4453-A4E5-1D18F87E0B8D}"/>
                </a:ext>
              </a:extLst>
            </p:cNvPr>
            <p:cNvSpPr/>
            <p:nvPr/>
          </p:nvSpPr>
          <p:spPr>
            <a:xfrm>
              <a:off x="5790159" y="2228186"/>
              <a:ext cx="139332" cy="13254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E93C831-15F2-4F29-A90E-087668437124}"/>
                </a:ext>
              </a:extLst>
            </p:cNvPr>
            <p:cNvSpPr txBox="1"/>
            <p:nvPr/>
          </p:nvSpPr>
          <p:spPr>
            <a:xfrm>
              <a:off x="3672787" y="5682689"/>
              <a:ext cx="181163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O (0,0,0)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AA644DD-4A4A-41DA-AA6E-05F427315634}"/>
                </a:ext>
              </a:extLst>
            </p:cNvPr>
            <p:cNvCxnSpPr>
              <a:cxnSpLocks/>
            </p:cNvCxnSpPr>
            <p:nvPr/>
          </p:nvCxnSpPr>
          <p:spPr>
            <a:xfrm>
              <a:off x="3615840" y="3684423"/>
              <a:ext cx="603891" cy="79296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041DD14A-70B3-4D64-8ADB-7E543FA4E32F}"/>
                </a:ext>
              </a:extLst>
            </p:cNvPr>
            <p:cNvCxnSpPr/>
            <p:nvPr/>
          </p:nvCxnSpPr>
          <p:spPr>
            <a:xfrm>
              <a:off x="3188597" y="3662968"/>
              <a:ext cx="0" cy="1670797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FBC6785-5F04-4595-BB41-06D426A728F9}"/>
                </a:ext>
              </a:extLst>
            </p:cNvPr>
            <p:cNvSpPr txBox="1"/>
            <p:nvPr/>
          </p:nvSpPr>
          <p:spPr>
            <a:xfrm>
              <a:off x="6841335" y="5730651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Y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5365FF9-2051-429C-928C-349D6E8E5527}"/>
                </a:ext>
              </a:extLst>
            </p:cNvPr>
            <p:cNvSpPr txBox="1"/>
            <p:nvPr/>
          </p:nvSpPr>
          <p:spPr>
            <a:xfrm>
              <a:off x="6526655" y="4234219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Z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635EF40-D1DC-4BB2-BEC5-C6526019C7DA}"/>
                </a:ext>
              </a:extLst>
            </p:cNvPr>
            <p:cNvSpPr txBox="1"/>
            <p:nvPr/>
          </p:nvSpPr>
          <p:spPr>
            <a:xfrm>
              <a:off x="4576398" y="3225949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X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E8ACEE-F2AB-4491-AC8D-8D9190E55DEA}"/>
                </a:ext>
              </a:extLst>
            </p:cNvPr>
            <p:cNvSpPr txBox="1"/>
            <p:nvPr/>
          </p:nvSpPr>
          <p:spPr>
            <a:xfrm>
              <a:off x="1878803" y="4348141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1100mm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DB194C5-29A6-4DF4-A5AB-3562FA837E6E}"/>
                    </a:ext>
                  </a:extLst>
                </p:cNvPr>
                <p:cNvSpPr txBox="1"/>
                <p:nvPr/>
              </p:nvSpPr>
              <p:spPr>
                <a:xfrm>
                  <a:off x="4024969" y="2924035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DB194C5-29A6-4DF4-A5AB-3562FA837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969" y="2924035"/>
                  <a:ext cx="437599" cy="3793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E52CEE8D-48E8-4CCA-BCE4-821FF3FD5188}"/>
                    </a:ext>
                  </a:extLst>
                </p:cNvPr>
                <p:cNvSpPr txBox="1"/>
                <p:nvPr/>
              </p:nvSpPr>
              <p:spPr>
                <a:xfrm>
                  <a:off x="4167269" y="3419326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E52CEE8D-48E8-4CCA-BCE4-821FF3FD5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269" y="3419326"/>
                  <a:ext cx="437599" cy="379308"/>
                </a:xfrm>
                <a:prstGeom prst="rect">
                  <a:avLst/>
                </a:prstGeom>
                <a:blipFill>
                  <a:blip r:embed="rId3"/>
                  <a:stretch>
                    <a:fillRect l="-2778" b="-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48FBB5B-1A50-4844-8D00-5D0F08D72E82}"/>
                    </a:ext>
                  </a:extLst>
                </p:cNvPr>
                <p:cNvSpPr txBox="1"/>
                <p:nvPr/>
              </p:nvSpPr>
              <p:spPr>
                <a:xfrm>
                  <a:off x="3602380" y="2705891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48FBB5B-1A50-4844-8D00-5D0F08D72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380" y="2705891"/>
                  <a:ext cx="437599" cy="3793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6195891-D74A-4FB2-8E60-50CEC1AC063B}"/>
                </a:ext>
              </a:extLst>
            </p:cNvPr>
            <p:cNvGrpSpPr/>
            <p:nvPr/>
          </p:nvGrpSpPr>
          <p:grpSpPr>
            <a:xfrm>
              <a:off x="4843934" y="1347087"/>
              <a:ext cx="1160546" cy="963252"/>
              <a:chOff x="4938508" y="1532243"/>
              <a:chExt cx="1160546" cy="963252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21D6CD5-EFFE-4473-B4A2-0190511584AE}"/>
                  </a:ext>
                </a:extLst>
              </p:cNvPr>
              <p:cNvSpPr txBox="1"/>
              <p:nvPr/>
            </p:nvSpPr>
            <p:spPr>
              <a:xfrm>
                <a:off x="4967311" y="1678602"/>
                <a:ext cx="425289" cy="41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L</a:t>
                </a:r>
                <a:endParaRPr lang="zh-TW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5CAC1059-05F4-4B64-9A0C-213A948F9B6E}"/>
                  </a:ext>
                </a:extLst>
              </p:cNvPr>
              <p:cNvCxnSpPr/>
              <p:nvPr/>
            </p:nvCxnSpPr>
            <p:spPr>
              <a:xfrm>
                <a:off x="5062891" y="1607171"/>
                <a:ext cx="0" cy="621017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FBCB559E-9E6C-47F7-80C4-B11669D97810}"/>
                  </a:ext>
                </a:extLst>
              </p:cNvPr>
              <p:cNvCxnSpPr/>
              <p:nvPr/>
            </p:nvCxnSpPr>
            <p:spPr>
              <a:xfrm>
                <a:off x="5062891" y="1607171"/>
                <a:ext cx="628939" cy="83307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AF8DEADC-F610-4C5D-8979-7D73E36B40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455" y="1532243"/>
                    <a:ext cx="437599" cy="379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AF8DEADC-F610-4C5D-8979-7D73E36B4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1455" y="1532243"/>
                    <a:ext cx="437599" cy="3793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E35D63E8-571B-4179-BAF0-403B79B7172C}"/>
                      </a:ext>
                    </a:extLst>
                  </p:cNvPr>
                  <p:cNvSpPr txBox="1"/>
                  <p:nvPr/>
                </p:nvSpPr>
                <p:spPr>
                  <a:xfrm>
                    <a:off x="4938508" y="2116187"/>
                    <a:ext cx="437599" cy="379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E35D63E8-571B-4179-BAF0-403B79B71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8508" y="2116187"/>
                    <a:ext cx="437599" cy="3793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18E77C2-134E-4DE2-9C57-CF64C59A11AC}"/>
                </a:ext>
              </a:extLst>
            </p:cNvPr>
            <p:cNvCxnSpPr/>
            <p:nvPr/>
          </p:nvCxnSpPr>
          <p:spPr>
            <a:xfrm flipV="1">
              <a:off x="4670771" y="4398064"/>
              <a:ext cx="1995974" cy="126869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DC446AB1-3182-42F1-819F-22228375295F}"/>
                </a:ext>
              </a:extLst>
            </p:cNvPr>
            <p:cNvCxnSpPr/>
            <p:nvPr/>
          </p:nvCxnSpPr>
          <p:spPr>
            <a:xfrm>
              <a:off x="3602380" y="4586748"/>
              <a:ext cx="1068391" cy="20647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18A4250-90EB-457E-A798-D4AA099869AB}"/>
                </a:ext>
              </a:extLst>
            </p:cNvPr>
            <p:cNvSpPr txBox="1"/>
            <p:nvPr/>
          </p:nvSpPr>
          <p:spPr>
            <a:xfrm>
              <a:off x="3345204" y="4319446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350mm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6A5E48-AD0C-4B46-9F0B-9DC1E5C1A559}"/>
                </a:ext>
              </a:extLst>
            </p:cNvPr>
            <p:cNvCxnSpPr/>
            <p:nvPr/>
          </p:nvCxnSpPr>
          <p:spPr>
            <a:xfrm flipV="1">
              <a:off x="3602380" y="1224116"/>
              <a:ext cx="4804201" cy="2446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8649A00-6F2B-4EFF-8450-3815D63D8E7B}"/>
                </a:ext>
              </a:extLst>
            </p:cNvPr>
            <p:cNvSpPr/>
            <p:nvPr/>
          </p:nvSpPr>
          <p:spPr>
            <a:xfrm>
              <a:off x="8298006" y="1128663"/>
              <a:ext cx="241310" cy="2208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7593FC1E-EABB-4CCE-934C-8D29B8C7ADA9}"/>
                    </a:ext>
                  </a:extLst>
                </p:cNvPr>
                <p:cNvSpPr txBox="1"/>
                <p:nvPr/>
              </p:nvSpPr>
              <p:spPr>
                <a:xfrm>
                  <a:off x="8130917" y="815468"/>
                  <a:ext cx="1765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endParaRPr lang="zh-TW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7593FC1E-EABB-4CCE-934C-8D29B8C7A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917" y="815468"/>
                  <a:ext cx="176593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07972BFC-26F5-4C03-8BBE-1B99329AD161}"/>
                </a:ext>
              </a:extLst>
            </p:cNvPr>
            <p:cNvSpPr/>
            <p:nvPr/>
          </p:nvSpPr>
          <p:spPr>
            <a:xfrm>
              <a:off x="6469413" y="2116187"/>
              <a:ext cx="139332" cy="13254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860CABD5-8488-46F7-AF2A-A62B455C6F6B}"/>
                    </a:ext>
                  </a:extLst>
                </p:cNvPr>
                <p:cNvSpPr txBox="1"/>
                <p:nvPr/>
              </p:nvSpPr>
              <p:spPr>
                <a:xfrm>
                  <a:off x="5094344" y="1881496"/>
                  <a:ext cx="1289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endParaRPr lang="zh-TW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860CABD5-8488-46F7-AF2A-A62B455C6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344" y="1881496"/>
                  <a:ext cx="128916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F3316F1-F845-41E9-A3F4-30E89211223F}"/>
                </a:ext>
              </a:extLst>
            </p:cNvPr>
            <p:cNvSpPr txBox="1"/>
            <p:nvPr/>
          </p:nvSpPr>
          <p:spPr>
            <a:xfrm>
              <a:off x="3585830" y="2392158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f=6.3mm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847F4C9C-9376-4987-9AE0-26835616FFD0}"/>
                    </a:ext>
                  </a:extLst>
                </p:cNvPr>
                <p:cNvSpPr txBox="1"/>
                <p:nvPr/>
              </p:nvSpPr>
              <p:spPr>
                <a:xfrm>
                  <a:off x="5678070" y="2247704"/>
                  <a:ext cx="1765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endParaRPr lang="zh-TW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847F4C9C-9376-4987-9AE0-26835616F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070" y="2247704"/>
                  <a:ext cx="176593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EAAEF2B5-0D2E-4250-A510-1F7586F5377C}"/>
                  </a:ext>
                </a:extLst>
              </p:cNvPr>
              <p:cNvSpPr txBox="1"/>
              <p:nvPr/>
            </p:nvSpPr>
            <p:spPr>
              <a:xfrm>
                <a:off x="5910316" y="2005269"/>
                <a:ext cx="4604438" cy="693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EAAEF2B5-0D2E-4250-A510-1F7586F5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316" y="2005269"/>
                <a:ext cx="4604438" cy="693010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7F986B8-06E6-4819-AC1F-041A0DAE2C42}"/>
                  </a:ext>
                </a:extLst>
              </p:cNvPr>
              <p:cNvSpPr txBox="1"/>
              <p:nvPr/>
            </p:nvSpPr>
            <p:spPr>
              <a:xfrm>
                <a:off x="6544951" y="3084962"/>
                <a:ext cx="3343324" cy="68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* </a:t>
                </a:r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0.008906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7F986B8-06E6-4819-AC1F-041A0DAE2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51" y="3084962"/>
                <a:ext cx="3343324" cy="684418"/>
              </a:xfrm>
              <a:prstGeom prst="rect">
                <a:avLst/>
              </a:prstGeom>
              <a:blipFill>
                <a:blip r:embed="rId11"/>
                <a:stretch>
                  <a:fillRect r="-730" b="-2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567D951-9A61-4493-829D-CAD90C127621}"/>
              </a:ext>
            </a:extLst>
          </p:cNvPr>
          <p:cNvCxnSpPr/>
          <p:nvPr/>
        </p:nvCxnSpPr>
        <p:spPr>
          <a:xfrm>
            <a:off x="6071944" y="3436751"/>
            <a:ext cx="51572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9785C59-AA29-4BCD-853F-843647CDA611}"/>
                  </a:ext>
                </a:extLst>
              </p:cNvPr>
              <p:cNvSpPr txBox="1"/>
              <p:nvPr/>
            </p:nvSpPr>
            <p:spPr>
              <a:xfrm>
                <a:off x="6633057" y="3833015"/>
                <a:ext cx="3249039" cy="68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* </a:t>
                </a:r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0.008938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9785C59-AA29-4BCD-853F-843647CD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57" y="3833015"/>
                <a:ext cx="3249039" cy="684418"/>
              </a:xfrm>
              <a:prstGeom prst="rect">
                <a:avLst/>
              </a:prstGeom>
              <a:blipFill>
                <a:blip r:embed="rId12"/>
                <a:stretch>
                  <a:fillRect r="-1501" b="-2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9048F00-5F0E-4F0C-89FE-CEEC8B9BAABB}"/>
              </a:ext>
            </a:extLst>
          </p:cNvPr>
          <p:cNvCxnSpPr/>
          <p:nvPr/>
        </p:nvCxnSpPr>
        <p:spPr>
          <a:xfrm>
            <a:off x="6071943" y="4175224"/>
            <a:ext cx="51572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A724B2-FB48-4268-9C41-BB7497EE85AD}"/>
                  </a:ext>
                </a:extLst>
              </p:cNvPr>
              <p:cNvSpPr txBox="1"/>
              <p:nvPr/>
            </p:nvSpPr>
            <p:spPr>
              <a:xfrm>
                <a:off x="10060225" y="3147668"/>
                <a:ext cx="182472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5.7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  <m:r>
                      <a:rPr lang="en-US" altLang="zh-TW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den>
                    </m:f>
                  </m:oMath>
                </a14:m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 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A724B2-FB48-4268-9C41-BB7497E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25" y="3147668"/>
                <a:ext cx="1824722" cy="533929"/>
              </a:xfrm>
              <a:prstGeom prst="rect">
                <a:avLst/>
              </a:prstGeom>
              <a:blipFill>
                <a:blip r:embed="rId13"/>
                <a:stretch>
                  <a:fillRect l="-2667" r="-2333"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0530355-F298-411F-B678-CB956B2A8447}"/>
              </a:ext>
            </a:extLst>
          </p:cNvPr>
          <p:cNvCxnSpPr/>
          <p:nvPr/>
        </p:nvCxnSpPr>
        <p:spPr>
          <a:xfrm>
            <a:off x="6072061" y="4997784"/>
            <a:ext cx="51572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C8F22C2-5FFD-4BFB-98D7-561EB881157F}"/>
              </a:ext>
            </a:extLst>
          </p:cNvPr>
          <p:cNvCxnSpPr/>
          <p:nvPr/>
        </p:nvCxnSpPr>
        <p:spPr>
          <a:xfrm>
            <a:off x="6071942" y="5672512"/>
            <a:ext cx="51572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4D436C9-F219-47EE-8A55-8F76C82ECB34}"/>
                  </a:ext>
                </a:extLst>
              </p:cNvPr>
              <p:cNvSpPr txBox="1"/>
              <p:nvPr/>
            </p:nvSpPr>
            <p:spPr>
              <a:xfrm>
                <a:off x="10060225" y="3923209"/>
                <a:ext cx="1824722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4.29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480</m:t>
                        </m:r>
                      </m:den>
                    </m:f>
                    <m:r>
                      <a:rPr lang="en-US" altLang="zh-TW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den>
                    </m:f>
                  </m:oMath>
                </a14:m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 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4D436C9-F219-47EE-8A55-8F76C82E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25" y="3923209"/>
                <a:ext cx="1824722" cy="528222"/>
              </a:xfrm>
              <a:prstGeom prst="rect">
                <a:avLst/>
              </a:prstGeom>
              <a:blipFill>
                <a:blip r:embed="rId14"/>
                <a:stretch>
                  <a:fillRect l="-3333" r="-3333" b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E4820637-5446-4810-BB91-467D912C57CD}"/>
                  </a:ext>
                </a:extLst>
              </p:cNvPr>
              <p:cNvSpPr txBox="1"/>
              <p:nvPr/>
            </p:nvSpPr>
            <p:spPr>
              <a:xfrm>
                <a:off x="6587664" y="4801210"/>
                <a:ext cx="244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Y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-350 </a:t>
                </a:r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(mm)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E4820637-5446-4810-BB91-467D912C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64" y="4801210"/>
                <a:ext cx="2441642" cy="461665"/>
              </a:xfrm>
              <a:prstGeom prst="rect">
                <a:avLst/>
              </a:prstGeom>
              <a:blipFill>
                <a:blip r:embed="rId1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02484D5C-C801-45A6-90B8-90213B5AD8FE}"/>
                  </a:ext>
                </a:extLst>
              </p:cNvPr>
              <p:cNvSpPr txBox="1"/>
              <p:nvPr/>
            </p:nvSpPr>
            <p:spPr>
              <a:xfrm>
                <a:off x="6723690" y="5427195"/>
                <a:ext cx="244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X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+1100 </a:t>
                </a:r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(mm)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02484D5C-C801-45A6-90B8-90213B5AD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90" y="5427195"/>
                <a:ext cx="2441642" cy="461665"/>
              </a:xfrm>
              <a:prstGeom prst="rect">
                <a:avLst/>
              </a:prstGeom>
              <a:blipFill>
                <a:blip r:embed="rId16"/>
                <a:stretch>
                  <a:fillRect l="-1750" t="-10526" r="-50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4F445B2-5B8D-4100-A3B2-886212B5ABEF}"/>
              </a:ext>
            </a:extLst>
          </p:cNvPr>
          <p:cNvCxnSpPr/>
          <p:nvPr/>
        </p:nvCxnSpPr>
        <p:spPr>
          <a:xfrm>
            <a:off x="6088494" y="6287634"/>
            <a:ext cx="51572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F1B8D48-22CC-4D7B-A4E8-C3A22E2BEEC7}"/>
                  </a:ext>
                </a:extLst>
              </p:cNvPr>
              <p:cNvSpPr txBox="1"/>
              <p:nvPr/>
            </p:nvSpPr>
            <p:spPr>
              <a:xfrm>
                <a:off x="6329802" y="6046479"/>
                <a:ext cx="244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accent1">
                        <a:lumMod val="50000"/>
                      </a:schemeClr>
                    </a:solidFill>
                  </a:rPr>
                  <a:t> (mm)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F1B8D48-22CC-4D7B-A4E8-C3A22E2BE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02" y="6046479"/>
                <a:ext cx="2441642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5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B7B6826-DA8F-42B4-A37B-38A22934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5" y="2497879"/>
            <a:ext cx="4814346" cy="3610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854ECB-253E-4E5B-BE49-8F6D0BD25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" y="2497879"/>
            <a:ext cx="4814346" cy="36107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D658776-65DF-4465-8C6A-2EA99368AD4E}"/>
              </a:ext>
            </a:extLst>
          </p:cNvPr>
          <p:cNvCxnSpPr/>
          <p:nvPr/>
        </p:nvCxnSpPr>
        <p:spPr>
          <a:xfrm>
            <a:off x="8325465" y="3429000"/>
            <a:ext cx="0" cy="1246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78217D0-5E17-4D90-A869-A00011DE97DE}"/>
              </a:ext>
            </a:extLst>
          </p:cNvPr>
          <p:cNvCxnSpPr/>
          <p:nvPr/>
        </p:nvCxnSpPr>
        <p:spPr>
          <a:xfrm>
            <a:off x="3190568" y="3854245"/>
            <a:ext cx="0" cy="1246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0D7247-42E9-4203-A914-577646BB7431}"/>
              </a:ext>
            </a:extLst>
          </p:cNvPr>
          <p:cNvCxnSpPr/>
          <p:nvPr/>
        </p:nvCxnSpPr>
        <p:spPr>
          <a:xfrm>
            <a:off x="4574459" y="3719052"/>
            <a:ext cx="0" cy="1246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5EB5A94-62DD-47A4-ACF1-3D7692739FFC}"/>
              </a:ext>
            </a:extLst>
          </p:cNvPr>
          <p:cNvCxnSpPr/>
          <p:nvPr/>
        </p:nvCxnSpPr>
        <p:spPr>
          <a:xfrm>
            <a:off x="9601201" y="3340510"/>
            <a:ext cx="0" cy="1246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BAAB00-9B7D-4988-86E8-EC34A27A48FF}"/>
              </a:ext>
            </a:extLst>
          </p:cNvPr>
          <p:cNvSpPr txBox="1"/>
          <p:nvPr/>
        </p:nvSpPr>
        <p:spPr>
          <a:xfrm>
            <a:off x="8266471" y="6195240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6469BF-75E9-4C64-BA75-D2F1420F981E}"/>
              </a:ext>
            </a:extLst>
          </p:cNvPr>
          <p:cNvSpPr txBox="1"/>
          <p:nvPr/>
        </p:nvSpPr>
        <p:spPr>
          <a:xfrm>
            <a:off x="2219225" y="6195240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TAKE_1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296A54-8B20-4B38-8996-BD52555126E7}"/>
              </a:ext>
            </a:extLst>
          </p:cNvPr>
          <p:cNvSpPr txBox="1"/>
          <p:nvPr/>
        </p:nvSpPr>
        <p:spPr>
          <a:xfrm>
            <a:off x="778069" y="2497879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594588-72EC-4648-8417-7981D6354E47}"/>
              </a:ext>
            </a:extLst>
          </p:cNvPr>
          <p:cNvSpPr txBox="1"/>
          <p:nvPr/>
        </p:nvSpPr>
        <p:spPr>
          <a:xfrm>
            <a:off x="6599585" y="2497879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BE767C-F06B-4647-9E4D-4F12B75D467E}"/>
              </a:ext>
            </a:extLst>
          </p:cNvPr>
          <p:cNvSpPr txBox="1"/>
          <p:nvPr/>
        </p:nvSpPr>
        <p:spPr>
          <a:xfrm>
            <a:off x="4660184" y="5782608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nth data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E4077-C13D-425E-91D1-5CD45DCCA332}"/>
              </a:ext>
            </a:extLst>
          </p:cNvPr>
          <p:cNvSpPr txBox="1"/>
          <p:nvPr/>
        </p:nvSpPr>
        <p:spPr>
          <a:xfrm>
            <a:off x="10446840" y="5782608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nth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20FE2D-0F66-49BF-A418-DF98F2E71FD6}"/>
              </a:ext>
            </a:extLst>
          </p:cNvPr>
          <p:cNvSpPr txBox="1"/>
          <p:nvPr/>
        </p:nvSpPr>
        <p:spPr>
          <a:xfrm>
            <a:off x="385864" y="603685"/>
            <a:ext cx="11420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The linear section is affirmed to be the ball position corresponding to the image sequence. This period should be 4/25 second. 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9C5369-8C66-4C25-AC94-EF9FF933EFA6}"/>
              </a:ext>
            </a:extLst>
          </p:cNvPr>
          <p:cNvSpPr txBox="1"/>
          <p:nvPr/>
        </p:nvSpPr>
        <p:spPr>
          <a:xfrm>
            <a:off x="5836596" y="2023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9009139-354C-4A6A-8A14-CD1EB14BD101}"/>
              </a:ext>
            </a:extLst>
          </p:cNvPr>
          <p:cNvGrpSpPr/>
          <p:nvPr/>
        </p:nvGrpSpPr>
        <p:grpSpPr>
          <a:xfrm>
            <a:off x="9373299" y="1454689"/>
            <a:ext cx="2147081" cy="817124"/>
            <a:chOff x="8950320" y="1303266"/>
            <a:chExt cx="2147081" cy="81712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21A9434-0C34-4CEA-9383-275CE4D941A7}"/>
                </a:ext>
              </a:extLst>
            </p:cNvPr>
            <p:cNvSpPr txBox="1"/>
            <p:nvPr/>
          </p:nvSpPr>
          <p:spPr>
            <a:xfrm>
              <a:off x="8950320" y="1303266"/>
              <a:ext cx="2023353" cy="817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850893C-0F6D-44B7-83B3-2D627F0C1018}"/>
                </a:ext>
              </a:extLst>
            </p:cNvPr>
            <p:cNvCxnSpPr/>
            <p:nvPr/>
          </p:nvCxnSpPr>
          <p:spPr>
            <a:xfrm>
              <a:off x="9075906" y="1468877"/>
              <a:ext cx="525295" cy="0"/>
            </a:xfrm>
            <a:prstGeom prst="lin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4CEC89D-3341-46FA-A798-75AA12789463}"/>
                </a:ext>
              </a:extLst>
            </p:cNvPr>
            <p:cNvCxnSpPr/>
            <p:nvPr/>
          </p:nvCxnSpPr>
          <p:spPr>
            <a:xfrm>
              <a:off x="9075906" y="1703468"/>
              <a:ext cx="52529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711D879-F838-48FE-A38D-8AC467E2D0E4}"/>
                </a:ext>
              </a:extLst>
            </p:cNvPr>
            <p:cNvCxnSpPr/>
            <p:nvPr/>
          </p:nvCxnSpPr>
          <p:spPr>
            <a:xfrm>
              <a:off x="9075906" y="1939047"/>
              <a:ext cx="52529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C9443A9-05DD-4BD2-B093-10A641FCD159}"/>
                </a:ext>
              </a:extLst>
            </p:cNvPr>
            <p:cNvSpPr txBox="1"/>
            <p:nvPr/>
          </p:nvSpPr>
          <p:spPr>
            <a:xfrm>
              <a:off x="9417537" y="1303266"/>
              <a:ext cx="1561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X (vertical)</a:t>
              </a:r>
              <a:endParaRPr lang="zh-TW" altLang="en-US" sz="16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2042E66-9303-4676-8625-85423854C3E1}"/>
                </a:ext>
              </a:extLst>
            </p:cNvPr>
            <p:cNvSpPr txBox="1"/>
            <p:nvPr/>
          </p:nvSpPr>
          <p:spPr>
            <a:xfrm>
              <a:off x="9535458" y="1534191"/>
              <a:ext cx="1561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Y (horizontal)</a:t>
              </a:r>
              <a:endParaRPr lang="zh-TW" altLang="en-US" sz="16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5A785A1-1538-4C57-A530-73FC34907393}"/>
                </a:ext>
              </a:extLst>
            </p:cNvPr>
            <p:cNvSpPr txBox="1"/>
            <p:nvPr/>
          </p:nvSpPr>
          <p:spPr>
            <a:xfrm>
              <a:off x="9372467" y="1741251"/>
              <a:ext cx="1561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Z (depth)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46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, 地圖 的圖片&#10;&#10;產生非常高可信度的描述">
            <a:extLst>
              <a:ext uri="{FF2B5EF4-FFF2-40B4-BE49-F238E27FC236}">
                <a16:creationId xmlns:a16="http://schemas.microsoft.com/office/drawing/2014/main" id="{34396336-68CB-4B22-91EE-DCB76358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11" y="2492477"/>
            <a:ext cx="4537793" cy="3403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 descr="一張含有 文字, 地圖 的圖片&#10;&#10;產生非常高可信度的描述">
            <a:extLst>
              <a:ext uri="{FF2B5EF4-FFF2-40B4-BE49-F238E27FC236}">
                <a16:creationId xmlns:a16="http://schemas.microsoft.com/office/drawing/2014/main" id="{1102DB8C-0D92-4B9C-8E98-DBE8AAB7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3" y="2492478"/>
            <a:ext cx="4537793" cy="3403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060604-6EB4-40B6-9AEB-316BD8CC41A8}"/>
              </a:ext>
            </a:extLst>
          </p:cNvPr>
          <p:cNvSpPr txBox="1"/>
          <p:nvPr/>
        </p:nvSpPr>
        <p:spPr>
          <a:xfrm>
            <a:off x="8305288" y="6096000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TAKE_2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F864C5-5823-4235-9263-F9AA658D47A1}"/>
              </a:ext>
            </a:extLst>
          </p:cNvPr>
          <p:cNvSpPr txBox="1"/>
          <p:nvPr/>
        </p:nvSpPr>
        <p:spPr>
          <a:xfrm>
            <a:off x="2425330" y="6096000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TAKE_1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647AF1-CB6F-49F3-A927-DE3A982F4CA4}"/>
              </a:ext>
            </a:extLst>
          </p:cNvPr>
          <p:cNvSpPr txBox="1"/>
          <p:nvPr/>
        </p:nvSpPr>
        <p:spPr>
          <a:xfrm>
            <a:off x="10985429" y="5526490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2A0501-F637-4196-8A2E-79491C1D2B4B}"/>
              </a:ext>
            </a:extLst>
          </p:cNvPr>
          <p:cNvSpPr txBox="1"/>
          <p:nvPr/>
        </p:nvSpPr>
        <p:spPr>
          <a:xfrm>
            <a:off x="5105471" y="5514199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9E22592-2A95-4D74-8030-BAD7976A25BF}"/>
                  </a:ext>
                </a:extLst>
              </p:cNvPr>
              <p:cNvSpPr txBox="1"/>
              <p:nvPr/>
            </p:nvSpPr>
            <p:spPr>
              <a:xfrm>
                <a:off x="1122453" y="466928"/>
                <a:ext cx="10417751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TAKE_1  </a:t>
                </a:r>
                <a:r>
                  <a:rPr lang="en-US" altLang="zh-TW" sz="2400" dirty="0"/>
                  <a:t>has 89 data, therefore, it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25∗89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 from nth data to (n+1)th data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9E22592-2A95-4D74-8030-BAD7976A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53" y="466928"/>
                <a:ext cx="10417751" cy="615425"/>
              </a:xfrm>
              <a:prstGeom prst="rect">
                <a:avLst/>
              </a:prstGeom>
              <a:blipFill>
                <a:blip r:embed="rId4"/>
                <a:stretch>
                  <a:fillRect l="-878" b="-89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4DCDA9B-CF40-46EC-B031-BAD0D953885A}"/>
                  </a:ext>
                </a:extLst>
              </p:cNvPr>
              <p:cNvSpPr txBox="1"/>
              <p:nvPr/>
            </p:nvSpPr>
            <p:spPr>
              <a:xfrm>
                <a:off x="1122453" y="1282530"/>
                <a:ext cx="10417751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TAKE_2  </a:t>
                </a:r>
                <a:r>
                  <a:rPr lang="en-US" altLang="zh-TW" sz="2400" dirty="0"/>
                  <a:t>has 86 data, therefore, it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25∗86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 from nth data to (n+1)th data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4DCDA9B-CF40-46EC-B031-BAD0D9538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53" y="1282530"/>
                <a:ext cx="10417751" cy="615425"/>
              </a:xfrm>
              <a:prstGeom prst="rect">
                <a:avLst/>
              </a:prstGeom>
              <a:blipFill>
                <a:blip r:embed="rId5"/>
                <a:stretch>
                  <a:fillRect l="-878" b="-89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98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地圖 的圖片&#10;&#10;描述是以高可信度產生">
            <a:extLst>
              <a:ext uri="{FF2B5EF4-FFF2-40B4-BE49-F238E27FC236}">
                <a16:creationId xmlns:a16="http://schemas.microsoft.com/office/drawing/2014/main" id="{D3B77BF4-F0FD-44AC-BF99-892A3A92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06" y="3268364"/>
            <a:ext cx="3795787" cy="2846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地圖 的圖片&#10;&#10;描述是以高可信度產生">
            <a:extLst>
              <a:ext uri="{FF2B5EF4-FFF2-40B4-BE49-F238E27FC236}">
                <a16:creationId xmlns:a16="http://schemas.microsoft.com/office/drawing/2014/main" id="{3A50EFA1-6951-4758-ACE9-181E9DE9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2" y="3268364"/>
            <a:ext cx="3795787" cy="2846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76F2CF-93E9-422A-8B3B-C61FB417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60" y="3268399"/>
            <a:ext cx="3795787" cy="2846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C5E48D7-9EC1-4130-AE22-40CBBEA4E877}"/>
              </a:ext>
            </a:extLst>
          </p:cNvPr>
          <p:cNvSpPr txBox="1"/>
          <p:nvPr/>
        </p:nvSpPr>
        <p:spPr>
          <a:xfrm>
            <a:off x="0" y="132736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TAKE_1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74A5E-669F-4668-8A07-DEDA535D80EF}"/>
              </a:ext>
            </a:extLst>
          </p:cNvPr>
          <p:cNvSpPr txBox="1"/>
          <p:nvPr/>
        </p:nvSpPr>
        <p:spPr>
          <a:xfrm>
            <a:off x="4163207" y="3189759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339377-DF5C-42DC-92F7-61E8582F1799}"/>
              </a:ext>
            </a:extLst>
          </p:cNvPr>
          <p:cNvSpPr txBox="1"/>
          <p:nvPr/>
        </p:nvSpPr>
        <p:spPr>
          <a:xfrm>
            <a:off x="8202557" y="3189759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4CAABA-C0F4-46BF-8504-FBB9CD0FBA64}"/>
              </a:ext>
            </a:extLst>
          </p:cNvPr>
          <p:cNvSpPr txBox="1"/>
          <p:nvPr/>
        </p:nvSpPr>
        <p:spPr>
          <a:xfrm>
            <a:off x="188193" y="3232207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E69BDD-DD1B-4B95-9605-207CA00EC8B3}"/>
              </a:ext>
            </a:extLst>
          </p:cNvPr>
          <p:cNvSpPr txBox="1"/>
          <p:nvPr/>
        </p:nvSpPr>
        <p:spPr>
          <a:xfrm>
            <a:off x="3171757" y="5854227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0ED7A9-2E29-4F4E-9987-4C37DB52B1B0}"/>
              </a:ext>
            </a:extLst>
          </p:cNvPr>
          <p:cNvSpPr txBox="1"/>
          <p:nvPr/>
        </p:nvSpPr>
        <p:spPr>
          <a:xfrm>
            <a:off x="7220064" y="5854961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C1BE67-FD39-4259-8E25-8606397FD82C}"/>
              </a:ext>
            </a:extLst>
          </p:cNvPr>
          <p:cNvSpPr txBox="1"/>
          <p:nvPr/>
        </p:nvSpPr>
        <p:spPr>
          <a:xfrm>
            <a:off x="11297595" y="5852738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700A71-B9AA-4D53-8DD8-20F0960907FF}"/>
              </a:ext>
            </a:extLst>
          </p:cNvPr>
          <p:cNvGrpSpPr/>
          <p:nvPr/>
        </p:nvGrpSpPr>
        <p:grpSpPr>
          <a:xfrm>
            <a:off x="9805347" y="1785428"/>
            <a:ext cx="2194500" cy="1152325"/>
            <a:chOff x="8968900" y="1454688"/>
            <a:chExt cx="2194500" cy="1152325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12742515-2124-40AC-A0A8-DFFA0D8080A4}"/>
                </a:ext>
              </a:extLst>
            </p:cNvPr>
            <p:cNvGrpSpPr/>
            <p:nvPr/>
          </p:nvGrpSpPr>
          <p:grpSpPr>
            <a:xfrm>
              <a:off x="8968900" y="1454688"/>
              <a:ext cx="2194500" cy="1152325"/>
              <a:chOff x="8950320" y="1303266"/>
              <a:chExt cx="2023353" cy="817124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D771A45-286B-4D39-AA91-7239B8773B19}"/>
                  </a:ext>
                </a:extLst>
              </p:cNvPr>
              <p:cNvSpPr txBox="1"/>
              <p:nvPr/>
            </p:nvSpPr>
            <p:spPr>
              <a:xfrm>
                <a:off x="8950320" y="1303266"/>
                <a:ext cx="2023353" cy="817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565AC0-D086-4C73-9EEE-DA84DCE0F596}"/>
                  </a:ext>
                </a:extLst>
              </p:cNvPr>
              <p:cNvSpPr txBox="1"/>
              <p:nvPr/>
            </p:nvSpPr>
            <p:spPr>
              <a:xfrm>
                <a:off x="9181025" y="1347994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X (vertical)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4A5552B-F7B2-41AA-891A-7CB6FF600B88}"/>
                  </a:ext>
                </a:extLst>
              </p:cNvPr>
              <p:cNvSpPr txBox="1"/>
              <p:nvPr/>
            </p:nvSpPr>
            <p:spPr>
              <a:xfrm>
                <a:off x="9300720" y="1568753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Y (horizontal)</a:t>
                </a:r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62F809-ECE7-4A72-BDAA-09B26F4786DC}"/>
                  </a:ext>
                </a:extLst>
              </p:cNvPr>
              <p:cNvSpPr txBox="1"/>
              <p:nvPr/>
            </p:nvSpPr>
            <p:spPr>
              <a:xfrm>
                <a:off x="9127208" y="1796214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Z (depth)</a:t>
                </a:r>
                <a:endParaRPr lang="zh-TW" altLang="en-US" dirty="0"/>
              </a:p>
            </p:txBody>
          </p:sp>
        </p:grp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8140BF3-AAD1-49A6-8BDB-CB518B64A63C}"/>
                </a:ext>
              </a:extLst>
            </p:cNvPr>
            <p:cNvSpPr/>
            <p:nvPr/>
          </p:nvSpPr>
          <p:spPr>
            <a:xfrm>
              <a:off x="9240898" y="1624519"/>
              <a:ext cx="143088" cy="1558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3F7F0AE-2C72-4A70-AEEF-2048C52888D0}"/>
                </a:ext>
              </a:extLst>
            </p:cNvPr>
            <p:cNvSpPr/>
            <p:nvPr/>
          </p:nvSpPr>
          <p:spPr>
            <a:xfrm>
              <a:off x="9250210" y="1928701"/>
              <a:ext cx="143088" cy="1558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6772A2B-F529-409A-998C-CEE5F03CCF6D}"/>
                </a:ext>
              </a:extLst>
            </p:cNvPr>
            <p:cNvSpPr/>
            <p:nvPr/>
          </p:nvSpPr>
          <p:spPr>
            <a:xfrm>
              <a:off x="9250210" y="2229226"/>
              <a:ext cx="143088" cy="1558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449DDE-CBE4-4180-9DA1-FCB4D410DBD0}"/>
              </a:ext>
            </a:extLst>
          </p:cNvPr>
          <p:cNvSpPr txBox="1"/>
          <p:nvPr/>
        </p:nvSpPr>
        <p:spPr>
          <a:xfrm>
            <a:off x="549578" y="1102720"/>
            <a:ext cx="1048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Assumed that there is only gravitational force applied on the ball, X plot should be a quadratic curve. Y plot and Z plot should be a straight line.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9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742C7-F257-4B86-AE63-3CCAC346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/>
              <a:t>Outline</a:t>
            </a:r>
            <a:endParaRPr lang="zh-TW" altLang="en-US" sz="6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3ED3F-3226-4DFF-A3B2-0F8E195B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1" y="2506662"/>
            <a:ext cx="101155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Strategy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6457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地圖 的圖片&#10;&#10;描述是以高可信度產生">
            <a:extLst>
              <a:ext uri="{FF2B5EF4-FFF2-40B4-BE49-F238E27FC236}">
                <a16:creationId xmlns:a16="http://schemas.microsoft.com/office/drawing/2014/main" id="{849E0AED-4AD7-43AC-8C86-B0155132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09" y="3351389"/>
            <a:ext cx="3742311" cy="2806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地圖 的圖片&#10;&#10;描述是以高可信度產生">
            <a:extLst>
              <a:ext uri="{FF2B5EF4-FFF2-40B4-BE49-F238E27FC236}">
                <a16:creationId xmlns:a16="http://schemas.microsoft.com/office/drawing/2014/main" id="{72AC113D-6EB3-40EA-A43D-6F0D1991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4" y="3351389"/>
            <a:ext cx="3742311" cy="2806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78CE91-3B51-4C65-B66C-5ACC0D4D5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4" y="3351389"/>
            <a:ext cx="3742311" cy="2806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5D085C-DA60-449A-9A3C-0895E4C894B2}"/>
              </a:ext>
            </a:extLst>
          </p:cNvPr>
          <p:cNvSpPr txBox="1"/>
          <p:nvPr/>
        </p:nvSpPr>
        <p:spPr>
          <a:xfrm>
            <a:off x="0" y="132736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TAKE_2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A450AD-DB73-4134-A021-EA27B8DF1D77}"/>
              </a:ext>
            </a:extLst>
          </p:cNvPr>
          <p:cNvSpPr txBox="1"/>
          <p:nvPr/>
        </p:nvSpPr>
        <p:spPr>
          <a:xfrm>
            <a:off x="8155744" y="3268706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4755C9-3070-4866-A23C-BB36A9112D01}"/>
              </a:ext>
            </a:extLst>
          </p:cNvPr>
          <p:cNvSpPr txBox="1"/>
          <p:nvPr/>
        </p:nvSpPr>
        <p:spPr>
          <a:xfrm>
            <a:off x="4187815" y="3275111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99D32D-C4CC-4B39-B72A-FA565179F5FB}"/>
              </a:ext>
            </a:extLst>
          </p:cNvPr>
          <p:cNvSpPr txBox="1"/>
          <p:nvPr/>
        </p:nvSpPr>
        <p:spPr>
          <a:xfrm>
            <a:off x="219886" y="3275111"/>
            <a:ext cx="5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83CAB9-4473-42BB-99C6-C27234A5489C}"/>
              </a:ext>
            </a:extLst>
          </p:cNvPr>
          <p:cNvSpPr txBox="1"/>
          <p:nvPr/>
        </p:nvSpPr>
        <p:spPr>
          <a:xfrm>
            <a:off x="3171757" y="5854227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9BA0CC-4E7F-4370-9770-9AD6DBC5CD23}"/>
              </a:ext>
            </a:extLst>
          </p:cNvPr>
          <p:cNvSpPr txBox="1"/>
          <p:nvPr/>
        </p:nvSpPr>
        <p:spPr>
          <a:xfrm>
            <a:off x="11141180" y="5904358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BBED06-275B-4AA6-BCD3-4E256B33BF9E}"/>
              </a:ext>
            </a:extLst>
          </p:cNvPr>
          <p:cNvSpPr txBox="1"/>
          <p:nvPr/>
        </p:nvSpPr>
        <p:spPr>
          <a:xfrm>
            <a:off x="7173251" y="5904359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440D651-CF84-4E1D-9E7D-328C01FC9B7E}"/>
              </a:ext>
            </a:extLst>
          </p:cNvPr>
          <p:cNvGrpSpPr/>
          <p:nvPr/>
        </p:nvGrpSpPr>
        <p:grpSpPr>
          <a:xfrm>
            <a:off x="9703555" y="1931343"/>
            <a:ext cx="2194500" cy="1152325"/>
            <a:chOff x="8968900" y="1454688"/>
            <a:chExt cx="2194500" cy="11523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5D804F4-23F8-4748-9CB2-4C561B9B3C73}"/>
                </a:ext>
              </a:extLst>
            </p:cNvPr>
            <p:cNvGrpSpPr/>
            <p:nvPr/>
          </p:nvGrpSpPr>
          <p:grpSpPr>
            <a:xfrm>
              <a:off x="8968900" y="1454688"/>
              <a:ext cx="2194500" cy="1152325"/>
              <a:chOff x="8950320" y="1303266"/>
              <a:chExt cx="2023353" cy="817124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2A3C56E-ACAF-40DA-A5D9-EDB70E2FA699}"/>
                  </a:ext>
                </a:extLst>
              </p:cNvPr>
              <p:cNvSpPr txBox="1"/>
              <p:nvPr/>
            </p:nvSpPr>
            <p:spPr>
              <a:xfrm>
                <a:off x="8950320" y="1303266"/>
                <a:ext cx="2023353" cy="817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22082E5-5C3D-4998-A7BE-9887F79DC980}"/>
                  </a:ext>
                </a:extLst>
              </p:cNvPr>
              <p:cNvSpPr txBox="1"/>
              <p:nvPr/>
            </p:nvSpPr>
            <p:spPr>
              <a:xfrm>
                <a:off x="9181025" y="1347994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X (vertical)</a:t>
                </a:r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0C94DE-A8E8-454B-96B3-2AD9C19BF4C4}"/>
                  </a:ext>
                </a:extLst>
              </p:cNvPr>
              <p:cNvSpPr txBox="1"/>
              <p:nvPr/>
            </p:nvSpPr>
            <p:spPr>
              <a:xfrm>
                <a:off x="9300720" y="1568753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Y (horizontal)</a:t>
                </a:r>
                <a:endParaRPr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30ABD78-1EF6-4C7D-BC2B-99F40E9CE57E}"/>
                  </a:ext>
                </a:extLst>
              </p:cNvPr>
              <p:cNvSpPr txBox="1"/>
              <p:nvPr/>
            </p:nvSpPr>
            <p:spPr>
              <a:xfrm>
                <a:off x="9127208" y="1796214"/>
                <a:ext cx="1561943" cy="26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Z (depth)</a:t>
                </a:r>
                <a:endParaRPr lang="zh-TW" altLang="en-US" dirty="0"/>
              </a:p>
            </p:txBody>
          </p: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EF442F0-C6AE-4BD8-8E5B-06CD42544EAC}"/>
                </a:ext>
              </a:extLst>
            </p:cNvPr>
            <p:cNvSpPr/>
            <p:nvPr/>
          </p:nvSpPr>
          <p:spPr>
            <a:xfrm>
              <a:off x="9240898" y="1624519"/>
              <a:ext cx="143088" cy="1558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FC60C5D-700B-46BD-BE26-F9E41A72DE21}"/>
                </a:ext>
              </a:extLst>
            </p:cNvPr>
            <p:cNvSpPr/>
            <p:nvPr/>
          </p:nvSpPr>
          <p:spPr>
            <a:xfrm>
              <a:off x="9250210" y="1928701"/>
              <a:ext cx="143088" cy="1558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A308084D-E5EC-4A2F-92ED-3B2721C562DC}"/>
                </a:ext>
              </a:extLst>
            </p:cNvPr>
            <p:cNvSpPr/>
            <p:nvPr/>
          </p:nvSpPr>
          <p:spPr>
            <a:xfrm>
              <a:off x="9250210" y="2229226"/>
              <a:ext cx="143088" cy="1558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0B295E-A93E-41BC-B7D5-99CB4861937C}"/>
                  </a:ext>
                </a:extLst>
              </p:cNvPr>
              <p:cNvSpPr txBox="1"/>
              <p:nvPr/>
            </p:nvSpPr>
            <p:spPr>
              <a:xfrm>
                <a:off x="1932038" y="531349"/>
                <a:ext cx="7363838" cy="221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  Every  two consecutive data can provide a Velocity.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 Time period for  TAKE_1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25∗89</m:t>
                        </m:r>
                      </m:den>
                    </m:f>
                  </m:oMath>
                </a14:m>
                <a:r>
                  <a:rPr lang="en-US" altLang="zh-TW" sz="2400" dirty="0"/>
                  <a:t> s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                               TAKE_2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25∗86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0B295E-A93E-41BC-B7D5-99CB48619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38" y="531349"/>
                <a:ext cx="7363838" cy="2216248"/>
              </a:xfrm>
              <a:prstGeom prst="rect">
                <a:avLst/>
              </a:prstGeom>
              <a:blipFill>
                <a:blip r:embed="rId5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4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5A6769D-8F87-4897-B498-11CEA748E795}"/>
              </a:ext>
            </a:extLst>
          </p:cNvPr>
          <p:cNvGrpSpPr/>
          <p:nvPr/>
        </p:nvGrpSpPr>
        <p:grpSpPr>
          <a:xfrm>
            <a:off x="3953950" y="1186206"/>
            <a:ext cx="3974383" cy="4485587"/>
            <a:chOff x="1365607" y="1373930"/>
            <a:chExt cx="3974383" cy="4485587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41514DD-766E-4A9B-BC8E-D40804ADEB11}"/>
                </a:ext>
              </a:extLst>
            </p:cNvPr>
            <p:cNvSpPr txBox="1"/>
            <p:nvPr/>
          </p:nvSpPr>
          <p:spPr>
            <a:xfrm>
              <a:off x="1971672" y="1373930"/>
              <a:ext cx="276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Input Image Sequence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94F9F7D-9A3A-4C76-A2C7-CDAA1BB6C9C9}"/>
                </a:ext>
              </a:extLst>
            </p:cNvPr>
            <p:cNvGrpSpPr/>
            <p:nvPr/>
          </p:nvGrpSpPr>
          <p:grpSpPr>
            <a:xfrm>
              <a:off x="1365607" y="1776750"/>
              <a:ext cx="3974383" cy="4082767"/>
              <a:chOff x="1365607" y="1776750"/>
              <a:chExt cx="3974383" cy="408276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F732EE-8801-459E-A1C1-DA9D2779ED11}"/>
                  </a:ext>
                </a:extLst>
              </p:cNvPr>
              <p:cNvSpPr/>
              <p:nvPr/>
            </p:nvSpPr>
            <p:spPr>
              <a:xfrm>
                <a:off x="1666875" y="2203493"/>
                <a:ext cx="3371850" cy="6449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553B6C84-FC05-41E9-937E-F857EFB5BC85}"/>
                  </a:ext>
                </a:extLst>
              </p:cNvPr>
              <p:cNvSpPr/>
              <p:nvPr/>
            </p:nvSpPr>
            <p:spPr>
              <a:xfrm>
                <a:off x="3243258" y="177675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2D2FF8-6EED-42C1-9243-15CE5D2C2AAE}"/>
                  </a:ext>
                </a:extLst>
              </p:cNvPr>
              <p:cNvSpPr/>
              <p:nvPr/>
            </p:nvSpPr>
            <p:spPr>
              <a:xfrm>
                <a:off x="1365607" y="3288665"/>
                <a:ext cx="3974383" cy="6449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>
                    <a:ln w="0"/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Preprocessing for Image matching</a:t>
                </a:r>
                <a:endParaRPr kumimoji="0" lang="zh-TW" alt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D56351-DAB5-482A-BF52-72CA0CE212BC}"/>
                  </a:ext>
                </a:extLst>
              </p:cNvPr>
              <p:cNvSpPr/>
              <p:nvPr/>
            </p:nvSpPr>
            <p:spPr>
              <a:xfrm>
                <a:off x="1666875" y="4430762"/>
                <a:ext cx="3371850" cy="6449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9B0A3C5-B1DE-4415-BC2C-4E528F545B9D}"/>
                  </a:ext>
                </a:extLst>
              </p:cNvPr>
              <p:cNvSpPr txBox="1"/>
              <p:nvPr/>
            </p:nvSpPr>
            <p:spPr>
              <a:xfrm>
                <a:off x="1721641" y="2324070"/>
                <a:ext cx="3262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Set up a coordinate system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B481B3C-E356-428E-8714-95FCECF8C625}"/>
                  </a:ext>
                </a:extLst>
              </p:cNvPr>
              <p:cNvSpPr txBox="1"/>
              <p:nvPr/>
            </p:nvSpPr>
            <p:spPr>
              <a:xfrm>
                <a:off x="2009770" y="4550562"/>
                <a:ext cx="2647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 analyzing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74E915E8-4F33-4E12-B615-031CC48D16FC}"/>
                  </a:ext>
                </a:extLst>
              </p:cNvPr>
              <p:cNvSpPr/>
              <p:nvPr/>
            </p:nvSpPr>
            <p:spPr>
              <a:xfrm>
                <a:off x="3243257" y="5127568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783D0470-BBFE-4328-AB2A-5CF26CBA91B8}"/>
                  </a:ext>
                </a:extLst>
              </p:cNvPr>
              <p:cNvSpPr/>
              <p:nvPr/>
            </p:nvSpPr>
            <p:spPr>
              <a:xfrm>
                <a:off x="3243258" y="3993515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箭號: 向下 14">
                <a:extLst>
                  <a:ext uri="{FF2B5EF4-FFF2-40B4-BE49-F238E27FC236}">
                    <a16:creationId xmlns:a16="http://schemas.microsoft.com/office/drawing/2014/main" id="{99DF7B51-4F01-4D2B-95FD-06F42757F80F}"/>
                  </a:ext>
                </a:extLst>
              </p:cNvPr>
              <p:cNvSpPr/>
              <p:nvPr/>
            </p:nvSpPr>
            <p:spPr>
              <a:xfrm>
                <a:off x="3243260" y="288047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49D92AF-9DDD-4774-A529-B98AD347678B}"/>
                  </a:ext>
                </a:extLst>
              </p:cNvPr>
              <p:cNvSpPr txBox="1"/>
              <p:nvPr/>
            </p:nvSpPr>
            <p:spPr>
              <a:xfrm>
                <a:off x="1574498" y="5459407"/>
                <a:ext cx="3699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Predict the position and velocity  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41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D65C0-37C0-4CBE-96B4-88D58B37D8A7}"/>
                  </a:ext>
                </a:extLst>
              </p:cNvPr>
              <p:cNvSpPr txBox="1"/>
              <p:nvPr/>
            </p:nvSpPr>
            <p:spPr>
              <a:xfrm>
                <a:off x="619328" y="1355336"/>
                <a:ext cx="77821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  Again, assumed that there is only gravitational force applied on the ball,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(horizontal)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(depth) should be a constant value. 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2400" dirty="0"/>
                  <a:t>(vertical) is varying with time.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D65C0-37C0-4CBE-96B4-88D58B37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8" y="1355336"/>
                <a:ext cx="7782128" cy="1754326"/>
              </a:xfrm>
              <a:prstGeom prst="rect">
                <a:avLst/>
              </a:prstGeom>
              <a:blipFill>
                <a:blip r:embed="rId2"/>
                <a:stretch>
                  <a:fillRect l="-1254" r="-1254" b="-3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46CEC4-F1AA-419F-BEFD-F3CB516E16CD}"/>
                  </a:ext>
                </a:extLst>
              </p:cNvPr>
              <p:cNvSpPr txBox="1"/>
              <p:nvPr/>
            </p:nvSpPr>
            <p:spPr>
              <a:xfrm>
                <a:off x="619328" y="3323670"/>
                <a:ext cx="83074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  To predict the final position of the ball, the vertical velocity of the last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/>
                  <a:t>(vertical) is needed. However, there is 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 previous calculation.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46CEC4-F1AA-419F-BEFD-F3CB516E1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8" y="3323670"/>
                <a:ext cx="8307422" cy="1754326"/>
              </a:xfrm>
              <a:prstGeom prst="rect">
                <a:avLst/>
              </a:prstGeom>
              <a:blipFill>
                <a:blip r:embed="rId3"/>
                <a:stretch>
                  <a:fillRect l="-1175" b="-3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0E7B21-7B4C-49F1-AEE1-A32CA8A3DF41}"/>
                  </a:ext>
                </a:extLst>
              </p:cNvPr>
              <p:cNvSpPr txBox="1"/>
              <p:nvPr/>
            </p:nvSpPr>
            <p:spPr>
              <a:xfrm>
                <a:off x="619328" y="5369668"/>
                <a:ext cx="10953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𝑋𝐿</m:t>
                        </m:r>
                      </m:sub>
                    </m:sSub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- 9810*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is  the time from nth data to the last data     (n=1 to # of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0E7B21-7B4C-49F1-AEE1-A32CA8A3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8" y="5369668"/>
                <a:ext cx="10953344" cy="646331"/>
              </a:xfrm>
              <a:prstGeom prst="rect">
                <a:avLst/>
              </a:prstGeom>
              <a:blipFill>
                <a:blip r:embed="rId4"/>
                <a:stretch>
                  <a:fillRect l="-167" b="-12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68DF99FD-074E-4E34-BC77-965E8056A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91" y="684738"/>
            <a:ext cx="3518576" cy="2638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00C7F6-E1EA-4CE8-A898-6F345BFFFE93}"/>
              </a:ext>
            </a:extLst>
          </p:cNvPr>
          <p:cNvSpPr txBox="1"/>
          <p:nvPr/>
        </p:nvSpPr>
        <p:spPr>
          <a:xfrm>
            <a:off x="8514744" y="613574"/>
            <a:ext cx="8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8FFE07-63A9-4846-9EE6-847AE6B72456}"/>
              </a:ext>
            </a:extLst>
          </p:cNvPr>
          <p:cNvSpPr txBox="1"/>
          <p:nvPr/>
        </p:nvSpPr>
        <p:spPr>
          <a:xfrm>
            <a:off x="11293409" y="3087057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8D8B52-3149-4E8D-A5AA-A24338E74987}"/>
                  </a:ext>
                </a:extLst>
              </p:cNvPr>
              <p:cNvSpPr txBox="1"/>
              <p:nvPr/>
            </p:nvSpPr>
            <p:spPr>
              <a:xfrm>
                <a:off x="9306127" y="244242"/>
                <a:ext cx="22665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dirty="0"/>
                  <a:t> (vertical)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8D8B52-3149-4E8D-A5AA-A24338E74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127" y="244242"/>
                <a:ext cx="2266545" cy="369332"/>
              </a:xfrm>
              <a:prstGeom prst="rect">
                <a:avLst/>
              </a:prstGeom>
              <a:blipFill>
                <a:blip r:embed="rId6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25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03C1DC0B-6DE2-409A-98CC-8E000FCA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34" y="3202466"/>
            <a:ext cx="3744849" cy="280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 的圖片&#10;&#10;描述是以高可信度產生">
            <a:extLst>
              <a:ext uri="{FF2B5EF4-FFF2-40B4-BE49-F238E27FC236}">
                <a16:creationId xmlns:a16="http://schemas.microsoft.com/office/drawing/2014/main" id="{AC1D554A-E8D6-42BE-9BCE-62EC0367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47" y="3202466"/>
            <a:ext cx="3744850" cy="280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566DAC-B971-4D87-A8EE-DA7260E75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5" y="3202466"/>
            <a:ext cx="3744850" cy="280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BF7AE4-67BC-4B8C-A51D-7E0DACEDB633}"/>
              </a:ext>
            </a:extLst>
          </p:cNvPr>
          <p:cNvSpPr txBox="1"/>
          <p:nvPr/>
        </p:nvSpPr>
        <p:spPr>
          <a:xfrm>
            <a:off x="0" y="132736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TAKE_1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9EA300-0A1C-4E51-A7F1-A3E09E859245}"/>
              </a:ext>
            </a:extLst>
          </p:cNvPr>
          <p:cNvSpPr txBox="1"/>
          <p:nvPr/>
        </p:nvSpPr>
        <p:spPr>
          <a:xfrm>
            <a:off x="4163207" y="3121223"/>
            <a:ext cx="90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4A11C5-A367-434D-B9B2-F468F33835FC}"/>
              </a:ext>
            </a:extLst>
          </p:cNvPr>
          <p:cNvSpPr txBox="1"/>
          <p:nvPr/>
        </p:nvSpPr>
        <p:spPr>
          <a:xfrm>
            <a:off x="275215" y="3142765"/>
            <a:ext cx="8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4541B5-02D8-418C-8FC7-7D42C94F4DB3}"/>
              </a:ext>
            </a:extLst>
          </p:cNvPr>
          <p:cNvSpPr txBox="1"/>
          <p:nvPr/>
        </p:nvSpPr>
        <p:spPr>
          <a:xfrm>
            <a:off x="8169852" y="3144884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86BC71-5941-4B6B-8D2D-FFC6C89C1610}"/>
              </a:ext>
            </a:extLst>
          </p:cNvPr>
          <p:cNvSpPr txBox="1"/>
          <p:nvPr/>
        </p:nvSpPr>
        <p:spPr>
          <a:xfrm>
            <a:off x="3194761" y="5727389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7B0109-0BB7-4E45-A766-16BB803A2F82}"/>
              </a:ext>
            </a:extLst>
          </p:cNvPr>
          <p:cNvSpPr txBox="1"/>
          <p:nvPr/>
        </p:nvSpPr>
        <p:spPr>
          <a:xfrm>
            <a:off x="7230891" y="5727389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62805-859E-4C47-895F-DBFEF3D47E71}"/>
              </a:ext>
            </a:extLst>
          </p:cNvPr>
          <p:cNvSpPr txBox="1"/>
          <p:nvPr/>
        </p:nvSpPr>
        <p:spPr>
          <a:xfrm>
            <a:off x="11209507" y="5727389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E7078F1-9DEA-4307-A9D0-E250A4C0BE7D}"/>
                  </a:ext>
                </a:extLst>
              </p:cNvPr>
              <p:cNvSpPr txBox="1"/>
              <p:nvPr/>
            </p:nvSpPr>
            <p:spPr>
              <a:xfrm>
                <a:off x="1014367" y="2717394"/>
                <a:ext cx="22665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𝑋𝐿</m:t>
                        </m:r>
                      </m:sub>
                    </m:sSub>
                  </m:oMath>
                </a14:m>
                <a:r>
                  <a:rPr lang="en-US" altLang="zh-TW" dirty="0"/>
                  <a:t> (vertical)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E7078F1-9DEA-4307-A9D0-E250A4C0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7" y="2717394"/>
                <a:ext cx="2266545" cy="369332"/>
              </a:xfrm>
              <a:prstGeom prst="rect">
                <a:avLst/>
              </a:prstGeom>
              <a:blipFill>
                <a:blip r:embed="rId5"/>
                <a:stretch>
                  <a:fillRect t="-8065" r="-107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E99B600-A214-4221-94E4-68D5531CFAF9}"/>
                  </a:ext>
                </a:extLst>
              </p:cNvPr>
              <p:cNvSpPr txBox="1"/>
              <p:nvPr/>
            </p:nvSpPr>
            <p:spPr>
              <a:xfrm>
                <a:off x="4961685" y="2719460"/>
                <a:ext cx="23924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TW" dirty="0"/>
                  <a:t> (horizontal)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E99B600-A214-4221-94E4-68D5531CF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85" y="2719460"/>
                <a:ext cx="2392426" cy="369332"/>
              </a:xfrm>
              <a:prstGeom prst="rect">
                <a:avLst/>
              </a:prstGeom>
              <a:blipFill>
                <a:blip r:embed="rId6"/>
                <a:stretch>
                  <a:fillRect t="-6349" r="-50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2D96D8F-93D4-4B61-905B-7044D7AB5C71}"/>
                  </a:ext>
                </a:extLst>
              </p:cNvPr>
              <p:cNvSpPr txBox="1"/>
              <p:nvPr/>
            </p:nvSpPr>
            <p:spPr>
              <a:xfrm>
                <a:off x="8964099" y="2717394"/>
                <a:ext cx="22665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TW" dirty="0"/>
                  <a:t> (depth)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2D96D8F-93D4-4B61-905B-7044D7AB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099" y="2717394"/>
                <a:ext cx="2266545" cy="369332"/>
              </a:xfrm>
              <a:prstGeom prst="rect">
                <a:avLst/>
              </a:prstGeom>
              <a:blipFill>
                <a:blip r:embed="rId7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553D3D9F-F043-4CA7-87AC-E05B632433AB}"/>
              </a:ext>
            </a:extLst>
          </p:cNvPr>
          <p:cNvGrpSpPr/>
          <p:nvPr/>
        </p:nvGrpSpPr>
        <p:grpSpPr>
          <a:xfrm>
            <a:off x="7967383" y="1016675"/>
            <a:ext cx="3999322" cy="923330"/>
            <a:chOff x="7967383" y="1016675"/>
            <a:chExt cx="3999322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5500D77-DD20-4727-91E2-AF5AE2BCCCA3}"/>
                    </a:ext>
                  </a:extLst>
                </p:cNvPr>
                <p:cNvSpPr txBox="1"/>
                <p:nvPr/>
              </p:nvSpPr>
              <p:spPr>
                <a:xfrm>
                  <a:off x="7967383" y="1016675"/>
                  <a:ext cx="3999322" cy="9233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                           Median(All the data)</a:t>
                  </a:r>
                </a:p>
                <a:p>
                  <a:r>
                    <a:rPr lang="en-US" altLang="zh-TW" dirty="0"/>
                    <a:t>                           Mean( </a:t>
                  </a:r>
                  <a14:m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TW" dirty="0"/>
                    <a:t>-</a:t>
                  </a:r>
                  <a14:m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TW" dirty="0"/>
                    <a:t> &lt; data &lt;</a:t>
                  </a:r>
                  <a14:m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TW" dirty="0"/>
                    <a:t>+</a:t>
                  </a:r>
                  <a14:m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TW" dirty="0"/>
                    <a:t>)</a:t>
                  </a:r>
                </a:p>
                <a:p>
                  <a:r>
                    <a:rPr lang="en-US" altLang="zh-TW" dirty="0"/>
                    <a:t>                           Mean of above two value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5500D77-DD20-4727-91E2-AF5AE2BC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83" y="1016675"/>
                  <a:ext cx="3999322" cy="923330"/>
                </a:xfrm>
                <a:prstGeom prst="rect">
                  <a:avLst/>
                </a:prstGeom>
                <a:blipFill>
                  <a:blip r:embed="rId8"/>
                  <a:stretch>
                    <a:fillRect t="-3268" r="-152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D802649-1120-4869-88BF-326A8CC8F8D6}"/>
                </a:ext>
              </a:extLst>
            </p:cNvPr>
            <p:cNvCxnSpPr/>
            <p:nvPr/>
          </p:nvCxnSpPr>
          <p:spPr>
            <a:xfrm>
              <a:off x="8224098" y="1207026"/>
              <a:ext cx="113813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31AA059-1041-405D-8A53-09ECBC0B8944}"/>
                </a:ext>
              </a:extLst>
            </p:cNvPr>
            <p:cNvCxnSpPr/>
            <p:nvPr/>
          </p:nvCxnSpPr>
          <p:spPr>
            <a:xfrm>
              <a:off x="8224098" y="1485886"/>
              <a:ext cx="1138136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5FCF96B-973E-4162-98DC-C32427BBCF24}"/>
                </a:ext>
              </a:extLst>
            </p:cNvPr>
            <p:cNvCxnSpPr/>
            <p:nvPr/>
          </p:nvCxnSpPr>
          <p:spPr>
            <a:xfrm>
              <a:off x="8224098" y="1764746"/>
              <a:ext cx="1138136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B15F779-261B-46D5-A3D3-31E46EE77470}"/>
              </a:ext>
            </a:extLst>
          </p:cNvPr>
          <p:cNvCxnSpPr/>
          <p:nvPr/>
        </p:nvCxnSpPr>
        <p:spPr>
          <a:xfrm>
            <a:off x="2107659" y="2040659"/>
            <a:ext cx="0" cy="5697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115D4B-F942-45B8-84AC-33EED431F8BF}"/>
              </a:ext>
            </a:extLst>
          </p:cNvPr>
          <p:cNvSpPr txBox="1"/>
          <p:nvPr/>
        </p:nvSpPr>
        <p:spPr>
          <a:xfrm>
            <a:off x="7335" y="1599928"/>
            <a:ext cx="443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Last position’s vertical velocity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164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28F472-0956-460F-91F2-F170EB09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4" y="3489760"/>
            <a:ext cx="3663951" cy="2747963"/>
          </a:xfr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95DD89-48EA-43CA-81F9-92515BF3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10" y="3489759"/>
            <a:ext cx="3663952" cy="2747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C4FFDC-FC0C-4CD1-863F-43B4CF77D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6" y="3489759"/>
            <a:ext cx="3663953" cy="2747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411F38-00C9-4AAE-9A66-473352D8D53B}"/>
              </a:ext>
            </a:extLst>
          </p:cNvPr>
          <p:cNvSpPr txBox="1"/>
          <p:nvPr/>
        </p:nvSpPr>
        <p:spPr>
          <a:xfrm>
            <a:off x="0" y="132736"/>
            <a:ext cx="19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TAKE_2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75E4C1-7C45-409A-AA5C-3A0B33092AD5}"/>
              </a:ext>
            </a:extLst>
          </p:cNvPr>
          <p:cNvSpPr txBox="1"/>
          <p:nvPr/>
        </p:nvSpPr>
        <p:spPr>
          <a:xfrm>
            <a:off x="4225133" y="3428999"/>
            <a:ext cx="78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F397F8-6DC2-4A00-89A8-33E65BC60456}"/>
              </a:ext>
            </a:extLst>
          </p:cNvPr>
          <p:cNvSpPr txBox="1"/>
          <p:nvPr/>
        </p:nvSpPr>
        <p:spPr>
          <a:xfrm>
            <a:off x="280414" y="3429000"/>
            <a:ext cx="72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B21CF-1B0E-4CDE-85B1-18D052DCEA34}"/>
              </a:ext>
            </a:extLst>
          </p:cNvPr>
          <p:cNvSpPr txBox="1"/>
          <p:nvPr/>
        </p:nvSpPr>
        <p:spPr>
          <a:xfrm>
            <a:off x="8169852" y="3429000"/>
            <a:ext cx="87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mm/s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A9FF59-B8F7-4DEA-9617-D9FFAFE30CA4}"/>
              </a:ext>
            </a:extLst>
          </p:cNvPr>
          <p:cNvSpPr txBox="1"/>
          <p:nvPr/>
        </p:nvSpPr>
        <p:spPr>
          <a:xfrm>
            <a:off x="3239077" y="5975934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7A2493-2DDC-4BE9-96CE-EAE654D4F770}"/>
              </a:ext>
            </a:extLst>
          </p:cNvPr>
          <p:cNvSpPr txBox="1"/>
          <p:nvPr/>
        </p:nvSpPr>
        <p:spPr>
          <a:xfrm>
            <a:off x="7164383" y="5975935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50B417-31E1-4C97-A29D-0084F16ED5E9}"/>
              </a:ext>
            </a:extLst>
          </p:cNvPr>
          <p:cNvSpPr txBox="1"/>
          <p:nvPr/>
        </p:nvSpPr>
        <p:spPr>
          <a:xfrm>
            <a:off x="11132225" y="5990705"/>
            <a:ext cx="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nth data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E999CA3-6535-4745-B18F-00DEAF986301}"/>
                  </a:ext>
                </a:extLst>
              </p:cNvPr>
              <p:cNvSpPr txBox="1"/>
              <p:nvPr/>
            </p:nvSpPr>
            <p:spPr>
              <a:xfrm>
                <a:off x="1007699" y="2998909"/>
                <a:ext cx="22665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𝑋𝐿</m:t>
                        </m:r>
                      </m:sub>
                    </m:sSub>
                  </m:oMath>
                </a14:m>
                <a:r>
                  <a:rPr lang="en-US" altLang="zh-TW" dirty="0"/>
                  <a:t> (vertical)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E999CA3-6535-4745-B18F-00DEAF98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99" y="2998909"/>
                <a:ext cx="2266545" cy="369332"/>
              </a:xfrm>
              <a:prstGeom prst="rect">
                <a:avLst/>
              </a:prstGeom>
              <a:blipFill>
                <a:blip r:embed="rId5"/>
                <a:stretch>
                  <a:fillRect t="-7937" r="-10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6DC95E1-0557-41D9-85C8-4A851F9B9980}"/>
                  </a:ext>
                </a:extLst>
              </p:cNvPr>
              <p:cNvSpPr txBox="1"/>
              <p:nvPr/>
            </p:nvSpPr>
            <p:spPr>
              <a:xfrm>
                <a:off x="4962726" y="2996833"/>
                <a:ext cx="23816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TW" dirty="0"/>
                  <a:t> (horizontal)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6DC95E1-0557-41D9-85C8-4A851F9B9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26" y="2996833"/>
                <a:ext cx="2381657" cy="369332"/>
              </a:xfrm>
              <a:prstGeom prst="rect">
                <a:avLst/>
              </a:prstGeom>
              <a:blipFill>
                <a:blip r:embed="rId6"/>
                <a:stretch>
                  <a:fillRect t="-8065" r="-17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21E3A96-01F8-4458-8990-83A9A5AE4C5F}"/>
                  </a:ext>
                </a:extLst>
              </p:cNvPr>
              <p:cNvSpPr txBox="1"/>
              <p:nvPr/>
            </p:nvSpPr>
            <p:spPr>
              <a:xfrm>
                <a:off x="8922713" y="2996833"/>
                <a:ext cx="22665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TW" dirty="0"/>
                  <a:t> (depth) velocity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21E3A96-01F8-4458-8990-83A9A5AE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13" y="2996833"/>
                <a:ext cx="2266545" cy="369332"/>
              </a:xfrm>
              <a:prstGeom prst="rect">
                <a:avLst/>
              </a:prstGeom>
              <a:blipFill>
                <a:blip r:embed="rId7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CFFB45-E419-48A8-A74C-B357FBC1E2C3}"/>
              </a:ext>
            </a:extLst>
          </p:cNvPr>
          <p:cNvGrpSpPr/>
          <p:nvPr/>
        </p:nvGrpSpPr>
        <p:grpSpPr>
          <a:xfrm>
            <a:off x="7888640" y="1464147"/>
            <a:ext cx="3999322" cy="923330"/>
            <a:chOff x="7967383" y="1016675"/>
            <a:chExt cx="3999322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6902924-13D6-47AD-A95B-81A78612C916}"/>
                    </a:ext>
                  </a:extLst>
                </p:cNvPr>
                <p:cNvSpPr txBox="1"/>
                <p:nvPr/>
              </p:nvSpPr>
              <p:spPr>
                <a:xfrm>
                  <a:off x="7967383" y="1016675"/>
                  <a:ext cx="3999322" cy="9233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                           Median(All the data)</a:t>
                  </a:r>
                </a:p>
                <a:p>
                  <a:r>
                    <a:rPr lang="en-US" altLang="zh-TW" dirty="0"/>
                    <a:t>                           Mean( </a:t>
                  </a:r>
                  <a14:m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TW" dirty="0"/>
                    <a:t>-</a:t>
                  </a:r>
                  <a14:m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TW" dirty="0"/>
                    <a:t> &lt; data &lt;</a:t>
                  </a:r>
                  <a14:m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TW" dirty="0"/>
                    <a:t>+</a:t>
                  </a:r>
                  <a14:m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TW" dirty="0"/>
                    <a:t>)</a:t>
                  </a:r>
                </a:p>
                <a:p>
                  <a:r>
                    <a:rPr lang="en-US" altLang="zh-TW" dirty="0"/>
                    <a:t>                           Mean of above two value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6902924-13D6-47AD-A95B-81A78612C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83" y="1016675"/>
                  <a:ext cx="3999322" cy="923330"/>
                </a:xfrm>
                <a:prstGeom prst="rect">
                  <a:avLst/>
                </a:prstGeom>
                <a:blipFill>
                  <a:blip r:embed="rId8"/>
                  <a:stretch>
                    <a:fillRect t="-2597" r="-304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4B40DAF-2C23-485D-9AE2-60A68F04050B}"/>
                </a:ext>
              </a:extLst>
            </p:cNvPr>
            <p:cNvCxnSpPr/>
            <p:nvPr/>
          </p:nvCxnSpPr>
          <p:spPr>
            <a:xfrm>
              <a:off x="8224098" y="1207026"/>
              <a:ext cx="113813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B2CAA01-8754-4AF2-800D-56244EA05495}"/>
                </a:ext>
              </a:extLst>
            </p:cNvPr>
            <p:cNvCxnSpPr/>
            <p:nvPr/>
          </p:nvCxnSpPr>
          <p:spPr>
            <a:xfrm>
              <a:off x="8224098" y="1485886"/>
              <a:ext cx="1138136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9DDDDD6-611F-45C8-BA3F-824923CD12B7}"/>
                </a:ext>
              </a:extLst>
            </p:cNvPr>
            <p:cNvCxnSpPr/>
            <p:nvPr/>
          </p:nvCxnSpPr>
          <p:spPr>
            <a:xfrm>
              <a:off x="8224098" y="1764746"/>
              <a:ext cx="1138136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78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5376E-A985-4431-80F2-E31985F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800" b="1" u="sng" dirty="0"/>
              <a:t>Result</a:t>
            </a:r>
            <a:endParaRPr lang="zh-TW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114422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8A3B68A-0EC9-42CD-85F2-22286E42B306}"/>
                  </a:ext>
                </a:extLst>
              </p:cNvPr>
              <p:cNvSpPr txBox="1"/>
              <p:nvPr/>
            </p:nvSpPr>
            <p:spPr>
              <a:xfrm>
                <a:off x="271670" y="172840"/>
                <a:ext cx="59303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b="1" dirty="0"/>
                  <a:t>TAKE_1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Last position in the image(1.23m, 0.05m, 3.11m)</a:t>
                </a:r>
                <a:endParaRPr lang="zh-TW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T = 0.34s (to touch the ground)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dirty="0"/>
                  <a:t>= -1.89 m/s</a:t>
                </a:r>
                <a:r>
                  <a:rPr lang="zh-TW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𝑋𝐿</m:t>
                        </m:r>
                      </m:sub>
                    </m:sSub>
                  </m:oMath>
                </a14:m>
                <a:r>
                  <a:rPr lang="en-US" altLang="zh-TW" dirty="0"/>
                  <a:t>= -5.26 m/s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-0.63 m/s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10.77 m/s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8A3B68A-0EC9-42CD-85F2-22286E42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172840"/>
                <a:ext cx="5930347" cy="2585323"/>
              </a:xfrm>
              <a:prstGeom prst="rect">
                <a:avLst/>
              </a:prstGeom>
              <a:blipFill>
                <a:blip r:embed="rId2"/>
                <a:stretch>
                  <a:fillRect l="-926" b="-1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5B6059-EBC9-472C-AB61-3727D2537EC6}"/>
                  </a:ext>
                </a:extLst>
              </p:cNvPr>
              <p:cNvSpPr txBox="1"/>
              <p:nvPr/>
            </p:nvSpPr>
            <p:spPr>
              <a:xfrm>
                <a:off x="6371409" y="172840"/>
                <a:ext cx="59303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b="1" dirty="0"/>
                  <a:t>TAKE_2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Last position in the image(1.66m, -0.22m, 4.78m)</a:t>
                </a:r>
                <a:endParaRPr lang="zh-TW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T=0.36s (to touch the ground)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-2.78 m/s</a:t>
                </a:r>
                <a:r>
                  <a:rPr lang="zh-TW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𝑋𝐿</m:t>
                        </m:r>
                      </m:sub>
                    </m:sSub>
                  </m:oMath>
                </a14:m>
                <a:r>
                  <a:rPr lang="en-US" altLang="zh-TW" dirty="0"/>
                  <a:t>= -6.35m/s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-1.13 m/s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18.09 m/s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5B6059-EBC9-472C-AB61-3727D2537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09" y="172840"/>
                <a:ext cx="5930347" cy="2585323"/>
              </a:xfrm>
              <a:prstGeom prst="rect">
                <a:avLst/>
              </a:prstGeom>
              <a:blipFill>
                <a:blip r:embed="rId3"/>
                <a:stretch>
                  <a:fillRect l="-822" b="-1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D773542-9821-4A63-8244-7749F5ADB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3703737"/>
            <a:ext cx="4027656" cy="3020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C3FB00-EC6E-473E-BA28-A56E01323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32" y="3703737"/>
            <a:ext cx="4027657" cy="302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6EAAF8E-4137-42B9-9F11-A34C56ABD2FF}"/>
              </a:ext>
            </a:extLst>
          </p:cNvPr>
          <p:cNvSpPr txBox="1"/>
          <p:nvPr/>
        </p:nvSpPr>
        <p:spPr>
          <a:xfrm>
            <a:off x="4384289" y="6315828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1C4812-A7ED-4DE7-94D7-2CFF23CC251D}"/>
              </a:ext>
            </a:extLst>
          </p:cNvPr>
          <p:cNvSpPr txBox="1"/>
          <p:nvPr/>
        </p:nvSpPr>
        <p:spPr>
          <a:xfrm>
            <a:off x="10586214" y="6315828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0BA3FF-35B1-4DAD-A8FC-4F12F001D42E}"/>
              </a:ext>
            </a:extLst>
          </p:cNvPr>
          <p:cNvGrpSpPr/>
          <p:nvPr/>
        </p:nvGrpSpPr>
        <p:grpSpPr>
          <a:xfrm>
            <a:off x="5115565" y="5589166"/>
            <a:ext cx="1793725" cy="1135313"/>
            <a:chOff x="8950320" y="1303266"/>
            <a:chExt cx="2023353" cy="817124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DF349-576A-40E3-B885-7D9A71EE84EB}"/>
                </a:ext>
              </a:extLst>
            </p:cNvPr>
            <p:cNvSpPr txBox="1"/>
            <p:nvPr/>
          </p:nvSpPr>
          <p:spPr>
            <a:xfrm>
              <a:off x="8950320" y="1303266"/>
              <a:ext cx="2023353" cy="817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066221F-66A1-40C5-89D1-3E3C874CB02C}"/>
                </a:ext>
              </a:extLst>
            </p:cNvPr>
            <p:cNvSpPr txBox="1"/>
            <p:nvPr/>
          </p:nvSpPr>
          <p:spPr>
            <a:xfrm>
              <a:off x="9151447" y="1341539"/>
              <a:ext cx="1561943" cy="27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X (vertical)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019A158-ECFB-404D-AB68-F95D4A74039E}"/>
                </a:ext>
              </a:extLst>
            </p:cNvPr>
            <p:cNvSpPr txBox="1"/>
            <p:nvPr/>
          </p:nvSpPr>
          <p:spPr>
            <a:xfrm>
              <a:off x="9210586" y="1567841"/>
              <a:ext cx="1730928" cy="28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Y (horizontal)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353C2ED-F14E-406F-91DB-CA416A95C245}"/>
                </a:ext>
              </a:extLst>
            </p:cNvPr>
            <p:cNvSpPr txBox="1"/>
            <p:nvPr/>
          </p:nvSpPr>
          <p:spPr>
            <a:xfrm>
              <a:off x="9067567" y="1781299"/>
              <a:ext cx="1561943" cy="27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Z (depth)</a:t>
              </a:r>
              <a:endParaRPr lang="zh-TW" altLang="en-US" sz="2000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96DD12-0697-40FB-90D4-BFD499DDEA84}"/>
              </a:ext>
            </a:extLst>
          </p:cNvPr>
          <p:cNvSpPr txBox="1"/>
          <p:nvPr/>
        </p:nvSpPr>
        <p:spPr>
          <a:xfrm>
            <a:off x="1102704" y="2692598"/>
            <a:ext cx="335205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Final position ( 0m, -0.16m, 6.8m 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Final velocity  12.01 m/s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497E58-BE0D-44F5-877E-741E4969B76C}"/>
              </a:ext>
            </a:extLst>
          </p:cNvPr>
          <p:cNvSpPr txBox="1"/>
          <p:nvPr/>
        </p:nvSpPr>
        <p:spPr>
          <a:xfrm>
            <a:off x="7303022" y="2692598"/>
            <a:ext cx="356057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Final position ( 0m, -0.63m, 11.36m 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Final velocity  19.20 m/s</a:t>
            </a:r>
          </a:p>
        </p:txBody>
      </p:sp>
    </p:spTree>
    <p:extLst>
      <p:ext uri="{BB962C8B-B14F-4D97-AF65-F5344CB8AC3E}">
        <p14:creationId xmlns:p14="http://schemas.microsoft.com/office/powerpoint/2010/main" val="382139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3FDDB-A751-49F9-B9BA-FA66406A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704851"/>
            <a:ext cx="10515600" cy="5534024"/>
          </a:xfrm>
        </p:spPr>
        <p:txBody>
          <a:bodyPr>
            <a:normAutofit/>
          </a:bodyPr>
          <a:lstStyle/>
          <a:p>
            <a:r>
              <a:rPr lang="en-US" altLang="zh-TW" sz="8000" b="1" dirty="0"/>
              <a:t>  </a:t>
            </a:r>
            <a:r>
              <a:rPr lang="en-US" altLang="zh-TW" sz="8800" b="1" u="sng" dirty="0"/>
              <a:t>Strategy</a:t>
            </a:r>
            <a:endParaRPr lang="zh-TW" alt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65030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630F4-4C22-4A89-A972-52AF9D8D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338242"/>
            <a:ext cx="10515600" cy="7937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/>
              <a:t>Block diagram of the proposed procedure </a:t>
            </a:r>
            <a:endParaRPr lang="zh-TW" altLang="en-US" sz="3600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F1627C-754A-435B-827C-DE1E89CB971B}"/>
              </a:ext>
            </a:extLst>
          </p:cNvPr>
          <p:cNvGrpSpPr/>
          <p:nvPr/>
        </p:nvGrpSpPr>
        <p:grpSpPr>
          <a:xfrm>
            <a:off x="4108808" y="1462420"/>
            <a:ext cx="3974383" cy="4485587"/>
            <a:chOff x="1365607" y="1373930"/>
            <a:chExt cx="3974383" cy="4485587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A471D03-370C-42B7-9D46-9448A5905A5C}"/>
                </a:ext>
              </a:extLst>
            </p:cNvPr>
            <p:cNvSpPr txBox="1"/>
            <p:nvPr/>
          </p:nvSpPr>
          <p:spPr>
            <a:xfrm>
              <a:off x="1971672" y="1373930"/>
              <a:ext cx="276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Input Image Sequence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D38D72-2FE9-4DA3-8318-667F329A7CBA}"/>
                </a:ext>
              </a:extLst>
            </p:cNvPr>
            <p:cNvGrpSpPr/>
            <p:nvPr/>
          </p:nvGrpSpPr>
          <p:grpSpPr>
            <a:xfrm>
              <a:off x="1365607" y="1776750"/>
              <a:ext cx="3974383" cy="4082767"/>
              <a:chOff x="1365607" y="1776750"/>
              <a:chExt cx="3974383" cy="408276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A73726-7F36-4B84-865B-C861D963519B}"/>
                  </a:ext>
                </a:extLst>
              </p:cNvPr>
              <p:cNvSpPr/>
              <p:nvPr/>
            </p:nvSpPr>
            <p:spPr>
              <a:xfrm>
                <a:off x="1666875" y="2203493"/>
                <a:ext cx="3371850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2" name="箭號: 向下 21">
                <a:extLst>
                  <a:ext uri="{FF2B5EF4-FFF2-40B4-BE49-F238E27FC236}">
                    <a16:creationId xmlns:a16="http://schemas.microsoft.com/office/drawing/2014/main" id="{8D88C4A7-F819-47E7-80BF-D8A0F0EF8038}"/>
                  </a:ext>
                </a:extLst>
              </p:cNvPr>
              <p:cNvSpPr/>
              <p:nvPr/>
            </p:nvSpPr>
            <p:spPr>
              <a:xfrm>
                <a:off x="3243258" y="177675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89D1864-F477-45C1-906C-FD84056CB5EE}"/>
                  </a:ext>
                </a:extLst>
              </p:cNvPr>
              <p:cNvSpPr/>
              <p:nvPr/>
            </p:nvSpPr>
            <p:spPr>
              <a:xfrm>
                <a:off x="1365607" y="3288665"/>
                <a:ext cx="3974383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>
                    <a:ln w="0"/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Preprocessing for Image matching</a:t>
                </a:r>
                <a:endParaRPr kumimoji="0" lang="zh-TW" alt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1BE8AD-AD22-418A-97FF-325FD2C06606}"/>
                  </a:ext>
                </a:extLst>
              </p:cNvPr>
              <p:cNvSpPr/>
              <p:nvPr/>
            </p:nvSpPr>
            <p:spPr>
              <a:xfrm>
                <a:off x="1666875" y="4430762"/>
                <a:ext cx="3371850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EF9678-D7D2-4EA0-97F9-3DA57F66C2F4}"/>
                  </a:ext>
                </a:extLst>
              </p:cNvPr>
              <p:cNvSpPr txBox="1"/>
              <p:nvPr/>
            </p:nvSpPr>
            <p:spPr>
              <a:xfrm>
                <a:off x="1721641" y="2324070"/>
                <a:ext cx="3262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Set up a coordinate system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75ABF18-18A9-448C-BDB2-43EC43B46F75}"/>
                  </a:ext>
                </a:extLst>
              </p:cNvPr>
              <p:cNvSpPr txBox="1"/>
              <p:nvPr/>
            </p:nvSpPr>
            <p:spPr>
              <a:xfrm>
                <a:off x="2009770" y="4550562"/>
                <a:ext cx="2647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 analyzing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1" name="箭號: 向下 30">
                <a:extLst>
                  <a:ext uri="{FF2B5EF4-FFF2-40B4-BE49-F238E27FC236}">
                    <a16:creationId xmlns:a16="http://schemas.microsoft.com/office/drawing/2014/main" id="{48E4A8B7-B78A-4399-A19B-DF3EED54E24F}"/>
                  </a:ext>
                </a:extLst>
              </p:cNvPr>
              <p:cNvSpPr/>
              <p:nvPr/>
            </p:nvSpPr>
            <p:spPr>
              <a:xfrm>
                <a:off x="3243257" y="5127568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2" name="箭號: 向下 31">
                <a:extLst>
                  <a:ext uri="{FF2B5EF4-FFF2-40B4-BE49-F238E27FC236}">
                    <a16:creationId xmlns:a16="http://schemas.microsoft.com/office/drawing/2014/main" id="{121B9397-091C-484C-878B-922527C1A9BC}"/>
                  </a:ext>
                </a:extLst>
              </p:cNvPr>
              <p:cNvSpPr/>
              <p:nvPr/>
            </p:nvSpPr>
            <p:spPr>
              <a:xfrm>
                <a:off x="3243258" y="3993515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3" name="箭號: 向下 32">
                <a:extLst>
                  <a:ext uri="{FF2B5EF4-FFF2-40B4-BE49-F238E27FC236}">
                    <a16:creationId xmlns:a16="http://schemas.microsoft.com/office/drawing/2014/main" id="{0B7E9282-C86F-4948-A6E1-D220709603E5}"/>
                  </a:ext>
                </a:extLst>
              </p:cNvPr>
              <p:cNvSpPr/>
              <p:nvPr/>
            </p:nvSpPr>
            <p:spPr>
              <a:xfrm>
                <a:off x="3243260" y="288047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17960FD-4F2E-4051-9AA3-F6D7D7BB1B5D}"/>
                  </a:ext>
                </a:extLst>
              </p:cNvPr>
              <p:cNvSpPr txBox="1"/>
              <p:nvPr/>
            </p:nvSpPr>
            <p:spPr>
              <a:xfrm>
                <a:off x="1574498" y="5459407"/>
                <a:ext cx="3699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Predict the position and velocity  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6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EAFF7D9-5445-41C7-BD57-24C7DA35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704851"/>
            <a:ext cx="10515600" cy="5534024"/>
          </a:xfrm>
        </p:spPr>
        <p:txBody>
          <a:bodyPr>
            <a:normAutofit/>
          </a:bodyPr>
          <a:lstStyle/>
          <a:p>
            <a:r>
              <a:rPr lang="en-US" altLang="zh-TW" sz="8000" b="1" dirty="0"/>
              <a:t>  </a:t>
            </a:r>
            <a:r>
              <a:rPr lang="en-US" altLang="zh-TW" sz="8800" b="1" u="sng" dirty="0"/>
              <a:t>Method</a:t>
            </a:r>
            <a:endParaRPr lang="zh-TW" alt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233067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16079860-8DE9-4295-BC00-93CC9FFAA67E}"/>
              </a:ext>
            </a:extLst>
          </p:cNvPr>
          <p:cNvGrpSpPr/>
          <p:nvPr/>
        </p:nvGrpSpPr>
        <p:grpSpPr>
          <a:xfrm>
            <a:off x="3953950" y="1186206"/>
            <a:ext cx="3974383" cy="4485587"/>
            <a:chOff x="1365607" y="1373930"/>
            <a:chExt cx="3974383" cy="44855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69FB9A6-C40F-443A-A641-6A03DEA9B02B}"/>
                </a:ext>
              </a:extLst>
            </p:cNvPr>
            <p:cNvSpPr txBox="1"/>
            <p:nvPr/>
          </p:nvSpPr>
          <p:spPr>
            <a:xfrm>
              <a:off x="1971672" y="1373930"/>
              <a:ext cx="276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Input Image Sequence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0FBBB3B-0B2C-4DE7-85B6-56233786FBBA}"/>
                </a:ext>
              </a:extLst>
            </p:cNvPr>
            <p:cNvGrpSpPr/>
            <p:nvPr/>
          </p:nvGrpSpPr>
          <p:grpSpPr>
            <a:xfrm>
              <a:off x="1365607" y="1776750"/>
              <a:ext cx="3974383" cy="4082767"/>
              <a:chOff x="1365607" y="1776750"/>
              <a:chExt cx="3974383" cy="408276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246F71-80B0-49A3-A30D-2795145F62C8}"/>
                  </a:ext>
                </a:extLst>
              </p:cNvPr>
              <p:cNvSpPr/>
              <p:nvPr/>
            </p:nvSpPr>
            <p:spPr>
              <a:xfrm>
                <a:off x="1666875" y="2203493"/>
                <a:ext cx="3371850" cy="6449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57CA00A9-5F62-4C7C-8C53-CC03D9F8F49D}"/>
                  </a:ext>
                </a:extLst>
              </p:cNvPr>
              <p:cNvSpPr/>
              <p:nvPr/>
            </p:nvSpPr>
            <p:spPr>
              <a:xfrm>
                <a:off x="3243258" y="177675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8B4AF9-B424-4EFB-A733-84D122AAD6E7}"/>
                  </a:ext>
                </a:extLst>
              </p:cNvPr>
              <p:cNvSpPr/>
              <p:nvPr/>
            </p:nvSpPr>
            <p:spPr>
              <a:xfrm>
                <a:off x="1365607" y="3288665"/>
                <a:ext cx="3974383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>
                    <a:ln w="0"/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Preprocessing for Image matching</a:t>
                </a:r>
                <a:endParaRPr kumimoji="0" lang="zh-TW" alt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389A3E-7CEB-499F-B65E-CDC2FA28CC22}"/>
                  </a:ext>
                </a:extLst>
              </p:cNvPr>
              <p:cNvSpPr/>
              <p:nvPr/>
            </p:nvSpPr>
            <p:spPr>
              <a:xfrm>
                <a:off x="1666875" y="4430762"/>
                <a:ext cx="3371850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AE40CEA-3004-4DE3-A647-0A89E2485B4C}"/>
                  </a:ext>
                </a:extLst>
              </p:cNvPr>
              <p:cNvSpPr txBox="1"/>
              <p:nvPr/>
            </p:nvSpPr>
            <p:spPr>
              <a:xfrm>
                <a:off x="1721641" y="2324070"/>
                <a:ext cx="3262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Set up a coordinate system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ADDDDB2-D22A-4482-9316-922AC5251A04}"/>
                  </a:ext>
                </a:extLst>
              </p:cNvPr>
              <p:cNvSpPr txBox="1"/>
              <p:nvPr/>
            </p:nvSpPr>
            <p:spPr>
              <a:xfrm>
                <a:off x="2009770" y="4550562"/>
                <a:ext cx="2647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 analyzing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B8DEFA87-508F-49E3-A470-19BFDFEFFAFB}"/>
                  </a:ext>
                </a:extLst>
              </p:cNvPr>
              <p:cNvSpPr/>
              <p:nvPr/>
            </p:nvSpPr>
            <p:spPr>
              <a:xfrm>
                <a:off x="3243257" y="5127568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箭號: 向下 14">
                <a:extLst>
                  <a:ext uri="{FF2B5EF4-FFF2-40B4-BE49-F238E27FC236}">
                    <a16:creationId xmlns:a16="http://schemas.microsoft.com/office/drawing/2014/main" id="{EFE4907F-5502-4DAC-911F-DCF854B35904}"/>
                  </a:ext>
                </a:extLst>
              </p:cNvPr>
              <p:cNvSpPr/>
              <p:nvPr/>
            </p:nvSpPr>
            <p:spPr>
              <a:xfrm>
                <a:off x="3243258" y="3993515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箭號: 向下 15">
                <a:extLst>
                  <a:ext uri="{FF2B5EF4-FFF2-40B4-BE49-F238E27FC236}">
                    <a16:creationId xmlns:a16="http://schemas.microsoft.com/office/drawing/2014/main" id="{ED35B82F-74A8-4F47-A949-DE29F67DAA4D}"/>
                  </a:ext>
                </a:extLst>
              </p:cNvPr>
              <p:cNvSpPr/>
              <p:nvPr/>
            </p:nvSpPr>
            <p:spPr>
              <a:xfrm>
                <a:off x="3243260" y="288047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D97FFA-5385-489C-8FAD-16A33C3932FD}"/>
                  </a:ext>
                </a:extLst>
              </p:cNvPr>
              <p:cNvSpPr txBox="1"/>
              <p:nvPr/>
            </p:nvSpPr>
            <p:spPr>
              <a:xfrm>
                <a:off x="1574498" y="5459407"/>
                <a:ext cx="3699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Predict the position and velocity  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28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3E94A59D-F4CE-48BB-97EE-45A9B1DCDAC8}"/>
              </a:ext>
            </a:extLst>
          </p:cNvPr>
          <p:cNvGrpSpPr/>
          <p:nvPr/>
        </p:nvGrpSpPr>
        <p:grpSpPr>
          <a:xfrm>
            <a:off x="1878803" y="403230"/>
            <a:ext cx="8925078" cy="5801556"/>
            <a:chOff x="1878803" y="403230"/>
            <a:chExt cx="8925078" cy="5801556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DDB6311F-B5A4-414F-B8B0-B9C945195863}"/>
                </a:ext>
              </a:extLst>
            </p:cNvPr>
            <p:cNvSpPr txBox="1"/>
            <p:nvPr/>
          </p:nvSpPr>
          <p:spPr>
            <a:xfrm>
              <a:off x="9037943" y="403230"/>
              <a:ext cx="176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B(X,Y,Z)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453EB4B3-B27D-4512-8F92-786F9A7CB598}"/>
                </a:ext>
              </a:extLst>
            </p:cNvPr>
            <p:cNvGrpSpPr/>
            <p:nvPr/>
          </p:nvGrpSpPr>
          <p:grpSpPr>
            <a:xfrm>
              <a:off x="2665808" y="1145484"/>
              <a:ext cx="6869025" cy="4906536"/>
              <a:chOff x="3695249" y="2443315"/>
              <a:chExt cx="6869025" cy="3878570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B372D862-0ECC-4D1A-9032-26E13A2CE525}"/>
                  </a:ext>
                </a:extLst>
              </p:cNvPr>
              <p:cNvGrpSpPr/>
              <p:nvPr/>
            </p:nvGrpSpPr>
            <p:grpSpPr>
              <a:xfrm>
                <a:off x="3695249" y="2443315"/>
                <a:ext cx="6869025" cy="3878570"/>
                <a:chOff x="3030793" y="2443311"/>
                <a:chExt cx="5633882" cy="3878572"/>
              </a:xfrm>
            </p:grpSpPr>
            <p:cxnSp>
              <p:nvCxnSpPr>
                <p:cNvPr id="39" name="直線單箭頭接點 38">
                  <a:extLst>
                    <a:ext uri="{FF2B5EF4-FFF2-40B4-BE49-F238E27FC236}">
                      <a16:creationId xmlns:a16="http://schemas.microsoft.com/office/drawing/2014/main" id="{4C5443EE-8E8C-4C93-980C-676F8FBA615A}"/>
                    </a:ext>
                  </a:extLst>
                </p:cNvPr>
                <p:cNvCxnSpPr/>
                <p:nvPr/>
              </p:nvCxnSpPr>
              <p:spPr>
                <a:xfrm flipV="1">
                  <a:off x="4675237" y="4210660"/>
                  <a:ext cx="0" cy="180667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277EC3E3-04B1-428A-A70B-99B1BF82E2A2}"/>
                    </a:ext>
                  </a:extLst>
                </p:cNvPr>
                <p:cNvCxnSpPr/>
                <p:nvPr/>
              </p:nvCxnSpPr>
              <p:spPr>
                <a:xfrm>
                  <a:off x="4682612" y="6009961"/>
                  <a:ext cx="1887793" cy="30971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00B7E8E2-65AE-45AB-8D71-8BAE29221552}"/>
                    </a:ext>
                  </a:extLst>
                </p:cNvPr>
                <p:cNvCxnSpPr/>
                <p:nvPr/>
              </p:nvCxnSpPr>
              <p:spPr>
                <a:xfrm flipV="1">
                  <a:off x="4675237" y="5014446"/>
                  <a:ext cx="1637071" cy="1002889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0AFAA354-A07A-4757-9F31-DEC76BC99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30793" y="5707620"/>
                  <a:ext cx="1651819" cy="29497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558C1A93-EDD4-465F-8CBA-9F2BCD3E4DB2}"/>
                    </a:ext>
                  </a:extLst>
                </p:cNvPr>
                <p:cNvCxnSpPr/>
                <p:nvPr/>
              </p:nvCxnSpPr>
              <p:spPr>
                <a:xfrm flipV="1">
                  <a:off x="5626508" y="4748976"/>
                  <a:ext cx="0" cy="14158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>
                  <a:extLst>
                    <a:ext uri="{FF2B5EF4-FFF2-40B4-BE49-F238E27FC236}">
                      <a16:creationId xmlns:a16="http://schemas.microsoft.com/office/drawing/2014/main" id="{691D5DB8-786E-4E56-B5E7-31FE02FC012D}"/>
                    </a:ext>
                  </a:extLst>
                </p:cNvPr>
                <p:cNvCxnSpPr/>
                <p:nvPr/>
              </p:nvCxnSpPr>
              <p:spPr>
                <a:xfrm flipV="1">
                  <a:off x="3802624" y="4439261"/>
                  <a:ext cx="0" cy="14158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9345C0CD-16C8-4568-86E8-B756B911C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0793" y="4313898"/>
                  <a:ext cx="2595715" cy="435077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F163F32A-7D05-4552-84BF-81F04DB6B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2623" y="2443311"/>
                  <a:ext cx="3453581" cy="1995951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D4430046-6583-42AE-83AC-B6357CB32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6508" y="2875932"/>
                  <a:ext cx="3038167" cy="187673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7A2D7118-A12D-41D4-9B2F-5D19584EDE83}"/>
                    </a:ext>
                  </a:extLst>
                </p:cNvPr>
                <p:cNvGrpSpPr/>
                <p:nvPr/>
              </p:nvGrpSpPr>
              <p:grpSpPr>
                <a:xfrm>
                  <a:off x="3802623" y="3864073"/>
                  <a:ext cx="502677" cy="578880"/>
                  <a:chOff x="3802624" y="3864074"/>
                  <a:chExt cx="502677" cy="578884"/>
                </a:xfrm>
              </p:grpSpPr>
              <p:cxnSp>
                <p:nvCxnSpPr>
                  <p:cNvPr id="58" name="直線單箭頭接點 57">
                    <a:extLst>
                      <a:ext uri="{FF2B5EF4-FFF2-40B4-BE49-F238E27FC236}">
                        <a16:creationId xmlns:a16="http://schemas.microsoft.com/office/drawing/2014/main" id="{3CDD5735-EDA8-4E9A-9354-8A366C5666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02625" y="3864074"/>
                    <a:ext cx="7373" cy="575190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線單箭頭接點 59">
                    <a:extLst>
                      <a:ext uri="{FF2B5EF4-FFF2-40B4-BE49-F238E27FC236}">
                        <a16:creationId xmlns:a16="http://schemas.microsoft.com/office/drawing/2014/main" id="{7D634124-2D18-47B9-8372-76B585ABD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02624" y="4135078"/>
                    <a:ext cx="502677" cy="307880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29236180-D40C-4F6E-99E6-7EE2D7267FD5}"/>
                    </a:ext>
                  </a:extLst>
                </p:cNvPr>
                <p:cNvGrpSpPr/>
                <p:nvPr/>
              </p:nvGrpSpPr>
              <p:grpSpPr>
                <a:xfrm>
                  <a:off x="5633879" y="4168263"/>
                  <a:ext cx="502677" cy="648929"/>
                  <a:chOff x="3802624" y="3864097"/>
                  <a:chExt cx="502679" cy="648910"/>
                </a:xfrm>
              </p:grpSpPr>
              <p:cxnSp>
                <p:nvCxnSpPr>
                  <p:cNvPr id="70" name="直線單箭頭接點 69">
                    <a:extLst>
                      <a:ext uri="{FF2B5EF4-FFF2-40B4-BE49-F238E27FC236}">
                        <a16:creationId xmlns:a16="http://schemas.microsoft.com/office/drawing/2014/main" id="{E6B8190F-025F-49EC-A4EE-8C6DCCD92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02624" y="3864097"/>
                    <a:ext cx="7373" cy="575193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線單箭頭接點 70">
                    <a:extLst>
                      <a:ext uri="{FF2B5EF4-FFF2-40B4-BE49-F238E27FC236}">
                        <a16:creationId xmlns:a16="http://schemas.microsoft.com/office/drawing/2014/main" id="{ED751D3A-1AA6-4947-ABA3-E0A91CB96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02626" y="4135097"/>
                    <a:ext cx="502677" cy="307882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單箭頭接點 71">
                    <a:extLst>
                      <a:ext uri="{FF2B5EF4-FFF2-40B4-BE49-F238E27FC236}">
                        <a16:creationId xmlns:a16="http://schemas.microsoft.com/office/drawing/2014/main" id="{863EC7A6-B7AA-4AC5-83F1-B0581C0A2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09998" y="4450324"/>
                    <a:ext cx="495303" cy="62683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平行四邊形 76">
                  <a:extLst>
                    <a:ext uri="{FF2B5EF4-FFF2-40B4-BE49-F238E27FC236}">
                      <a16:creationId xmlns:a16="http://schemas.microsoft.com/office/drawing/2014/main" id="{754E95B3-538A-4AA6-93A4-25DC67C31486}"/>
                    </a:ext>
                  </a:extLst>
                </p:cNvPr>
                <p:cNvSpPr/>
                <p:nvPr/>
              </p:nvSpPr>
              <p:spPr>
                <a:xfrm rot="5400000">
                  <a:off x="5051315" y="2657621"/>
                  <a:ext cx="1179876" cy="1387888"/>
                </a:xfrm>
                <a:prstGeom prst="parallelogram">
                  <a:avLst>
                    <a:gd name="adj" fmla="val 12394"/>
                  </a:avLst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平行四邊形 77">
                  <a:extLst>
                    <a:ext uri="{FF2B5EF4-FFF2-40B4-BE49-F238E27FC236}">
                      <a16:creationId xmlns:a16="http://schemas.microsoft.com/office/drawing/2014/main" id="{8383C581-B7BE-49B9-B47E-0C4E65A37119}"/>
                    </a:ext>
                  </a:extLst>
                </p:cNvPr>
                <p:cNvSpPr/>
                <p:nvPr/>
              </p:nvSpPr>
              <p:spPr>
                <a:xfrm rot="5400000">
                  <a:off x="6889945" y="2851190"/>
                  <a:ext cx="1179876" cy="1387888"/>
                </a:xfrm>
                <a:prstGeom prst="parallelogram">
                  <a:avLst>
                    <a:gd name="adj" fmla="val 12394"/>
                  </a:avLst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4400D747-3D16-49C1-8938-A1E449BBA152}"/>
                    </a:ext>
                  </a:extLst>
                </p:cNvPr>
                <p:cNvSpPr/>
                <p:nvPr/>
              </p:nvSpPr>
              <p:spPr>
                <a:xfrm>
                  <a:off x="4614412" y="5933912"/>
                  <a:ext cx="114278" cy="1047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AF29E8E9-2B81-4065-8FD8-8A4B6F1C5E0A}"/>
                    </a:ext>
                  </a:extLst>
                </p:cNvPr>
                <p:cNvSpPr/>
                <p:nvPr/>
              </p:nvSpPr>
              <p:spPr>
                <a:xfrm>
                  <a:off x="3757174" y="4386870"/>
                  <a:ext cx="114278" cy="1047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FD251BAD-0CB3-4A49-AB5C-C11F95B38EB0}"/>
                    </a:ext>
                  </a:extLst>
                </p:cNvPr>
                <p:cNvSpPr/>
                <p:nvPr/>
              </p:nvSpPr>
              <p:spPr>
                <a:xfrm>
                  <a:off x="5593343" y="4691064"/>
                  <a:ext cx="114278" cy="1047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E33E93E0-FA04-4F06-999B-FFE8C095A989}"/>
                    </a:ext>
                  </a:extLst>
                </p:cNvPr>
                <p:cNvSpPr/>
                <p:nvPr/>
              </p:nvSpPr>
              <p:spPr>
                <a:xfrm>
                  <a:off x="7444488" y="3525319"/>
                  <a:ext cx="114278" cy="1047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66976E48-FABA-4826-A076-DA30D642E0EF}"/>
                    </a:ext>
                  </a:extLst>
                </p:cNvPr>
                <p:cNvSpPr/>
                <p:nvPr/>
              </p:nvSpPr>
              <p:spPr>
                <a:xfrm>
                  <a:off x="5593344" y="3299177"/>
                  <a:ext cx="114278" cy="1047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F1D92269-F20D-4F40-BED3-5460110A0C1B}"/>
                    </a:ext>
                  </a:extLst>
                </p:cNvPr>
                <p:cNvSpPr txBox="1"/>
                <p:nvPr/>
              </p:nvSpPr>
              <p:spPr>
                <a:xfrm>
                  <a:off x="3856704" y="6029930"/>
                  <a:ext cx="1485877" cy="291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 (0,0,0)</a:t>
                  </a:r>
                  <a:endParaRPr lang="zh-TW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89" name="直線單箭頭接點 88">
                <a:extLst>
                  <a:ext uri="{FF2B5EF4-FFF2-40B4-BE49-F238E27FC236}">
                    <a16:creationId xmlns:a16="http://schemas.microsoft.com/office/drawing/2014/main" id="{17DED24F-5BC4-4FFE-AB76-3BAA5B17BF6C}"/>
                  </a:ext>
                </a:extLst>
              </p:cNvPr>
              <p:cNvCxnSpPr/>
              <p:nvPr/>
            </p:nvCxnSpPr>
            <p:spPr>
              <a:xfrm>
                <a:off x="4636291" y="5014453"/>
                <a:ext cx="2223744" cy="302342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id="{60209C78-9C22-4C67-84DB-C0E4FA3D8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3751" y="4456305"/>
                <a:ext cx="603891" cy="626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>
                <a:extLst>
                  <a:ext uri="{FF2B5EF4-FFF2-40B4-BE49-F238E27FC236}">
                    <a16:creationId xmlns:a16="http://schemas.microsoft.com/office/drawing/2014/main" id="{1D26FF63-D73A-48EE-A38A-7479E11EE4D4}"/>
                  </a:ext>
                </a:extLst>
              </p:cNvPr>
              <p:cNvCxnSpPr/>
              <p:nvPr/>
            </p:nvCxnSpPr>
            <p:spPr>
              <a:xfrm>
                <a:off x="4218038" y="4433362"/>
                <a:ext cx="0" cy="1320749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35BCC0F9-375D-4259-946E-F8D091B3FECA}"/>
                </a:ext>
              </a:extLst>
            </p:cNvPr>
            <p:cNvSpPr txBox="1"/>
            <p:nvPr/>
          </p:nvSpPr>
          <p:spPr>
            <a:xfrm>
              <a:off x="6841335" y="5730651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Y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D26544D7-2AD5-4248-B3EA-3C380A3A692E}"/>
                </a:ext>
              </a:extLst>
            </p:cNvPr>
            <p:cNvSpPr txBox="1"/>
            <p:nvPr/>
          </p:nvSpPr>
          <p:spPr>
            <a:xfrm>
              <a:off x="6526655" y="4234219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Z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2EE9CA1C-16A4-484C-9F4C-634C336B1ED0}"/>
                </a:ext>
              </a:extLst>
            </p:cNvPr>
            <p:cNvSpPr txBox="1"/>
            <p:nvPr/>
          </p:nvSpPr>
          <p:spPr>
            <a:xfrm>
              <a:off x="4576398" y="3225949"/>
              <a:ext cx="558166" cy="47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X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BD7078AB-479F-4501-B409-48CEB1FEDC3B}"/>
                </a:ext>
              </a:extLst>
            </p:cNvPr>
            <p:cNvSpPr/>
            <p:nvPr/>
          </p:nvSpPr>
          <p:spPr>
            <a:xfrm>
              <a:off x="9259858" y="653214"/>
              <a:ext cx="274975" cy="30293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C2C258B-8932-472C-9E30-4EB58C42D724}"/>
                </a:ext>
              </a:extLst>
            </p:cNvPr>
            <p:cNvSpPr txBox="1"/>
            <p:nvPr/>
          </p:nvSpPr>
          <p:spPr>
            <a:xfrm>
              <a:off x="4357890" y="4308713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700mm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89D76380-E4E1-4431-8C02-4F6A0A19BF8F}"/>
                </a:ext>
              </a:extLst>
            </p:cNvPr>
            <p:cNvSpPr txBox="1"/>
            <p:nvPr/>
          </p:nvSpPr>
          <p:spPr>
            <a:xfrm>
              <a:off x="1878803" y="4348141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1100mm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13A9C02-3E13-4251-99D3-A03212FA9135}"/>
                </a:ext>
              </a:extLst>
            </p:cNvPr>
            <p:cNvSpPr txBox="1"/>
            <p:nvPr/>
          </p:nvSpPr>
          <p:spPr>
            <a:xfrm>
              <a:off x="7244210" y="1911089"/>
              <a:ext cx="381057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R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57856E1-7EC6-4696-A33F-3C6736193649}"/>
                </a:ext>
              </a:extLst>
            </p:cNvPr>
            <p:cNvSpPr txBox="1"/>
            <p:nvPr/>
          </p:nvSpPr>
          <p:spPr>
            <a:xfrm>
              <a:off x="4967311" y="1678602"/>
              <a:ext cx="425289" cy="41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L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5532D4AB-32AB-4259-935A-A9C369E83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321" y="2645980"/>
              <a:ext cx="2215365" cy="1416261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C3DE0F9E-4F60-4000-99B4-33069B6E6086}"/>
                </a:ext>
              </a:extLst>
            </p:cNvPr>
            <p:cNvSpPr txBox="1"/>
            <p:nvPr/>
          </p:nvSpPr>
          <p:spPr>
            <a:xfrm>
              <a:off x="6774665" y="3327616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f=6.3mm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07E4884F-4421-4E82-8F98-0423B6F4079B}"/>
                </a:ext>
              </a:extLst>
            </p:cNvPr>
            <p:cNvGrpSpPr/>
            <p:nvPr/>
          </p:nvGrpSpPr>
          <p:grpSpPr>
            <a:xfrm>
              <a:off x="5062891" y="1607171"/>
              <a:ext cx="628939" cy="621017"/>
              <a:chOff x="4882558" y="1570703"/>
              <a:chExt cx="613075" cy="604684"/>
            </a:xfrm>
          </p:grpSpPr>
          <p:cxnSp>
            <p:nvCxnSpPr>
              <p:cNvPr id="113" name="直線單箭頭接點 112">
                <a:extLst>
                  <a:ext uri="{FF2B5EF4-FFF2-40B4-BE49-F238E27FC236}">
                    <a16:creationId xmlns:a16="http://schemas.microsoft.com/office/drawing/2014/main" id="{B0C8BC9E-EA46-419B-8DDC-CD353FEB952C}"/>
                  </a:ext>
                </a:extLst>
              </p:cNvPr>
              <p:cNvCxnSpPr/>
              <p:nvPr/>
            </p:nvCxnSpPr>
            <p:spPr>
              <a:xfrm>
                <a:off x="4882558" y="1570703"/>
                <a:ext cx="0" cy="604684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單箭頭接點 114">
                <a:extLst>
                  <a:ext uri="{FF2B5EF4-FFF2-40B4-BE49-F238E27FC236}">
                    <a16:creationId xmlns:a16="http://schemas.microsoft.com/office/drawing/2014/main" id="{76C138B1-BF42-4F39-88E1-3411E83118BC}"/>
                  </a:ext>
                </a:extLst>
              </p:cNvPr>
              <p:cNvCxnSpPr/>
              <p:nvPr/>
            </p:nvCxnSpPr>
            <p:spPr>
              <a:xfrm>
                <a:off x="4882558" y="1570703"/>
                <a:ext cx="613075" cy="811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E8C652E7-AC9D-44F5-8822-5BFB6FEC3640}"/>
                </a:ext>
              </a:extLst>
            </p:cNvPr>
            <p:cNvGrpSpPr/>
            <p:nvPr/>
          </p:nvGrpSpPr>
          <p:grpSpPr>
            <a:xfrm>
              <a:off x="7292883" y="1867132"/>
              <a:ext cx="628939" cy="621017"/>
              <a:chOff x="4882558" y="1570703"/>
              <a:chExt cx="613075" cy="604684"/>
            </a:xfrm>
          </p:grpSpPr>
          <p:cxnSp>
            <p:nvCxnSpPr>
              <p:cNvPr id="118" name="直線單箭頭接點 117">
                <a:extLst>
                  <a:ext uri="{FF2B5EF4-FFF2-40B4-BE49-F238E27FC236}">
                    <a16:creationId xmlns:a16="http://schemas.microsoft.com/office/drawing/2014/main" id="{2DE721EE-F4AC-447E-8788-18B8E9DD5FF9}"/>
                  </a:ext>
                </a:extLst>
              </p:cNvPr>
              <p:cNvCxnSpPr/>
              <p:nvPr/>
            </p:nvCxnSpPr>
            <p:spPr>
              <a:xfrm>
                <a:off x="4882558" y="1570703"/>
                <a:ext cx="0" cy="604684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103E63D6-47DA-40FC-ADCA-5AFD3B68B108}"/>
                  </a:ext>
                </a:extLst>
              </p:cNvPr>
              <p:cNvCxnSpPr/>
              <p:nvPr/>
            </p:nvCxnSpPr>
            <p:spPr>
              <a:xfrm>
                <a:off x="4882558" y="1570703"/>
                <a:ext cx="613075" cy="811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E224BAA0-6E90-4ADC-8537-9067A7BD3740}"/>
                    </a:ext>
                  </a:extLst>
                </p:cNvPr>
                <p:cNvSpPr txBox="1"/>
                <p:nvPr/>
              </p:nvSpPr>
              <p:spPr>
                <a:xfrm>
                  <a:off x="5806265" y="3032747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E224BAA0-6E90-4ADC-8537-9067A7BD3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65" y="3032747"/>
                  <a:ext cx="437599" cy="3793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821A554F-F73D-4822-981E-735B8DD2D257}"/>
                    </a:ext>
                  </a:extLst>
                </p:cNvPr>
                <p:cNvSpPr txBox="1"/>
                <p:nvPr/>
              </p:nvSpPr>
              <p:spPr>
                <a:xfrm>
                  <a:off x="6160697" y="3332208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821A554F-F73D-4822-981E-735B8DD2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697" y="3332208"/>
                  <a:ext cx="437599" cy="3793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D722BBD8-B399-421C-AE5B-08F5AC4BB8E3}"/>
                    </a:ext>
                  </a:extLst>
                </p:cNvPr>
                <p:cNvSpPr txBox="1"/>
                <p:nvPr/>
              </p:nvSpPr>
              <p:spPr>
                <a:xfrm>
                  <a:off x="6404493" y="3777372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D722BBD8-B399-421C-AE5B-08F5AC4B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493" y="3777372"/>
                  <a:ext cx="437599" cy="379308"/>
                </a:xfrm>
                <a:prstGeom prst="rect">
                  <a:avLst/>
                </a:prstGeom>
                <a:blipFill>
                  <a:blip r:embed="rId4"/>
                  <a:stretch>
                    <a:fillRect l="-5634" b="-32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74C31573-9BB7-4DF8-BF0B-2394EC455D0B}"/>
                    </a:ext>
                  </a:extLst>
                </p:cNvPr>
                <p:cNvSpPr txBox="1"/>
                <p:nvPr/>
              </p:nvSpPr>
              <p:spPr>
                <a:xfrm>
                  <a:off x="4024969" y="2924035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74C31573-9BB7-4DF8-BF0B-2394EC455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969" y="2924035"/>
                  <a:ext cx="437599" cy="3793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E2BCFF92-9CD8-4FB4-A5C8-E976E1A9CD9C}"/>
                    </a:ext>
                  </a:extLst>
                </p:cNvPr>
                <p:cNvSpPr txBox="1"/>
                <p:nvPr/>
              </p:nvSpPr>
              <p:spPr>
                <a:xfrm>
                  <a:off x="4167269" y="3419326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E2BCFF92-9CD8-4FB4-A5C8-E976E1A9C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269" y="3419326"/>
                  <a:ext cx="437599" cy="379308"/>
                </a:xfrm>
                <a:prstGeom prst="rect">
                  <a:avLst/>
                </a:prstGeom>
                <a:blipFill>
                  <a:blip r:embed="rId6"/>
                  <a:stretch>
                    <a:fillRect l="-2817" b="-32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DD11F15C-BDA6-472E-B6B4-C7627F683E53}"/>
                    </a:ext>
                  </a:extLst>
                </p:cNvPr>
                <p:cNvSpPr txBox="1"/>
                <p:nvPr/>
              </p:nvSpPr>
              <p:spPr>
                <a:xfrm>
                  <a:off x="3602380" y="2705891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DD11F15C-BDA6-472E-B6B4-C7627F683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380" y="2705891"/>
                  <a:ext cx="437599" cy="3793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AE22ED85-7318-4E86-B2F2-0A7CD7289B1B}"/>
                    </a:ext>
                  </a:extLst>
                </p:cNvPr>
                <p:cNvSpPr txBox="1"/>
                <p:nvPr/>
              </p:nvSpPr>
              <p:spPr>
                <a:xfrm>
                  <a:off x="5661455" y="1532243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AE22ED85-7318-4E86-B2F2-0A7CD7289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455" y="1532243"/>
                  <a:ext cx="437599" cy="3793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3D5423DB-83B0-4FF8-9FB1-A14FEF563C49}"/>
                    </a:ext>
                  </a:extLst>
                </p:cNvPr>
                <p:cNvSpPr txBox="1"/>
                <p:nvPr/>
              </p:nvSpPr>
              <p:spPr>
                <a:xfrm>
                  <a:off x="7867632" y="1817811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3D5423DB-83B0-4FF8-9FB1-A14FEF563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632" y="1817811"/>
                  <a:ext cx="437599" cy="379308"/>
                </a:xfrm>
                <a:prstGeom prst="rect">
                  <a:avLst/>
                </a:prstGeom>
                <a:blipFill>
                  <a:blip r:embed="rId9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219AB1CD-7786-4E55-B940-0C3B9DAB4D3F}"/>
                    </a:ext>
                  </a:extLst>
                </p:cNvPr>
                <p:cNvSpPr txBox="1"/>
                <p:nvPr/>
              </p:nvSpPr>
              <p:spPr>
                <a:xfrm>
                  <a:off x="4938508" y="2116187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219AB1CD-7786-4E55-B940-0C3B9DAB4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508" y="2116187"/>
                  <a:ext cx="437599" cy="3793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9EF83E24-B16E-4E43-B454-A85825A730D6}"/>
                    </a:ext>
                  </a:extLst>
                </p:cNvPr>
                <p:cNvSpPr txBox="1"/>
                <p:nvPr/>
              </p:nvSpPr>
              <p:spPr>
                <a:xfrm>
                  <a:off x="7229446" y="2366552"/>
                  <a:ext cx="437599" cy="37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9EF83E24-B16E-4E43-B454-A85825A73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446" y="2366552"/>
                  <a:ext cx="437599" cy="3793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FEC7EB45-8277-488B-ABB1-DA0CA995E6C3}"/>
                </a:ext>
              </a:extLst>
            </p:cNvPr>
            <p:cNvCxnSpPr/>
            <p:nvPr/>
          </p:nvCxnSpPr>
          <p:spPr>
            <a:xfrm>
              <a:off x="7229446" y="1678602"/>
              <a:ext cx="1706928" cy="18853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54DC4E10-95DF-4E13-9A5A-9C6AE10A378D}"/>
                </a:ext>
              </a:extLst>
            </p:cNvPr>
            <p:cNvCxnSpPr/>
            <p:nvPr/>
          </p:nvCxnSpPr>
          <p:spPr>
            <a:xfrm>
              <a:off x="9037943" y="1950439"/>
              <a:ext cx="0" cy="133519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F652F497-EB96-4DEE-A3B6-7E6287EE05ED}"/>
                </a:ext>
              </a:extLst>
            </p:cNvPr>
            <p:cNvSpPr txBox="1"/>
            <p:nvPr/>
          </p:nvSpPr>
          <p:spPr>
            <a:xfrm>
              <a:off x="7292883" y="1422739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5.7mm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6888F084-B7F9-4C32-B930-3281860A368D}"/>
                </a:ext>
              </a:extLst>
            </p:cNvPr>
            <p:cNvSpPr txBox="1"/>
            <p:nvPr/>
          </p:nvSpPr>
          <p:spPr>
            <a:xfrm>
              <a:off x="8663867" y="2488149"/>
              <a:ext cx="1644130" cy="37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4.29mm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49" name="標題 1">
            <a:extLst>
              <a:ext uri="{FF2B5EF4-FFF2-40B4-BE49-F238E27FC236}">
                <a16:creationId xmlns:a16="http://schemas.microsoft.com/office/drawing/2014/main" id="{558487F1-A245-446D-A67A-4AE43A9D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22235"/>
            <a:ext cx="4455696" cy="1325563"/>
          </a:xfrm>
        </p:spPr>
        <p:txBody>
          <a:bodyPr/>
          <a:lstStyle/>
          <a:p>
            <a:r>
              <a:rPr lang="en-US" altLang="zh-TW" b="1" dirty="0"/>
              <a:t>Coordinate System</a:t>
            </a:r>
            <a:endParaRPr lang="zh-TW" altLang="en-US" b="1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A7440018-0580-4B29-B48F-C4FDDC0C0C7F}"/>
              </a:ext>
            </a:extLst>
          </p:cNvPr>
          <p:cNvGrpSpPr/>
          <p:nvPr/>
        </p:nvGrpSpPr>
        <p:grpSpPr>
          <a:xfrm>
            <a:off x="9259857" y="4952457"/>
            <a:ext cx="2010565" cy="1172116"/>
            <a:chOff x="8950320" y="1303266"/>
            <a:chExt cx="2023353" cy="817124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A7646797-166B-4B14-A1D2-8DA617192BB5}"/>
                </a:ext>
              </a:extLst>
            </p:cNvPr>
            <p:cNvSpPr txBox="1"/>
            <p:nvPr/>
          </p:nvSpPr>
          <p:spPr>
            <a:xfrm>
              <a:off x="8950320" y="1303266"/>
              <a:ext cx="2023353" cy="817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30E5CBE-FFA4-492E-9674-7439076D29C8}"/>
                </a:ext>
              </a:extLst>
            </p:cNvPr>
            <p:cNvSpPr txBox="1"/>
            <p:nvPr/>
          </p:nvSpPr>
          <p:spPr>
            <a:xfrm>
              <a:off x="9143077" y="1346858"/>
              <a:ext cx="1561943" cy="27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X (vertical)</a:t>
              </a:r>
              <a:endParaRPr lang="zh-TW" altLang="en-US" sz="2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7B96CECB-41E1-4D3C-A4CF-0A8D3AFFA1DE}"/>
                </a:ext>
              </a:extLst>
            </p:cNvPr>
            <p:cNvSpPr txBox="1"/>
            <p:nvPr/>
          </p:nvSpPr>
          <p:spPr>
            <a:xfrm>
              <a:off x="9296377" y="1550959"/>
              <a:ext cx="1561943" cy="27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Y (horizontal)</a:t>
              </a:r>
              <a:endParaRPr lang="zh-TW" altLang="en-US" sz="20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449623FF-F692-4EA5-BDE5-9C8B18E430BD}"/>
                </a:ext>
              </a:extLst>
            </p:cNvPr>
            <p:cNvSpPr txBox="1"/>
            <p:nvPr/>
          </p:nvSpPr>
          <p:spPr>
            <a:xfrm>
              <a:off x="9098169" y="1760714"/>
              <a:ext cx="1561943" cy="27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Z (depth)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63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18EE09A-63F7-4788-8D4F-AA5770CBB288}"/>
              </a:ext>
            </a:extLst>
          </p:cNvPr>
          <p:cNvGrpSpPr/>
          <p:nvPr/>
        </p:nvGrpSpPr>
        <p:grpSpPr>
          <a:xfrm>
            <a:off x="3953950" y="1186206"/>
            <a:ext cx="3974383" cy="4485587"/>
            <a:chOff x="1365607" y="1373930"/>
            <a:chExt cx="3974383" cy="4485587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56C9801-A702-4701-A283-CE2B362630C6}"/>
                </a:ext>
              </a:extLst>
            </p:cNvPr>
            <p:cNvSpPr txBox="1"/>
            <p:nvPr/>
          </p:nvSpPr>
          <p:spPr>
            <a:xfrm>
              <a:off x="1971672" y="1373930"/>
              <a:ext cx="276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Input Image Sequence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E0002A8-9C3E-4423-81CA-D0ED58318FCC}"/>
                </a:ext>
              </a:extLst>
            </p:cNvPr>
            <p:cNvGrpSpPr/>
            <p:nvPr/>
          </p:nvGrpSpPr>
          <p:grpSpPr>
            <a:xfrm>
              <a:off x="1365607" y="1776750"/>
              <a:ext cx="3974383" cy="4082767"/>
              <a:chOff x="1365607" y="1776750"/>
              <a:chExt cx="3974383" cy="408276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99341C-5D87-4424-B38C-34187BD8E542}"/>
                  </a:ext>
                </a:extLst>
              </p:cNvPr>
              <p:cNvSpPr/>
              <p:nvPr/>
            </p:nvSpPr>
            <p:spPr>
              <a:xfrm>
                <a:off x="1666875" y="2203493"/>
                <a:ext cx="3371850" cy="6449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0C1E3CDB-AFDA-4FC6-8D7B-947F25F23E45}"/>
                  </a:ext>
                </a:extLst>
              </p:cNvPr>
              <p:cNvSpPr/>
              <p:nvPr/>
            </p:nvSpPr>
            <p:spPr>
              <a:xfrm>
                <a:off x="3243258" y="177675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757C5B-5EDE-4F00-B4DE-0BB98DFD42E8}"/>
                  </a:ext>
                </a:extLst>
              </p:cNvPr>
              <p:cNvSpPr/>
              <p:nvPr/>
            </p:nvSpPr>
            <p:spPr>
              <a:xfrm>
                <a:off x="1365607" y="3288665"/>
                <a:ext cx="3974383" cy="6449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>
                    <a:ln w="0"/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Preprocessing for Image matching</a:t>
                </a:r>
                <a:endParaRPr kumimoji="0" lang="zh-TW" alt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87FF95-4296-448D-B4A6-B7754A435858}"/>
                  </a:ext>
                </a:extLst>
              </p:cNvPr>
              <p:cNvSpPr/>
              <p:nvPr/>
            </p:nvSpPr>
            <p:spPr>
              <a:xfrm>
                <a:off x="1666875" y="4430762"/>
                <a:ext cx="3371850" cy="64492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BF8FE7C-DF1F-4BE3-BE15-AD69209564E3}"/>
                  </a:ext>
                </a:extLst>
              </p:cNvPr>
              <p:cNvSpPr txBox="1"/>
              <p:nvPr/>
            </p:nvSpPr>
            <p:spPr>
              <a:xfrm>
                <a:off x="1721641" y="2324070"/>
                <a:ext cx="3262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Set up a coordinate system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D999008-B9F3-4178-982E-738421DECE34}"/>
                  </a:ext>
                </a:extLst>
              </p:cNvPr>
              <p:cNvSpPr txBox="1"/>
              <p:nvPr/>
            </p:nvSpPr>
            <p:spPr>
              <a:xfrm>
                <a:off x="2009770" y="4550562"/>
                <a:ext cx="2647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 analyzing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27A947FC-A991-4648-B839-5C3E21CAF5C6}"/>
                  </a:ext>
                </a:extLst>
              </p:cNvPr>
              <p:cNvSpPr/>
              <p:nvPr/>
            </p:nvSpPr>
            <p:spPr>
              <a:xfrm>
                <a:off x="3243257" y="5127568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05ADB73B-CEE9-4510-B6F8-3B42B7BF6EC5}"/>
                  </a:ext>
                </a:extLst>
              </p:cNvPr>
              <p:cNvSpPr/>
              <p:nvPr/>
            </p:nvSpPr>
            <p:spPr>
              <a:xfrm>
                <a:off x="3243258" y="3993515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箭號: 向下 14">
                <a:extLst>
                  <a:ext uri="{FF2B5EF4-FFF2-40B4-BE49-F238E27FC236}">
                    <a16:creationId xmlns:a16="http://schemas.microsoft.com/office/drawing/2014/main" id="{E62D2712-6C4A-4A55-95A5-025BA822D8DD}"/>
                  </a:ext>
                </a:extLst>
              </p:cNvPr>
              <p:cNvSpPr/>
              <p:nvPr/>
            </p:nvSpPr>
            <p:spPr>
              <a:xfrm>
                <a:off x="3243260" y="2880470"/>
                <a:ext cx="180975" cy="38536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2A5E138-D77C-47DE-B14D-EF3C374CE59B}"/>
                  </a:ext>
                </a:extLst>
              </p:cNvPr>
              <p:cNvSpPr txBox="1"/>
              <p:nvPr/>
            </p:nvSpPr>
            <p:spPr>
              <a:xfrm>
                <a:off x="1574498" y="5459407"/>
                <a:ext cx="3699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Predict the position and velocity  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5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1B7DA-8241-4573-ABEA-BE453004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66" y="29184"/>
            <a:ext cx="6858000" cy="1010265"/>
          </a:xfrm>
        </p:spPr>
        <p:txBody>
          <a:bodyPr/>
          <a:lstStyle/>
          <a:p>
            <a:r>
              <a:rPr lang="en-US" altLang="zh-TW" b="1" dirty="0"/>
              <a:t>Get ready for image matching</a:t>
            </a:r>
            <a:endParaRPr lang="zh-TW" altLang="en-US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9EAE3E7-F194-49B2-B657-D14C0E9C0323}"/>
              </a:ext>
            </a:extLst>
          </p:cNvPr>
          <p:cNvCxnSpPr>
            <a:cxnSpLocks/>
          </p:cNvCxnSpPr>
          <p:nvPr/>
        </p:nvCxnSpPr>
        <p:spPr>
          <a:xfrm>
            <a:off x="1968911" y="3800012"/>
            <a:ext cx="5088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4597D86-1E28-4F67-828D-6719D0A42B9B}"/>
              </a:ext>
            </a:extLst>
          </p:cNvPr>
          <p:cNvGrpSpPr/>
          <p:nvPr/>
        </p:nvGrpSpPr>
        <p:grpSpPr>
          <a:xfrm>
            <a:off x="318010" y="842950"/>
            <a:ext cx="1467472" cy="5914124"/>
            <a:chOff x="518651" y="783956"/>
            <a:chExt cx="1467472" cy="5914124"/>
          </a:xfrm>
        </p:grpSpPr>
        <p:pic>
          <p:nvPicPr>
            <p:cNvPr id="5" name="圖片 4" descr="一張含有 建築物, 地面, 室外, 地板 的圖片&#10;&#10;描述是以高可信度產生">
              <a:extLst>
                <a:ext uri="{FF2B5EF4-FFF2-40B4-BE49-F238E27FC236}">
                  <a16:creationId xmlns:a16="http://schemas.microsoft.com/office/drawing/2014/main" id="{E913CA61-FE3B-4EDF-A5F0-87B696E2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51" y="783956"/>
              <a:ext cx="1457633" cy="1093225"/>
            </a:xfrm>
            <a:prstGeom prst="rect">
              <a:avLst/>
            </a:prstGeom>
          </p:spPr>
        </p:pic>
        <p:pic>
          <p:nvPicPr>
            <p:cNvPr id="11" name="圖片 10" descr="一張含有 建築物, 地面, 地板, 室外 的圖片&#10;&#10;描述是以高可信度產生">
              <a:extLst>
                <a:ext uri="{FF2B5EF4-FFF2-40B4-BE49-F238E27FC236}">
                  <a16:creationId xmlns:a16="http://schemas.microsoft.com/office/drawing/2014/main" id="{7D382E25-F8E6-4534-81A5-B405D2A4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0" y="1989182"/>
              <a:ext cx="1457633" cy="1093225"/>
            </a:xfrm>
            <a:prstGeom prst="rect">
              <a:avLst/>
            </a:prstGeom>
          </p:spPr>
        </p:pic>
        <p:pic>
          <p:nvPicPr>
            <p:cNvPr id="13" name="圖片 12" descr="一張含有 建築物, 地面, 地板, 室外 的圖片&#10;&#10;描述是以高可信度產生">
              <a:extLst>
                <a:ext uri="{FF2B5EF4-FFF2-40B4-BE49-F238E27FC236}">
                  <a16:creationId xmlns:a16="http://schemas.microsoft.com/office/drawing/2014/main" id="{F8688486-2649-4098-A962-A50A3D1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88" y="3194405"/>
              <a:ext cx="1457635" cy="1093226"/>
            </a:xfrm>
            <a:prstGeom prst="rect">
              <a:avLst/>
            </a:prstGeom>
          </p:spPr>
        </p:pic>
        <p:pic>
          <p:nvPicPr>
            <p:cNvPr id="15" name="圖片 14" descr="一張含有 建築物, 地面, 室外, 地板 的圖片&#10;&#10;描述是以高可信度產生">
              <a:extLst>
                <a:ext uri="{FF2B5EF4-FFF2-40B4-BE49-F238E27FC236}">
                  <a16:creationId xmlns:a16="http://schemas.microsoft.com/office/drawing/2014/main" id="{989ECDF0-8CCB-43E7-BD6C-621AF07E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89" y="4399630"/>
              <a:ext cx="1457634" cy="1093226"/>
            </a:xfrm>
            <a:prstGeom prst="rect">
              <a:avLst/>
            </a:prstGeom>
          </p:spPr>
        </p:pic>
        <p:pic>
          <p:nvPicPr>
            <p:cNvPr id="17" name="圖片 16" descr="一張含有 建築物, 地面, 地板, 室外 的圖片&#10;&#10;描述是以高可信度產生">
              <a:extLst>
                <a:ext uri="{FF2B5EF4-FFF2-40B4-BE49-F238E27FC236}">
                  <a16:creationId xmlns:a16="http://schemas.microsoft.com/office/drawing/2014/main" id="{02B9D218-6490-459C-84DB-8A63AE1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0" y="5604855"/>
              <a:ext cx="1457633" cy="1093225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0F2A7ED-BE00-4A8A-ABC4-196554DCFC7D}"/>
              </a:ext>
            </a:extLst>
          </p:cNvPr>
          <p:cNvGrpSpPr/>
          <p:nvPr/>
        </p:nvGrpSpPr>
        <p:grpSpPr>
          <a:xfrm>
            <a:off x="2688212" y="842949"/>
            <a:ext cx="1457638" cy="5914125"/>
            <a:chOff x="3141395" y="842949"/>
            <a:chExt cx="1457638" cy="5914125"/>
          </a:xfrm>
        </p:grpSpPr>
        <p:pic>
          <p:nvPicPr>
            <p:cNvPr id="7" name="圖片 6" descr="一張含有 建築物, 地面, 室外, 地板 的圖片&#10;&#10;產生非常高可信度的描述">
              <a:extLst>
                <a:ext uri="{FF2B5EF4-FFF2-40B4-BE49-F238E27FC236}">
                  <a16:creationId xmlns:a16="http://schemas.microsoft.com/office/drawing/2014/main" id="{F3A66998-BF9B-475E-B407-59FD255E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400" y="842949"/>
              <a:ext cx="1457633" cy="1093225"/>
            </a:xfrm>
            <a:prstGeom prst="rect">
              <a:avLst/>
            </a:prstGeom>
          </p:spPr>
        </p:pic>
        <p:pic>
          <p:nvPicPr>
            <p:cNvPr id="20" name="圖片 19" descr="一張含有 建築物, 地面, 室外, 地板 的圖片&#10;&#10;產生非常高可信度的描述">
              <a:extLst>
                <a:ext uri="{FF2B5EF4-FFF2-40B4-BE49-F238E27FC236}">
                  <a16:creationId xmlns:a16="http://schemas.microsoft.com/office/drawing/2014/main" id="{6F629DD5-09E3-48E7-81A3-C0D26AC2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97" y="2040109"/>
              <a:ext cx="1457636" cy="1093227"/>
            </a:xfrm>
            <a:prstGeom prst="rect">
              <a:avLst/>
            </a:prstGeom>
          </p:spPr>
        </p:pic>
        <p:pic>
          <p:nvPicPr>
            <p:cNvPr id="22" name="圖片 21" descr="一張含有 建築物, 地面, 室外, 地板 的圖片&#10;&#10;產生非常高可信度的描述">
              <a:extLst>
                <a:ext uri="{FF2B5EF4-FFF2-40B4-BE49-F238E27FC236}">
                  <a16:creationId xmlns:a16="http://schemas.microsoft.com/office/drawing/2014/main" id="{EDB75E2F-DD02-4C9B-BBC1-FF7A70E4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96" y="3253399"/>
              <a:ext cx="1457635" cy="1093226"/>
            </a:xfrm>
            <a:prstGeom prst="rect">
              <a:avLst/>
            </a:prstGeom>
          </p:spPr>
        </p:pic>
        <p:pic>
          <p:nvPicPr>
            <p:cNvPr id="24" name="圖片 23" descr="一張含有 建築物, 地面, 室外, 地板 的圖片&#10;&#10;產生非常高可信度的描述">
              <a:extLst>
                <a:ext uri="{FF2B5EF4-FFF2-40B4-BE49-F238E27FC236}">
                  <a16:creationId xmlns:a16="http://schemas.microsoft.com/office/drawing/2014/main" id="{2F3C6CF8-0A2E-47C7-B9E1-32FFA076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96" y="4450561"/>
              <a:ext cx="1457633" cy="1093225"/>
            </a:xfrm>
            <a:prstGeom prst="rect">
              <a:avLst/>
            </a:prstGeom>
          </p:spPr>
        </p:pic>
        <p:pic>
          <p:nvPicPr>
            <p:cNvPr id="26" name="圖片 25" descr="一張含有 建築物, 地面, 室外, 地板 的圖片&#10;&#10;產生非常高可信度的描述">
              <a:extLst>
                <a:ext uri="{FF2B5EF4-FFF2-40B4-BE49-F238E27FC236}">
                  <a16:creationId xmlns:a16="http://schemas.microsoft.com/office/drawing/2014/main" id="{7DF1DBE8-A401-40DC-BE8B-24ACB99F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95" y="5663849"/>
              <a:ext cx="1457633" cy="1093225"/>
            </a:xfrm>
            <a:prstGeom prst="rect">
              <a:avLst/>
            </a:prstGeom>
          </p:spPr>
        </p:pic>
      </p:grpSp>
      <p:pic>
        <p:nvPicPr>
          <p:cNvPr id="29" name="圖片 28" descr="一張含有 建築物, 室外, 地面, 地板 的圖片&#10;&#10;產生非常高可信度的描述">
            <a:extLst>
              <a:ext uri="{FF2B5EF4-FFF2-40B4-BE49-F238E27FC236}">
                <a16:creationId xmlns:a16="http://schemas.microsoft.com/office/drawing/2014/main" id="{75EDDDB2-6503-413C-8C68-90A0519ECC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29" y="1936174"/>
            <a:ext cx="4556652" cy="3417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55B1CF-EBAA-4AA6-AA08-11041B771CAB}"/>
                  </a:ext>
                </a:extLst>
              </p:cNvPr>
              <p:cNvSpPr txBox="1"/>
              <p:nvPr/>
            </p:nvSpPr>
            <p:spPr>
              <a:xfrm>
                <a:off x="4709049" y="3380232"/>
                <a:ext cx="2467268" cy="704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𝑚𝑎𝑔𝑒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sup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𝑖𝑛𝑡𝑒𝑛𝑠𝑖𝑡𝑦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55B1CF-EBAA-4AA6-AA08-11041B771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49" y="3380232"/>
                <a:ext cx="2467268" cy="7048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E32343ED-608A-49D3-8720-B6DA3710D3AD}"/>
              </a:ext>
            </a:extLst>
          </p:cNvPr>
          <p:cNvSpPr txBox="1"/>
          <p:nvPr/>
        </p:nvSpPr>
        <p:spPr>
          <a:xfrm>
            <a:off x="7008544" y="3561885"/>
            <a:ext cx="37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561B37-E146-4EED-8D8F-4DCBAB8425BE}"/>
              </a:ext>
            </a:extLst>
          </p:cNvPr>
          <p:cNvSpPr txBox="1"/>
          <p:nvPr/>
        </p:nvSpPr>
        <p:spPr>
          <a:xfrm>
            <a:off x="9269361" y="1504337"/>
            <a:ext cx="58010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LM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918F169-9103-44FA-A5B6-E9BF6791B12F}"/>
              </a:ext>
            </a:extLst>
          </p:cNvPr>
          <p:cNvSpPr txBox="1"/>
          <p:nvPr/>
        </p:nvSpPr>
        <p:spPr>
          <a:xfrm>
            <a:off x="4266597" y="1204895"/>
            <a:ext cx="442452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7C1A535-1654-4B66-A6C5-FCEA7E4D707E}"/>
              </a:ext>
            </a:extLst>
          </p:cNvPr>
          <p:cNvSpPr txBox="1"/>
          <p:nvPr/>
        </p:nvSpPr>
        <p:spPr>
          <a:xfrm>
            <a:off x="4266597" y="2402056"/>
            <a:ext cx="442452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D5623E6-035E-4AD3-B829-DE89DDDCBAEC}"/>
              </a:ext>
            </a:extLst>
          </p:cNvPr>
          <p:cNvSpPr txBox="1"/>
          <p:nvPr/>
        </p:nvSpPr>
        <p:spPr>
          <a:xfrm>
            <a:off x="4266597" y="6025795"/>
            <a:ext cx="442452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L5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A4F9E4-134C-4910-AC50-D2429B6043FA}"/>
              </a:ext>
            </a:extLst>
          </p:cNvPr>
          <p:cNvSpPr txBox="1"/>
          <p:nvPr/>
        </p:nvSpPr>
        <p:spPr>
          <a:xfrm>
            <a:off x="4266597" y="4812507"/>
            <a:ext cx="442452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BC58381-7013-4875-B546-BE3777426E0E}"/>
              </a:ext>
            </a:extLst>
          </p:cNvPr>
          <p:cNvSpPr txBox="1"/>
          <p:nvPr/>
        </p:nvSpPr>
        <p:spPr>
          <a:xfrm>
            <a:off x="4266597" y="3615346"/>
            <a:ext cx="442452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04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1076</Words>
  <Application>Microsoft Office PowerPoint</Application>
  <PresentationFormat>寬螢幕</PresentationFormat>
  <Paragraphs>260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Cambria Math</vt:lpstr>
      <vt:lpstr>Office 佈景主題</vt:lpstr>
      <vt:lpstr>                                                     Final Project of Machine Vision           Motion Prediction      </vt:lpstr>
      <vt:lpstr>Outline</vt:lpstr>
      <vt:lpstr>  Strategy</vt:lpstr>
      <vt:lpstr>Block diagram of the proposed procedure </vt:lpstr>
      <vt:lpstr>  Method</vt:lpstr>
      <vt:lpstr>PowerPoint 簡報</vt:lpstr>
      <vt:lpstr>Coordinate System</vt:lpstr>
      <vt:lpstr>PowerPoint 簡報</vt:lpstr>
      <vt:lpstr>Get ready for image matching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Result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of Machine Vision           EAN-13 Barcode</dc:title>
  <dc:creator>CS K</dc:creator>
  <cp:lastModifiedBy>CS K</cp:lastModifiedBy>
  <cp:revision>99</cp:revision>
  <dcterms:created xsi:type="dcterms:W3CDTF">2018-01-15T04:57:00Z</dcterms:created>
  <dcterms:modified xsi:type="dcterms:W3CDTF">2018-01-31T06:16:58Z</dcterms:modified>
</cp:coreProperties>
</file>