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7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0"/>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FE52-1CD9-822C-9382-49CE2D8421CC}"/>
              </a:ext>
            </a:extLst>
          </p:cNvPr>
          <p:cNvSpPr>
            <a:spLocks noGrp="1"/>
          </p:cNvSpPr>
          <p:nvPr>
            <p:ph type="ctrTitle"/>
          </p:nvPr>
        </p:nvSpPr>
        <p:spPr>
          <a:xfrm>
            <a:off x="1915128" y="1200150"/>
            <a:ext cx="8806212" cy="2057400"/>
          </a:xfrm>
        </p:spPr>
        <p:txBody>
          <a:bodyPr/>
          <a:lstStyle/>
          <a:p>
            <a:r>
              <a:rPr lang="en-US" sz="5400" dirty="0">
                <a:latin typeface="Algerian" panose="020F0502020204030204" pitchFamily="34" charset="0"/>
                <a:cs typeface="Algerian" panose="020F0502020204030204" pitchFamily="34" charset="0"/>
              </a:rPr>
              <a:t>RAINFALL PREDICTION USING MACHINE LEARNING</a:t>
            </a:r>
          </a:p>
        </p:txBody>
      </p:sp>
      <p:sp>
        <p:nvSpPr>
          <p:cNvPr id="3" name="Subtitle 2">
            <a:extLst>
              <a:ext uri="{FF2B5EF4-FFF2-40B4-BE49-F238E27FC236}">
                <a16:creationId xmlns:a16="http://schemas.microsoft.com/office/drawing/2014/main" id="{270E6600-4A5B-AFE2-7FED-CC99068F5818}"/>
              </a:ext>
            </a:extLst>
          </p:cNvPr>
          <p:cNvSpPr>
            <a:spLocks noGrp="1"/>
          </p:cNvSpPr>
          <p:nvPr>
            <p:ph type="subTitle" idx="1"/>
          </p:nvPr>
        </p:nvSpPr>
        <p:spPr>
          <a:xfrm>
            <a:off x="2680163" y="3429000"/>
            <a:ext cx="6831673" cy="2057400"/>
          </a:xfrm>
        </p:spPr>
        <p:txBody>
          <a:bodyPr>
            <a:normAutofit/>
          </a:bodyPr>
          <a:lstStyle/>
          <a:p>
            <a:pPr algn="l"/>
            <a:r>
              <a:rPr lang="en-US" dirty="0">
                <a:latin typeface="Garamond" panose="02020404030301010803" pitchFamily="18" charset="0"/>
              </a:rPr>
              <a:t>                                  </a:t>
            </a:r>
            <a:r>
              <a:rPr lang="en-US" u="sng" dirty="0">
                <a:solidFill>
                  <a:schemeClr val="accent6">
                    <a:lumMod val="75000"/>
                  </a:schemeClr>
                </a:solidFill>
                <a:latin typeface="Garamond" panose="02020404030301010803" pitchFamily="18" charset="0"/>
              </a:rPr>
              <a:t>Team Members:</a:t>
            </a:r>
          </a:p>
          <a:p>
            <a:pPr algn="l"/>
            <a:r>
              <a:rPr lang="en-US" dirty="0">
                <a:latin typeface="Garamond" panose="02020404030301010803" pitchFamily="18" charset="0"/>
              </a:rPr>
              <a:t>Sai Krishna Reddy </a:t>
            </a:r>
            <a:r>
              <a:rPr lang="en-US" dirty="0" err="1">
                <a:latin typeface="Garamond" panose="02020404030301010803" pitchFamily="18" charset="0"/>
              </a:rPr>
              <a:t>Chevutukur</a:t>
            </a:r>
            <a:r>
              <a:rPr lang="en-US" dirty="0">
                <a:latin typeface="Garamond" panose="02020404030301010803" pitchFamily="18" charset="0"/>
              </a:rPr>
              <a:t>   700743830</a:t>
            </a:r>
          </a:p>
          <a:p>
            <a:pPr algn="l"/>
            <a:r>
              <a:rPr lang="en-US" dirty="0">
                <a:latin typeface="Garamond" panose="02020404030301010803" pitchFamily="18" charset="0"/>
              </a:rPr>
              <a:t>Dinesh </a:t>
            </a:r>
            <a:r>
              <a:rPr lang="en-US" dirty="0" err="1">
                <a:latin typeface="Garamond" panose="02020404030301010803" pitchFamily="18" charset="0"/>
              </a:rPr>
              <a:t>Gummadidala</a:t>
            </a:r>
            <a:r>
              <a:rPr lang="en-US" dirty="0">
                <a:latin typeface="Garamond" panose="02020404030301010803" pitchFamily="18" charset="0"/>
              </a:rPr>
              <a:t>                 700741247</a:t>
            </a:r>
          </a:p>
          <a:p>
            <a:pPr algn="l"/>
            <a:r>
              <a:rPr lang="en-US" dirty="0">
                <a:latin typeface="Garamond" panose="02020404030301010803" pitchFamily="18" charset="0"/>
              </a:rPr>
              <a:t>Bhanu Prakash Reddy </a:t>
            </a:r>
            <a:r>
              <a:rPr lang="en-US" dirty="0" err="1">
                <a:latin typeface="Garamond" panose="02020404030301010803" pitchFamily="18" charset="0"/>
              </a:rPr>
              <a:t>Gangu</a:t>
            </a:r>
            <a:r>
              <a:rPr lang="en-US" dirty="0">
                <a:latin typeface="Garamond" panose="02020404030301010803" pitchFamily="18" charset="0"/>
              </a:rPr>
              <a:t>    700733069</a:t>
            </a:r>
          </a:p>
          <a:p>
            <a:pPr algn="l"/>
            <a:r>
              <a:rPr lang="en-US" dirty="0">
                <a:latin typeface="Garamond" panose="02020404030301010803" pitchFamily="18" charset="0"/>
              </a:rPr>
              <a:t>Namburi Venkata Gopala Krishna Swamy 700719027</a:t>
            </a:r>
          </a:p>
          <a:p>
            <a:endParaRPr lang="en-US" dirty="0"/>
          </a:p>
        </p:txBody>
      </p:sp>
    </p:spTree>
    <p:extLst>
      <p:ext uri="{BB962C8B-B14F-4D97-AF65-F5344CB8AC3E}">
        <p14:creationId xmlns:p14="http://schemas.microsoft.com/office/powerpoint/2010/main" val="204235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FF8A-EBE0-CCED-257B-ED386B76E1AB}"/>
              </a:ext>
            </a:extLst>
          </p:cNvPr>
          <p:cNvSpPr>
            <a:spLocks noGrp="1"/>
          </p:cNvSpPr>
          <p:nvPr>
            <p:ph type="title"/>
          </p:nvPr>
        </p:nvSpPr>
        <p:spPr/>
        <p:txBody>
          <a:bodyPr>
            <a:normAutofit/>
          </a:bodyPr>
          <a:lstStyle/>
          <a:p>
            <a:r>
              <a:rPr lang="en-US" sz="3600" dirty="0">
                <a:latin typeface="Copperplate Gothic Bold" panose="020E0705020206020404" pitchFamily="34" charset="77"/>
              </a:rPr>
              <a:t>RESULTS/SIMULATION</a:t>
            </a:r>
          </a:p>
        </p:txBody>
      </p:sp>
      <p:pic>
        <p:nvPicPr>
          <p:cNvPr id="9" name="Content Placeholder 8" descr="Chart, line chart&#10;&#10;Description automatically generated">
            <a:extLst>
              <a:ext uri="{FF2B5EF4-FFF2-40B4-BE49-F238E27FC236}">
                <a16:creationId xmlns:a16="http://schemas.microsoft.com/office/drawing/2014/main" id="{7744A989-5204-C753-FC40-C0DEFA193733}"/>
              </a:ext>
            </a:extLst>
          </p:cNvPr>
          <p:cNvPicPr>
            <a:picLocks noGrp="1" noChangeAspect="1"/>
          </p:cNvPicPr>
          <p:nvPr>
            <p:ph idx="1"/>
          </p:nvPr>
        </p:nvPicPr>
        <p:blipFill>
          <a:blip r:embed="rId2"/>
          <a:stretch>
            <a:fillRect/>
          </a:stretch>
        </p:blipFill>
        <p:spPr>
          <a:xfrm>
            <a:off x="1371600" y="2171700"/>
            <a:ext cx="4886325" cy="3581400"/>
          </a:xfrm>
        </p:spPr>
      </p:pic>
      <p:pic>
        <p:nvPicPr>
          <p:cNvPr id="11" name="Picture 10" descr="Chart&#10;&#10;Description automatically generated">
            <a:extLst>
              <a:ext uri="{FF2B5EF4-FFF2-40B4-BE49-F238E27FC236}">
                <a16:creationId xmlns:a16="http://schemas.microsoft.com/office/drawing/2014/main" id="{C951F399-4C93-531E-4BBF-FF1D40342DF3}"/>
              </a:ext>
            </a:extLst>
          </p:cNvPr>
          <p:cNvPicPr>
            <a:picLocks noChangeAspect="1"/>
          </p:cNvPicPr>
          <p:nvPr/>
        </p:nvPicPr>
        <p:blipFill>
          <a:blip r:embed="rId3"/>
          <a:stretch>
            <a:fillRect/>
          </a:stretch>
        </p:blipFill>
        <p:spPr>
          <a:xfrm>
            <a:off x="6900863" y="2171699"/>
            <a:ext cx="4734878" cy="3581401"/>
          </a:xfrm>
          <a:prstGeom prst="rect">
            <a:avLst/>
          </a:prstGeom>
        </p:spPr>
      </p:pic>
    </p:spTree>
    <p:extLst>
      <p:ext uri="{BB962C8B-B14F-4D97-AF65-F5344CB8AC3E}">
        <p14:creationId xmlns:p14="http://schemas.microsoft.com/office/powerpoint/2010/main" val="23182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B422-A211-30E3-D8D3-80F688DCD922}"/>
              </a:ext>
            </a:extLst>
          </p:cNvPr>
          <p:cNvSpPr>
            <a:spLocks noGrp="1"/>
          </p:cNvSpPr>
          <p:nvPr>
            <p:ph type="title"/>
          </p:nvPr>
        </p:nvSpPr>
        <p:spPr/>
        <p:txBody>
          <a:bodyPr>
            <a:normAutofit/>
          </a:bodyPr>
          <a:lstStyle/>
          <a:p>
            <a:r>
              <a:rPr lang="en-US" sz="3600" dirty="0">
                <a:latin typeface="Copperplate Gothic Bold" panose="020E0705020206020404" pitchFamily="34" charset="77"/>
              </a:rPr>
              <a:t>REFERENCES</a:t>
            </a:r>
          </a:p>
        </p:txBody>
      </p:sp>
      <p:sp>
        <p:nvSpPr>
          <p:cNvPr id="7" name="Content Placeholder 6">
            <a:extLst>
              <a:ext uri="{FF2B5EF4-FFF2-40B4-BE49-F238E27FC236}">
                <a16:creationId xmlns:a16="http://schemas.microsoft.com/office/drawing/2014/main" id="{78300974-12A6-8F65-91BB-A6492470EDED}"/>
              </a:ext>
            </a:extLst>
          </p:cNvPr>
          <p:cNvSpPr>
            <a:spLocks noGrp="1"/>
          </p:cNvSpPr>
          <p:nvPr>
            <p:ph idx="1"/>
          </p:nvPr>
        </p:nvSpPr>
        <p:spPr>
          <a:xfrm>
            <a:off x="1371600" y="1554480"/>
            <a:ext cx="9601200" cy="4312920"/>
          </a:xfrm>
        </p:spPr>
        <p:txBody>
          <a:bodyPr>
            <a:normAutofit fontScale="25000" lnSpcReduction="20000"/>
          </a:bodyPr>
          <a:lstStyle/>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[1] Schultz, M.G., Betancourt, C., Gong, B., Kleinert, F.,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Langguth</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M.,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Leufen</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L.H.,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Mozaffari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Stadtler</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2021. Can deep learning beat numerical weather prediction?. Philosophical Transactions of the Royal Society A, 379(2194), p.20200097.</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[2] Van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Klompenburg</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T., Kassahun,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Catal</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C., 2020. Crop yield prediction using machine learning: A systematic literature review. Computers and Electronics in Agriculture, 177, p.105709.</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[3] Kashinath, K., Mustafa, M., Albert, A., Wu, J.L., Jiang, C.,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Esmaeilzadeh</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Azizzadenesheli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K., Wang, R., Chattopadhyay, A., Singh,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Manepalli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A., 2021. Physics-informed machine learning: case studies for weather and climate modelling. Philosophical Transactions of the Royal Society A, 379(2194), p.20200093.</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[4] Akhter, M.N.,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Mekhilef</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Mokhlis</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H. and Mohamed Shah, N., 2019. Review on forecasting of photovoltaic power generation based on machine learning and metaheuristic techniques. IET Renewable Power Generation, 13(7), pp.1009-1023</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708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C13-6A23-A1AA-7E3A-A0AC0632B383}"/>
              </a:ext>
            </a:extLst>
          </p:cNvPr>
          <p:cNvSpPr>
            <a:spLocks noGrp="1"/>
          </p:cNvSpPr>
          <p:nvPr>
            <p:ph type="title"/>
          </p:nvPr>
        </p:nvSpPr>
        <p:spPr>
          <a:xfrm>
            <a:off x="1371600" y="685800"/>
            <a:ext cx="9601200" cy="971550"/>
          </a:xfrm>
        </p:spPr>
        <p:txBody>
          <a:bodyPr/>
          <a:lstStyle/>
          <a:p>
            <a:endParaRPr lang="en-US" dirty="0"/>
          </a:p>
        </p:txBody>
      </p:sp>
      <p:sp>
        <p:nvSpPr>
          <p:cNvPr id="7" name="Content Placeholder 6">
            <a:extLst>
              <a:ext uri="{FF2B5EF4-FFF2-40B4-BE49-F238E27FC236}">
                <a16:creationId xmlns:a16="http://schemas.microsoft.com/office/drawing/2014/main" id="{98770F47-F201-5FD3-B167-957409F4E82E}"/>
              </a:ext>
            </a:extLst>
          </p:cNvPr>
          <p:cNvSpPr>
            <a:spLocks noGrp="1"/>
          </p:cNvSpPr>
          <p:nvPr>
            <p:ph idx="1"/>
          </p:nvPr>
        </p:nvSpPr>
        <p:spPr>
          <a:xfrm>
            <a:off x="1394460" y="1805940"/>
            <a:ext cx="9601200" cy="3581400"/>
          </a:xfrm>
        </p:spPr>
        <p:txBody>
          <a:bodyPr>
            <a:normAutofit/>
          </a:bodyPr>
          <a:lstStyle/>
          <a:p>
            <a:pPr marL="0" indent="0">
              <a:buNone/>
            </a:pPr>
            <a:endParaRPr lang="en-US" sz="7200" dirty="0">
              <a:latin typeface="Chamberi Super Display" panose="020F0502020204030204" pitchFamily="34" charset="0"/>
              <a:cs typeface="Chamberi Super Display" panose="020F0502020204030204" pitchFamily="34" charset="0"/>
            </a:endParaRPr>
          </a:p>
          <a:p>
            <a:pPr marL="0" indent="0">
              <a:buNone/>
            </a:pPr>
            <a:r>
              <a:rPr lang="en-US" sz="7200" dirty="0">
                <a:latin typeface="Chamberi Super Display" panose="020F0502020204030204" pitchFamily="34" charset="0"/>
                <a:cs typeface="Chamberi Super Display" panose="020F0502020204030204" pitchFamily="34" charset="0"/>
              </a:rPr>
              <a:t>             THANK YOU !</a:t>
            </a:r>
          </a:p>
        </p:txBody>
      </p:sp>
    </p:spTree>
    <p:extLst>
      <p:ext uri="{BB962C8B-B14F-4D97-AF65-F5344CB8AC3E}">
        <p14:creationId xmlns:p14="http://schemas.microsoft.com/office/powerpoint/2010/main" val="111692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DB6B-5A5B-13A6-6F8E-7E4C2ADC00B0}"/>
              </a:ext>
            </a:extLst>
          </p:cNvPr>
          <p:cNvSpPr>
            <a:spLocks noGrp="1"/>
          </p:cNvSpPr>
          <p:nvPr>
            <p:ph type="title"/>
          </p:nvPr>
        </p:nvSpPr>
        <p:spPr>
          <a:xfrm>
            <a:off x="1371600" y="685800"/>
            <a:ext cx="9601200" cy="1600200"/>
          </a:xfrm>
        </p:spPr>
        <p:txBody>
          <a:bodyPr>
            <a:normAutofit fontScale="90000"/>
          </a:bodyPr>
          <a:lstStyle/>
          <a:p>
            <a:pPr algn="ctr"/>
            <a:r>
              <a:rPr lang="en-US" sz="4000" dirty="0">
                <a:effectLst/>
                <a:latin typeface="Helvetica" pitchFamily="2" charset="0"/>
              </a:rPr>
              <a:t> </a:t>
            </a:r>
            <a:r>
              <a:rPr lang="en-US" sz="4000" dirty="0">
                <a:effectLst/>
                <a:latin typeface="Copperplate Gothic Bold" panose="020E0705020206020404" pitchFamily="34" charset="77"/>
              </a:rPr>
              <a:t>Role/Responsibilities and Contribution in Project</a:t>
            </a:r>
            <a:br>
              <a:rPr lang="en-US" sz="4000" dirty="0">
                <a:effectLst/>
                <a:latin typeface="Helvetica" pitchFamily="2" charset="0"/>
              </a:rPr>
            </a:br>
            <a:endParaRPr lang="en-US" sz="4000" dirty="0">
              <a:latin typeface="Helvetica" pitchFamily="2" charset="0"/>
            </a:endParaRPr>
          </a:p>
        </p:txBody>
      </p:sp>
      <p:sp>
        <p:nvSpPr>
          <p:cNvPr id="3" name="Content Placeholder 2">
            <a:extLst>
              <a:ext uri="{FF2B5EF4-FFF2-40B4-BE49-F238E27FC236}">
                <a16:creationId xmlns:a16="http://schemas.microsoft.com/office/drawing/2014/main" id="{00842DB1-D4B9-0925-4B31-B1A31CD7838F}"/>
              </a:ext>
            </a:extLst>
          </p:cNvPr>
          <p:cNvSpPr>
            <a:spLocks noGrp="1"/>
          </p:cNvSpPr>
          <p:nvPr>
            <p:ph idx="1"/>
          </p:nvPr>
        </p:nvSpPr>
        <p:spPr>
          <a:xfrm>
            <a:off x="1371600" y="1920240"/>
            <a:ext cx="9601200" cy="3947160"/>
          </a:xfrm>
        </p:spPr>
        <p:txBody>
          <a:bodyPr>
            <a:normAutofit fontScale="92500" lnSpcReduction="20000"/>
          </a:bodyPr>
          <a:lstStyle/>
          <a:p>
            <a:r>
              <a:rPr lang="en-US" sz="2400" b="1" dirty="0">
                <a:latin typeface="Garamond" panose="02020404030301010803" pitchFamily="18" charset="0"/>
              </a:rPr>
              <a:t>Description</a:t>
            </a:r>
            <a:r>
              <a:rPr lang="en-US" sz="2400" dirty="0">
                <a:latin typeface="Garamond" panose="02020404030301010803" pitchFamily="18" charset="0"/>
              </a:rPr>
              <a:t>: Researching the data and Identification of Proper Dataset as well as  working on the Logistic Regression.</a:t>
            </a:r>
          </a:p>
          <a:p>
            <a:pPr marL="0" indent="0">
              <a:buNone/>
            </a:pPr>
            <a:r>
              <a:rPr lang="en-US" sz="2400" dirty="0">
                <a:latin typeface="Garamond" panose="02020404030301010803" pitchFamily="18" charset="0"/>
              </a:rPr>
              <a:t>      Person Assigned: Sai Krishna Reddy </a:t>
            </a:r>
            <a:r>
              <a:rPr lang="en-US" sz="2400" dirty="0" err="1">
                <a:latin typeface="Garamond" panose="02020404030301010803" pitchFamily="18" charset="0"/>
              </a:rPr>
              <a:t>Chevutukur</a:t>
            </a:r>
            <a:endParaRPr lang="en-US" sz="2400" dirty="0">
              <a:latin typeface="Garamond" panose="02020404030301010803" pitchFamily="18" charset="0"/>
            </a:endParaRPr>
          </a:p>
          <a:p>
            <a:r>
              <a:rPr lang="en-US" sz="2400" b="1" dirty="0">
                <a:latin typeface="Garamond" panose="02020404030301010803" pitchFamily="18" charset="0"/>
              </a:rPr>
              <a:t>Description</a:t>
            </a:r>
            <a:r>
              <a:rPr lang="en-US" sz="2400" dirty="0">
                <a:latin typeface="Garamond" panose="02020404030301010803" pitchFamily="18" charset="0"/>
              </a:rPr>
              <a:t>: Choosing a Proper Machine Learning model which helps to predict the most accurate prediction result based on the chosen dataset.</a:t>
            </a:r>
          </a:p>
          <a:p>
            <a:pPr marL="0" indent="0">
              <a:buNone/>
            </a:pPr>
            <a:r>
              <a:rPr lang="en-US" sz="2400" dirty="0">
                <a:latin typeface="Garamond" panose="02020404030301010803" pitchFamily="18" charset="0"/>
              </a:rPr>
              <a:t>      Person Assigned: Bhanu Prakash Reddy </a:t>
            </a:r>
            <a:r>
              <a:rPr lang="en-US" sz="2400" dirty="0" err="1">
                <a:latin typeface="Garamond" panose="02020404030301010803" pitchFamily="18" charset="0"/>
              </a:rPr>
              <a:t>Gangu</a:t>
            </a:r>
            <a:r>
              <a:rPr lang="en-US" sz="2400" dirty="0">
                <a:latin typeface="Garamond" panose="02020404030301010803" pitchFamily="18" charset="0"/>
              </a:rPr>
              <a:t> </a:t>
            </a:r>
          </a:p>
          <a:p>
            <a:r>
              <a:rPr lang="en-US" sz="2400" b="1" dirty="0">
                <a:latin typeface="Garamond" panose="02020404030301010803" pitchFamily="18" charset="0"/>
              </a:rPr>
              <a:t>Description</a:t>
            </a:r>
            <a:r>
              <a:rPr lang="en-US" sz="2400" dirty="0">
                <a:latin typeface="Garamond" panose="02020404030301010803" pitchFamily="18" charset="0"/>
              </a:rPr>
              <a:t>: Verifying the best accuracy of predicted model with other models.</a:t>
            </a:r>
          </a:p>
          <a:p>
            <a:pPr marL="0" indent="0">
              <a:buNone/>
            </a:pPr>
            <a:r>
              <a:rPr lang="en-US" sz="2400" dirty="0">
                <a:latin typeface="Garamond" panose="02020404030301010803" pitchFamily="18" charset="0"/>
              </a:rPr>
              <a:t>      Person Assigned: Dinesh </a:t>
            </a:r>
            <a:r>
              <a:rPr lang="en-US" sz="2400" dirty="0" err="1">
                <a:latin typeface="Garamond" panose="02020404030301010803" pitchFamily="18" charset="0"/>
              </a:rPr>
              <a:t>Gummadidala</a:t>
            </a:r>
            <a:r>
              <a:rPr lang="en-US" sz="2400" dirty="0">
                <a:latin typeface="Garamond" panose="02020404030301010803" pitchFamily="18" charset="0"/>
              </a:rPr>
              <a:t> </a:t>
            </a:r>
          </a:p>
          <a:p>
            <a:r>
              <a:rPr lang="en-US" sz="2400" b="1" dirty="0">
                <a:latin typeface="Garamond" panose="02020404030301010803" pitchFamily="18" charset="0"/>
              </a:rPr>
              <a:t>Description</a:t>
            </a:r>
            <a:r>
              <a:rPr lang="en-US" sz="2400" dirty="0">
                <a:latin typeface="Garamond" panose="02020404030301010803" pitchFamily="18" charset="0"/>
              </a:rPr>
              <a:t>: Working on Documentation and contributing in coding.</a:t>
            </a:r>
          </a:p>
          <a:p>
            <a:pPr marL="0" indent="0">
              <a:buNone/>
            </a:pPr>
            <a:r>
              <a:rPr lang="en-US" sz="2400" dirty="0">
                <a:latin typeface="Garamond" panose="02020404030301010803" pitchFamily="18" charset="0"/>
              </a:rPr>
              <a:t>      Person Assigned: Namburi Venkata Gopala Krishna Swamy </a:t>
            </a:r>
          </a:p>
          <a:p>
            <a:endParaRPr lang="en-US" dirty="0">
              <a:latin typeface="Garamond" panose="02020404030301010803" pitchFamily="18" charset="0"/>
            </a:endParaRPr>
          </a:p>
          <a:p>
            <a:endParaRPr lang="en-US" dirty="0"/>
          </a:p>
          <a:p>
            <a:endParaRPr lang="en-US" dirty="0"/>
          </a:p>
        </p:txBody>
      </p:sp>
    </p:spTree>
    <p:extLst>
      <p:ext uri="{BB962C8B-B14F-4D97-AF65-F5344CB8AC3E}">
        <p14:creationId xmlns:p14="http://schemas.microsoft.com/office/powerpoint/2010/main" val="260591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ABCB-9427-E7D7-6A22-B4B05028E106}"/>
              </a:ext>
            </a:extLst>
          </p:cNvPr>
          <p:cNvSpPr>
            <a:spLocks noGrp="1"/>
          </p:cNvSpPr>
          <p:nvPr>
            <p:ph type="title"/>
          </p:nvPr>
        </p:nvSpPr>
        <p:spPr>
          <a:xfrm>
            <a:off x="1371600" y="685800"/>
            <a:ext cx="9601200" cy="742950"/>
          </a:xfrm>
        </p:spPr>
        <p:txBody>
          <a:bodyPr>
            <a:normAutofit/>
          </a:bodyPr>
          <a:lstStyle/>
          <a:p>
            <a:r>
              <a:rPr lang="en-US" sz="3600" dirty="0">
                <a:latin typeface="Copperplate Gothic Bold" panose="020E0705020206020404" pitchFamily="34" charset="77"/>
              </a:rPr>
              <a:t>INTRODUCTION</a:t>
            </a:r>
          </a:p>
        </p:txBody>
      </p:sp>
      <p:sp>
        <p:nvSpPr>
          <p:cNvPr id="3" name="Content Placeholder 2">
            <a:extLst>
              <a:ext uri="{FF2B5EF4-FFF2-40B4-BE49-F238E27FC236}">
                <a16:creationId xmlns:a16="http://schemas.microsoft.com/office/drawing/2014/main" id="{2EB9FE66-1C65-B88A-7CFE-876A21A03F10}"/>
              </a:ext>
            </a:extLst>
          </p:cNvPr>
          <p:cNvSpPr>
            <a:spLocks noGrp="1"/>
          </p:cNvSpPr>
          <p:nvPr>
            <p:ph idx="1"/>
          </p:nvPr>
        </p:nvSpPr>
        <p:spPr>
          <a:xfrm>
            <a:off x="1371600" y="1600200"/>
            <a:ext cx="9601200" cy="4674870"/>
          </a:xfrm>
        </p:spPr>
        <p:txBody>
          <a:bodyPr/>
          <a:lstStyle/>
          <a:p>
            <a:r>
              <a:rPr lang="en-US" sz="2400" dirty="0">
                <a:effectLst/>
                <a:latin typeface="Garamond" panose="02020404030301010803" pitchFamily="18" charset="0"/>
                <a:ea typeface="Arial" panose="020B0604020202020204" pitchFamily="34" charset="0"/>
                <a:cs typeface="Arial" panose="020B0604020202020204" pitchFamily="34" charset="0"/>
              </a:rPr>
              <a:t>Predicting the amount of rainfall is one of the most challenging endeavors possible since it is very unpredictable and has far-reaching repercussions for human civilization. </a:t>
            </a:r>
          </a:p>
          <a:p>
            <a:r>
              <a:rPr lang="en-US" sz="2400" dirty="0">
                <a:effectLst/>
                <a:latin typeface="Garamond" panose="02020404030301010803" pitchFamily="18" charset="0"/>
              </a:rPr>
              <a:t>It is essential to have an accurate method of forecasting rainfall due to the strong correlation that exists between precipitation and potentially catastrophic natural events including landslides, flooding, mass movements, and avalanches. </a:t>
            </a:r>
            <a:endParaRPr lang="en-US" sz="2400" dirty="0">
              <a:latin typeface="Garamond" panose="02020404030301010803" pitchFamily="18" charset="0"/>
            </a:endParaRPr>
          </a:p>
          <a:p>
            <a:r>
              <a:rPr lang="en-US" sz="2400" dirty="0">
                <a:effectLst/>
                <a:latin typeface="Garamond" panose="02020404030301010803" pitchFamily="18" charset="0"/>
              </a:rPr>
              <a:t>The goal of this work is to offer the entirety of the machine learning life cycle, beginning with the preparation of the data and finishing with the implementation and assessment of the model. </a:t>
            </a:r>
            <a:endParaRPr lang="en-US" sz="2400" dirty="0">
              <a:latin typeface="Garamond" panose="02020404030301010803" pitchFamily="18" charset="0"/>
            </a:endParaRPr>
          </a:p>
          <a:p>
            <a:endParaRPr lang="en-US" dirty="0"/>
          </a:p>
        </p:txBody>
      </p:sp>
    </p:spTree>
    <p:extLst>
      <p:ext uri="{BB962C8B-B14F-4D97-AF65-F5344CB8AC3E}">
        <p14:creationId xmlns:p14="http://schemas.microsoft.com/office/powerpoint/2010/main" val="319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600D-A39A-2D94-472A-71EDC889263C}"/>
              </a:ext>
            </a:extLst>
          </p:cNvPr>
          <p:cNvSpPr>
            <a:spLocks noGrp="1"/>
          </p:cNvSpPr>
          <p:nvPr>
            <p:ph type="title"/>
          </p:nvPr>
        </p:nvSpPr>
        <p:spPr/>
        <p:txBody>
          <a:bodyPr>
            <a:normAutofit/>
          </a:bodyPr>
          <a:lstStyle/>
          <a:p>
            <a:r>
              <a:rPr lang="en-US" sz="3600" dirty="0">
                <a:latin typeface="Copperplate Gothic Bold" panose="020E0705020206020404" pitchFamily="34" charset="77"/>
              </a:rPr>
              <a:t>MOTIVATION</a:t>
            </a:r>
          </a:p>
        </p:txBody>
      </p:sp>
      <p:sp>
        <p:nvSpPr>
          <p:cNvPr id="3" name="Content Placeholder 2">
            <a:extLst>
              <a:ext uri="{FF2B5EF4-FFF2-40B4-BE49-F238E27FC236}">
                <a16:creationId xmlns:a16="http://schemas.microsoft.com/office/drawing/2014/main" id="{BFEB6378-A909-EB35-ED90-0D7EE2AFAE83}"/>
              </a:ext>
            </a:extLst>
          </p:cNvPr>
          <p:cNvSpPr>
            <a:spLocks noGrp="1"/>
          </p:cNvSpPr>
          <p:nvPr>
            <p:ph idx="1"/>
          </p:nvPr>
        </p:nvSpPr>
        <p:spPr>
          <a:xfrm>
            <a:off x="1371600" y="1977390"/>
            <a:ext cx="9601200" cy="3890010"/>
          </a:xfrm>
        </p:spPr>
        <p:txBody>
          <a:bodyPr>
            <a:normAutofit/>
          </a:bodyPr>
          <a:lstStyle/>
          <a:p>
            <a:r>
              <a:rPr lang="en-US" sz="2600" dirty="0">
                <a:effectLst/>
                <a:latin typeface="Garamond" panose="02020404030301010803" pitchFamily="18" charset="0"/>
              </a:rPr>
              <a:t>The primary objective is to detect patterns and associations in the data in order to gain access to hidden but potentially useful information. </a:t>
            </a:r>
            <a:endParaRPr lang="en-US" sz="2600" dirty="0">
              <a:latin typeface="Garamond" panose="02020404030301010803" pitchFamily="18" charset="0"/>
            </a:endParaRPr>
          </a:p>
          <a:p>
            <a:r>
              <a:rPr lang="en-US" sz="2600" dirty="0">
                <a:effectLst/>
                <a:latin typeface="Garamond" panose="02020404030301010803" pitchFamily="18" charset="0"/>
              </a:rPr>
              <a:t>Rainfall is the most important climatic event because it sustains human life. Its regularity and amount on multiple scales are crucial to the survival of human civilization. </a:t>
            </a:r>
            <a:endParaRPr lang="en-US" sz="2600" dirty="0">
              <a:latin typeface="Garamond" panose="02020404030301010803" pitchFamily="18" charset="0"/>
            </a:endParaRPr>
          </a:p>
          <a:p>
            <a:r>
              <a:rPr lang="en-US" sz="2600" dirty="0">
                <a:effectLst/>
                <a:latin typeface="Garamond" panose="02020404030301010803" pitchFamily="18" charset="0"/>
              </a:rPr>
              <a:t>To predict the occurrence of rainfall, to explore its seasonal variability, and to forecast annual amount of rain over some geographical area, numerous probability models have been attempted</a:t>
            </a:r>
            <a:r>
              <a:rPr lang="en-US" sz="2600" dirty="0">
                <a:effectLst/>
                <a:latin typeface="TimesNewRomanPSMT"/>
              </a:rPr>
              <a:t>. </a:t>
            </a:r>
            <a:endParaRPr lang="en-US" sz="2600" dirty="0"/>
          </a:p>
          <a:p>
            <a:endParaRPr lang="en-US" dirty="0"/>
          </a:p>
        </p:txBody>
      </p:sp>
    </p:spTree>
    <p:extLst>
      <p:ext uri="{BB962C8B-B14F-4D97-AF65-F5344CB8AC3E}">
        <p14:creationId xmlns:p14="http://schemas.microsoft.com/office/powerpoint/2010/main" val="141162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D4AA-E276-617C-F9F2-EE3F3DBF29CA}"/>
              </a:ext>
            </a:extLst>
          </p:cNvPr>
          <p:cNvSpPr>
            <a:spLocks noGrp="1"/>
          </p:cNvSpPr>
          <p:nvPr>
            <p:ph type="title"/>
          </p:nvPr>
        </p:nvSpPr>
        <p:spPr>
          <a:xfrm>
            <a:off x="1371600" y="685800"/>
            <a:ext cx="9601200" cy="868680"/>
          </a:xfrm>
        </p:spPr>
        <p:txBody>
          <a:bodyPr>
            <a:normAutofit/>
          </a:bodyPr>
          <a:lstStyle/>
          <a:p>
            <a:r>
              <a:rPr lang="en-US" sz="3600" dirty="0">
                <a:latin typeface="Copperplate Gothic Bold" panose="020E0705020206020404" pitchFamily="34" charset="77"/>
              </a:rPr>
              <a:t>Objectives</a:t>
            </a:r>
          </a:p>
        </p:txBody>
      </p:sp>
      <p:sp>
        <p:nvSpPr>
          <p:cNvPr id="3" name="Content Placeholder 2">
            <a:extLst>
              <a:ext uri="{FF2B5EF4-FFF2-40B4-BE49-F238E27FC236}">
                <a16:creationId xmlns:a16="http://schemas.microsoft.com/office/drawing/2014/main" id="{64CA5614-C008-6207-4547-EDCC9AD71E98}"/>
              </a:ext>
            </a:extLst>
          </p:cNvPr>
          <p:cNvSpPr>
            <a:spLocks noGrp="1"/>
          </p:cNvSpPr>
          <p:nvPr>
            <p:ph idx="1"/>
          </p:nvPr>
        </p:nvSpPr>
        <p:spPr>
          <a:xfrm>
            <a:off x="1371600" y="2228850"/>
            <a:ext cx="9601200" cy="3638550"/>
          </a:xfrm>
        </p:spPr>
        <p:txBody>
          <a:bodyPr>
            <a:normAutofit/>
          </a:bodyPr>
          <a:lstStyle/>
          <a:p>
            <a:r>
              <a:rPr lang="en-US" sz="2400" dirty="0">
                <a:effectLst/>
                <a:latin typeface="Garamond" panose="02020404030301010803" pitchFamily="18" charset="0"/>
              </a:rPr>
              <a:t>This research presents a series of studies that employ popular machine learning methods to construct algorithms that predict whether or not it will rain the next day in major Australian cities, given meteorological data for the day in question. </a:t>
            </a:r>
            <a:endParaRPr lang="en-US" sz="2400" dirty="0">
              <a:latin typeface="Garamond" panose="02020404030301010803" pitchFamily="18" charset="0"/>
            </a:endParaRPr>
          </a:p>
          <a:p>
            <a:r>
              <a:rPr lang="en-US" sz="2400" dirty="0">
                <a:effectLst/>
                <a:latin typeface="Garamond" panose="02020404030301010803" pitchFamily="18" charset="0"/>
                <a:ea typeface="Times New Roman" panose="02020603050405020304" pitchFamily="18" charset="0"/>
              </a:rPr>
              <a:t>It is common knowledge that precipitation has an effect on a wide variety of economic sectors, including agriculture, construction, the generation of electricity, forestry, and even tourism.</a:t>
            </a:r>
            <a:r>
              <a:rPr lang="en-US" sz="2400" dirty="0">
                <a:effectLst/>
                <a:latin typeface="Garamond" panose="02020404030301010803" pitchFamily="18" charset="0"/>
              </a:rPr>
              <a:t> </a:t>
            </a:r>
          </a:p>
          <a:p>
            <a:endParaRPr lang="en-US" dirty="0"/>
          </a:p>
        </p:txBody>
      </p:sp>
    </p:spTree>
    <p:extLst>
      <p:ext uri="{BB962C8B-B14F-4D97-AF65-F5344CB8AC3E}">
        <p14:creationId xmlns:p14="http://schemas.microsoft.com/office/powerpoint/2010/main" val="66422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D1AC-44F3-6F9E-09D5-1B9C6789354B}"/>
              </a:ext>
            </a:extLst>
          </p:cNvPr>
          <p:cNvSpPr>
            <a:spLocks noGrp="1"/>
          </p:cNvSpPr>
          <p:nvPr>
            <p:ph type="title"/>
          </p:nvPr>
        </p:nvSpPr>
        <p:spPr/>
        <p:txBody>
          <a:bodyPr>
            <a:normAutofit/>
          </a:bodyPr>
          <a:lstStyle/>
          <a:p>
            <a:r>
              <a:rPr lang="en-US" sz="3600" dirty="0">
                <a:latin typeface="Copperplate Gothic Bold" panose="020E0705020206020404" pitchFamily="34" charset="77"/>
              </a:rPr>
              <a:t>Related Work</a:t>
            </a:r>
          </a:p>
        </p:txBody>
      </p:sp>
      <p:sp>
        <p:nvSpPr>
          <p:cNvPr id="3" name="Content Placeholder 2">
            <a:extLst>
              <a:ext uri="{FF2B5EF4-FFF2-40B4-BE49-F238E27FC236}">
                <a16:creationId xmlns:a16="http://schemas.microsoft.com/office/drawing/2014/main" id="{BF973C91-E4CF-2441-9C01-A87300AB8DED}"/>
              </a:ext>
            </a:extLst>
          </p:cNvPr>
          <p:cNvSpPr>
            <a:spLocks noGrp="1"/>
          </p:cNvSpPr>
          <p:nvPr>
            <p:ph idx="1"/>
          </p:nvPr>
        </p:nvSpPr>
        <p:spPr/>
        <p:txBody>
          <a:bodyPr>
            <a:normAutofit lnSpcReduction="10000"/>
          </a:bodyPr>
          <a:lstStyle/>
          <a:p>
            <a:pPr algn="just">
              <a:buFont typeface="Wingdings" pitchFamily="2" charset="2"/>
              <a:buChar char="§"/>
            </a:pPr>
            <a:r>
              <a:rPr lang="en-US" sz="2400" dirty="0">
                <a:effectLst/>
                <a:latin typeface="Garamond" panose="02020404030301010803" pitchFamily="18" charset="0"/>
              </a:rPr>
              <a:t>This research presents a logistic Regression-based rainfall forecast model for use with the Indian dataset (MLR).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Logistic Regression, Neural Networks, Random Forest, Naive Bayes, and other machine learning models are used to forecast precipitation.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This study demonstrates how to estimate rainfall using logistic regression as well as neural networks, as well as how to select crops using the Decision Trees technique.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Precipitation forecasting and estimating are achieved by the use of a combination of factual processes and machine learning techniques.</a:t>
            </a:r>
            <a:endParaRPr lang="en-US" sz="2400" dirty="0">
              <a:latin typeface="Garamond" panose="02020404030301010803" pitchFamily="18" charset="0"/>
            </a:endParaRPr>
          </a:p>
          <a:p>
            <a:endParaRPr lang="en-US" dirty="0"/>
          </a:p>
        </p:txBody>
      </p:sp>
    </p:spTree>
    <p:extLst>
      <p:ext uri="{BB962C8B-B14F-4D97-AF65-F5344CB8AC3E}">
        <p14:creationId xmlns:p14="http://schemas.microsoft.com/office/powerpoint/2010/main" val="14049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9BA-BA41-680A-E52D-643A40FECA41}"/>
              </a:ext>
            </a:extLst>
          </p:cNvPr>
          <p:cNvSpPr>
            <a:spLocks noGrp="1"/>
          </p:cNvSpPr>
          <p:nvPr>
            <p:ph type="title"/>
          </p:nvPr>
        </p:nvSpPr>
        <p:spPr/>
        <p:txBody>
          <a:bodyPr>
            <a:normAutofit/>
          </a:bodyPr>
          <a:lstStyle/>
          <a:p>
            <a:r>
              <a:rPr lang="en-US" sz="3600" dirty="0">
                <a:latin typeface="Copperplate Gothic Bold" panose="020E0705020206020404" pitchFamily="34" charset="77"/>
              </a:rPr>
              <a:t>PROBLEM STATEMENT</a:t>
            </a:r>
          </a:p>
        </p:txBody>
      </p:sp>
      <p:sp>
        <p:nvSpPr>
          <p:cNvPr id="3" name="Content Placeholder 2">
            <a:extLst>
              <a:ext uri="{FF2B5EF4-FFF2-40B4-BE49-F238E27FC236}">
                <a16:creationId xmlns:a16="http://schemas.microsoft.com/office/drawing/2014/main" id="{3DF6BBE6-BD89-9A69-DE4C-7CAAD3FE6945}"/>
              </a:ext>
            </a:extLst>
          </p:cNvPr>
          <p:cNvSpPr>
            <a:spLocks noGrp="1"/>
          </p:cNvSpPr>
          <p:nvPr>
            <p:ph idx="1"/>
          </p:nvPr>
        </p:nvSpPr>
        <p:spPr/>
        <p:txBody>
          <a:bodyPr/>
          <a:lstStyle/>
          <a:p>
            <a:pPr algn="just"/>
            <a:r>
              <a:rPr lang="en-IN" sz="2400" dirty="0">
                <a:solidFill>
                  <a:schemeClr val="tx1"/>
                </a:solidFill>
                <a:latin typeface="Garamond" panose="02020404030301010803" pitchFamily="18" charset="0"/>
              </a:rPr>
              <a:t>Due to the intricacy of atmospheric processes that create rainfall.</a:t>
            </a:r>
          </a:p>
          <a:p>
            <a:pPr algn="just"/>
            <a:r>
              <a:rPr lang="en-IN" sz="2400" dirty="0">
                <a:solidFill>
                  <a:schemeClr val="tx1"/>
                </a:solidFill>
                <a:latin typeface="Garamond" panose="02020404030301010803" pitchFamily="18" charset="0"/>
              </a:rPr>
              <a:t>The huge variety of variations across a wide range of scales in space and time.</a:t>
            </a:r>
          </a:p>
          <a:p>
            <a:pPr algn="just"/>
            <a:r>
              <a:rPr lang="en-IN" sz="2400" dirty="0">
                <a:solidFill>
                  <a:schemeClr val="tx1"/>
                </a:solidFill>
                <a:latin typeface="Garamond" panose="02020404030301010803" pitchFamily="18" charset="0"/>
              </a:rPr>
              <a:t>Rainfall is among the most complicated and challenging parts of the hydrological cycle to comprehend and </a:t>
            </a:r>
            <a:r>
              <a:rPr lang="en-IN" sz="2400" dirty="0" err="1">
                <a:solidFill>
                  <a:schemeClr val="tx1"/>
                </a:solidFill>
                <a:latin typeface="Garamond" panose="02020404030301010803" pitchFamily="18" charset="0"/>
              </a:rPr>
              <a:t>analyze</a:t>
            </a:r>
            <a:r>
              <a:rPr lang="en-IN" sz="2400" dirty="0">
                <a:solidFill>
                  <a:schemeClr val="tx1"/>
                </a:solidFill>
                <a:latin typeface="Garamond" panose="02020404030301010803" pitchFamily="18" charset="0"/>
              </a:rPr>
              <a:t>.</a:t>
            </a:r>
          </a:p>
          <a:p>
            <a:endParaRPr lang="en-US" dirty="0"/>
          </a:p>
        </p:txBody>
      </p:sp>
    </p:spTree>
    <p:extLst>
      <p:ext uri="{BB962C8B-B14F-4D97-AF65-F5344CB8AC3E}">
        <p14:creationId xmlns:p14="http://schemas.microsoft.com/office/powerpoint/2010/main" val="37035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1F92-1D3B-7E6D-0625-C391893664E3}"/>
              </a:ext>
            </a:extLst>
          </p:cNvPr>
          <p:cNvSpPr>
            <a:spLocks noGrp="1"/>
          </p:cNvSpPr>
          <p:nvPr>
            <p:ph type="title"/>
          </p:nvPr>
        </p:nvSpPr>
        <p:spPr/>
        <p:txBody>
          <a:bodyPr>
            <a:normAutofit/>
          </a:bodyPr>
          <a:lstStyle/>
          <a:p>
            <a:r>
              <a:rPr lang="en-US" sz="3600" dirty="0">
                <a:latin typeface="Copperplate Gothic Bold" panose="020E0705020206020404" pitchFamily="34" charset="77"/>
              </a:rPr>
              <a:t>PROPOSED FRAMEWORK</a:t>
            </a:r>
          </a:p>
        </p:txBody>
      </p:sp>
      <p:sp>
        <p:nvSpPr>
          <p:cNvPr id="3" name="Content Placeholder 2">
            <a:extLst>
              <a:ext uri="{FF2B5EF4-FFF2-40B4-BE49-F238E27FC236}">
                <a16:creationId xmlns:a16="http://schemas.microsoft.com/office/drawing/2014/main" id="{B80AC533-D274-2E9E-AA7E-0F3DE541D08A}"/>
              </a:ext>
            </a:extLst>
          </p:cNvPr>
          <p:cNvSpPr>
            <a:spLocks noGrp="1"/>
          </p:cNvSpPr>
          <p:nvPr>
            <p:ph idx="1"/>
          </p:nvPr>
        </p:nvSpPr>
        <p:spPr/>
        <p:txBody>
          <a:bodyPr/>
          <a:lstStyle/>
          <a:p>
            <a:r>
              <a:rPr lang="en-US" sz="1800" b="1" dirty="0">
                <a:effectLst/>
                <a:latin typeface="TimesNewRomanPS"/>
              </a:rPr>
              <a:t> Logistic regression </a:t>
            </a:r>
            <a:endParaRPr lang="en-US" dirty="0"/>
          </a:p>
          <a:p>
            <a:r>
              <a:rPr lang="en-US" sz="1800" b="1" dirty="0">
                <a:effectLst/>
                <a:latin typeface="TimesNewRomanPS"/>
              </a:rPr>
              <a:t> Neural Networks </a:t>
            </a:r>
            <a:endParaRPr lang="en-US" dirty="0"/>
          </a:p>
          <a:p>
            <a:r>
              <a:rPr lang="en-US" sz="1800" b="1" dirty="0">
                <a:effectLst/>
                <a:latin typeface="TimesNewRomanPS"/>
              </a:rPr>
              <a:t> Decision Tree</a:t>
            </a:r>
            <a:endParaRPr lang="en-US" dirty="0"/>
          </a:p>
          <a:p>
            <a:r>
              <a:rPr lang="en-US" sz="1800" b="1" dirty="0">
                <a:effectLst/>
                <a:latin typeface="TimesNewRomanPS"/>
              </a:rPr>
              <a:t> Random Forest </a:t>
            </a:r>
            <a:endParaRPr lang="en-US" dirty="0"/>
          </a:p>
          <a:p>
            <a:r>
              <a:rPr lang="en-US" sz="1800" b="1" dirty="0">
                <a:effectLst/>
                <a:latin typeface="TimesNewRomanPS"/>
              </a:rPr>
              <a:t> Extreme Gradient Boosting </a:t>
            </a:r>
            <a:endParaRPr lang="en-US" dirty="0"/>
          </a:p>
          <a:p>
            <a:endParaRPr lang="en-US" dirty="0"/>
          </a:p>
        </p:txBody>
      </p:sp>
    </p:spTree>
    <p:extLst>
      <p:ext uri="{BB962C8B-B14F-4D97-AF65-F5344CB8AC3E}">
        <p14:creationId xmlns:p14="http://schemas.microsoft.com/office/powerpoint/2010/main" val="103315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7E77-68D1-39FB-CC6F-914A4F947A3C}"/>
              </a:ext>
            </a:extLst>
          </p:cNvPr>
          <p:cNvSpPr>
            <a:spLocks noGrp="1"/>
          </p:cNvSpPr>
          <p:nvPr>
            <p:ph type="title"/>
          </p:nvPr>
        </p:nvSpPr>
        <p:spPr/>
        <p:txBody>
          <a:bodyPr>
            <a:normAutofit/>
          </a:bodyPr>
          <a:lstStyle/>
          <a:p>
            <a:r>
              <a:rPr lang="en-US" sz="3600" dirty="0">
                <a:latin typeface="Copperplate Gothic Bold" panose="020E0705020206020404" pitchFamily="34" charset="77"/>
              </a:rPr>
              <a:t>RESULTS/SIMULATION</a:t>
            </a:r>
          </a:p>
        </p:txBody>
      </p:sp>
      <p:pic>
        <p:nvPicPr>
          <p:cNvPr id="4" name="Content Placeholder 4" descr="Chart, scatter chart&#10;&#10;Description automatically generated">
            <a:extLst>
              <a:ext uri="{FF2B5EF4-FFF2-40B4-BE49-F238E27FC236}">
                <a16:creationId xmlns:a16="http://schemas.microsoft.com/office/drawing/2014/main" id="{C0FFF714-77C7-1453-62CC-42E9D5901EC9}"/>
              </a:ext>
            </a:extLst>
          </p:cNvPr>
          <p:cNvPicPr>
            <a:picLocks noGrp="1" noChangeAspect="1"/>
          </p:cNvPicPr>
          <p:nvPr>
            <p:ph idx="1"/>
          </p:nvPr>
        </p:nvPicPr>
        <p:blipFill>
          <a:blip r:embed="rId2"/>
          <a:stretch>
            <a:fillRect/>
          </a:stretch>
        </p:blipFill>
        <p:spPr>
          <a:xfrm>
            <a:off x="1574800" y="2171700"/>
            <a:ext cx="4597400" cy="3390900"/>
          </a:xfrm>
        </p:spPr>
      </p:pic>
      <p:pic>
        <p:nvPicPr>
          <p:cNvPr id="5" name="Content Placeholder 4" descr="Chart, scatter chart&#10;&#10;Description automatically generated">
            <a:extLst>
              <a:ext uri="{FF2B5EF4-FFF2-40B4-BE49-F238E27FC236}">
                <a16:creationId xmlns:a16="http://schemas.microsoft.com/office/drawing/2014/main" id="{6D7014B1-4120-DD47-31F6-72F979373C20}"/>
              </a:ext>
            </a:extLst>
          </p:cNvPr>
          <p:cNvPicPr>
            <a:picLocks noChangeAspect="1"/>
          </p:cNvPicPr>
          <p:nvPr/>
        </p:nvPicPr>
        <p:blipFill>
          <a:blip r:embed="rId3"/>
          <a:stretch>
            <a:fillRect/>
          </a:stretch>
        </p:blipFill>
        <p:spPr>
          <a:xfrm>
            <a:off x="6978650" y="2171700"/>
            <a:ext cx="4673600" cy="3327400"/>
          </a:xfrm>
          <a:prstGeom prst="rect">
            <a:avLst/>
          </a:prstGeom>
        </p:spPr>
      </p:pic>
    </p:spTree>
    <p:extLst>
      <p:ext uri="{BB962C8B-B14F-4D97-AF65-F5344CB8AC3E}">
        <p14:creationId xmlns:p14="http://schemas.microsoft.com/office/powerpoint/2010/main" val="34530817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2194</TotalTime>
  <Words>796</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Chamberi Super Display</vt:lpstr>
      <vt:lpstr>Copperplate Gothic Bold</vt:lpstr>
      <vt:lpstr>Franklin Gothic Book</vt:lpstr>
      <vt:lpstr>Garamond</vt:lpstr>
      <vt:lpstr>Helvetica</vt:lpstr>
      <vt:lpstr>Times New Roman</vt:lpstr>
      <vt:lpstr>TimesNewRomanPS</vt:lpstr>
      <vt:lpstr>TimesNewRomanPSMT</vt:lpstr>
      <vt:lpstr>Wingdings</vt:lpstr>
      <vt:lpstr>Crop</vt:lpstr>
      <vt:lpstr>RAINFALL PREDICTION USING MACHINE LEARNING</vt:lpstr>
      <vt:lpstr> Role/Responsibilities and Contribution in Project </vt:lpstr>
      <vt:lpstr>INTRODUCTION</vt:lpstr>
      <vt:lpstr>MOTIVATION</vt:lpstr>
      <vt:lpstr>Objectives</vt:lpstr>
      <vt:lpstr>Related Work</vt:lpstr>
      <vt:lpstr>PROBLEM STATEMENT</vt:lpstr>
      <vt:lpstr>PROPOSED FRAMEWORK</vt:lpstr>
      <vt:lpstr>RESULTS/SIMULATION</vt:lpstr>
      <vt:lpstr>RESULTS/SIMULATION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Sai Krishna Reddy Chevutukur</dc:creator>
  <cp:lastModifiedBy>Sai Krishna Reddy Chevutukur</cp:lastModifiedBy>
  <cp:revision>3</cp:revision>
  <dcterms:created xsi:type="dcterms:W3CDTF">2022-12-04T19:13:19Z</dcterms:created>
  <dcterms:modified xsi:type="dcterms:W3CDTF">2022-12-06T07:47:48Z</dcterms:modified>
</cp:coreProperties>
</file>