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277" autoAdjust="0"/>
  </p:normalViewPr>
  <p:slideViewPr>
    <p:cSldViewPr snapToGrid="0">
      <p:cViewPr varScale="1">
        <p:scale>
          <a:sx n="56" d="100"/>
          <a:sy n="56" d="100"/>
        </p:scale>
        <p:origin x="9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77C444-B04E-4F83-BED1-AA1693D1B78E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D10468-D284-44A0-9CAB-935476842F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888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10468-D284-44A0-9CAB-935476842F3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308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963A7-35E6-9734-0CDF-4B246103F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4A716C-1FC4-FD5D-0298-DD09279396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C846FB-CC9C-25D4-4B7B-68AC3D957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AC21-966C-445C-9BB1-778A752A4F44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0BD869-6DAB-0D2D-46D7-7F6C8FD9C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46E7E-D8C5-AADA-2D26-D58AFB6A7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49C41-AC4F-4DBD-9782-5B76173E7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94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556FF-2763-DB22-D581-8510CA376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DCD0A0-22FA-7F91-D831-3B08BF7EE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E3AFD7-974E-E2F5-BB5B-A3AEB5798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AC21-966C-445C-9BB1-778A752A4F44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CA30B2-6050-0E73-7CC6-7048D61AA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864937-F672-A6B4-B1A5-85D633FEF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49C41-AC4F-4DBD-9782-5B76173E7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90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E6F2A7-937E-6CC6-8CD7-F9C6AAE782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A35307-5BA6-BE18-C77D-AC3C9A6CE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BB7E9-40D4-9294-2098-6256F6E47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AC21-966C-445C-9BB1-778A752A4F44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64F0B7-A401-8164-33FD-5B7EE4EBD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329D8F-1A87-4935-D5FA-4FF8D1951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49C41-AC4F-4DBD-9782-5B76173E7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005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B0539-EB24-3F23-A62C-26AE3A967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C48298-4AC2-DF95-AC7C-BB4840DB6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CE1A45-4BF2-E12D-302F-AECD32E28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AC21-966C-445C-9BB1-778A752A4F44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529407-48C1-EBA7-AD96-4B8A6CC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F46002-143F-4217-E544-5885C6A3A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49C41-AC4F-4DBD-9782-5B76173E7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422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19BA4-11A5-2F2C-E577-DEB7F08D2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8EEC6F-03CB-02C1-9032-8E7520098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F9F07F-59E6-BE12-C79D-90ACC1205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AC21-966C-445C-9BB1-778A752A4F44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89C454-641C-F132-C374-5CCDC380F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E9612F-667E-088B-3705-917735B86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49C41-AC4F-4DBD-9782-5B76173E7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948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14781-AF5D-6089-29A0-0E378B611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E6345B-3109-FB36-1897-293B4384A0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81F35B-4493-73FB-DE0D-8FD373555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5B0CEC-3CAC-1B6C-96DF-D2BCAACCF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AC21-966C-445C-9BB1-778A752A4F44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C0ABAD-4736-F26F-DDFD-C46CD6BF9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F4FAD7-2DE3-8340-ACFA-910529630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49C41-AC4F-4DBD-9782-5B76173E7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266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ADE5B-F3CF-ED5F-CD58-6A61B3128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C0531A-550E-5D4C-5132-0F0F7153A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420543-6C33-85C0-DC2A-7EAA24B2D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BDD862-F65E-56B1-D268-303A4E1DF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C92A4B-C8AC-B9C0-D4AB-873F1EFD9D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1A63F0-B0BB-A406-8263-20B5B5D9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AC21-966C-445C-9BB1-778A752A4F44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DF0E15-8D8B-4921-653A-B297214F1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1C72A3-59DA-5DBE-4EE1-BFB7CD61B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49C41-AC4F-4DBD-9782-5B76173E7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18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9BAD87-984F-7D48-6C74-72F3E884B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26944A-FBDD-4726-6AB3-9AD9C20ED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AC21-966C-445C-9BB1-778A752A4F44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A05391-DA61-8C3B-87D8-4FFC3684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8D2B8C-D7D8-ECEF-08D4-41A02170B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49C41-AC4F-4DBD-9782-5B76173E7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4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7F2875-3397-B640-41AB-52AB7986C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AC21-966C-445C-9BB1-778A752A4F44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11B2FDF-5DB5-DBA5-2170-4DE50981E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71DF4D-7041-235B-A0C2-EFFA12B24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49C41-AC4F-4DBD-9782-5B76173E7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71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01B73B-4854-5CDE-BE4B-22E3625E9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BB84C7-D0E1-5BD0-BD30-8809A5641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2C99C5-C775-3B67-D31E-FEAAB5FD1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C0B843-BDE6-F7F2-E2BA-A76F18BEB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AC21-966C-445C-9BB1-778A752A4F44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7DC936-34AD-FDA8-4D28-D4EC56CD1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73B123-A83F-2A79-AD3C-CEEE1EA1B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49C41-AC4F-4DBD-9782-5B76173E7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086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75EEE-010E-857A-887E-B91D0F87D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E1CEFC-32D2-7BBB-2135-55901FABC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A72AEC-5C5F-7212-A290-BD3E2983B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E2692A-1CD6-903D-9EF9-47E2AEECD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AC21-966C-445C-9BB1-778A752A4F44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DE6FAA-2FBB-7E24-9A2C-848C63022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841A30-FE18-653C-D0F9-6F72CA477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49C41-AC4F-4DBD-9782-5B76173E7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136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2C0157C-5B07-E7A7-6810-E73FE230B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00A4EB-16F3-41BB-7029-E8F259BBD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EA2854-051C-4852-4E30-637EA3D077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FAC21-966C-445C-9BB1-778A752A4F44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E3D70C-2E38-144C-C399-B810AE46AD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57E01B-2914-0062-1924-4F0D68B6C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49C41-AC4F-4DBD-9782-5B76173E7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912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1C7658-8616-3DF5-4BC3-FD84FEA608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ERD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84D1CD-3BC8-569A-B3FA-FB09FB2D81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E-R </a:t>
            </a:r>
            <a:r>
              <a:rPr lang="ko-KR" altLang="en-US" dirty="0"/>
              <a:t>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3070657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49070-8BEF-F707-FBF4-A70D50E0D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4587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학생이 강의를 수강하는 수강신청 다이어그램 생성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0D394ED-A35D-AA8F-B82F-AECEBD70C270}"/>
              </a:ext>
            </a:extLst>
          </p:cNvPr>
          <p:cNvGrpSpPr/>
          <p:nvPr/>
        </p:nvGrpSpPr>
        <p:grpSpPr>
          <a:xfrm>
            <a:off x="2003398" y="933620"/>
            <a:ext cx="8185204" cy="920124"/>
            <a:chOff x="1556005" y="1277646"/>
            <a:chExt cx="8185204" cy="92012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47B68D7-21E1-15B1-1F98-F9DDB50A09BD}"/>
                </a:ext>
              </a:extLst>
            </p:cNvPr>
            <p:cNvSpPr/>
            <p:nvPr/>
          </p:nvSpPr>
          <p:spPr>
            <a:xfrm>
              <a:off x="1556005" y="1418474"/>
              <a:ext cx="1360401" cy="7792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학생</a:t>
              </a:r>
              <a:endParaRPr lang="en-US" altLang="ko-KR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2B6AECD-0CF6-98F3-6241-82715839A366}"/>
                </a:ext>
              </a:extLst>
            </p:cNvPr>
            <p:cNvSpPr/>
            <p:nvPr/>
          </p:nvSpPr>
          <p:spPr>
            <a:xfrm>
              <a:off x="8380808" y="1418474"/>
              <a:ext cx="1360401" cy="7792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강의</a:t>
              </a:r>
              <a:endParaRPr lang="en-US" altLang="ko-KR" dirty="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762DD1AD-44BB-2EDD-4D71-5F7ECCFF3F91}"/>
                </a:ext>
              </a:extLst>
            </p:cNvPr>
            <p:cNvCxnSpPr>
              <a:stCxn id="4" idx="3"/>
              <a:endCxn id="6" idx="1"/>
            </p:cNvCxnSpPr>
            <p:nvPr/>
          </p:nvCxnSpPr>
          <p:spPr>
            <a:xfrm>
              <a:off x="2916406" y="1808122"/>
              <a:ext cx="546440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EBB6360-CE9F-B28B-52B0-C79D0E018998}"/>
                </a:ext>
              </a:extLst>
            </p:cNvPr>
            <p:cNvSpPr txBox="1"/>
            <p:nvPr/>
          </p:nvSpPr>
          <p:spPr>
            <a:xfrm>
              <a:off x="4843762" y="1277646"/>
              <a:ext cx="15964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N:M </a:t>
              </a:r>
              <a:r>
                <a:rPr lang="ko-KR" altLang="en-US" dirty="0"/>
                <a:t>관계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A2467CE-14E2-158F-58D3-AB1ABF660AF1}"/>
              </a:ext>
            </a:extLst>
          </p:cNvPr>
          <p:cNvGrpSpPr/>
          <p:nvPr/>
        </p:nvGrpSpPr>
        <p:grpSpPr>
          <a:xfrm>
            <a:off x="2003398" y="2354808"/>
            <a:ext cx="8185204" cy="1101318"/>
            <a:chOff x="1575303" y="2698834"/>
            <a:chExt cx="8185204" cy="110131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5172C53-BAF2-0A97-E977-39E8399BC4B9}"/>
                </a:ext>
              </a:extLst>
            </p:cNvPr>
            <p:cNvSpPr/>
            <p:nvPr/>
          </p:nvSpPr>
          <p:spPr>
            <a:xfrm>
              <a:off x="1575303" y="3020856"/>
              <a:ext cx="1360401" cy="7792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학생</a:t>
              </a:r>
              <a:endParaRPr lang="en-US" altLang="ko-KR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50E6991-A36C-BED9-A0A2-91BF49E14885}"/>
                </a:ext>
              </a:extLst>
            </p:cNvPr>
            <p:cNvSpPr/>
            <p:nvPr/>
          </p:nvSpPr>
          <p:spPr>
            <a:xfrm>
              <a:off x="8400106" y="3020856"/>
              <a:ext cx="1360401" cy="7792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강의</a:t>
              </a:r>
              <a:endParaRPr lang="en-US" altLang="ko-KR" dirty="0"/>
            </a:p>
          </p:txBody>
        </p:sp>
        <p:sp>
          <p:nvSpPr>
            <p:cNvPr id="14" name="순서도: 판단 13">
              <a:extLst>
                <a:ext uri="{FF2B5EF4-FFF2-40B4-BE49-F238E27FC236}">
                  <a16:creationId xmlns:a16="http://schemas.microsoft.com/office/drawing/2014/main" id="{3A258D98-C22B-0BE4-EAA2-7DB183D13B5F}"/>
                </a:ext>
              </a:extLst>
            </p:cNvPr>
            <p:cNvSpPr/>
            <p:nvPr/>
          </p:nvSpPr>
          <p:spPr>
            <a:xfrm>
              <a:off x="4792616" y="2698834"/>
              <a:ext cx="1626297" cy="644045"/>
            </a:xfrm>
            <a:prstGeom prst="flowChartDecisi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수강</a:t>
              </a: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1BEA5CB0-74EC-A70E-0260-E20F59B60C53}"/>
                </a:ext>
              </a:extLst>
            </p:cNvPr>
            <p:cNvCxnSpPr>
              <a:stCxn id="10" idx="3"/>
              <a:endCxn id="14" idx="1"/>
            </p:cNvCxnSpPr>
            <p:nvPr/>
          </p:nvCxnSpPr>
          <p:spPr>
            <a:xfrm flipV="1">
              <a:off x="2935704" y="3020857"/>
              <a:ext cx="1856912" cy="38964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B0CE5F2-5DB1-AC55-C89A-BDE36D43B5AE}"/>
                </a:ext>
              </a:extLst>
            </p:cNvPr>
            <p:cNvCxnSpPr>
              <a:stCxn id="14" idx="3"/>
            </p:cNvCxnSpPr>
            <p:nvPr/>
          </p:nvCxnSpPr>
          <p:spPr>
            <a:xfrm>
              <a:off x="6418913" y="3020857"/>
              <a:ext cx="2127560" cy="38964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A92AD8-307C-84F7-5E1B-AE354C06F5A1}"/>
                </a:ext>
              </a:extLst>
            </p:cNvPr>
            <p:cNvSpPr txBox="1"/>
            <p:nvPr/>
          </p:nvSpPr>
          <p:spPr>
            <a:xfrm>
              <a:off x="3578582" y="3286255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1:N</a:t>
              </a:r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5AE4EAF-611C-EE10-53D7-E2540CBD2021}"/>
                </a:ext>
              </a:extLst>
            </p:cNvPr>
            <p:cNvSpPr txBox="1"/>
            <p:nvPr/>
          </p:nvSpPr>
          <p:spPr>
            <a:xfrm>
              <a:off x="6943763" y="2710344"/>
              <a:ext cx="574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M:1</a:t>
              </a:r>
              <a:endParaRPr lang="ko-KR" altLang="en-US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D530837-B19D-4125-6E5C-95703EFCE715}"/>
              </a:ext>
            </a:extLst>
          </p:cNvPr>
          <p:cNvSpPr txBox="1"/>
          <p:nvPr/>
        </p:nvSpPr>
        <p:spPr>
          <a:xfrm>
            <a:off x="1765718" y="3566399"/>
            <a:ext cx="1887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학번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학과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학기</a:t>
            </a:r>
            <a:r>
              <a:rPr lang="en-US" altLang="ko-KR" dirty="0"/>
              <a:t>, </a:t>
            </a:r>
            <a:r>
              <a:rPr lang="ko-KR" altLang="en-US" dirty="0"/>
              <a:t>이수학점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C9C6AF-3B82-F1EC-4947-CC9E273268D2}"/>
              </a:ext>
            </a:extLst>
          </p:cNvPr>
          <p:cNvSpPr txBox="1"/>
          <p:nvPr/>
        </p:nvSpPr>
        <p:spPr>
          <a:xfrm>
            <a:off x="8284993" y="3566399"/>
            <a:ext cx="3041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과목코드</a:t>
            </a:r>
            <a:r>
              <a:rPr lang="en-US" altLang="ko-KR" dirty="0"/>
              <a:t>, </a:t>
            </a:r>
            <a:r>
              <a:rPr lang="ko-KR" altLang="en-US" dirty="0"/>
              <a:t>과목명</a:t>
            </a:r>
            <a:r>
              <a:rPr lang="en-US" altLang="ko-KR" dirty="0"/>
              <a:t>, </a:t>
            </a:r>
            <a:r>
              <a:rPr lang="ko-KR" altLang="en-US" dirty="0"/>
              <a:t>담당교수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학점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시간표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F520A5-DC08-5C67-B111-FB8584B8EEB3}"/>
              </a:ext>
            </a:extLst>
          </p:cNvPr>
          <p:cNvSpPr txBox="1"/>
          <p:nvPr/>
        </p:nvSpPr>
        <p:spPr>
          <a:xfrm>
            <a:off x="5206596" y="3131746"/>
            <a:ext cx="19848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수강번호</a:t>
            </a:r>
            <a:r>
              <a:rPr lang="en-US" altLang="ko-KR" dirty="0"/>
              <a:t>, </a:t>
            </a:r>
            <a:r>
              <a:rPr lang="ko-KR" altLang="en-US" dirty="0"/>
              <a:t>학번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과목코드</a:t>
            </a:r>
            <a:r>
              <a:rPr lang="en-US" altLang="ko-KR" dirty="0"/>
              <a:t>, </a:t>
            </a:r>
            <a:r>
              <a:rPr lang="ko-KR" altLang="en-US" dirty="0"/>
              <a:t>성적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재수강여부</a:t>
            </a:r>
            <a:r>
              <a:rPr lang="en-US" altLang="ko-KR" dirty="0"/>
              <a:t>, </a:t>
            </a:r>
            <a:r>
              <a:rPr lang="ko-KR" altLang="en-US" dirty="0"/>
              <a:t>년도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학기</a:t>
            </a:r>
            <a:r>
              <a:rPr lang="en-US" altLang="ko-KR" dirty="0"/>
              <a:t>, </a:t>
            </a:r>
            <a:r>
              <a:rPr lang="ko-KR" altLang="en-US" dirty="0"/>
              <a:t>학점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05812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CAE185F-B256-25B0-870A-AB211E5F1F30}"/>
              </a:ext>
            </a:extLst>
          </p:cNvPr>
          <p:cNvSpPr/>
          <p:nvPr/>
        </p:nvSpPr>
        <p:spPr>
          <a:xfrm>
            <a:off x="2003398" y="540212"/>
            <a:ext cx="1360401" cy="77929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학생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EEFC5E-EAEA-90CA-DAD3-F23186672AE6}"/>
              </a:ext>
            </a:extLst>
          </p:cNvPr>
          <p:cNvSpPr/>
          <p:nvPr/>
        </p:nvSpPr>
        <p:spPr>
          <a:xfrm>
            <a:off x="8828201" y="540212"/>
            <a:ext cx="1360401" cy="77929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강의</a:t>
            </a:r>
            <a:endParaRPr lang="en-US" altLang="ko-KR" dirty="0"/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id="{F1AFC2E2-3027-444C-6FDF-CD1D4DD4C516}"/>
              </a:ext>
            </a:extLst>
          </p:cNvPr>
          <p:cNvSpPr/>
          <p:nvPr/>
        </p:nvSpPr>
        <p:spPr>
          <a:xfrm>
            <a:off x="4919332" y="566829"/>
            <a:ext cx="2164602" cy="708450"/>
          </a:xfrm>
          <a:prstGeom prst="flowChartDecisio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4F05B4A-D8FD-BAE7-C195-05192FA598FD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3363799" y="921054"/>
            <a:ext cx="1555533" cy="88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8F5DAC7-10B8-A0CF-263E-F6F41B61CA76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7083934" y="921054"/>
            <a:ext cx="1744267" cy="88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9B1C2B3-C18D-3916-CDCE-FE53627F93E2}"/>
              </a:ext>
            </a:extLst>
          </p:cNvPr>
          <p:cNvSpPr txBox="1"/>
          <p:nvPr/>
        </p:nvSpPr>
        <p:spPr>
          <a:xfrm>
            <a:off x="4006677" y="914248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1:N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E43347-7AFE-E754-7315-43F80CAC0550}"/>
              </a:ext>
            </a:extLst>
          </p:cNvPr>
          <p:cNvSpPr txBox="1"/>
          <p:nvPr/>
        </p:nvSpPr>
        <p:spPr>
          <a:xfrm>
            <a:off x="7371858" y="51035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M:1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A4A8AB6-8CFE-79D9-2658-5D1F55AC3532}"/>
              </a:ext>
            </a:extLst>
          </p:cNvPr>
          <p:cNvSpPr/>
          <p:nvPr/>
        </p:nvSpPr>
        <p:spPr>
          <a:xfrm>
            <a:off x="443620" y="1566250"/>
            <a:ext cx="932507" cy="679009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/>
              <a:t>학번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A071012-506A-2910-BAF8-D7BDB3A6D0D5}"/>
              </a:ext>
            </a:extLst>
          </p:cNvPr>
          <p:cNvSpPr/>
          <p:nvPr/>
        </p:nvSpPr>
        <p:spPr>
          <a:xfrm>
            <a:off x="1537144" y="1573795"/>
            <a:ext cx="932507" cy="679009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이름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616FC2C-818A-099C-4592-AA33F821CA32}"/>
              </a:ext>
            </a:extLst>
          </p:cNvPr>
          <p:cNvSpPr/>
          <p:nvPr/>
        </p:nvSpPr>
        <p:spPr>
          <a:xfrm>
            <a:off x="2630668" y="1566249"/>
            <a:ext cx="932507" cy="679009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학과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997668A-B6A4-38EC-59FF-29107FEAA6E7}"/>
              </a:ext>
            </a:extLst>
          </p:cNvPr>
          <p:cNvSpPr/>
          <p:nvPr/>
        </p:nvSpPr>
        <p:spPr>
          <a:xfrm>
            <a:off x="443619" y="2406713"/>
            <a:ext cx="932507" cy="679009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학기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D32F55E-A773-E16D-C8A3-A0B513378F27}"/>
              </a:ext>
            </a:extLst>
          </p:cNvPr>
          <p:cNvSpPr/>
          <p:nvPr/>
        </p:nvSpPr>
        <p:spPr>
          <a:xfrm>
            <a:off x="1582411" y="2406713"/>
            <a:ext cx="1559141" cy="679009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이수학점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D04A6EC-966C-7B67-D8E7-234C7370176B}"/>
              </a:ext>
            </a:extLst>
          </p:cNvPr>
          <p:cNvSpPr/>
          <p:nvPr/>
        </p:nvSpPr>
        <p:spPr>
          <a:xfrm>
            <a:off x="4845699" y="1529373"/>
            <a:ext cx="932507" cy="679009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/>
              <a:t>수강</a:t>
            </a:r>
            <a:endParaRPr lang="en-US" altLang="ko-KR" u="sng" dirty="0"/>
          </a:p>
          <a:p>
            <a:pPr algn="ctr"/>
            <a:r>
              <a:rPr lang="ko-KR" altLang="en-US" u="sng" dirty="0"/>
              <a:t>번호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F01094C-1303-3E19-BAF3-5B50E436B010}"/>
              </a:ext>
            </a:extLst>
          </p:cNvPr>
          <p:cNvSpPr/>
          <p:nvPr/>
        </p:nvSpPr>
        <p:spPr>
          <a:xfrm>
            <a:off x="4858806" y="2252804"/>
            <a:ext cx="932507" cy="679009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학번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0C394BC-5EB0-D616-100C-1FB0069EDEF9}"/>
              </a:ext>
            </a:extLst>
          </p:cNvPr>
          <p:cNvSpPr/>
          <p:nvPr/>
        </p:nvSpPr>
        <p:spPr>
          <a:xfrm>
            <a:off x="6200999" y="1448101"/>
            <a:ext cx="932507" cy="679009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과목코드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5408619-7CEB-A20A-BA34-4E7E75A8F3A6}"/>
              </a:ext>
            </a:extLst>
          </p:cNvPr>
          <p:cNvSpPr/>
          <p:nvPr/>
        </p:nvSpPr>
        <p:spPr>
          <a:xfrm>
            <a:off x="6225060" y="2254158"/>
            <a:ext cx="932507" cy="679009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성적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4AFD7A5-7458-FFA1-F918-B39F2898FACB}"/>
              </a:ext>
            </a:extLst>
          </p:cNvPr>
          <p:cNvSpPr/>
          <p:nvPr/>
        </p:nvSpPr>
        <p:spPr>
          <a:xfrm>
            <a:off x="4845699" y="2978943"/>
            <a:ext cx="1254543" cy="679009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재수강</a:t>
            </a:r>
            <a:endParaRPr lang="en-US" altLang="ko-KR" dirty="0"/>
          </a:p>
          <a:p>
            <a:pPr algn="ctr"/>
            <a:r>
              <a:rPr lang="ko-KR" altLang="en-US" dirty="0"/>
              <a:t>여부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822A6D1-B622-8F53-AD69-440C55F34275}"/>
              </a:ext>
            </a:extLst>
          </p:cNvPr>
          <p:cNvSpPr/>
          <p:nvPr/>
        </p:nvSpPr>
        <p:spPr>
          <a:xfrm>
            <a:off x="6225060" y="2978942"/>
            <a:ext cx="932507" cy="679009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년도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7996A01-A7DA-0866-9BAE-88F5E996AF01}"/>
              </a:ext>
            </a:extLst>
          </p:cNvPr>
          <p:cNvSpPr/>
          <p:nvPr/>
        </p:nvSpPr>
        <p:spPr>
          <a:xfrm>
            <a:off x="4845699" y="3811732"/>
            <a:ext cx="932507" cy="679009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학기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3D4A5A3B-5816-9B8E-E53C-DB6AF9CBD6A1}"/>
              </a:ext>
            </a:extLst>
          </p:cNvPr>
          <p:cNvSpPr/>
          <p:nvPr/>
        </p:nvSpPr>
        <p:spPr>
          <a:xfrm>
            <a:off x="6225060" y="3825076"/>
            <a:ext cx="932507" cy="679009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학점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A0210541-EFF6-052A-E0EC-772C8E9EBA14}"/>
              </a:ext>
            </a:extLst>
          </p:cNvPr>
          <p:cNvSpPr/>
          <p:nvPr/>
        </p:nvSpPr>
        <p:spPr>
          <a:xfrm>
            <a:off x="8315271" y="1596790"/>
            <a:ext cx="932507" cy="6790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/>
              <a:t>과목코드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ADDA3A6-BBE5-C549-4988-D955C323150B}"/>
              </a:ext>
            </a:extLst>
          </p:cNvPr>
          <p:cNvSpPr/>
          <p:nvPr/>
        </p:nvSpPr>
        <p:spPr>
          <a:xfrm>
            <a:off x="9508401" y="1596789"/>
            <a:ext cx="1231434" cy="6790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과목명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2927A24-9133-27D2-0B96-2354FAC0E5B3}"/>
              </a:ext>
            </a:extLst>
          </p:cNvPr>
          <p:cNvSpPr/>
          <p:nvPr/>
        </p:nvSpPr>
        <p:spPr>
          <a:xfrm>
            <a:off x="8315271" y="2330955"/>
            <a:ext cx="932507" cy="6790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담당교수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F098DA22-99AC-13AA-A8DB-BAA1250383BA}"/>
              </a:ext>
            </a:extLst>
          </p:cNvPr>
          <p:cNvSpPr/>
          <p:nvPr/>
        </p:nvSpPr>
        <p:spPr>
          <a:xfrm>
            <a:off x="9807328" y="2387098"/>
            <a:ext cx="932507" cy="6790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학점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93C5D3F-CD2A-1CFA-44ED-CC61E9D04B21}"/>
              </a:ext>
            </a:extLst>
          </p:cNvPr>
          <p:cNvSpPr/>
          <p:nvPr/>
        </p:nvSpPr>
        <p:spPr>
          <a:xfrm>
            <a:off x="8315271" y="3071389"/>
            <a:ext cx="932507" cy="6790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시간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21AD269-7995-5B6A-501F-BC6DA3E820F0}"/>
              </a:ext>
            </a:extLst>
          </p:cNvPr>
          <p:cNvSpPr/>
          <p:nvPr/>
        </p:nvSpPr>
        <p:spPr>
          <a:xfrm>
            <a:off x="9508401" y="3177407"/>
            <a:ext cx="1231434" cy="6790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시간표</a:t>
            </a: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33F5534B-D99D-914A-E1FB-3EBF33DD5EED}"/>
              </a:ext>
            </a:extLst>
          </p:cNvPr>
          <p:cNvCxnSpPr>
            <a:cxnSpLocks/>
            <a:stCxn id="14" idx="4"/>
            <a:endCxn id="21" idx="2"/>
          </p:cNvCxnSpPr>
          <p:nvPr/>
        </p:nvCxnSpPr>
        <p:spPr>
          <a:xfrm rot="16200000" flipH="1">
            <a:off x="2710815" y="444318"/>
            <a:ext cx="347050" cy="3948932"/>
          </a:xfrm>
          <a:prstGeom prst="bentConnector2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FB97334E-6C97-2FC2-42FB-0DD87A6A7D64}"/>
              </a:ext>
            </a:extLst>
          </p:cNvPr>
          <p:cNvCxnSpPr>
            <a:stCxn id="29" idx="2"/>
          </p:cNvCxnSpPr>
          <p:nvPr/>
        </p:nvCxnSpPr>
        <p:spPr>
          <a:xfrm rot="10800000">
            <a:off x="7073835" y="1905753"/>
            <a:ext cx="1241436" cy="30542"/>
          </a:xfrm>
          <a:prstGeom prst="bentConnector3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0B01C50-326C-8D3B-B97B-DB022571823F}"/>
              </a:ext>
            </a:extLst>
          </p:cNvPr>
          <p:cNvSpPr txBox="1"/>
          <p:nvPr/>
        </p:nvSpPr>
        <p:spPr>
          <a:xfrm>
            <a:off x="3459087" y="2259853"/>
            <a:ext cx="106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</a:rPr>
              <a:t>외래키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1758573-6CF5-FDCA-5776-E221FB09F9E2}"/>
              </a:ext>
            </a:extLst>
          </p:cNvPr>
          <p:cNvSpPr txBox="1"/>
          <p:nvPr/>
        </p:nvSpPr>
        <p:spPr>
          <a:xfrm>
            <a:off x="7244013" y="1559237"/>
            <a:ext cx="106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</a:rPr>
              <a:t>외래키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787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D3B636-3EE9-309A-8984-787EC8F7A92A}"/>
              </a:ext>
            </a:extLst>
          </p:cNvPr>
          <p:cNvSpPr/>
          <p:nvPr/>
        </p:nvSpPr>
        <p:spPr>
          <a:xfrm>
            <a:off x="946727" y="535708"/>
            <a:ext cx="4465782" cy="41378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2400" dirty="0"/>
              <a:t>학생 테이블 </a:t>
            </a:r>
            <a:r>
              <a:rPr lang="en-US" altLang="ko-KR" sz="2400" dirty="0"/>
              <a:t>(student)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/>
              <a:t>학번</a:t>
            </a:r>
            <a:r>
              <a:rPr lang="en-US" altLang="ko-KR" sz="2400" dirty="0"/>
              <a:t>(</a:t>
            </a:r>
            <a:r>
              <a:rPr lang="en-US" altLang="ko-KR" sz="2400" dirty="0" err="1"/>
              <a:t>std_num</a:t>
            </a:r>
            <a:r>
              <a:rPr lang="en-US" altLang="ko-KR" sz="2400" dirty="0"/>
              <a:t>) : </a:t>
            </a:r>
            <a:r>
              <a:rPr lang="ko-KR" altLang="en-US" sz="2400" dirty="0"/>
              <a:t>문자 </a:t>
            </a:r>
            <a:r>
              <a:rPr lang="en-US" altLang="ko-KR" sz="2400" dirty="0"/>
              <a:t>10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 err="1"/>
              <a:t>기본키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/>
              <a:t>이름</a:t>
            </a:r>
            <a:r>
              <a:rPr lang="en-US" altLang="ko-KR" sz="2400" dirty="0"/>
              <a:t>(</a:t>
            </a:r>
            <a:r>
              <a:rPr lang="en-US" altLang="ko-KR" sz="2400" dirty="0" err="1"/>
              <a:t>std_name</a:t>
            </a:r>
            <a:r>
              <a:rPr lang="en-US" altLang="ko-KR" sz="2400" dirty="0"/>
              <a:t>) : </a:t>
            </a:r>
            <a:r>
              <a:rPr lang="ko-KR" altLang="en-US" sz="2400" dirty="0"/>
              <a:t>문자 </a:t>
            </a:r>
            <a:r>
              <a:rPr lang="en-US" altLang="ko-KR" sz="2400" dirty="0"/>
              <a:t>20 </a:t>
            </a:r>
            <a:r>
              <a:rPr lang="en-US" altLang="ko-KR" sz="2400" dirty="0" err="1"/>
              <a:t>nn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/>
              <a:t>학과</a:t>
            </a:r>
            <a:r>
              <a:rPr lang="en-US" altLang="ko-KR" sz="2400" dirty="0"/>
              <a:t>(</a:t>
            </a:r>
            <a:r>
              <a:rPr lang="en-US" altLang="ko-KR" sz="2400" dirty="0" err="1"/>
              <a:t>std_major</a:t>
            </a:r>
            <a:r>
              <a:rPr lang="en-US" altLang="ko-KR" sz="2400" dirty="0"/>
              <a:t>) : </a:t>
            </a:r>
            <a:r>
              <a:rPr lang="ko-KR" altLang="en-US" sz="2400" dirty="0"/>
              <a:t>문자 </a:t>
            </a:r>
            <a:r>
              <a:rPr lang="en-US" altLang="ko-KR" sz="2400" dirty="0"/>
              <a:t>20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/>
              <a:t>학기</a:t>
            </a:r>
            <a:r>
              <a:rPr lang="en-US" altLang="ko-KR" sz="2400" dirty="0"/>
              <a:t>(</a:t>
            </a:r>
            <a:r>
              <a:rPr lang="en-US" altLang="ko-KR" sz="2400" dirty="0" err="1"/>
              <a:t>std_term</a:t>
            </a:r>
            <a:r>
              <a:rPr lang="en-US" altLang="ko-KR" sz="2400" dirty="0"/>
              <a:t>) : </a:t>
            </a:r>
            <a:r>
              <a:rPr lang="ko-KR" altLang="en-US" sz="2400" dirty="0"/>
              <a:t>숫자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/>
              <a:t>이수학점</a:t>
            </a:r>
            <a:r>
              <a:rPr lang="en-US" altLang="ko-KR" sz="2400" dirty="0"/>
              <a:t>(</a:t>
            </a:r>
            <a:r>
              <a:rPr lang="en-US" altLang="ko-KR" sz="2400" dirty="0" err="1"/>
              <a:t>std_point</a:t>
            </a:r>
            <a:r>
              <a:rPr lang="en-US" altLang="ko-KR" sz="2400" dirty="0"/>
              <a:t>) : </a:t>
            </a:r>
            <a:r>
              <a:rPr lang="ko-KR" altLang="en-US" sz="2400" dirty="0"/>
              <a:t>숫자</a:t>
            </a:r>
            <a:endParaRPr lang="en-US" altLang="ko-KR" sz="2400" dirty="0"/>
          </a:p>
          <a:p>
            <a:pPr marL="285750" indent="-285750">
              <a:buFontTx/>
              <a:buChar char="-"/>
            </a:pPr>
            <a:endParaRPr lang="en-US" altLang="ko-KR" sz="2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3005AF-9F34-D5F1-994D-95791DF03677}"/>
              </a:ext>
            </a:extLst>
          </p:cNvPr>
          <p:cNvSpPr/>
          <p:nvPr/>
        </p:nvSpPr>
        <p:spPr>
          <a:xfrm>
            <a:off x="6243782" y="535708"/>
            <a:ext cx="5001492" cy="5006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2400" dirty="0"/>
              <a:t>강의 테이블 </a:t>
            </a:r>
            <a:r>
              <a:rPr lang="en-US" altLang="ko-KR" sz="2400" dirty="0"/>
              <a:t>(course)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/>
              <a:t>강의 번호</a:t>
            </a:r>
            <a:r>
              <a:rPr lang="en-US" altLang="ko-KR" sz="2400" dirty="0"/>
              <a:t>(</a:t>
            </a:r>
            <a:r>
              <a:rPr lang="en-US" altLang="ko-KR" sz="2400" dirty="0" err="1"/>
              <a:t>co_code</a:t>
            </a:r>
            <a:r>
              <a:rPr lang="en-US" altLang="ko-KR" sz="2400" dirty="0"/>
              <a:t>) : </a:t>
            </a:r>
            <a:r>
              <a:rPr lang="ko-KR" altLang="en-US" sz="2400" dirty="0"/>
              <a:t>문자 </a:t>
            </a:r>
            <a:r>
              <a:rPr lang="en-US" altLang="ko-KR" sz="2400" dirty="0"/>
              <a:t>10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 err="1"/>
              <a:t>기본키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 err="1"/>
              <a:t>강의명</a:t>
            </a:r>
            <a:r>
              <a:rPr lang="en-US" altLang="ko-KR" sz="2400" dirty="0"/>
              <a:t>(</a:t>
            </a:r>
            <a:r>
              <a:rPr lang="en-US" altLang="ko-KR" sz="2400" dirty="0" err="1"/>
              <a:t>co_name</a:t>
            </a:r>
            <a:r>
              <a:rPr lang="en-US" altLang="ko-KR" sz="2400" dirty="0"/>
              <a:t>) : </a:t>
            </a:r>
            <a:r>
              <a:rPr lang="ko-KR" altLang="en-US" sz="2400" dirty="0"/>
              <a:t>문자 </a:t>
            </a:r>
            <a:r>
              <a:rPr lang="en-US" altLang="ko-KR" sz="2400" dirty="0"/>
              <a:t>20 </a:t>
            </a:r>
            <a:r>
              <a:rPr lang="en-US" altLang="ko-KR" sz="2400" dirty="0" err="1"/>
              <a:t>nn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 err="1"/>
              <a:t>교수명</a:t>
            </a:r>
            <a:r>
              <a:rPr lang="en-US" altLang="ko-KR" sz="2400" dirty="0"/>
              <a:t>(</a:t>
            </a:r>
            <a:r>
              <a:rPr lang="en-US" altLang="ko-KR" sz="2400" dirty="0" err="1"/>
              <a:t>co_professor</a:t>
            </a:r>
            <a:r>
              <a:rPr lang="en-US" altLang="ko-KR" sz="2400" dirty="0"/>
              <a:t>) : </a:t>
            </a:r>
            <a:r>
              <a:rPr lang="ko-KR" altLang="en-US" sz="2400" dirty="0"/>
              <a:t>문자 </a:t>
            </a:r>
            <a:r>
              <a:rPr lang="en-US" altLang="ko-KR" sz="2400" dirty="0"/>
              <a:t>20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/>
              <a:t>학점</a:t>
            </a:r>
            <a:r>
              <a:rPr lang="en-US" altLang="ko-KR" sz="2400" dirty="0"/>
              <a:t>(</a:t>
            </a:r>
            <a:r>
              <a:rPr lang="en-US" altLang="ko-KR" sz="2400" dirty="0" err="1"/>
              <a:t>co_point</a:t>
            </a:r>
            <a:r>
              <a:rPr lang="en-US" altLang="ko-KR" sz="2400" dirty="0"/>
              <a:t>) int default 3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/>
              <a:t>시수</a:t>
            </a:r>
            <a:r>
              <a:rPr lang="en-US" altLang="ko-KR" sz="2400" dirty="0"/>
              <a:t>(</a:t>
            </a:r>
            <a:r>
              <a:rPr lang="en-US" altLang="ko-KR" sz="2400" dirty="0" err="1"/>
              <a:t>co_time</a:t>
            </a:r>
            <a:r>
              <a:rPr lang="en-US" altLang="ko-KR" sz="2400" dirty="0"/>
              <a:t>) : int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/>
              <a:t>시간표</a:t>
            </a:r>
            <a:r>
              <a:rPr lang="en-US" altLang="ko-KR" sz="2400" dirty="0"/>
              <a:t>(</a:t>
            </a:r>
            <a:r>
              <a:rPr lang="en-US" altLang="ko-KR" sz="2400" dirty="0" err="1"/>
              <a:t>co_timetable</a:t>
            </a:r>
            <a:r>
              <a:rPr lang="en-US" altLang="ko-KR" sz="2400" dirty="0"/>
              <a:t>) : </a:t>
            </a:r>
            <a:r>
              <a:rPr lang="ko-KR" altLang="en-US" sz="2400" dirty="0"/>
              <a:t>문자 </a:t>
            </a:r>
            <a:r>
              <a:rPr lang="en-US" altLang="ko-KR" sz="2400" dirty="0"/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1341230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09DF97-5813-7C59-E680-A9149C06B3C4}"/>
              </a:ext>
            </a:extLst>
          </p:cNvPr>
          <p:cNvSpPr/>
          <p:nvPr/>
        </p:nvSpPr>
        <p:spPr>
          <a:xfrm>
            <a:off x="244765" y="237839"/>
            <a:ext cx="6747162" cy="63823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2400" dirty="0"/>
              <a:t>수강 테이블 </a:t>
            </a:r>
            <a:r>
              <a:rPr lang="en-US" altLang="ko-KR" sz="2400" dirty="0"/>
              <a:t>(attend)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수강번호</a:t>
            </a:r>
            <a:r>
              <a:rPr lang="en-US" altLang="ko-KR" sz="2000" dirty="0"/>
              <a:t>(</a:t>
            </a:r>
            <a:r>
              <a:rPr lang="en-US" altLang="ko-KR" sz="2000" dirty="0" err="1"/>
              <a:t>at_num</a:t>
            </a:r>
            <a:r>
              <a:rPr lang="en-US" altLang="ko-KR" sz="2000" dirty="0"/>
              <a:t>) int ai pk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학번</a:t>
            </a:r>
            <a:r>
              <a:rPr lang="en-US" altLang="ko-KR" sz="2000" dirty="0"/>
              <a:t>(</a:t>
            </a:r>
            <a:r>
              <a:rPr lang="en-US" altLang="ko-KR" sz="2000" dirty="0" err="1"/>
              <a:t>at_std_num</a:t>
            </a:r>
            <a:r>
              <a:rPr lang="en-US" altLang="ko-KR" sz="2000" dirty="0"/>
              <a:t>) </a:t>
            </a:r>
            <a:r>
              <a:rPr lang="ko-KR" altLang="en-US" sz="2000" dirty="0"/>
              <a:t>문자</a:t>
            </a:r>
            <a:r>
              <a:rPr lang="en-US" altLang="ko-KR" sz="2000" dirty="0"/>
              <a:t>10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과목코드</a:t>
            </a:r>
            <a:r>
              <a:rPr lang="en-US" altLang="ko-KR" sz="2000" dirty="0"/>
              <a:t>(</a:t>
            </a:r>
            <a:r>
              <a:rPr lang="en-US" altLang="ko-KR" sz="2000" dirty="0" err="1"/>
              <a:t>at_co_code</a:t>
            </a:r>
            <a:r>
              <a:rPr lang="en-US" altLang="ko-KR" sz="2000" dirty="0"/>
              <a:t>) </a:t>
            </a:r>
            <a:r>
              <a:rPr lang="ko-KR" altLang="en-US" sz="2000" dirty="0"/>
              <a:t>문자</a:t>
            </a:r>
            <a:r>
              <a:rPr lang="en-US" altLang="ko-KR" sz="2000" dirty="0"/>
              <a:t>10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년도</a:t>
            </a:r>
            <a:r>
              <a:rPr lang="en-US" altLang="ko-KR" sz="2000" dirty="0"/>
              <a:t>(</a:t>
            </a:r>
            <a:r>
              <a:rPr lang="en-US" altLang="ko-KR" sz="2000" dirty="0" err="1"/>
              <a:t>at_year</a:t>
            </a:r>
            <a:r>
              <a:rPr lang="en-US" altLang="ko-KR" sz="2000" dirty="0"/>
              <a:t>) int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학기</a:t>
            </a:r>
            <a:r>
              <a:rPr lang="en-US" altLang="ko-KR" sz="2000" dirty="0"/>
              <a:t>(</a:t>
            </a:r>
            <a:r>
              <a:rPr lang="en-US" altLang="ko-KR" sz="2000" dirty="0" err="1"/>
              <a:t>at_term</a:t>
            </a:r>
            <a:r>
              <a:rPr lang="en-US" altLang="ko-KR" sz="2000" dirty="0"/>
              <a:t>) int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중간</a:t>
            </a:r>
            <a:r>
              <a:rPr lang="en-US" altLang="ko-KR" sz="2000" dirty="0"/>
              <a:t>(</a:t>
            </a:r>
            <a:r>
              <a:rPr lang="en-US" altLang="ko-KR" sz="2000" dirty="0" err="1"/>
              <a:t>at_mid</a:t>
            </a:r>
            <a:r>
              <a:rPr lang="en-US" altLang="ko-KR" sz="2000" dirty="0"/>
              <a:t>) int default 0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기말</a:t>
            </a:r>
            <a:r>
              <a:rPr lang="en-US" altLang="ko-KR" sz="2000" dirty="0"/>
              <a:t>(</a:t>
            </a:r>
            <a:r>
              <a:rPr lang="en-US" altLang="ko-KR" sz="2000" dirty="0" err="1"/>
              <a:t>at_final</a:t>
            </a:r>
            <a:r>
              <a:rPr lang="en-US" altLang="ko-KR" sz="2000" dirty="0"/>
              <a:t>) int default 0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출석</a:t>
            </a:r>
            <a:r>
              <a:rPr lang="en-US" altLang="ko-KR" sz="2000" dirty="0"/>
              <a:t>(</a:t>
            </a:r>
            <a:r>
              <a:rPr lang="en-US" altLang="ko-KR" sz="2000" dirty="0" err="1"/>
              <a:t>at_attend</a:t>
            </a:r>
            <a:r>
              <a:rPr lang="en-US" altLang="ko-KR" sz="2000" dirty="0"/>
              <a:t>) int default 0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과제</a:t>
            </a:r>
            <a:r>
              <a:rPr lang="en-US" altLang="ko-KR" sz="2000" dirty="0"/>
              <a:t>(</a:t>
            </a:r>
            <a:r>
              <a:rPr lang="en-US" altLang="ko-KR" sz="2000" dirty="0" err="1"/>
              <a:t>at_hw</a:t>
            </a:r>
            <a:r>
              <a:rPr lang="en-US" altLang="ko-KR" sz="2000" dirty="0"/>
              <a:t>) int default 0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재수강 여부</a:t>
            </a:r>
            <a:r>
              <a:rPr lang="en-US" altLang="ko-KR" sz="2000" dirty="0"/>
              <a:t>(</a:t>
            </a:r>
            <a:r>
              <a:rPr lang="en-US" altLang="ko-KR" sz="2000" dirty="0" err="1"/>
              <a:t>at_repetition</a:t>
            </a:r>
            <a:r>
              <a:rPr lang="en-US" altLang="ko-KR" sz="2000" dirty="0"/>
              <a:t>) </a:t>
            </a:r>
            <a:r>
              <a:rPr lang="ko-KR" altLang="en-US" sz="2000" dirty="0"/>
              <a:t>문자</a:t>
            </a:r>
            <a:r>
              <a:rPr lang="en-US" altLang="ko-KR" sz="2000" dirty="0"/>
              <a:t>1 default 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점수</a:t>
            </a:r>
            <a:r>
              <a:rPr lang="en-US" altLang="ko-KR" sz="2000" dirty="0"/>
              <a:t>(</a:t>
            </a:r>
            <a:r>
              <a:rPr lang="en-US" altLang="ko-KR" sz="2000" dirty="0" err="1"/>
              <a:t>at_score</a:t>
            </a:r>
            <a:r>
              <a:rPr lang="en-US" altLang="ko-KR" sz="2000" dirty="0"/>
              <a:t>) </a:t>
            </a:r>
            <a:r>
              <a:rPr lang="ko-KR" altLang="en-US" sz="2000" dirty="0"/>
              <a:t>문자 </a:t>
            </a:r>
            <a:r>
              <a:rPr lang="en-US" altLang="ko-KR" sz="2000" dirty="0"/>
              <a:t>4</a:t>
            </a:r>
          </a:p>
          <a:p>
            <a:pPr marL="285750" indent="-285750">
              <a:buFontTx/>
              <a:buChar char="-"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907596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49283F-209E-F5CD-5DF5-36F04882253A}"/>
              </a:ext>
            </a:extLst>
          </p:cNvPr>
          <p:cNvSpPr txBox="1"/>
          <p:nvPr/>
        </p:nvSpPr>
        <p:spPr>
          <a:xfrm>
            <a:off x="211769" y="295683"/>
            <a:ext cx="99547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외래키</a:t>
            </a:r>
            <a:r>
              <a:rPr lang="ko-KR" altLang="en-US" dirty="0"/>
              <a:t> 추가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alter table attend add foreign key(</a:t>
            </a:r>
            <a:r>
              <a:rPr lang="en-US" altLang="ko-KR" dirty="0" err="1"/>
              <a:t>at_std_num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references student(</a:t>
            </a:r>
            <a:r>
              <a:rPr lang="en-US" altLang="ko-KR" dirty="0" err="1"/>
              <a:t>std_num</a:t>
            </a:r>
            <a:r>
              <a:rPr lang="en-US" altLang="ko-KR" dirty="0"/>
              <a:t>); </a:t>
            </a:r>
          </a:p>
          <a:p>
            <a:endParaRPr lang="en-US" altLang="ko-KR" dirty="0"/>
          </a:p>
          <a:p>
            <a:r>
              <a:rPr lang="en-US" altLang="ko-KR" dirty="0"/>
              <a:t>alter table attend add foreign key(</a:t>
            </a:r>
            <a:r>
              <a:rPr lang="en-US" altLang="ko-KR" dirty="0" err="1"/>
              <a:t>at_co_code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references course(</a:t>
            </a:r>
            <a:r>
              <a:rPr lang="en-US" altLang="ko-KR" dirty="0" err="1"/>
              <a:t>co_code</a:t>
            </a:r>
            <a:r>
              <a:rPr lang="en-US" altLang="ko-KR" dirty="0"/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5271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348</Words>
  <Application>Microsoft Office PowerPoint</Application>
  <PresentationFormat>와이드스크린</PresentationFormat>
  <Paragraphs>82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ERD</vt:lpstr>
      <vt:lpstr>학생이 강의를 수강하는 수강신청 다이어그램 생성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EZENIC-143</dc:creator>
  <cp:lastModifiedBy>EZENIC-143</cp:lastModifiedBy>
  <cp:revision>2</cp:revision>
  <dcterms:created xsi:type="dcterms:W3CDTF">2024-08-29T07:54:52Z</dcterms:created>
  <dcterms:modified xsi:type="dcterms:W3CDTF">2024-08-29T09:22:54Z</dcterms:modified>
</cp:coreProperties>
</file>