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7" r:id="rId4"/>
  </p:sldMasterIdLst>
  <p:sldIdLst>
    <p:sldId id="266" r:id="rId5"/>
    <p:sldId id="308" r:id="rId6"/>
    <p:sldId id="328" r:id="rId7"/>
    <p:sldId id="329" r:id="rId8"/>
    <p:sldId id="336" r:id="rId9"/>
    <p:sldId id="330" r:id="rId10"/>
    <p:sldId id="316" r:id="rId11"/>
    <p:sldId id="318" r:id="rId12"/>
    <p:sldId id="337" r:id="rId13"/>
    <p:sldId id="319" r:id="rId14"/>
    <p:sldId id="333" r:id="rId15"/>
    <p:sldId id="323" r:id="rId16"/>
    <p:sldId id="320" r:id="rId17"/>
    <p:sldId id="321" r:id="rId18"/>
    <p:sldId id="322" r:id="rId19"/>
    <p:sldId id="315" r:id="rId20"/>
    <p:sldId id="331" r:id="rId21"/>
    <p:sldId id="335" r:id="rId22"/>
    <p:sldId id="332" r:id="rId23"/>
    <p:sldId id="334" r:id="rId24"/>
    <p:sldId id="339" r:id="rId25"/>
    <p:sldId id="340" r:id="rId26"/>
    <p:sldId id="33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F9205D-F211-4AAD-8A92-ED570C79A56A}">
          <p14:sldIdLst>
            <p14:sldId id="266"/>
            <p14:sldId id="308"/>
            <p14:sldId id="328"/>
            <p14:sldId id="329"/>
            <p14:sldId id="336"/>
            <p14:sldId id="330"/>
            <p14:sldId id="316"/>
            <p14:sldId id="318"/>
            <p14:sldId id="337"/>
            <p14:sldId id="319"/>
            <p14:sldId id="333"/>
            <p14:sldId id="323"/>
            <p14:sldId id="320"/>
            <p14:sldId id="321"/>
            <p14:sldId id="322"/>
            <p14:sldId id="315"/>
            <p14:sldId id="331"/>
            <p14:sldId id="335"/>
            <p14:sldId id="332"/>
            <p14:sldId id="334"/>
            <p14:sldId id="339"/>
            <p14:sldId id="340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79\Downloads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79\Downloads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79\Downloads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Precision, Recall and F1 Score for each category for Naive Bayes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Sheet1!$E$5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Sheet1!$D$6:$D$12</c:f>
              <c:strCache>
                <c:ptCount val="7"/>
                <c:pt idx="0">
                  <c:v>Sport</c:v>
                </c:pt>
                <c:pt idx="1">
                  <c:v>World</c:v>
                </c:pt>
                <c:pt idx="2">
                  <c:v>US</c:v>
                </c:pt>
                <c:pt idx="3">
                  <c:v>Business</c:v>
                </c:pt>
                <c:pt idx="4">
                  <c:v>Health</c:v>
                </c:pt>
                <c:pt idx="5">
                  <c:v>Entertainment</c:v>
                </c:pt>
                <c:pt idx="6">
                  <c:v>Sci_tech</c:v>
                </c:pt>
              </c:strCache>
            </c:strRef>
          </c:cat>
          <c:val>
            <c:numRef>
              <c:f>Sheet1!$E$6:$E$12</c:f>
              <c:numCache>
                <c:formatCode>General</c:formatCode>
                <c:ptCount val="7"/>
                <c:pt idx="0">
                  <c:v>0.83</c:v>
                </c:pt>
                <c:pt idx="1">
                  <c:v>0.81</c:v>
                </c:pt>
                <c:pt idx="2">
                  <c:v>0.79</c:v>
                </c:pt>
                <c:pt idx="3">
                  <c:v>0.67</c:v>
                </c:pt>
                <c:pt idx="4">
                  <c:v>0.94</c:v>
                </c:pt>
                <c:pt idx="5">
                  <c:v>0.9</c:v>
                </c:pt>
                <c:pt idx="6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07-4FEC-A2DB-4B4C6304647F}"/>
            </c:ext>
          </c:extLst>
        </c:ser>
        <c:ser>
          <c:idx val="1"/>
          <c:order val="1"/>
          <c:tx>
            <c:strRef>
              <c:f>Sheet1!$F$5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Sheet1!$D$6:$D$12</c:f>
              <c:strCache>
                <c:ptCount val="7"/>
                <c:pt idx="0">
                  <c:v>Sport</c:v>
                </c:pt>
                <c:pt idx="1">
                  <c:v>World</c:v>
                </c:pt>
                <c:pt idx="2">
                  <c:v>US</c:v>
                </c:pt>
                <c:pt idx="3">
                  <c:v>Business</c:v>
                </c:pt>
                <c:pt idx="4">
                  <c:v>Health</c:v>
                </c:pt>
                <c:pt idx="5">
                  <c:v>Entertainment</c:v>
                </c:pt>
                <c:pt idx="6">
                  <c:v>Sci_tech</c:v>
                </c:pt>
              </c:strCache>
            </c:strRef>
          </c:cat>
          <c:val>
            <c:numRef>
              <c:f>Sheet1!$F$6:$F$12</c:f>
              <c:numCache>
                <c:formatCode>General</c:formatCode>
                <c:ptCount val="7"/>
                <c:pt idx="0">
                  <c:v>0.99</c:v>
                </c:pt>
                <c:pt idx="1">
                  <c:v>0.94</c:v>
                </c:pt>
                <c:pt idx="2">
                  <c:v>0.71</c:v>
                </c:pt>
                <c:pt idx="3">
                  <c:v>0.85</c:v>
                </c:pt>
                <c:pt idx="4">
                  <c:v>0.4</c:v>
                </c:pt>
                <c:pt idx="5">
                  <c:v>0.72</c:v>
                </c:pt>
                <c:pt idx="6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07-4FEC-A2DB-4B4C6304647F}"/>
            </c:ext>
          </c:extLst>
        </c:ser>
        <c:ser>
          <c:idx val="2"/>
          <c:order val="2"/>
          <c:tx>
            <c:strRef>
              <c:f>Sheet1!$G$5</c:f>
              <c:strCache>
                <c:ptCount val="1"/>
                <c:pt idx="0">
                  <c:v>F1-score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Sheet1!$D$6:$D$12</c:f>
              <c:strCache>
                <c:ptCount val="7"/>
                <c:pt idx="0">
                  <c:v>Sport</c:v>
                </c:pt>
                <c:pt idx="1">
                  <c:v>World</c:v>
                </c:pt>
                <c:pt idx="2">
                  <c:v>US</c:v>
                </c:pt>
                <c:pt idx="3">
                  <c:v>Business</c:v>
                </c:pt>
                <c:pt idx="4">
                  <c:v>Health</c:v>
                </c:pt>
                <c:pt idx="5">
                  <c:v>Entertainment</c:v>
                </c:pt>
                <c:pt idx="6">
                  <c:v>Sci_tech</c:v>
                </c:pt>
              </c:strCache>
            </c:strRef>
          </c:cat>
          <c:val>
            <c:numRef>
              <c:f>Sheet1!$G$6:$G$12</c:f>
              <c:numCache>
                <c:formatCode>General</c:formatCode>
                <c:ptCount val="7"/>
                <c:pt idx="0">
                  <c:v>0.9</c:v>
                </c:pt>
                <c:pt idx="1">
                  <c:v>0.87</c:v>
                </c:pt>
                <c:pt idx="2">
                  <c:v>0.75</c:v>
                </c:pt>
                <c:pt idx="3">
                  <c:v>0.75</c:v>
                </c:pt>
                <c:pt idx="4">
                  <c:v>0.56000000000000005</c:v>
                </c:pt>
                <c:pt idx="5">
                  <c:v>0.8</c:v>
                </c:pt>
                <c:pt idx="6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07-4FEC-A2DB-4B4C630464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76248943"/>
        <c:axId val="1465388191"/>
      </c:barChart>
      <c:catAx>
        <c:axId val="14762489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000" b="1" baseline="0" dirty="0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388191"/>
        <c:crosses val="autoZero"/>
        <c:auto val="1"/>
        <c:lblAlgn val="ctr"/>
        <c:lblOffset val="100"/>
        <c:noMultiLvlLbl val="0"/>
      </c:catAx>
      <c:valAx>
        <c:axId val="1465388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000" b="1" baseline="0" dirty="0"/>
                  <a:t>Percentage</a:t>
                </a:r>
              </a:p>
            </c:rich>
          </c:tx>
          <c:layout>
            <c:manualLayout>
              <c:xMode val="edge"/>
              <c:yMode val="edge"/>
              <c:x val="7.5075075075075074E-3"/>
              <c:y val="0.290250848036482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248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295760327256384"/>
          <c:y val="0.89308526798128285"/>
          <c:w val="0.43416487353495226"/>
          <c:h val="6.60662890987874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Precision, Recall and F1 Score for each category for Neural Networks with SoftMax layer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Sheet2!$D$3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Sheet2!$C$4:$C$10</c:f>
              <c:strCache>
                <c:ptCount val="7"/>
                <c:pt idx="0">
                  <c:v>Sport</c:v>
                </c:pt>
                <c:pt idx="1">
                  <c:v>World</c:v>
                </c:pt>
                <c:pt idx="2">
                  <c:v>US</c:v>
                </c:pt>
                <c:pt idx="3">
                  <c:v>Business</c:v>
                </c:pt>
                <c:pt idx="4">
                  <c:v>Health</c:v>
                </c:pt>
                <c:pt idx="5">
                  <c:v>Entertainment</c:v>
                </c:pt>
                <c:pt idx="6">
                  <c:v>Sci_tech</c:v>
                </c:pt>
              </c:strCache>
            </c:strRef>
          </c:cat>
          <c:val>
            <c:numRef>
              <c:f>Sheet2!$D$4:$D$10</c:f>
              <c:numCache>
                <c:formatCode>General</c:formatCode>
                <c:ptCount val="7"/>
                <c:pt idx="0">
                  <c:v>0.97</c:v>
                </c:pt>
                <c:pt idx="1">
                  <c:v>0.87</c:v>
                </c:pt>
                <c:pt idx="2">
                  <c:v>0.78</c:v>
                </c:pt>
                <c:pt idx="3">
                  <c:v>0.72</c:v>
                </c:pt>
                <c:pt idx="4">
                  <c:v>0.71</c:v>
                </c:pt>
                <c:pt idx="5">
                  <c:v>0.87</c:v>
                </c:pt>
                <c:pt idx="6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B3-4A25-8363-D43DB12FF23F}"/>
            </c:ext>
          </c:extLst>
        </c:ser>
        <c:ser>
          <c:idx val="1"/>
          <c:order val="1"/>
          <c:tx>
            <c:strRef>
              <c:f>Sheet2!$E$3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Sheet2!$C$4:$C$10</c:f>
              <c:strCache>
                <c:ptCount val="7"/>
                <c:pt idx="0">
                  <c:v>Sport</c:v>
                </c:pt>
                <c:pt idx="1">
                  <c:v>World</c:v>
                </c:pt>
                <c:pt idx="2">
                  <c:v>US</c:v>
                </c:pt>
                <c:pt idx="3">
                  <c:v>Business</c:v>
                </c:pt>
                <c:pt idx="4">
                  <c:v>Health</c:v>
                </c:pt>
                <c:pt idx="5">
                  <c:v>Entertainment</c:v>
                </c:pt>
                <c:pt idx="6">
                  <c:v>Sci_tech</c:v>
                </c:pt>
              </c:strCache>
            </c:strRef>
          </c:cat>
          <c:val>
            <c:numRef>
              <c:f>Sheet2!$E$4:$E$10</c:f>
              <c:numCache>
                <c:formatCode>General</c:formatCode>
                <c:ptCount val="7"/>
                <c:pt idx="0">
                  <c:v>0.95</c:v>
                </c:pt>
                <c:pt idx="1">
                  <c:v>0.9</c:v>
                </c:pt>
                <c:pt idx="2">
                  <c:v>0.73</c:v>
                </c:pt>
                <c:pt idx="3">
                  <c:v>0.78</c:v>
                </c:pt>
                <c:pt idx="4">
                  <c:v>0.68</c:v>
                </c:pt>
                <c:pt idx="5">
                  <c:v>0.88</c:v>
                </c:pt>
                <c:pt idx="6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B3-4A25-8363-D43DB12FF23F}"/>
            </c:ext>
          </c:extLst>
        </c:ser>
        <c:ser>
          <c:idx val="2"/>
          <c:order val="2"/>
          <c:tx>
            <c:strRef>
              <c:f>Sheet2!$F$3</c:f>
              <c:strCache>
                <c:ptCount val="1"/>
                <c:pt idx="0">
                  <c:v>F1-score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Sheet2!$C$4:$C$10</c:f>
              <c:strCache>
                <c:ptCount val="7"/>
                <c:pt idx="0">
                  <c:v>Sport</c:v>
                </c:pt>
                <c:pt idx="1">
                  <c:v>World</c:v>
                </c:pt>
                <c:pt idx="2">
                  <c:v>US</c:v>
                </c:pt>
                <c:pt idx="3">
                  <c:v>Business</c:v>
                </c:pt>
                <c:pt idx="4">
                  <c:v>Health</c:v>
                </c:pt>
                <c:pt idx="5">
                  <c:v>Entertainment</c:v>
                </c:pt>
                <c:pt idx="6">
                  <c:v>Sci_tech</c:v>
                </c:pt>
              </c:strCache>
            </c:strRef>
          </c:cat>
          <c:val>
            <c:numRef>
              <c:f>Sheet2!$F$4:$F$10</c:f>
              <c:numCache>
                <c:formatCode>General</c:formatCode>
                <c:ptCount val="7"/>
                <c:pt idx="0">
                  <c:v>0.96</c:v>
                </c:pt>
                <c:pt idx="1">
                  <c:v>0.89</c:v>
                </c:pt>
                <c:pt idx="2">
                  <c:v>0.75</c:v>
                </c:pt>
                <c:pt idx="3">
                  <c:v>0.75</c:v>
                </c:pt>
                <c:pt idx="4">
                  <c:v>0.7</c:v>
                </c:pt>
                <c:pt idx="5">
                  <c:v>0.87</c:v>
                </c:pt>
                <c:pt idx="6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B3-4A25-8363-D43DB12FF2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46793135"/>
        <c:axId val="1479898047"/>
      </c:barChart>
      <c:catAx>
        <c:axId val="1646793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000" b="1" baseline="0" dirty="0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898047"/>
        <c:crosses val="autoZero"/>
        <c:auto val="1"/>
        <c:lblAlgn val="ctr"/>
        <c:lblOffset val="100"/>
        <c:noMultiLvlLbl val="0"/>
      </c:catAx>
      <c:valAx>
        <c:axId val="147989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000" b="1" baseline="0" dirty="0"/>
                  <a:t>Percentage</a:t>
                </a:r>
              </a:p>
            </c:rich>
          </c:tx>
          <c:layout>
            <c:manualLayout>
              <c:xMode val="edge"/>
              <c:yMode val="edge"/>
              <c:x val="1.8503523864992752E-2"/>
              <c:y val="0.34181109521560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793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414842448686411"/>
          <c:y val="0.88771878187182141"/>
          <c:w val="0.40884646919618578"/>
          <c:h val="6.51936323665975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Precision, Recall and F1 Score for each category for SVM</a:t>
            </a:r>
          </a:p>
        </c:rich>
      </c:tx>
      <c:layout>
        <c:manualLayout>
          <c:xMode val="edge"/>
          <c:yMode val="edge"/>
          <c:x val="0.13576224880950089"/>
          <c:y val="5.47223073731692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Sheet3!$D$3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Sheet3!$C$4:$C$10</c:f>
              <c:strCache>
                <c:ptCount val="7"/>
                <c:pt idx="0">
                  <c:v>Sport</c:v>
                </c:pt>
                <c:pt idx="1">
                  <c:v>World</c:v>
                </c:pt>
                <c:pt idx="2">
                  <c:v>US</c:v>
                </c:pt>
                <c:pt idx="3">
                  <c:v>Business</c:v>
                </c:pt>
                <c:pt idx="4">
                  <c:v>Health</c:v>
                </c:pt>
                <c:pt idx="5">
                  <c:v>Entertainment</c:v>
                </c:pt>
                <c:pt idx="6">
                  <c:v>Sci_tech</c:v>
                </c:pt>
              </c:strCache>
            </c:strRef>
          </c:cat>
          <c:val>
            <c:numRef>
              <c:f>Sheet3!$D$4:$D$10</c:f>
              <c:numCache>
                <c:formatCode>General</c:formatCode>
                <c:ptCount val="7"/>
                <c:pt idx="0">
                  <c:v>1</c:v>
                </c:pt>
                <c:pt idx="1">
                  <c:v>0.99</c:v>
                </c:pt>
                <c:pt idx="2">
                  <c:v>0.98</c:v>
                </c:pt>
                <c:pt idx="3">
                  <c:v>0.94</c:v>
                </c:pt>
                <c:pt idx="4">
                  <c:v>0.97</c:v>
                </c:pt>
                <c:pt idx="5">
                  <c:v>0.98</c:v>
                </c:pt>
                <c:pt idx="6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E2-45EB-8CE1-FD5C2224355B}"/>
            </c:ext>
          </c:extLst>
        </c:ser>
        <c:ser>
          <c:idx val="1"/>
          <c:order val="1"/>
          <c:tx>
            <c:strRef>
              <c:f>Sheet3!$E$3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Sheet3!$C$4:$C$10</c:f>
              <c:strCache>
                <c:ptCount val="7"/>
                <c:pt idx="0">
                  <c:v>Sport</c:v>
                </c:pt>
                <c:pt idx="1">
                  <c:v>World</c:v>
                </c:pt>
                <c:pt idx="2">
                  <c:v>US</c:v>
                </c:pt>
                <c:pt idx="3">
                  <c:v>Business</c:v>
                </c:pt>
                <c:pt idx="4">
                  <c:v>Health</c:v>
                </c:pt>
                <c:pt idx="5">
                  <c:v>Entertainment</c:v>
                </c:pt>
                <c:pt idx="6">
                  <c:v>Sci_tech</c:v>
                </c:pt>
              </c:strCache>
            </c:strRef>
          </c:cat>
          <c:val>
            <c:numRef>
              <c:f>Sheet3!$E$4:$E$10</c:f>
              <c:numCache>
                <c:formatCode>General</c:formatCode>
                <c:ptCount val="7"/>
                <c:pt idx="0">
                  <c:v>1</c:v>
                </c:pt>
                <c:pt idx="1">
                  <c:v>0.98</c:v>
                </c:pt>
                <c:pt idx="2">
                  <c:v>0.95</c:v>
                </c:pt>
                <c:pt idx="3">
                  <c:v>0.95</c:v>
                </c:pt>
                <c:pt idx="4">
                  <c:v>0.95</c:v>
                </c:pt>
                <c:pt idx="5">
                  <c:v>1</c:v>
                </c:pt>
                <c:pt idx="6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E2-45EB-8CE1-FD5C2224355B}"/>
            </c:ext>
          </c:extLst>
        </c:ser>
        <c:ser>
          <c:idx val="2"/>
          <c:order val="2"/>
          <c:tx>
            <c:strRef>
              <c:f>Sheet3!$F$3</c:f>
              <c:strCache>
                <c:ptCount val="1"/>
                <c:pt idx="0">
                  <c:v>F1-score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Sheet3!$C$4:$C$10</c:f>
              <c:strCache>
                <c:ptCount val="7"/>
                <c:pt idx="0">
                  <c:v>Sport</c:v>
                </c:pt>
                <c:pt idx="1">
                  <c:v>World</c:v>
                </c:pt>
                <c:pt idx="2">
                  <c:v>US</c:v>
                </c:pt>
                <c:pt idx="3">
                  <c:v>Business</c:v>
                </c:pt>
                <c:pt idx="4">
                  <c:v>Health</c:v>
                </c:pt>
                <c:pt idx="5">
                  <c:v>Entertainment</c:v>
                </c:pt>
                <c:pt idx="6">
                  <c:v>Sci_tech</c:v>
                </c:pt>
              </c:strCache>
            </c:strRef>
          </c:cat>
          <c:val>
            <c:numRef>
              <c:f>Sheet3!$F$4:$F$10</c:f>
              <c:numCache>
                <c:formatCode>General</c:formatCode>
                <c:ptCount val="7"/>
                <c:pt idx="0">
                  <c:v>1</c:v>
                </c:pt>
                <c:pt idx="1">
                  <c:v>0.98</c:v>
                </c:pt>
                <c:pt idx="2">
                  <c:v>0.96</c:v>
                </c:pt>
                <c:pt idx="3">
                  <c:v>0.95</c:v>
                </c:pt>
                <c:pt idx="4">
                  <c:v>0.96</c:v>
                </c:pt>
                <c:pt idx="5">
                  <c:v>0.99</c:v>
                </c:pt>
                <c:pt idx="6">
                  <c:v>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E2-45EB-8CE1-FD5C22243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78489151"/>
        <c:axId val="1534639599"/>
      </c:barChart>
      <c:catAx>
        <c:axId val="8784891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000" b="1" baseline="0" dirty="0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639599"/>
        <c:crosses val="autoZero"/>
        <c:auto val="1"/>
        <c:lblAlgn val="ctr"/>
        <c:lblOffset val="100"/>
        <c:noMultiLvlLbl val="0"/>
      </c:catAx>
      <c:valAx>
        <c:axId val="153463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000" b="1" baseline="0" dirty="0"/>
                  <a:t>Percentage</a:t>
                </a:r>
              </a:p>
            </c:rich>
          </c:tx>
          <c:layout>
            <c:manualLayout>
              <c:xMode val="edge"/>
              <c:yMode val="edge"/>
              <c:x val="1.9398534685095531E-2"/>
              <c:y val="0.28934312302485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8489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073276246398816"/>
          <c:y val="0.89133374698227097"/>
          <c:w val="0.38582788115495364"/>
          <c:h val="6.56701543673818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Precision, Recall &amp; F1-Score for Classifiers (Weighted</a:t>
            </a:r>
            <a:r>
              <a:rPr lang="en-CA" baseline="0" dirty="0"/>
              <a:t> Average)</a:t>
            </a:r>
            <a:endParaRPr lang="en-CA" dirty="0"/>
          </a:p>
        </c:rich>
      </c:tx>
      <c:layout>
        <c:manualLayout>
          <c:xMode val="edge"/>
          <c:yMode val="edge"/>
          <c:x val="0.22131251216037992"/>
          <c:y val="9.19570256686655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178884614820062E-2"/>
          <c:y val="0.14788431596516027"/>
          <c:w val="0.88200660400368891"/>
          <c:h val="0.685073482395459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Sheet1!$F$3</c:f>
              <c:strCache>
                <c:ptCount val="1"/>
                <c:pt idx="0">
                  <c:v>Naïve Bayes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Sheet1!$E$4:$E$6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Sheet1!$F$4:$F$6</c:f>
              <c:numCache>
                <c:formatCode>General</c:formatCode>
                <c:ptCount val="3"/>
                <c:pt idx="0">
                  <c:v>0.81</c:v>
                </c:pt>
                <c:pt idx="1">
                  <c:v>0.8</c:v>
                </c:pt>
                <c:pt idx="2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29-48BC-9DC9-08E71EF7DE95}"/>
            </c:ext>
          </c:extLst>
        </c:ser>
        <c:ser>
          <c:idx val="1"/>
          <c:order val="1"/>
          <c:tx>
            <c:strRef>
              <c:f>Sheet1!$G$3</c:f>
              <c:strCache>
                <c:ptCount val="1"/>
                <c:pt idx="0">
                  <c:v>Neural Networks with SoftMax Layer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Sheet1!$E$4:$E$6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Sheet1!$G$4:$G$6</c:f>
              <c:numCache>
                <c:formatCode>General</c:formatCode>
                <c:ptCount val="3"/>
                <c:pt idx="0">
                  <c:v>0.83</c:v>
                </c:pt>
                <c:pt idx="1">
                  <c:v>0.83</c:v>
                </c:pt>
                <c:pt idx="2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29-48BC-9DC9-08E71EF7DE95}"/>
            </c:ext>
          </c:extLst>
        </c:ser>
        <c:ser>
          <c:idx val="2"/>
          <c:order val="2"/>
          <c:tx>
            <c:strRef>
              <c:f>Sheet1!$H$3</c:f>
              <c:strCache>
                <c:ptCount val="1"/>
                <c:pt idx="0">
                  <c:v>SVM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Sheet1!$E$4:$E$6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Sheet1!$H$4:$H$6</c:f>
              <c:numCache>
                <c:formatCode>General</c:formatCode>
                <c:ptCount val="3"/>
                <c:pt idx="0">
                  <c:v>0.97</c:v>
                </c:pt>
                <c:pt idx="1">
                  <c:v>0.97</c:v>
                </c:pt>
                <c:pt idx="2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29-48BC-9DC9-08E71EF7DE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09262047"/>
        <c:axId val="640966975"/>
      </c:barChart>
      <c:catAx>
        <c:axId val="709262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000" b="1" baseline="0" dirty="0"/>
                  <a:t>Performance Measurements</a:t>
                </a:r>
              </a:p>
            </c:rich>
          </c:tx>
          <c:layout>
            <c:manualLayout>
              <c:xMode val="edge"/>
              <c:yMode val="edge"/>
              <c:x val="0.39511685988462825"/>
              <c:y val="0.879686693167386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966975"/>
        <c:crosses val="autoZero"/>
        <c:auto val="1"/>
        <c:lblAlgn val="ctr"/>
        <c:lblOffset val="100"/>
        <c:noMultiLvlLbl val="0"/>
      </c:catAx>
      <c:valAx>
        <c:axId val="64096697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000" b="1" baseline="0" dirty="0"/>
                  <a:t>Percentage</a:t>
                </a:r>
              </a:p>
            </c:rich>
          </c:tx>
          <c:layout>
            <c:manualLayout>
              <c:xMode val="edge"/>
              <c:yMode val="edge"/>
              <c:x val="1.9845271560216954E-2"/>
              <c:y val="0.360307968162182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6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251BE-24E3-426D-9BB2-CEBC2B6C1E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4C7213-7C0E-4682-8B6A-A0605C4CD6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Classification of news articles using supervised Machine Learning (ML) and Natural Language Processing (NLP) techniques</a:t>
          </a:r>
        </a:p>
      </dgm:t>
    </dgm:pt>
    <dgm:pt modelId="{11E0F03B-19E7-4E03-91A1-6049C8EBCEDF}" type="parTrans" cxnId="{780EC369-7598-4B89-ABC7-F92C360455C4}">
      <dgm:prSet/>
      <dgm:spPr/>
      <dgm:t>
        <a:bodyPr/>
        <a:lstStyle/>
        <a:p>
          <a:endParaRPr lang="en-US"/>
        </a:p>
      </dgm:t>
    </dgm:pt>
    <dgm:pt modelId="{BB3F5B08-992F-4AD7-9DE5-1AEFC554E36A}" type="sibTrans" cxnId="{780EC369-7598-4B89-ABC7-F92C360455C4}">
      <dgm:prSet/>
      <dgm:spPr/>
      <dgm:t>
        <a:bodyPr/>
        <a:lstStyle/>
        <a:p>
          <a:endParaRPr lang="en-US"/>
        </a:p>
      </dgm:t>
    </dgm:pt>
    <dgm:pt modelId="{51D12BBB-CDBB-45F3-987D-4D609001AD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Evaluate each classifier’s ability to select the appropriate category given an article’s title and a brief article description</a:t>
          </a:r>
        </a:p>
      </dgm:t>
    </dgm:pt>
    <dgm:pt modelId="{35353F0C-FAD0-4B98-9162-84F704FD43B0}" type="parTrans" cxnId="{2AD2AD83-E32D-4C56-9DDC-907DF7F5963E}">
      <dgm:prSet/>
      <dgm:spPr/>
      <dgm:t>
        <a:bodyPr/>
        <a:lstStyle/>
        <a:p>
          <a:endParaRPr lang="en-US"/>
        </a:p>
      </dgm:t>
    </dgm:pt>
    <dgm:pt modelId="{BDACB923-4E97-4C37-B84A-2CAA33A5077D}" type="sibTrans" cxnId="{2AD2AD83-E32D-4C56-9DDC-907DF7F5963E}">
      <dgm:prSet/>
      <dgm:spPr/>
      <dgm:t>
        <a:bodyPr/>
        <a:lstStyle/>
        <a:p>
          <a:endParaRPr lang="en-US"/>
        </a:p>
      </dgm:t>
    </dgm:pt>
    <dgm:pt modelId="{B50E7C2F-3A8D-4A27-8FA1-62424D5028B0}" type="pres">
      <dgm:prSet presAssocID="{090251BE-24E3-426D-9BB2-CEBC2B6C1ED3}" presName="root" presStyleCnt="0">
        <dgm:presLayoutVars>
          <dgm:dir/>
          <dgm:resizeHandles val="exact"/>
        </dgm:presLayoutVars>
      </dgm:prSet>
      <dgm:spPr/>
    </dgm:pt>
    <dgm:pt modelId="{4B6D4A9E-9AEC-4B47-BE81-0AFB31384212}" type="pres">
      <dgm:prSet presAssocID="{124C7213-7C0E-4682-8B6A-A0605C4CD642}" presName="compNode" presStyleCnt="0"/>
      <dgm:spPr/>
    </dgm:pt>
    <dgm:pt modelId="{F27573B3-63A2-495F-BB55-C27642C101F6}" type="pres">
      <dgm:prSet presAssocID="{124C7213-7C0E-4682-8B6A-A0605C4CD642}" presName="bgRect" presStyleLbl="bgShp" presStyleIdx="0" presStyleCnt="2"/>
      <dgm:spPr/>
    </dgm:pt>
    <dgm:pt modelId="{5DB81771-F066-4DC7-B839-16A0E5541682}" type="pres">
      <dgm:prSet presAssocID="{124C7213-7C0E-4682-8B6A-A0605C4CD6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FE0FCE4-DF9A-4D97-B0B7-E36964ABB678}" type="pres">
      <dgm:prSet presAssocID="{124C7213-7C0E-4682-8B6A-A0605C4CD642}" presName="spaceRect" presStyleCnt="0"/>
      <dgm:spPr/>
    </dgm:pt>
    <dgm:pt modelId="{1F1FF438-59AA-4E26-9038-DA62205B6502}" type="pres">
      <dgm:prSet presAssocID="{124C7213-7C0E-4682-8B6A-A0605C4CD642}" presName="parTx" presStyleLbl="revTx" presStyleIdx="0" presStyleCnt="2">
        <dgm:presLayoutVars>
          <dgm:chMax val="0"/>
          <dgm:chPref val="0"/>
        </dgm:presLayoutVars>
      </dgm:prSet>
      <dgm:spPr/>
    </dgm:pt>
    <dgm:pt modelId="{7C2C934D-CFE9-4545-B03C-FCD805845B92}" type="pres">
      <dgm:prSet presAssocID="{BB3F5B08-992F-4AD7-9DE5-1AEFC554E36A}" presName="sibTrans" presStyleCnt="0"/>
      <dgm:spPr/>
    </dgm:pt>
    <dgm:pt modelId="{83CFFAB9-C3DE-4DD3-93D9-DEB526B42990}" type="pres">
      <dgm:prSet presAssocID="{51D12BBB-CDBB-45F3-987D-4D609001AD15}" presName="compNode" presStyleCnt="0"/>
      <dgm:spPr/>
    </dgm:pt>
    <dgm:pt modelId="{2569EFAC-9422-40B8-83C6-3224C3260C9D}" type="pres">
      <dgm:prSet presAssocID="{51D12BBB-CDBB-45F3-987D-4D609001AD15}" presName="bgRect" presStyleLbl="bgShp" presStyleIdx="1" presStyleCnt="2"/>
      <dgm:spPr/>
    </dgm:pt>
    <dgm:pt modelId="{69F58E55-85A0-49E4-A7C3-EE12E34DAC4F}" type="pres">
      <dgm:prSet presAssocID="{51D12BBB-CDBB-45F3-987D-4D609001AD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F1D44C0-75E6-4720-BB7B-931F9EE060E9}" type="pres">
      <dgm:prSet presAssocID="{51D12BBB-CDBB-45F3-987D-4D609001AD15}" presName="spaceRect" presStyleCnt="0"/>
      <dgm:spPr/>
    </dgm:pt>
    <dgm:pt modelId="{C46DD6FE-CDB0-4B08-97D6-827985290863}" type="pres">
      <dgm:prSet presAssocID="{51D12BBB-CDBB-45F3-987D-4D609001AD1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21B0069-38BC-4267-939F-354D68C30DB3}" type="presOf" srcId="{090251BE-24E3-426D-9BB2-CEBC2B6C1ED3}" destId="{B50E7C2F-3A8D-4A27-8FA1-62424D5028B0}" srcOrd="0" destOrd="0" presId="urn:microsoft.com/office/officeart/2018/2/layout/IconVerticalSolidList"/>
    <dgm:cxn modelId="{780EC369-7598-4B89-ABC7-F92C360455C4}" srcId="{090251BE-24E3-426D-9BB2-CEBC2B6C1ED3}" destId="{124C7213-7C0E-4682-8B6A-A0605C4CD642}" srcOrd="0" destOrd="0" parTransId="{11E0F03B-19E7-4E03-91A1-6049C8EBCEDF}" sibTransId="{BB3F5B08-992F-4AD7-9DE5-1AEFC554E36A}"/>
    <dgm:cxn modelId="{2AD2AD83-E32D-4C56-9DDC-907DF7F5963E}" srcId="{090251BE-24E3-426D-9BB2-CEBC2B6C1ED3}" destId="{51D12BBB-CDBB-45F3-987D-4D609001AD15}" srcOrd="1" destOrd="0" parTransId="{35353F0C-FAD0-4B98-9162-84F704FD43B0}" sibTransId="{BDACB923-4E97-4C37-B84A-2CAA33A5077D}"/>
    <dgm:cxn modelId="{51D28EDC-598F-470E-A0B3-34966DACA2C1}" type="presOf" srcId="{124C7213-7C0E-4682-8B6A-A0605C4CD642}" destId="{1F1FF438-59AA-4E26-9038-DA62205B6502}" srcOrd="0" destOrd="0" presId="urn:microsoft.com/office/officeart/2018/2/layout/IconVerticalSolidList"/>
    <dgm:cxn modelId="{76AD4AE1-776E-46F3-9320-37418C063FAF}" type="presOf" srcId="{51D12BBB-CDBB-45F3-987D-4D609001AD15}" destId="{C46DD6FE-CDB0-4B08-97D6-827985290863}" srcOrd="0" destOrd="0" presId="urn:microsoft.com/office/officeart/2018/2/layout/IconVerticalSolidList"/>
    <dgm:cxn modelId="{440A2321-4B78-42DA-BC49-2887B7473FE7}" type="presParOf" srcId="{B50E7C2F-3A8D-4A27-8FA1-62424D5028B0}" destId="{4B6D4A9E-9AEC-4B47-BE81-0AFB31384212}" srcOrd="0" destOrd="0" presId="urn:microsoft.com/office/officeart/2018/2/layout/IconVerticalSolidList"/>
    <dgm:cxn modelId="{35DB2A0F-E881-4C4C-B20E-0084D840B3EE}" type="presParOf" srcId="{4B6D4A9E-9AEC-4B47-BE81-0AFB31384212}" destId="{F27573B3-63A2-495F-BB55-C27642C101F6}" srcOrd="0" destOrd="0" presId="urn:microsoft.com/office/officeart/2018/2/layout/IconVerticalSolidList"/>
    <dgm:cxn modelId="{3A9DC595-8E73-4022-A5A1-50F0759B7E1C}" type="presParOf" srcId="{4B6D4A9E-9AEC-4B47-BE81-0AFB31384212}" destId="{5DB81771-F066-4DC7-B839-16A0E5541682}" srcOrd="1" destOrd="0" presId="urn:microsoft.com/office/officeart/2018/2/layout/IconVerticalSolidList"/>
    <dgm:cxn modelId="{A2EDCA07-F37B-41B0-9B12-F7293374DEEC}" type="presParOf" srcId="{4B6D4A9E-9AEC-4B47-BE81-0AFB31384212}" destId="{FFE0FCE4-DF9A-4D97-B0B7-E36964ABB678}" srcOrd="2" destOrd="0" presId="urn:microsoft.com/office/officeart/2018/2/layout/IconVerticalSolidList"/>
    <dgm:cxn modelId="{E9A94FB3-CC26-4CC0-ADB8-1BBA3087DE37}" type="presParOf" srcId="{4B6D4A9E-9AEC-4B47-BE81-0AFB31384212}" destId="{1F1FF438-59AA-4E26-9038-DA62205B6502}" srcOrd="3" destOrd="0" presId="urn:microsoft.com/office/officeart/2018/2/layout/IconVerticalSolidList"/>
    <dgm:cxn modelId="{94ED7D69-364E-443A-9A1D-B4CF929A262C}" type="presParOf" srcId="{B50E7C2F-3A8D-4A27-8FA1-62424D5028B0}" destId="{7C2C934D-CFE9-4545-B03C-FCD805845B92}" srcOrd="1" destOrd="0" presId="urn:microsoft.com/office/officeart/2018/2/layout/IconVerticalSolidList"/>
    <dgm:cxn modelId="{78DCDA25-9648-4D98-AFAD-83F686713457}" type="presParOf" srcId="{B50E7C2F-3A8D-4A27-8FA1-62424D5028B0}" destId="{83CFFAB9-C3DE-4DD3-93D9-DEB526B42990}" srcOrd="2" destOrd="0" presId="urn:microsoft.com/office/officeart/2018/2/layout/IconVerticalSolidList"/>
    <dgm:cxn modelId="{CCEDE535-DC11-4CAA-96A7-44E28EDDCF99}" type="presParOf" srcId="{83CFFAB9-C3DE-4DD3-93D9-DEB526B42990}" destId="{2569EFAC-9422-40B8-83C6-3224C3260C9D}" srcOrd="0" destOrd="0" presId="urn:microsoft.com/office/officeart/2018/2/layout/IconVerticalSolidList"/>
    <dgm:cxn modelId="{13087AC0-BF33-4D8A-9829-F5B34B8995A2}" type="presParOf" srcId="{83CFFAB9-C3DE-4DD3-93D9-DEB526B42990}" destId="{69F58E55-85A0-49E4-A7C3-EE12E34DAC4F}" srcOrd="1" destOrd="0" presId="urn:microsoft.com/office/officeart/2018/2/layout/IconVerticalSolidList"/>
    <dgm:cxn modelId="{7712C329-E2C8-422B-B8B1-EEC58AEFAD29}" type="presParOf" srcId="{83CFFAB9-C3DE-4DD3-93D9-DEB526B42990}" destId="{2F1D44C0-75E6-4720-BB7B-931F9EE060E9}" srcOrd="2" destOrd="0" presId="urn:microsoft.com/office/officeart/2018/2/layout/IconVerticalSolidList"/>
    <dgm:cxn modelId="{864A9608-B6E3-4962-93FB-DD6A2A610B93}" type="presParOf" srcId="{83CFFAB9-C3DE-4DD3-93D9-DEB526B42990}" destId="{C46DD6FE-CDB0-4B08-97D6-8279852908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74F9AB-7B3C-4B78-9A5A-485AC067142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5AE76E-68DC-4752-958A-C238CDAE4CFC}">
      <dgm:prSet custT="1"/>
      <dgm:spPr/>
      <dgm:t>
        <a:bodyPr/>
        <a:lstStyle/>
        <a:p>
          <a:pPr algn="just"/>
          <a:r>
            <a:rPr lang="en-US" sz="3500" dirty="0">
              <a:latin typeface="Calibri" panose="020F0502020204030204" pitchFamily="34" charset="0"/>
              <a:cs typeface="Calibri" panose="020F0502020204030204" pitchFamily="34" charset="0"/>
            </a:rPr>
            <a:t>The multinomial Naive Bayes implements the naive Bayes algorithm for multinomially distributed data and the classifier is suitable for classification with discrete features (e.g., word counts for text classification)</a:t>
          </a:r>
        </a:p>
      </dgm:t>
    </dgm:pt>
    <dgm:pt modelId="{F1F48AD0-3135-40C0-8A0B-AD348FE8B002}" type="parTrans" cxnId="{B98F0CDB-C4DC-4DD2-B4EC-EE45852A25F2}">
      <dgm:prSet/>
      <dgm:spPr/>
      <dgm:t>
        <a:bodyPr/>
        <a:lstStyle/>
        <a:p>
          <a:endParaRPr lang="en-US"/>
        </a:p>
      </dgm:t>
    </dgm:pt>
    <dgm:pt modelId="{26CEF38E-2D7D-4368-8330-4137657200A1}" type="sibTrans" cxnId="{B98F0CDB-C4DC-4DD2-B4EC-EE45852A25F2}">
      <dgm:prSet/>
      <dgm:spPr/>
      <dgm:t>
        <a:bodyPr/>
        <a:lstStyle/>
        <a:p>
          <a:endParaRPr lang="en-US"/>
        </a:p>
      </dgm:t>
    </dgm:pt>
    <dgm:pt modelId="{384E945F-1B66-4110-B5C0-43BE6CEC5616}">
      <dgm:prSet custT="1"/>
      <dgm:spPr/>
      <dgm:t>
        <a:bodyPr/>
        <a:lstStyle/>
        <a:p>
          <a:pPr algn="just"/>
          <a:r>
            <a:rPr lang="en-US" sz="3500" dirty="0">
              <a:latin typeface="Calibri" panose="020F0502020204030204" pitchFamily="34" charset="0"/>
              <a:cs typeface="Calibri" panose="020F0502020204030204" pitchFamily="34" charset="0"/>
            </a:rPr>
            <a:t>The multinomial distribution normally requires integer feature counts and fraction counts such as TF-IDF is used in practice.</a:t>
          </a:r>
        </a:p>
      </dgm:t>
    </dgm:pt>
    <dgm:pt modelId="{697DF4E2-53D5-47E8-A8C1-FE2A6293348B}" type="parTrans" cxnId="{CBADF1AD-A509-488C-B097-145D5DAAEE58}">
      <dgm:prSet/>
      <dgm:spPr/>
      <dgm:t>
        <a:bodyPr/>
        <a:lstStyle/>
        <a:p>
          <a:endParaRPr lang="en-US"/>
        </a:p>
      </dgm:t>
    </dgm:pt>
    <dgm:pt modelId="{6E2D1811-2846-4E2A-A0AD-2F1D95E629D1}" type="sibTrans" cxnId="{CBADF1AD-A509-488C-B097-145D5DAAEE58}">
      <dgm:prSet/>
      <dgm:spPr/>
      <dgm:t>
        <a:bodyPr/>
        <a:lstStyle/>
        <a:p>
          <a:endParaRPr lang="en-US"/>
        </a:p>
      </dgm:t>
    </dgm:pt>
    <dgm:pt modelId="{5660D618-E09D-42AA-B08E-0A04DBEB4C79}" type="pres">
      <dgm:prSet presAssocID="{D774F9AB-7B3C-4B78-9A5A-485AC0671426}" presName="vert0" presStyleCnt="0">
        <dgm:presLayoutVars>
          <dgm:dir/>
          <dgm:animOne val="branch"/>
          <dgm:animLvl val="lvl"/>
        </dgm:presLayoutVars>
      </dgm:prSet>
      <dgm:spPr/>
    </dgm:pt>
    <dgm:pt modelId="{389B74A0-95B2-48B8-85EA-AF73391094A5}" type="pres">
      <dgm:prSet presAssocID="{8C5AE76E-68DC-4752-958A-C238CDAE4CFC}" presName="thickLine" presStyleLbl="alignNode1" presStyleIdx="0" presStyleCnt="2"/>
      <dgm:spPr/>
    </dgm:pt>
    <dgm:pt modelId="{8730E64D-B0C3-4421-9477-C4390393F348}" type="pres">
      <dgm:prSet presAssocID="{8C5AE76E-68DC-4752-958A-C238CDAE4CFC}" presName="horz1" presStyleCnt="0"/>
      <dgm:spPr/>
    </dgm:pt>
    <dgm:pt modelId="{9C037F2C-A25B-4FE7-8B51-626E63294EA6}" type="pres">
      <dgm:prSet presAssocID="{8C5AE76E-68DC-4752-958A-C238CDAE4CFC}" presName="tx1" presStyleLbl="revTx" presStyleIdx="0" presStyleCnt="2" custScaleX="100098" custScaleY="153198"/>
      <dgm:spPr/>
    </dgm:pt>
    <dgm:pt modelId="{8B425E7E-BFAE-4075-92EB-F5CD7443190D}" type="pres">
      <dgm:prSet presAssocID="{8C5AE76E-68DC-4752-958A-C238CDAE4CFC}" presName="vert1" presStyleCnt="0"/>
      <dgm:spPr/>
    </dgm:pt>
    <dgm:pt modelId="{E66FA9AB-C8FC-480A-A32D-DAE5F45712A6}" type="pres">
      <dgm:prSet presAssocID="{384E945F-1B66-4110-B5C0-43BE6CEC5616}" presName="thickLine" presStyleLbl="alignNode1" presStyleIdx="1" presStyleCnt="2" custLinFactNeighborX="0" custLinFactNeighborY="-1465"/>
      <dgm:spPr/>
    </dgm:pt>
    <dgm:pt modelId="{07ABEC33-2789-47DD-87F3-E2D55C0BF7DB}" type="pres">
      <dgm:prSet presAssocID="{384E945F-1B66-4110-B5C0-43BE6CEC5616}" presName="horz1" presStyleCnt="0"/>
      <dgm:spPr/>
    </dgm:pt>
    <dgm:pt modelId="{7F0CB2F4-1879-4D23-A5EF-90F8AE92E109}" type="pres">
      <dgm:prSet presAssocID="{384E945F-1B66-4110-B5C0-43BE6CEC5616}" presName="tx1" presStyleLbl="revTx" presStyleIdx="1" presStyleCnt="2"/>
      <dgm:spPr/>
    </dgm:pt>
    <dgm:pt modelId="{A5B44639-A1EF-4693-8C58-00FDE9C35BF0}" type="pres">
      <dgm:prSet presAssocID="{384E945F-1B66-4110-B5C0-43BE6CEC5616}" presName="vert1" presStyleCnt="0"/>
      <dgm:spPr/>
    </dgm:pt>
  </dgm:ptLst>
  <dgm:cxnLst>
    <dgm:cxn modelId="{60571B45-8537-46A8-9219-69A3AD0E27D0}" type="presOf" srcId="{D774F9AB-7B3C-4B78-9A5A-485AC0671426}" destId="{5660D618-E09D-42AA-B08E-0A04DBEB4C79}" srcOrd="0" destOrd="0" presId="urn:microsoft.com/office/officeart/2008/layout/LinedList"/>
    <dgm:cxn modelId="{C3E6AC4C-2C5B-42BB-84B0-3CDBFB1D7202}" type="presOf" srcId="{8C5AE76E-68DC-4752-958A-C238CDAE4CFC}" destId="{9C037F2C-A25B-4FE7-8B51-626E63294EA6}" srcOrd="0" destOrd="0" presId="urn:microsoft.com/office/officeart/2008/layout/LinedList"/>
    <dgm:cxn modelId="{CBADF1AD-A509-488C-B097-145D5DAAEE58}" srcId="{D774F9AB-7B3C-4B78-9A5A-485AC0671426}" destId="{384E945F-1B66-4110-B5C0-43BE6CEC5616}" srcOrd="1" destOrd="0" parTransId="{697DF4E2-53D5-47E8-A8C1-FE2A6293348B}" sibTransId="{6E2D1811-2846-4E2A-A0AD-2F1D95E629D1}"/>
    <dgm:cxn modelId="{B98F0CDB-C4DC-4DD2-B4EC-EE45852A25F2}" srcId="{D774F9AB-7B3C-4B78-9A5A-485AC0671426}" destId="{8C5AE76E-68DC-4752-958A-C238CDAE4CFC}" srcOrd="0" destOrd="0" parTransId="{F1F48AD0-3135-40C0-8A0B-AD348FE8B002}" sibTransId="{26CEF38E-2D7D-4368-8330-4137657200A1}"/>
    <dgm:cxn modelId="{B0E993DC-9623-42D0-81E7-260FDDD9C483}" type="presOf" srcId="{384E945F-1B66-4110-B5C0-43BE6CEC5616}" destId="{7F0CB2F4-1879-4D23-A5EF-90F8AE92E109}" srcOrd="0" destOrd="0" presId="urn:microsoft.com/office/officeart/2008/layout/LinedList"/>
    <dgm:cxn modelId="{63BC8A6A-9B9A-4CBF-8BAF-0CE48A51B9E0}" type="presParOf" srcId="{5660D618-E09D-42AA-B08E-0A04DBEB4C79}" destId="{389B74A0-95B2-48B8-85EA-AF73391094A5}" srcOrd="0" destOrd="0" presId="urn:microsoft.com/office/officeart/2008/layout/LinedList"/>
    <dgm:cxn modelId="{4DD68267-BE14-4659-AFA8-D72E3D753AD3}" type="presParOf" srcId="{5660D618-E09D-42AA-B08E-0A04DBEB4C79}" destId="{8730E64D-B0C3-4421-9477-C4390393F348}" srcOrd="1" destOrd="0" presId="urn:microsoft.com/office/officeart/2008/layout/LinedList"/>
    <dgm:cxn modelId="{AC274A32-16A5-4B2B-8DFB-05F06DE40D64}" type="presParOf" srcId="{8730E64D-B0C3-4421-9477-C4390393F348}" destId="{9C037F2C-A25B-4FE7-8B51-626E63294EA6}" srcOrd="0" destOrd="0" presId="urn:microsoft.com/office/officeart/2008/layout/LinedList"/>
    <dgm:cxn modelId="{6363BC30-E9A6-4F97-938B-97CC794AC79D}" type="presParOf" srcId="{8730E64D-B0C3-4421-9477-C4390393F348}" destId="{8B425E7E-BFAE-4075-92EB-F5CD7443190D}" srcOrd="1" destOrd="0" presId="urn:microsoft.com/office/officeart/2008/layout/LinedList"/>
    <dgm:cxn modelId="{844299BD-A68E-46BA-96D5-6C5FE6A16C16}" type="presParOf" srcId="{5660D618-E09D-42AA-B08E-0A04DBEB4C79}" destId="{E66FA9AB-C8FC-480A-A32D-DAE5F45712A6}" srcOrd="2" destOrd="0" presId="urn:microsoft.com/office/officeart/2008/layout/LinedList"/>
    <dgm:cxn modelId="{7D2CB91C-1EDF-4C13-B882-8E33E84DF38E}" type="presParOf" srcId="{5660D618-E09D-42AA-B08E-0A04DBEB4C79}" destId="{07ABEC33-2789-47DD-87F3-E2D55C0BF7DB}" srcOrd="3" destOrd="0" presId="urn:microsoft.com/office/officeart/2008/layout/LinedList"/>
    <dgm:cxn modelId="{C9C8F5B9-751F-4AFD-865E-DF4CD81F9AD8}" type="presParOf" srcId="{07ABEC33-2789-47DD-87F3-E2D55C0BF7DB}" destId="{7F0CB2F4-1879-4D23-A5EF-90F8AE92E109}" srcOrd="0" destOrd="0" presId="urn:microsoft.com/office/officeart/2008/layout/LinedList"/>
    <dgm:cxn modelId="{86A526A9-351D-4BB2-9804-3266B0A67307}" type="presParOf" srcId="{07ABEC33-2789-47DD-87F3-E2D55C0BF7DB}" destId="{A5B44639-A1EF-4693-8C58-00FDE9C35B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74F9AB-7B3C-4B78-9A5A-485AC067142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5AE76E-68DC-4752-958A-C238CDAE4CFC}">
      <dgm:prSet/>
      <dgm:spPr/>
      <dgm:t>
        <a:bodyPr/>
        <a:lstStyle/>
        <a:p>
          <a:pPr algn="just"/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Linear SVC (Support Vector Classifier) is to fit to the data you provide, returning a "best fit" hyperplane that divides, or categorizes your data.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1F48AD0-3135-40C0-8A0B-AD348FE8B002}" type="parTrans" cxnId="{B98F0CDB-C4DC-4DD2-B4EC-EE45852A25F2}">
      <dgm:prSet/>
      <dgm:spPr/>
      <dgm:t>
        <a:bodyPr/>
        <a:lstStyle/>
        <a:p>
          <a:endParaRPr lang="en-US"/>
        </a:p>
      </dgm:t>
    </dgm:pt>
    <dgm:pt modelId="{26CEF38E-2D7D-4368-8330-4137657200A1}" type="sibTrans" cxnId="{B98F0CDB-C4DC-4DD2-B4EC-EE45852A25F2}">
      <dgm:prSet/>
      <dgm:spPr/>
      <dgm:t>
        <a:bodyPr/>
        <a:lstStyle/>
        <a:p>
          <a:endParaRPr lang="en-US"/>
        </a:p>
      </dgm:t>
    </dgm:pt>
    <dgm:pt modelId="{384E945F-1B66-4110-B5C0-43BE6CEC5616}">
      <dgm:prSet/>
      <dgm:spPr/>
      <dgm:t>
        <a:bodyPr/>
        <a:lstStyle/>
        <a:p>
          <a:pPr algn="just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After obtaining </a:t>
          </a: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 the hyperplane, you can then feed some features to the classifier in order to acquire the "predicted" class.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97DF4E2-53D5-47E8-A8C1-FE2A6293348B}" type="parTrans" cxnId="{CBADF1AD-A509-488C-B097-145D5DAAEE58}">
      <dgm:prSet/>
      <dgm:spPr/>
      <dgm:t>
        <a:bodyPr/>
        <a:lstStyle/>
        <a:p>
          <a:endParaRPr lang="en-US"/>
        </a:p>
      </dgm:t>
    </dgm:pt>
    <dgm:pt modelId="{6E2D1811-2846-4E2A-A0AD-2F1D95E629D1}" type="sibTrans" cxnId="{CBADF1AD-A509-488C-B097-145D5DAAEE58}">
      <dgm:prSet/>
      <dgm:spPr/>
      <dgm:t>
        <a:bodyPr/>
        <a:lstStyle/>
        <a:p>
          <a:endParaRPr lang="en-US"/>
        </a:p>
      </dgm:t>
    </dgm:pt>
    <dgm:pt modelId="{5660D618-E09D-42AA-B08E-0A04DBEB4C79}" type="pres">
      <dgm:prSet presAssocID="{D774F9AB-7B3C-4B78-9A5A-485AC0671426}" presName="vert0" presStyleCnt="0">
        <dgm:presLayoutVars>
          <dgm:dir/>
          <dgm:animOne val="branch"/>
          <dgm:animLvl val="lvl"/>
        </dgm:presLayoutVars>
      </dgm:prSet>
      <dgm:spPr/>
    </dgm:pt>
    <dgm:pt modelId="{389B74A0-95B2-48B8-85EA-AF73391094A5}" type="pres">
      <dgm:prSet presAssocID="{8C5AE76E-68DC-4752-958A-C238CDAE4CFC}" presName="thickLine" presStyleLbl="alignNode1" presStyleIdx="0" presStyleCnt="2"/>
      <dgm:spPr/>
    </dgm:pt>
    <dgm:pt modelId="{8730E64D-B0C3-4421-9477-C4390393F348}" type="pres">
      <dgm:prSet presAssocID="{8C5AE76E-68DC-4752-958A-C238CDAE4CFC}" presName="horz1" presStyleCnt="0"/>
      <dgm:spPr/>
    </dgm:pt>
    <dgm:pt modelId="{9C037F2C-A25B-4FE7-8B51-626E63294EA6}" type="pres">
      <dgm:prSet presAssocID="{8C5AE76E-68DC-4752-958A-C238CDAE4CFC}" presName="tx1" presStyleLbl="revTx" presStyleIdx="0" presStyleCnt="2"/>
      <dgm:spPr/>
    </dgm:pt>
    <dgm:pt modelId="{8B425E7E-BFAE-4075-92EB-F5CD7443190D}" type="pres">
      <dgm:prSet presAssocID="{8C5AE76E-68DC-4752-958A-C238CDAE4CFC}" presName="vert1" presStyleCnt="0"/>
      <dgm:spPr/>
    </dgm:pt>
    <dgm:pt modelId="{E66FA9AB-C8FC-480A-A32D-DAE5F45712A6}" type="pres">
      <dgm:prSet presAssocID="{384E945F-1B66-4110-B5C0-43BE6CEC5616}" presName="thickLine" presStyleLbl="alignNode1" presStyleIdx="1" presStyleCnt="2"/>
      <dgm:spPr/>
    </dgm:pt>
    <dgm:pt modelId="{07ABEC33-2789-47DD-87F3-E2D55C0BF7DB}" type="pres">
      <dgm:prSet presAssocID="{384E945F-1B66-4110-B5C0-43BE6CEC5616}" presName="horz1" presStyleCnt="0"/>
      <dgm:spPr/>
    </dgm:pt>
    <dgm:pt modelId="{7F0CB2F4-1879-4D23-A5EF-90F8AE92E109}" type="pres">
      <dgm:prSet presAssocID="{384E945F-1B66-4110-B5C0-43BE6CEC5616}" presName="tx1" presStyleLbl="revTx" presStyleIdx="1" presStyleCnt="2"/>
      <dgm:spPr/>
    </dgm:pt>
    <dgm:pt modelId="{A5B44639-A1EF-4693-8C58-00FDE9C35BF0}" type="pres">
      <dgm:prSet presAssocID="{384E945F-1B66-4110-B5C0-43BE6CEC5616}" presName="vert1" presStyleCnt="0"/>
      <dgm:spPr/>
    </dgm:pt>
  </dgm:ptLst>
  <dgm:cxnLst>
    <dgm:cxn modelId="{60571B45-8537-46A8-9219-69A3AD0E27D0}" type="presOf" srcId="{D774F9AB-7B3C-4B78-9A5A-485AC0671426}" destId="{5660D618-E09D-42AA-B08E-0A04DBEB4C79}" srcOrd="0" destOrd="0" presId="urn:microsoft.com/office/officeart/2008/layout/LinedList"/>
    <dgm:cxn modelId="{C3E6AC4C-2C5B-42BB-84B0-3CDBFB1D7202}" type="presOf" srcId="{8C5AE76E-68DC-4752-958A-C238CDAE4CFC}" destId="{9C037F2C-A25B-4FE7-8B51-626E63294EA6}" srcOrd="0" destOrd="0" presId="urn:microsoft.com/office/officeart/2008/layout/LinedList"/>
    <dgm:cxn modelId="{CBADF1AD-A509-488C-B097-145D5DAAEE58}" srcId="{D774F9AB-7B3C-4B78-9A5A-485AC0671426}" destId="{384E945F-1B66-4110-B5C0-43BE6CEC5616}" srcOrd="1" destOrd="0" parTransId="{697DF4E2-53D5-47E8-A8C1-FE2A6293348B}" sibTransId="{6E2D1811-2846-4E2A-A0AD-2F1D95E629D1}"/>
    <dgm:cxn modelId="{B98F0CDB-C4DC-4DD2-B4EC-EE45852A25F2}" srcId="{D774F9AB-7B3C-4B78-9A5A-485AC0671426}" destId="{8C5AE76E-68DC-4752-958A-C238CDAE4CFC}" srcOrd="0" destOrd="0" parTransId="{F1F48AD0-3135-40C0-8A0B-AD348FE8B002}" sibTransId="{26CEF38E-2D7D-4368-8330-4137657200A1}"/>
    <dgm:cxn modelId="{B0E993DC-9623-42D0-81E7-260FDDD9C483}" type="presOf" srcId="{384E945F-1B66-4110-B5C0-43BE6CEC5616}" destId="{7F0CB2F4-1879-4D23-A5EF-90F8AE92E109}" srcOrd="0" destOrd="0" presId="urn:microsoft.com/office/officeart/2008/layout/LinedList"/>
    <dgm:cxn modelId="{63BC8A6A-9B9A-4CBF-8BAF-0CE48A51B9E0}" type="presParOf" srcId="{5660D618-E09D-42AA-B08E-0A04DBEB4C79}" destId="{389B74A0-95B2-48B8-85EA-AF73391094A5}" srcOrd="0" destOrd="0" presId="urn:microsoft.com/office/officeart/2008/layout/LinedList"/>
    <dgm:cxn modelId="{4DD68267-BE14-4659-AFA8-D72E3D753AD3}" type="presParOf" srcId="{5660D618-E09D-42AA-B08E-0A04DBEB4C79}" destId="{8730E64D-B0C3-4421-9477-C4390393F348}" srcOrd="1" destOrd="0" presId="urn:microsoft.com/office/officeart/2008/layout/LinedList"/>
    <dgm:cxn modelId="{AC274A32-16A5-4B2B-8DFB-05F06DE40D64}" type="presParOf" srcId="{8730E64D-B0C3-4421-9477-C4390393F348}" destId="{9C037F2C-A25B-4FE7-8B51-626E63294EA6}" srcOrd="0" destOrd="0" presId="urn:microsoft.com/office/officeart/2008/layout/LinedList"/>
    <dgm:cxn modelId="{6363BC30-E9A6-4F97-938B-97CC794AC79D}" type="presParOf" srcId="{8730E64D-B0C3-4421-9477-C4390393F348}" destId="{8B425E7E-BFAE-4075-92EB-F5CD7443190D}" srcOrd="1" destOrd="0" presId="urn:microsoft.com/office/officeart/2008/layout/LinedList"/>
    <dgm:cxn modelId="{844299BD-A68E-46BA-96D5-6C5FE6A16C16}" type="presParOf" srcId="{5660D618-E09D-42AA-B08E-0A04DBEB4C79}" destId="{E66FA9AB-C8FC-480A-A32D-DAE5F45712A6}" srcOrd="2" destOrd="0" presId="urn:microsoft.com/office/officeart/2008/layout/LinedList"/>
    <dgm:cxn modelId="{7D2CB91C-1EDF-4C13-B882-8E33E84DF38E}" type="presParOf" srcId="{5660D618-E09D-42AA-B08E-0A04DBEB4C79}" destId="{07ABEC33-2789-47DD-87F3-E2D55C0BF7DB}" srcOrd="3" destOrd="0" presId="urn:microsoft.com/office/officeart/2008/layout/LinedList"/>
    <dgm:cxn modelId="{C9C8F5B9-751F-4AFD-865E-DF4CD81F9AD8}" type="presParOf" srcId="{07ABEC33-2789-47DD-87F3-E2D55C0BF7DB}" destId="{7F0CB2F4-1879-4D23-A5EF-90F8AE92E109}" srcOrd="0" destOrd="0" presId="urn:microsoft.com/office/officeart/2008/layout/LinedList"/>
    <dgm:cxn modelId="{86A526A9-351D-4BB2-9804-3266B0A67307}" type="presParOf" srcId="{07ABEC33-2789-47DD-87F3-E2D55C0BF7DB}" destId="{A5B44639-A1EF-4693-8C58-00FDE9C35B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B6A6E7-1298-4789-9B47-210BE8AF1BB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E6EFBB-BD6F-4051-8091-C8E439C95067}">
      <dgm:prSet/>
      <dgm:spPr/>
      <dgm:t>
        <a:bodyPr/>
        <a:lstStyle/>
        <a:p>
          <a:pPr algn="just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SoftMax layer is typically the final output layer in a neural network that performs multi-class  classification.</a:t>
          </a:r>
        </a:p>
      </dgm:t>
    </dgm:pt>
    <dgm:pt modelId="{02BAABE4-7E0F-4A92-983B-69F020DB7FFB}" type="parTrans" cxnId="{CE18F384-FC33-433E-81DA-6A0FA00A405A}">
      <dgm:prSet/>
      <dgm:spPr/>
      <dgm:t>
        <a:bodyPr/>
        <a:lstStyle/>
        <a:p>
          <a:endParaRPr lang="en-US"/>
        </a:p>
      </dgm:t>
    </dgm:pt>
    <dgm:pt modelId="{00581273-5B49-4ED8-B17A-1E6DAB1A618D}" type="sibTrans" cxnId="{CE18F384-FC33-433E-81DA-6A0FA00A405A}">
      <dgm:prSet/>
      <dgm:spPr/>
      <dgm:t>
        <a:bodyPr/>
        <a:lstStyle/>
        <a:p>
          <a:endParaRPr lang="en-US"/>
        </a:p>
      </dgm:t>
    </dgm:pt>
    <dgm:pt modelId="{035F67DF-C927-4260-A57B-13EE45312F8C}">
      <dgm:prSet/>
      <dgm:spPr/>
      <dgm:t>
        <a:bodyPr/>
        <a:lstStyle/>
        <a:p>
          <a:pPr algn="just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SoftMax regression is a generalization of logistic regression that we can use for multi-class classification.</a:t>
          </a:r>
        </a:p>
      </dgm:t>
    </dgm:pt>
    <dgm:pt modelId="{D2D4302D-4BA7-4F58-A61D-71BE042337AB}" type="parTrans" cxnId="{44F74CA4-ADDF-4581-9986-60851438451E}">
      <dgm:prSet/>
      <dgm:spPr/>
      <dgm:t>
        <a:bodyPr/>
        <a:lstStyle/>
        <a:p>
          <a:endParaRPr lang="en-US"/>
        </a:p>
      </dgm:t>
    </dgm:pt>
    <dgm:pt modelId="{7C19D795-83BE-4AF9-8258-D89DD3DE8554}" type="sibTrans" cxnId="{44F74CA4-ADDF-4581-9986-60851438451E}">
      <dgm:prSet/>
      <dgm:spPr/>
      <dgm:t>
        <a:bodyPr/>
        <a:lstStyle/>
        <a:p>
          <a:endParaRPr lang="en-US"/>
        </a:p>
      </dgm:t>
    </dgm:pt>
    <dgm:pt modelId="{3141016B-4005-43DC-B1A0-AA303A71B7D9}" type="pres">
      <dgm:prSet presAssocID="{3DB6A6E7-1298-4789-9B47-210BE8AF1BBE}" presName="vert0" presStyleCnt="0">
        <dgm:presLayoutVars>
          <dgm:dir/>
          <dgm:animOne val="branch"/>
          <dgm:animLvl val="lvl"/>
        </dgm:presLayoutVars>
      </dgm:prSet>
      <dgm:spPr/>
    </dgm:pt>
    <dgm:pt modelId="{A813EAC6-A892-4E1A-AC3B-F105E9A73D81}" type="pres">
      <dgm:prSet presAssocID="{8EE6EFBB-BD6F-4051-8091-C8E439C95067}" presName="thickLine" presStyleLbl="alignNode1" presStyleIdx="0" presStyleCnt="2"/>
      <dgm:spPr/>
    </dgm:pt>
    <dgm:pt modelId="{85767EF1-C310-4065-AD11-6F7A54D5DD86}" type="pres">
      <dgm:prSet presAssocID="{8EE6EFBB-BD6F-4051-8091-C8E439C95067}" presName="horz1" presStyleCnt="0"/>
      <dgm:spPr/>
    </dgm:pt>
    <dgm:pt modelId="{45E30E37-44EC-414B-8C7D-66F61595962F}" type="pres">
      <dgm:prSet presAssocID="{8EE6EFBB-BD6F-4051-8091-C8E439C95067}" presName="tx1" presStyleLbl="revTx" presStyleIdx="0" presStyleCnt="2"/>
      <dgm:spPr/>
    </dgm:pt>
    <dgm:pt modelId="{C3D47541-CAE1-45DA-92BA-4229053E28E0}" type="pres">
      <dgm:prSet presAssocID="{8EE6EFBB-BD6F-4051-8091-C8E439C95067}" presName="vert1" presStyleCnt="0"/>
      <dgm:spPr/>
    </dgm:pt>
    <dgm:pt modelId="{16473248-1D9E-4F07-86AD-6B6CF4807126}" type="pres">
      <dgm:prSet presAssocID="{035F67DF-C927-4260-A57B-13EE45312F8C}" presName="thickLine" presStyleLbl="alignNode1" presStyleIdx="1" presStyleCnt="2"/>
      <dgm:spPr/>
    </dgm:pt>
    <dgm:pt modelId="{5D7E8D26-D4ED-4A8E-B074-CA3A0E0D4EEB}" type="pres">
      <dgm:prSet presAssocID="{035F67DF-C927-4260-A57B-13EE45312F8C}" presName="horz1" presStyleCnt="0"/>
      <dgm:spPr/>
    </dgm:pt>
    <dgm:pt modelId="{7F05602B-403B-4666-BA75-04E8624C7D7D}" type="pres">
      <dgm:prSet presAssocID="{035F67DF-C927-4260-A57B-13EE45312F8C}" presName="tx1" presStyleLbl="revTx" presStyleIdx="1" presStyleCnt="2"/>
      <dgm:spPr/>
    </dgm:pt>
    <dgm:pt modelId="{618E86B2-6A4F-45C8-9109-395B52872C25}" type="pres">
      <dgm:prSet presAssocID="{035F67DF-C927-4260-A57B-13EE45312F8C}" presName="vert1" presStyleCnt="0"/>
      <dgm:spPr/>
    </dgm:pt>
  </dgm:ptLst>
  <dgm:cxnLst>
    <dgm:cxn modelId="{2D055821-C243-4ECE-A6D6-6F0FF723CDCF}" type="presOf" srcId="{3DB6A6E7-1298-4789-9B47-210BE8AF1BBE}" destId="{3141016B-4005-43DC-B1A0-AA303A71B7D9}" srcOrd="0" destOrd="0" presId="urn:microsoft.com/office/officeart/2008/layout/LinedList"/>
    <dgm:cxn modelId="{92037D41-EC39-46FB-AFDB-80529942A5EC}" type="presOf" srcId="{035F67DF-C927-4260-A57B-13EE45312F8C}" destId="{7F05602B-403B-4666-BA75-04E8624C7D7D}" srcOrd="0" destOrd="0" presId="urn:microsoft.com/office/officeart/2008/layout/LinedList"/>
    <dgm:cxn modelId="{CE18F384-FC33-433E-81DA-6A0FA00A405A}" srcId="{3DB6A6E7-1298-4789-9B47-210BE8AF1BBE}" destId="{8EE6EFBB-BD6F-4051-8091-C8E439C95067}" srcOrd="0" destOrd="0" parTransId="{02BAABE4-7E0F-4A92-983B-69F020DB7FFB}" sibTransId="{00581273-5B49-4ED8-B17A-1E6DAB1A618D}"/>
    <dgm:cxn modelId="{44F74CA4-ADDF-4581-9986-60851438451E}" srcId="{3DB6A6E7-1298-4789-9B47-210BE8AF1BBE}" destId="{035F67DF-C927-4260-A57B-13EE45312F8C}" srcOrd="1" destOrd="0" parTransId="{D2D4302D-4BA7-4F58-A61D-71BE042337AB}" sibTransId="{7C19D795-83BE-4AF9-8258-D89DD3DE8554}"/>
    <dgm:cxn modelId="{6DBE90ED-DD99-4E0D-9623-D72A41DE59BF}" type="presOf" srcId="{8EE6EFBB-BD6F-4051-8091-C8E439C95067}" destId="{45E30E37-44EC-414B-8C7D-66F61595962F}" srcOrd="0" destOrd="0" presId="urn:microsoft.com/office/officeart/2008/layout/LinedList"/>
    <dgm:cxn modelId="{62406FAA-8F92-4A56-A105-001F933F22E5}" type="presParOf" srcId="{3141016B-4005-43DC-B1A0-AA303A71B7D9}" destId="{A813EAC6-A892-4E1A-AC3B-F105E9A73D81}" srcOrd="0" destOrd="0" presId="urn:microsoft.com/office/officeart/2008/layout/LinedList"/>
    <dgm:cxn modelId="{E87DF083-41F0-482D-B613-934ED0A3DC6E}" type="presParOf" srcId="{3141016B-4005-43DC-B1A0-AA303A71B7D9}" destId="{85767EF1-C310-4065-AD11-6F7A54D5DD86}" srcOrd="1" destOrd="0" presId="urn:microsoft.com/office/officeart/2008/layout/LinedList"/>
    <dgm:cxn modelId="{670817CB-3838-4E88-A908-EE545113F50E}" type="presParOf" srcId="{85767EF1-C310-4065-AD11-6F7A54D5DD86}" destId="{45E30E37-44EC-414B-8C7D-66F61595962F}" srcOrd="0" destOrd="0" presId="urn:microsoft.com/office/officeart/2008/layout/LinedList"/>
    <dgm:cxn modelId="{94CEAB53-E6A8-4BE5-8874-4CBF1C828202}" type="presParOf" srcId="{85767EF1-C310-4065-AD11-6F7A54D5DD86}" destId="{C3D47541-CAE1-45DA-92BA-4229053E28E0}" srcOrd="1" destOrd="0" presId="urn:microsoft.com/office/officeart/2008/layout/LinedList"/>
    <dgm:cxn modelId="{2823DA5A-4C44-4F88-B208-F0A54C1E7480}" type="presParOf" srcId="{3141016B-4005-43DC-B1A0-AA303A71B7D9}" destId="{16473248-1D9E-4F07-86AD-6B6CF4807126}" srcOrd="2" destOrd="0" presId="urn:microsoft.com/office/officeart/2008/layout/LinedList"/>
    <dgm:cxn modelId="{C133EAE0-BA54-481E-B3F3-889EC1EC4DD6}" type="presParOf" srcId="{3141016B-4005-43DC-B1A0-AA303A71B7D9}" destId="{5D7E8D26-D4ED-4A8E-B074-CA3A0E0D4EEB}" srcOrd="3" destOrd="0" presId="urn:microsoft.com/office/officeart/2008/layout/LinedList"/>
    <dgm:cxn modelId="{3D31F211-8EE6-4C17-BF55-270110EFBBEF}" type="presParOf" srcId="{5D7E8D26-D4ED-4A8E-B074-CA3A0E0D4EEB}" destId="{7F05602B-403B-4666-BA75-04E8624C7D7D}" srcOrd="0" destOrd="0" presId="urn:microsoft.com/office/officeart/2008/layout/LinedList"/>
    <dgm:cxn modelId="{1C100CC4-E150-4726-A2D2-FB9B1DE3BC0A}" type="presParOf" srcId="{5D7E8D26-D4ED-4A8E-B074-CA3A0E0D4EEB}" destId="{618E86B2-6A4F-45C8-9109-395B52872C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8103C6-4A8E-48FC-9505-045BA92AAAE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1B274F-4141-4DCE-8119-BBF62618F053}">
      <dgm:prSet/>
      <dgm:spPr/>
      <dgm:t>
        <a:bodyPr/>
        <a:lstStyle/>
        <a:p>
          <a:r>
            <a:rPr lang="en-US" dirty="0"/>
            <a:t>Python 3.0</a:t>
          </a:r>
        </a:p>
      </dgm:t>
    </dgm:pt>
    <dgm:pt modelId="{D800DCDE-4BE2-468A-BC31-A78209F91D57}" type="parTrans" cxnId="{9B95141A-6D9B-43FD-9244-E0FE049625F7}">
      <dgm:prSet/>
      <dgm:spPr/>
      <dgm:t>
        <a:bodyPr/>
        <a:lstStyle/>
        <a:p>
          <a:endParaRPr lang="en-US"/>
        </a:p>
      </dgm:t>
    </dgm:pt>
    <dgm:pt modelId="{B97AF429-E1DD-478B-927F-C19BB7637BEA}" type="sibTrans" cxnId="{9B95141A-6D9B-43FD-9244-E0FE049625F7}">
      <dgm:prSet/>
      <dgm:spPr/>
      <dgm:t>
        <a:bodyPr/>
        <a:lstStyle/>
        <a:p>
          <a:endParaRPr lang="en-US"/>
        </a:p>
      </dgm:t>
    </dgm:pt>
    <dgm:pt modelId="{3C62D5DD-1C24-4F0A-BF34-E23DED9E89D1}">
      <dgm:prSet/>
      <dgm:spPr/>
      <dgm:t>
        <a:bodyPr/>
        <a:lstStyle/>
        <a:p>
          <a:r>
            <a:rPr lang="en-US" dirty="0"/>
            <a:t>NumPy</a:t>
          </a:r>
        </a:p>
      </dgm:t>
    </dgm:pt>
    <dgm:pt modelId="{F62BB0EC-8BB3-4608-9BFA-5467466E265C}" type="parTrans" cxnId="{1D02ADB5-3F98-4C23-B008-B0E5438DC12D}">
      <dgm:prSet/>
      <dgm:spPr/>
      <dgm:t>
        <a:bodyPr/>
        <a:lstStyle/>
        <a:p>
          <a:endParaRPr lang="en-US"/>
        </a:p>
      </dgm:t>
    </dgm:pt>
    <dgm:pt modelId="{DB78D627-18CC-4CDE-9089-AC959A42604F}" type="sibTrans" cxnId="{1D02ADB5-3F98-4C23-B008-B0E5438DC12D}">
      <dgm:prSet/>
      <dgm:spPr/>
      <dgm:t>
        <a:bodyPr/>
        <a:lstStyle/>
        <a:p>
          <a:endParaRPr lang="en-US"/>
        </a:p>
      </dgm:t>
    </dgm:pt>
    <dgm:pt modelId="{919B3AEC-EA78-4F44-9979-2BA0E85EA5A0}">
      <dgm:prSet/>
      <dgm:spPr/>
      <dgm:t>
        <a:bodyPr/>
        <a:lstStyle/>
        <a:p>
          <a:r>
            <a:rPr lang="en-US" dirty="0"/>
            <a:t>pandas</a:t>
          </a:r>
        </a:p>
      </dgm:t>
    </dgm:pt>
    <dgm:pt modelId="{364EFFF5-77F6-4540-ACBD-22D1D3D03766}" type="parTrans" cxnId="{6120C459-0C55-4ACF-B5EB-601F3A398F34}">
      <dgm:prSet/>
      <dgm:spPr/>
      <dgm:t>
        <a:bodyPr/>
        <a:lstStyle/>
        <a:p>
          <a:endParaRPr lang="en-US"/>
        </a:p>
      </dgm:t>
    </dgm:pt>
    <dgm:pt modelId="{07868ADC-9F1A-45FF-8A2B-0E8D500B751D}" type="sibTrans" cxnId="{6120C459-0C55-4ACF-B5EB-601F3A398F34}">
      <dgm:prSet/>
      <dgm:spPr/>
      <dgm:t>
        <a:bodyPr/>
        <a:lstStyle/>
        <a:p>
          <a:endParaRPr lang="en-US"/>
        </a:p>
      </dgm:t>
    </dgm:pt>
    <dgm:pt modelId="{EDE05D90-3ACF-45A4-A058-40FF803D57F7}">
      <dgm:prSet/>
      <dgm:spPr/>
      <dgm:t>
        <a:bodyPr/>
        <a:lstStyle/>
        <a:p>
          <a:r>
            <a:rPr lang="en-CA" b="0" i="0" dirty="0"/>
            <a:t>scikit-learn</a:t>
          </a:r>
          <a:endParaRPr lang="en-US" dirty="0"/>
        </a:p>
      </dgm:t>
    </dgm:pt>
    <dgm:pt modelId="{1B6B7DB0-F85D-45FD-8B7F-70527861468C}" type="parTrans" cxnId="{C05572E3-E232-4E32-934C-866375BCA0CD}">
      <dgm:prSet/>
      <dgm:spPr/>
      <dgm:t>
        <a:bodyPr/>
        <a:lstStyle/>
        <a:p>
          <a:endParaRPr lang="en-US"/>
        </a:p>
      </dgm:t>
    </dgm:pt>
    <dgm:pt modelId="{00213720-A5E6-4259-A0CB-E0A449628F1B}" type="sibTrans" cxnId="{C05572E3-E232-4E32-934C-866375BCA0CD}">
      <dgm:prSet/>
      <dgm:spPr/>
      <dgm:t>
        <a:bodyPr/>
        <a:lstStyle/>
        <a:p>
          <a:endParaRPr lang="en-US"/>
        </a:p>
      </dgm:t>
    </dgm:pt>
    <dgm:pt modelId="{BC96A056-2EB1-4468-A2F0-5435DF6B9E53}" type="pres">
      <dgm:prSet presAssocID="{C08103C6-4A8E-48FC-9505-045BA92AAAE1}" presName="linear" presStyleCnt="0">
        <dgm:presLayoutVars>
          <dgm:animLvl val="lvl"/>
          <dgm:resizeHandles val="exact"/>
        </dgm:presLayoutVars>
      </dgm:prSet>
      <dgm:spPr/>
    </dgm:pt>
    <dgm:pt modelId="{8E08DB2E-AA82-43AD-AD9A-A1A91DC4D8CA}" type="pres">
      <dgm:prSet presAssocID="{A01B274F-4141-4DCE-8119-BBF62618F05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1DAD16-20A5-4C78-9ADA-E565F48FEB8B}" type="pres">
      <dgm:prSet presAssocID="{B97AF429-E1DD-478B-927F-C19BB7637BEA}" presName="spacer" presStyleCnt="0"/>
      <dgm:spPr/>
    </dgm:pt>
    <dgm:pt modelId="{83EF2485-9A36-4E75-A8DC-D2005D04AF3D}" type="pres">
      <dgm:prSet presAssocID="{3C62D5DD-1C24-4F0A-BF34-E23DED9E89D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279051-BB4F-4E19-ABE4-28DE832D9A77}" type="pres">
      <dgm:prSet presAssocID="{DB78D627-18CC-4CDE-9089-AC959A42604F}" presName="spacer" presStyleCnt="0"/>
      <dgm:spPr/>
    </dgm:pt>
    <dgm:pt modelId="{A808C7D6-FB99-4497-8664-30CD0BBFAA28}" type="pres">
      <dgm:prSet presAssocID="{919B3AEC-EA78-4F44-9979-2BA0E85EA5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0D4D2C9-7CC1-405D-9CA9-127BC987A914}" type="pres">
      <dgm:prSet presAssocID="{07868ADC-9F1A-45FF-8A2B-0E8D500B751D}" presName="spacer" presStyleCnt="0"/>
      <dgm:spPr/>
    </dgm:pt>
    <dgm:pt modelId="{6D8FD926-1936-46E3-A50A-A8BC47154970}" type="pres">
      <dgm:prSet presAssocID="{EDE05D90-3ACF-45A4-A058-40FF803D57F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B95141A-6D9B-43FD-9244-E0FE049625F7}" srcId="{C08103C6-4A8E-48FC-9505-045BA92AAAE1}" destId="{A01B274F-4141-4DCE-8119-BBF62618F053}" srcOrd="0" destOrd="0" parTransId="{D800DCDE-4BE2-468A-BC31-A78209F91D57}" sibTransId="{B97AF429-E1DD-478B-927F-C19BB7637BEA}"/>
    <dgm:cxn modelId="{B955B12D-6B61-49F0-A1EE-8DBC4E69FB03}" type="presOf" srcId="{C08103C6-4A8E-48FC-9505-045BA92AAAE1}" destId="{BC96A056-2EB1-4468-A2F0-5435DF6B9E53}" srcOrd="0" destOrd="0" presId="urn:microsoft.com/office/officeart/2005/8/layout/vList2"/>
    <dgm:cxn modelId="{FAB38C75-FB19-470D-BEA7-E0F81A8B387E}" type="presOf" srcId="{919B3AEC-EA78-4F44-9979-2BA0E85EA5A0}" destId="{A808C7D6-FB99-4497-8664-30CD0BBFAA28}" srcOrd="0" destOrd="0" presId="urn:microsoft.com/office/officeart/2005/8/layout/vList2"/>
    <dgm:cxn modelId="{6120C459-0C55-4ACF-B5EB-601F3A398F34}" srcId="{C08103C6-4A8E-48FC-9505-045BA92AAAE1}" destId="{919B3AEC-EA78-4F44-9979-2BA0E85EA5A0}" srcOrd="2" destOrd="0" parTransId="{364EFFF5-77F6-4540-ACBD-22D1D3D03766}" sibTransId="{07868ADC-9F1A-45FF-8A2B-0E8D500B751D}"/>
    <dgm:cxn modelId="{9EF2727E-7469-4A5C-B78C-C29236FC2244}" type="presOf" srcId="{A01B274F-4141-4DCE-8119-BBF62618F053}" destId="{8E08DB2E-AA82-43AD-AD9A-A1A91DC4D8CA}" srcOrd="0" destOrd="0" presId="urn:microsoft.com/office/officeart/2005/8/layout/vList2"/>
    <dgm:cxn modelId="{1D02ADB5-3F98-4C23-B008-B0E5438DC12D}" srcId="{C08103C6-4A8E-48FC-9505-045BA92AAAE1}" destId="{3C62D5DD-1C24-4F0A-BF34-E23DED9E89D1}" srcOrd="1" destOrd="0" parTransId="{F62BB0EC-8BB3-4608-9BFA-5467466E265C}" sibTransId="{DB78D627-18CC-4CDE-9089-AC959A42604F}"/>
    <dgm:cxn modelId="{D9EC65C5-123B-4CE1-8B1B-AE6F4B5105AF}" type="presOf" srcId="{3C62D5DD-1C24-4F0A-BF34-E23DED9E89D1}" destId="{83EF2485-9A36-4E75-A8DC-D2005D04AF3D}" srcOrd="0" destOrd="0" presId="urn:microsoft.com/office/officeart/2005/8/layout/vList2"/>
    <dgm:cxn modelId="{7A7D17C8-8614-478E-BF79-91F98E079590}" type="presOf" srcId="{EDE05D90-3ACF-45A4-A058-40FF803D57F7}" destId="{6D8FD926-1936-46E3-A50A-A8BC47154970}" srcOrd="0" destOrd="0" presId="urn:microsoft.com/office/officeart/2005/8/layout/vList2"/>
    <dgm:cxn modelId="{C05572E3-E232-4E32-934C-866375BCA0CD}" srcId="{C08103C6-4A8E-48FC-9505-045BA92AAAE1}" destId="{EDE05D90-3ACF-45A4-A058-40FF803D57F7}" srcOrd="3" destOrd="0" parTransId="{1B6B7DB0-F85D-45FD-8B7F-70527861468C}" sibTransId="{00213720-A5E6-4259-A0CB-E0A449628F1B}"/>
    <dgm:cxn modelId="{C07C5A5F-C621-4549-86DB-181D8D9B9F9B}" type="presParOf" srcId="{BC96A056-2EB1-4468-A2F0-5435DF6B9E53}" destId="{8E08DB2E-AA82-43AD-AD9A-A1A91DC4D8CA}" srcOrd="0" destOrd="0" presId="urn:microsoft.com/office/officeart/2005/8/layout/vList2"/>
    <dgm:cxn modelId="{B5683F15-AD6D-4972-AA92-354B63472C95}" type="presParOf" srcId="{BC96A056-2EB1-4468-A2F0-5435DF6B9E53}" destId="{221DAD16-20A5-4C78-9ADA-E565F48FEB8B}" srcOrd="1" destOrd="0" presId="urn:microsoft.com/office/officeart/2005/8/layout/vList2"/>
    <dgm:cxn modelId="{80B15436-5070-42FF-A060-8CFEBA21C714}" type="presParOf" srcId="{BC96A056-2EB1-4468-A2F0-5435DF6B9E53}" destId="{83EF2485-9A36-4E75-A8DC-D2005D04AF3D}" srcOrd="2" destOrd="0" presId="urn:microsoft.com/office/officeart/2005/8/layout/vList2"/>
    <dgm:cxn modelId="{D18C81A6-A1C4-4CFA-AD45-7014DBCDEF1A}" type="presParOf" srcId="{BC96A056-2EB1-4468-A2F0-5435DF6B9E53}" destId="{E6279051-BB4F-4E19-ABE4-28DE832D9A77}" srcOrd="3" destOrd="0" presId="urn:microsoft.com/office/officeart/2005/8/layout/vList2"/>
    <dgm:cxn modelId="{3092C035-5E18-4673-BFF2-1398344CA890}" type="presParOf" srcId="{BC96A056-2EB1-4468-A2F0-5435DF6B9E53}" destId="{A808C7D6-FB99-4497-8664-30CD0BBFAA28}" srcOrd="4" destOrd="0" presId="urn:microsoft.com/office/officeart/2005/8/layout/vList2"/>
    <dgm:cxn modelId="{3BA16CC3-EA01-4E4C-A0D7-89D8E415D1C2}" type="presParOf" srcId="{BC96A056-2EB1-4468-A2F0-5435DF6B9E53}" destId="{20D4D2C9-7CC1-405D-9CA9-127BC987A914}" srcOrd="5" destOrd="0" presId="urn:microsoft.com/office/officeart/2005/8/layout/vList2"/>
    <dgm:cxn modelId="{CD31B256-D6B7-49AE-847A-0A8A8BD07950}" type="presParOf" srcId="{BC96A056-2EB1-4468-A2F0-5435DF6B9E53}" destId="{6D8FD926-1936-46E3-A50A-A8BC4715497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68F065-9547-4330-9986-1E604E9BD57C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8A91FDB-8AAB-4B87-AC3A-0EF7E34F385E}">
      <dgm:prSet custT="1"/>
      <dgm:spPr/>
      <dgm:t>
        <a:bodyPr/>
        <a:lstStyle/>
        <a:p>
          <a:pPr algn="just"/>
          <a:r>
            <a:rPr lang="en-US" sz="1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TFIDFTransformer</a:t>
          </a:r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</a:p>
        <a:p>
          <a:pPr algn="just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TFIDF transformer  transforms a count matrix to a normalized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tf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or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tf-idf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representation (i.e., calculates the inverse document frequencies and it encodes the documents)</a:t>
          </a:r>
        </a:p>
      </dgm:t>
    </dgm:pt>
    <dgm:pt modelId="{E4D34F84-3B78-45DE-810F-903631AF5E85}" type="sibTrans" cxnId="{F7A7CF5A-DADF-4FE0-B43E-EA0DDFCD6336}">
      <dgm:prSet phldrT="02"/>
      <dgm:spPr/>
      <dgm:t>
        <a:bodyPr/>
        <a:lstStyle/>
        <a:p>
          <a:endParaRPr lang="en-US"/>
        </a:p>
      </dgm:t>
    </dgm:pt>
    <dgm:pt modelId="{60F87A65-3CCC-4F65-AA8E-B3BA651DF38D}" type="parTrans" cxnId="{F7A7CF5A-DADF-4FE0-B43E-EA0DDFCD6336}">
      <dgm:prSet/>
      <dgm:spPr/>
      <dgm:t>
        <a:bodyPr/>
        <a:lstStyle/>
        <a:p>
          <a:endParaRPr lang="en-US"/>
        </a:p>
      </dgm:t>
    </dgm:pt>
    <dgm:pt modelId="{1FA86068-20F8-41FA-B561-8E1D97F74419}">
      <dgm:prSet custT="1"/>
      <dgm:spPr/>
      <dgm:t>
        <a:bodyPr/>
        <a:lstStyle/>
        <a:p>
          <a:pPr algn="just"/>
          <a:r>
            <a:rPr lang="en-US" sz="1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CountVectorizer</a:t>
          </a:r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()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collection of text documents is converted to a matrix of token counts using count vectorize that produces a sparse representation of the counts.</a:t>
          </a:r>
        </a:p>
      </dgm:t>
    </dgm:pt>
    <dgm:pt modelId="{4A91570A-9BD2-4504-87D9-4836694D7153}" type="parTrans" cxnId="{993436FE-F790-43FD-8DE4-D644518011EC}">
      <dgm:prSet/>
      <dgm:spPr/>
      <dgm:t>
        <a:bodyPr/>
        <a:lstStyle/>
        <a:p>
          <a:endParaRPr lang="en-CA"/>
        </a:p>
      </dgm:t>
    </dgm:pt>
    <dgm:pt modelId="{CC0DB1C4-995A-4A4C-875C-E68AC2C29B16}" type="sibTrans" cxnId="{993436FE-F790-43FD-8DE4-D644518011EC}">
      <dgm:prSet/>
      <dgm:spPr/>
      <dgm:t>
        <a:bodyPr/>
        <a:lstStyle/>
        <a:p>
          <a:endParaRPr lang="en-CA"/>
        </a:p>
      </dgm:t>
    </dgm:pt>
    <dgm:pt modelId="{9E1DABF8-ADF0-4B17-B88C-6B473E492D9C}" type="pres">
      <dgm:prSet presAssocID="{1168F065-9547-4330-9986-1E604E9BD5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267377-BE58-4BC1-9C73-F34C678787F1}" type="pres">
      <dgm:prSet presAssocID="{D8A91FDB-8AAB-4B87-AC3A-0EF7E34F385E}" presName="hierRoot1" presStyleCnt="0"/>
      <dgm:spPr/>
    </dgm:pt>
    <dgm:pt modelId="{D0EBD275-A6F8-4E68-84B2-E9678D5EE2D1}" type="pres">
      <dgm:prSet presAssocID="{D8A91FDB-8AAB-4B87-AC3A-0EF7E34F385E}" presName="composite" presStyleCnt="0"/>
      <dgm:spPr/>
    </dgm:pt>
    <dgm:pt modelId="{A24545C8-B5FF-46CC-874C-A97B0B05A36F}" type="pres">
      <dgm:prSet presAssocID="{D8A91FDB-8AAB-4B87-AC3A-0EF7E34F385E}" presName="background" presStyleLbl="node0" presStyleIdx="0" presStyleCnt="2"/>
      <dgm:spPr/>
    </dgm:pt>
    <dgm:pt modelId="{2426F98B-B365-417B-966F-C86229945BC2}" type="pres">
      <dgm:prSet presAssocID="{D8A91FDB-8AAB-4B87-AC3A-0EF7E34F385E}" presName="text" presStyleLbl="fgAcc0" presStyleIdx="0" presStyleCnt="2" custLinFactX="44172" custLinFactNeighborX="100000" custLinFactNeighborY="20852">
        <dgm:presLayoutVars>
          <dgm:chPref val="3"/>
        </dgm:presLayoutVars>
      </dgm:prSet>
      <dgm:spPr/>
    </dgm:pt>
    <dgm:pt modelId="{3ACAE7EB-78D7-4542-A81A-4977913CA5D6}" type="pres">
      <dgm:prSet presAssocID="{D8A91FDB-8AAB-4B87-AC3A-0EF7E34F385E}" presName="hierChild2" presStyleCnt="0"/>
      <dgm:spPr/>
    </dgm:pt>
    <dgm:pt modelId="{098E7526-13E7-40E1-B033-25CCAB79DD68}" type="pres">
      <dgm:prSet presAssocID="{1FA86068-20F8-41FA-B561-8E1D97F74419}" presName="hierRoot1" presStyleCnt="0"/>
      <dgm:spPr/>
    </dgm:pt>
    <dgm:pt modelId="{52B5BD48-CDF5-40AE-A169-AF3EAAB68DB0}" type="pres">
      <dgm:prSet presAssocID="{1FA86068-20F8-41FA-B561-8E1D97F74419}" presName="composite" presStyleCnt="0"/>
      <dgm:spPr/>
    </dgm:pt>
    <dgm:pt modelId="{33D7B444-0B92-488D-A7D0-6D549D9F051D}" type="pres">
      <dgm:prSet presAssocID="{1FA86068-20F8-41FA-B561-8E1D97F74419}" presName="background" presStyleLbl="node0" presStyleIdx="1" presStyleCnt="2"/>
      <dgm:spPr/>
    </dgm:pt>
    <dgm:pt modelId="{B696F51F-3B88-430A-A20E-7B0367DB2F9A}" type="pres">
      <dgm:prSet presAssocID="{1FA86068-20F8-41FA-B561-8E1D97F74419}" presName="text" presStyleLbl="fgAcc0" presStyleIdx="1" presStyleCnt="2" custLinFactX="-10269" custLinFactNeighborX="-100000" custLinFactNeighborY="9469">
        <dgm:presLayoutVars>
          <dgm:chPref val="3"/>
        </dgm:presLayoutVars>
      </dgm:prSet>
      <dgm:spPr/>
    </dgm:pt>
    <dgm:pt modelId="{ED994778-7280-4763-8EC2-874A26BC7680}" type="pres">
      <dgm:prSet presAssocID="{1FA86068-20F8-41FA-B561-8E1D97F74419}" presName="hierChild2" presStyleCnt="0"/>
      <dgm:spPr/>
    </dgm:pt>
  </dgm:ptLst>
  <dgm:cxnLst>
    <dgm:cxn modelId="{F7A7CF5A-DADF-4FE0-B43E-EA0DDFCD6336}" srcId="{1168F065-9547-4330-9986-1E604E9BD57C}" destId="{D8A91FDB-8AAB-4B87-AC3A-0EF7E34F385E}" srcOrd="0" destOrd="0" parTransId="{60F87A65-3CCC-4F65-AA8E-B3BA651DF38D}" sibTransId="{E4D34F84-3B78-45DE-810F-903631AF5E85}"/>
    <dgm:cxn modelId="{7748DDAE-1BE9-4E6E-A6D9-90BC3CC945CD}" type="presOf" srcId="{1168F065-9547-4330-9986-1E604E9BD57C}" destId="{9E1DABF8-ADF0-4B17-B88C-6B473E492D9C}" srcOrd="0" destOrd="0" presId="urn:microsoft.com/office/officeart/2005/8/layout/hierarchy1"/>
    <dgm:cxn modelId="{FD979AB3-0EE3-45EB-B86F-8666157F16E0}" type="presOf" srcId="{D8A91FDB-8AAB-4B87-AC3A-0EF7E34F385E}" destId="{2426F98B-B365-417B-966F-C86229945BC2}" srcOrd="0" destOrd="0" presId="urn:microsoft.com/office/officeart/2005/8/layout/hierarchy1"/>
    <dgm:cxn modelId="{02E7BCE3-2FF8-4AB0-8537-FFEAE9EC5884}" type="presOf" srcId="{1FA86068-20F8-41FA-B561-8E1D97F74419}" destId="{B696F51F-3B88-430A-A20E-7B0367DB2F9A}" srcOrd="0" destOrd="0" presId="urn:microsoft.com/office/officeart/2005/8/layout/hierarchy1"/>
    <dgm:cxn modelId="{993436FE-F790-43FD-8DE4-D644518011EC}" srcId="{1168F065-9547-4330-9986-1E604E9BD57C}" destId="{1FA86068-20F8-41FA-B561-8E1D97F74419}" srcOrd="1" destOrd="0" parTransId="{4A91570A-9BD2-4504-87D9-4836694D7153}" sibTransId="{CC0DB1C4-995A-4A4C-875C-E68AC2C29B16}"/>
    <dgm:cxn modelId="{6D15DB3C-6EDE-47CC-9616-F4E97EC1F2DB}" type="presParOf" srcId="{9E1DABF8-ADF0-4B17-B88C-6B473E492D9C}" destId="{96267377-BE58-4BC1-9C73-F34C678787F1}" srcOrd="0" destOrd="0" presId="urn:microsoft.com/office/officeart/2005/8/layout/hierarchy1"/>
    <dgm:cxn modelId="{C6CEECAD-FDBF-4D2C-B9FB-9C2094F9C00C}" type="presParOf" srcId="{96267377-BE58-4BC1-9C73-F34C678787F1}" destId="{D0EBD275-A6F8-4E68-84B2-E9678D5EE2D1}" srcOrd="0" destOrd="0" presId="urn:microsoft.com/office/officeart/2005/8/layout/hierarchy1"/>
    <dgm:cxn modelId="{8DBE3567-44E2-4E21-B3B0-F5E2E874E7BB}" type="presParOf" srcId="{D0EBD275-A6F8-4E68-84B2-E9678D5EE2D1}" destId="{A24545C8-B5FF-46CC-874C-A97B0B05A36F}" srcOrd="0" destOrd="0" presId="urn:microsoft.com/office/officeart/2005/8/layout/hierarchy1"/>
    <dgm:cxn modelId="{B59EA0A6-1422-46CA-8AF1-2C76E747A383}" type="presParOf" srcId="{D0EBD275-A6F8-4E68-84B2-E9678D5EE2D1}" destId="{2426F98B-B365-417B-966F-C86229945BC2}" srcOrd="1" destOrd="0" presId="urn:microsoft.com/office/officeart/2005/8/layout/hierarchy1"/>
    <dgm:cxn modelId="{B2EFD4C4-F510-4C73-8D47-8C17B30332C7}" type="presParOf" srcId="{96267377-BE58-4BC1-9C73-F34C678787F1}" destId="{3ACAE7EB-78D7-4542-A81A-4977913CA5D6}" srcOrd="1" destOrd="0" presId="urn:microsoft.com/office/officeart/2005/8/layout/hierarchy1"/>
    <dgm:cxn modelId="{53405E66-0CC9-44EF-A0CF-402C043D0495}" type="presParOf" srcId="{9E1DABF8-ADF0-4B17-B88C-6B473E492D9C}" destId="{098E7526-13E7-40E1-B033-25CCAB79DD68}" srcOrd="1" destOrd="0" presId="urn:microsoft.com/office/officeart/2005/8/layout/hierarchy1"/>
    <dgm:cxn modelId="{4DB0B1BA-84F3-4F73-A813-BCA4BAA8DA6A}" type="presParOf" srcId="{098E7526-13E7-40E1-B033-25CCAB79DD68}" destId="{52B5BD48-CDF5-40AE-A169-AF3EAAB68DB0}" srcOrd="0" destOrd="0" presId="urn:microsoft.com/office/officeart/2005/8/layout/hierarchy1"/>
    <dgm:cxn modelId="{3774175E-1201-4025-B4C7-D36CEEA28143}" type="presParOf" srcId="{52B5BD48-CDF5-40AE-A169-AF3EAAB68DB0}" destId="{33D7B444-0B92-488D-A7D0-6D549D9F051D}" srcOrd="0" destOrd="0" presId="urn:microsoft.com/office/officeart/2005/8/layout/hierarchy1"/>
    <dgm:cxn modelId="{D785135F-E606-4B48-B086-020E202DEDB0}" type="presParOf" srcId="{52B5BD48-CDF5-40AE-A169-AF3EAAB68DB0}" destId="{B696F51F-3B88-430A-A20E-7B0367DB2F9A}" srcOrd="1" destOrd="0" presId="urn:microsoft.com/office/officeart/2005/8/layout/hierarchy1"/>
    <dgm:cxn modelId="{0F271785-7DE9-4C7B-A006-DDA4D93A3CA3}" type="presParOf" srcId="{098E7526-13E7-40E1-B033-25CCAB79DD68}" destId="{ED994778-7280-4763-8EC2-874A26BC76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573B3-63A2-495F-BB55-C27642C101F6}">
      <dsp:nvSpPr>
        <dsp:cNvPr id="0" name=""/>
        <dsp:cNvSpPr/>
      </dsp:nvSpPr>
      <dsp:spPr>
        <a:xfrm>
          <a:off x="0" y="885258"/>
          <a:ext cx="6290226" cy="16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81771-F066-4DC7-B839-16A0E5541682}">
      <dsp:nvSpPr>
        <dsp:cNvPr id="0" name=""/>
        <dsp:cNvSpPr/>
      </dsp:nvSpPr>
      <dsp:spPr>
        <a:xfrm>
          <a:off x="494382" y="1252981"/>
          <a:ext cx="898877" cy="89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FF438-59AA-4E26-9038-DA62205B6502}">
      <dsp:nvSpPr>
        <dsp:cNvPr id="0" name=""/>
        <dsp:cNvSpPr/>
      </dsp:nvSpPr>
      <dsp:spPr>
        <a:xfrm>
          <a:off x="1887643" y="885258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Classification of news articles using supervised Machine Learning (ML) and Natural Language Processing (NLP) techniques</a:t>
          </a:r>
        </a:p>
      </dsp:txBody>
      <dsp:txXfrm>
        <a:off x="1887643" y="885258"/>
        <a:ext cx="4402582" cy="1634323"/>
      </dsp:txXfrm>
    </dsp:sp>
    <dsp:sp modelId="{2569EFAC-9422-40B8-83C6-3224C3260C9D}">
      <dsp:nvSpPr>
        <dsp:cNvPr id="0" name=""/>
        <dsp:cNvSpPr/>
      </dsp:nvSpPr>
      <dsp:spPr>
        <a:xfrm>
          <a:off x="0" y="2928162"/>
          <a:ext cx="6290226" cy="16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58E55-85A0-49E4-A7C3-EE12E34DAC4F}">
      <dsp:nvSpPr>
        <dsp:cNvPr id="0" name=""/>
        <dsp:cNvSpPr/>
      </dsp:nvSpPr>
      <dsp:spPr>
        <a:xfrm>
          <a:off x="494382" y="3295885"/>
          <a:ext cx="898877" cy="898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DD6FE-CDB0-4B08-97D6-827985290863}">
      <dsp:nvSpPr>
        <dsp:cNvPr id="0" name=""/>
        <dsp:cNvSpPr/>
      </dsp:nvSpPr>
      <dsp:spPr>
        <a:xfrm>
          <a:off x="1887643" y="2928162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Evaluate each classifier’s ability to select the appropriate category given an article’s title and a brief article description</a:t>
          </a:r>
        </a:p>
      </dsp:txBody>
      <dsp:txXfrm>
        <a:off x="1887643" y="2928162"/>
        <a:ext cx="4402582" cy="1634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B74A0-95B2-48B8-85EA-AF73391094A5}">
      <dsp:nvSpPr>
        <dsp:cNvPr id="0" name=""/>
        <dsp:cNvSpPr/>
      </dsp:nvSpPr>
      <dsp:spPr>
        <a:xfrm>
          <a:off x="0" y="3164"/>
          <a:ext cx="74193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37F2C-A25B-4FE7-8B51-626E63294EA6}">
      <dsp:nvSpPr>
        <dsp:cNvPr id="0" name=""/>
        <dsp:cNvSpPr/>
      </dsp:nvSpPr>
      <dsp:spPr>
        <a:xfrm>
          <a:off x="0" y="3164"/>
          <a:ext cx="7412157" cy="3626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just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libri" panose="020F0502020204030204" pitchFamily="34" charset="0"/>
              <a:cs typeface="Calibri" panose="020F0502020204030204" pitchFamily="34" charset="0"/>
            </a:rPr>
            <a:t>The multinomial Naive Bayes implements the naive Bayes algorithm for multinomially distributed data and the classifier is suitable for classification with discrete features (e.g., word counts for text classification)</a:t>
          </a:r>
        </a:p>
      </dsp:txBody>
      <dsp:txXfrm>
        <a:off x="0" y="3164"/>
        <a:ext cx="7412157" cy="3626440"/>
      </dsp:txXfrm>
    </dsp:sp>
    <dsp:sp modelId="{E66FA9AB-C8FC-480A-A32D-DAE5F45712A6}">
      <dsp:nvSpPr>
        <dsp:cNvPr id="0" name=""/>
        <dsp:cNvSpPr/>
      </dsp:nvSpPr>
      <dsp:spPr>
        <a:xfrm>
          <a:off x="0" y="3594926"/>
          <a:ext cx="7419392" cy="0"/>
        </a:xfrm>
        <a:prstGeom prst="line">
          <a:avLst/>
        </a:prstGeom>
        <a:solidFill>
          <a:schemeClr val="accent2">
            <a:hueOff val="1019668"/>
            <a:satOff val="-2658"/>
            <a:lumOff val="6274"/>
            <a:alphaOff val="0"/>
          </a:schemeClr>
        </a:solidFill>
        <a:ln w="12700" cap="flat" cmpd="sng" algn="ctr">
          <a:solidFill>
            <a:schemeClr val="accent2">
              <a:hueOff val="1019668"/>
              <a:satOff val="-2658"/>
              <a:lumOff val="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CB2F4-1879-4D23-A5EF-90F8AE92E109}">
      <dsp:nvSpPr>
        <dsp:cNvPr id="0" name=""/>
        <dsp:cNvSpPr/>
      </dsp:nvSpPr>
      <dsp:spPr>
        <a:xfrm>
          <a:off x="0" y="3629605"/>
          <a:ext cx="7419392" cy="2367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just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libri" panose="020F0502020204030204" pitchFamily="34" charset="0"/>
              <a:cs typeface="Calibri" panose="020F0502020204030204" pitchFamily="34" charset="0"/>
            </a:rPr>
            <a:t>The multinomial distribution normally requires integer feature counts and fraction counts such as TF-IDF is used in practice.</a:t>
          </a:r>
        </a:p>
      </dsp:txBody>
      <dsp:txXfrm>
        <a:off x="0" y="3629605"/>
        <a:ext cx="7419392" cy="23671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B74A0-95B2-48B8-85EA-AF73391094A5}">
      <dsp:nvSpPr>
        <dsp:cNvPr id="0" name=""/>
        <dsp:cNvSpPr/>
      </dsp:nvSpPr>
      <dsp:spPr>
        <a:xfrm>
          <a:off x="0" y="0"/>
          <a:ext cx="68857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37F2C-A25B-4FE7-8B51-626E63294EA6}">
      <dsp:nvSpPr>
        <dsp:cNvPr id="0" name=""/>
        <dsp:cNvSpPr/>
      </dsp:nvSpPr>
      <dsp:spPr>
        <a:xfrm>
          <a:off x="0" y="0"/>
          <a:ext cx="6885731" cy="273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just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Linear SVC (Support Vector Classifier) is to fit to the data you provide, returning a "best fit" hyperplane that divides, or categorizes your data.</a:t>
          </a:r>
          <a:endParaRPr lang="en-US" sz="3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0"/>
        <a:ext cx="6885731" cy="2734204"/>
      </dsp:txXfrm>
    </dsp:sp>
    <dsp:sp modelId="{E66FA9AB-C8FC-480A-A32D-DAE5F45712A6}">
      <dsp:nvSpPr>
        <dsp:cNvPr id="0" name=""/>
        <dsp:cNvSpPr/>
      </dsp:nvSpPr>
      <dsp:spPr>
        <a:xfrm>
          <a:off x="0" y="2734204"/>
          <a:ext cx="6885731" cy="0"/>
        </a:xfrm>
        <a:prstGeom prst="line">
          <a:avLst/>
        </a:prstGeom>
        <a:solidFill>
          <a:schemeClr val="accent2">
            <a:hueOff val="1019668"/>
            <a:satOff val="-2658"/>
            <a:lumOff val="6274"/>
            <a:alphaOff val="0"/>
          </a:schemeClr>
        </a:solidFill>
        <a:ln w="12700" cap="flat" cmpd="sng" algn="ctr">
          <a:solidFill>
            <a:schemeClr val="accent2">
              <a:hueOff val="1019668"/>
              <a:satOff val="-2658"/>
              <a:lumOff val="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CB2F4-1879-4D23-A5EF-90F8AE92E109}">
      <dsp:nvSpPr>
        <dsp:cNvPr id="0" name=""/>
        <dsp:cNvSpPr/>
      </dsp:nvSpPr>
      <dsp:spPr>
        <a:xfrm>
          <a:off x="0" y="2734204"/>
          <a:ext cx="6885731" cy="273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just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libri" panose="020F0502020204030204" pitchFamily="34" charset="0"/>
              <a:cs typeface="Calibri" panose="020F0502020204030204" pitchFamily="34" charset="0"/>
            </a:rPr>
            <a:t>After obtaining </a:t>
          </a:r>
          <a:r>
            <a:rPr lang="en-US" sz="35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the hyperplane, you can then feed some features to the classifier in order to acquire the "predicted" class.</a:t>
          </a:r>
          <a:endParaRPr lang="en-US" sz="3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734204"/>
        <a:ext cx="6885731" cy="27342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3EAC6-A892-4E1A-AC3B-F105E9A73D81}">
      <dsp:nvSpPr>
        <dsp:cNvPr id="0" name=""/>
        <dsp:cNvSpPr/>
      </dsp:nvSpPr>
      <dsp:spPr>
        <a:xfrm>
          <a:off x="0" y="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30E37-44EC-414B-8C7D-66F61595962F}">
      <dsp:nvSpPr>
        <dsp:cNvPr id="0" name=""/>
        <dsp:cNvSpPr/>
      </dsp:nvSpPr>
      <dsp:spPr>
        <a:xfrm>
          <a:off x="0" y="0"/>
          <a:ext cx="6290226" cy="2723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just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alibri" panose="020F0502020204030204" pitchFamily="34" charset="0"/>
              <a:cs typeface="Calibri" panose="020F0502020204030204" pitchFamily="34" charset="0"/>
            </a:rPr>
            <a:t>SoftMax layer is typically the final output layer in a neural network that performs multi-class  classification.</a:t>
          </a:r>
        </a:p>
      </dsp:txBody>
      <dsp:txXfrm>
        <a:off x="0" y="0"/>
        <a:ext cx="6290226" cy="2723872"/>
      </dsp:txXfrm>
    </dsp:sp>
    <dsp:sp modelId="{16473248-1D9E-4F07-86AD-6B6CF4807126}">
      <dsp:nvSpPr>
        <dsp:cNvPr id="0" name=""/>
        <dsp:cNvSpPr/>
      </dsp:nvSpPr>
      <dsp:spPr>
        <a:xfrm>
          <a:off x="0" y="2723872"/>
          <a:ext cx="6290226" cy="0"/>
        </a:xfrm>
        <a:prstGeom prst="line">
          <a:avLst/>
        </a:prstGeom>
        <a:solidFill>
          <a:schemeClr val="accent2">
            <a:hueOff val="1019668"/>
            <a:satOff val="-2658"/>
            <a:lumOff val="6274"/>
            <a:alphaOff val="0"/>
          </a:schemeClr>
        </a:solidFill>
        <a:ln w="12700" cap="flat" cmpd="sng" algn="ctr">
          <a:solidFill>
            <a:schemeClr val="accent2">
              <a:hueOff val="1019668"/>
              <a:satOff val="-2658"/>
              <a:lumOff val="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5602B-403B-4666-BA75-04E8624C7D7D}">
      <dsp:nvSpPr>
        <dsp:cNvPr id="0" name=""/>
        <dsp:cNvSpPr/>
      </dsp:nvSpPr>
      <dsp:spPr>
        <a:xfrm>
          <a:off x="0" y="2723872"/>
          <a:ext cx="6290226" cy="2723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just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alibri" panose="020F0502020204030204" pitchFamily="34" charset="0"/>
              <a:cs typeface="Calibri" panose="020F0502020204030204" pitchFamily="34" charset="0"/>
            </a:rPr>
            <a:t>SoftMax regression is a generalization of logistic regression that we can use for multi-class classification.</a:t>
          </a:r>
        </a:p>
      </dsp:txBody>
      <dsp:txXfrm>
        <a:off x="0" y="2723872"/>
        <a:ext cx="6290226" cy="2723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8DB2E-AA82-43AD-AD9A-A1A91DC4D8CA}">
      <dsp:nvSpPr>
        <dsp:cNvPr id="0" name=""/>
        <dsp:cNvSpPr/>
      </dsp:nvSpPr>
      <dsp:spPr>
        <a:xfrm>
          <a:off x="0" y="4792"/>
          <a:ext cx="6290226" cy="1247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Python 3.0</a:t>
          </a:r>
        </a:p>
      </dsp:txBody>
      <dsp:txXfrm>
        <a:off x="60884" y="65676"/>
        <a:ext cx="6168458" cy="1125452"/>
      </dsp:txXfrm>
    </dsp:sp>
    <dsp:sp modelId="{83EF2485-9A36-4E75-A8DC-D2005D04AF3D}">
      <dsp:nvSpPr>
        <dsp:cNvPr id="0" name=""/>
        <dsp:cNvSpPr/>
      </dsp:nvSpPr>
      <dsp:spPr>
        <a:xfrm>
          <a:off x="0" y="1401772"/>
          <a:ext cx="6290226" cy="1247220"/>
        </a:xfrm>
        <a:prstGeom prst="roundRect">
          <a:avLst/>
        </a:prstGeom>
        <a:solidFill>
          <a:schemeClr val="accent2">
            <a:hueOff val="339889"/>
            <a:satOff val="-886"/>
            <a:lumOff val="20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NumPy</a:t>
          </a:r>
        </a:p>
      </dsp:txBody>
      <dsp:txXfrm>
        <a:off x="60884" y="1462656"/>
        <a:ext cx="6168458" cy="1125452"/>
      </dsp:txXfrm>
    </dsp:sp>
    <dsp:sp modelId="{A808C7D6-FB99-4497-8664-30CD0BBFAA28}">
      <dsp:nvSpPr>
        <dsp:cNvPr id="0" name=""/>
        <dsp:cNvSpPr/>
      </dsp:nvSpPr>
      <dsp:spPr>
        <a:xfrm>
          <a:off x="0" y="2798752"/>
          <a:ext cx="6290226" cy="1247220"/>
        </a:xfrm>
        <a:prstGeom prst="roundRect">
          <a:avLst/>
        </a:prstGeom>
        <a:solidFill>
          <a:schemeClr val="accent2">
            <a:hueOff val="679779"/>
            <a:satOff val="-1772"/>
            <a:lumOff val="4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pandas</a:t>
          </a:r>
        </a:p>
      </dsp:txBody>
      <dsp:txXfrm>
        <a:off x="60884" y="2859636"/>
        <a:ext cx="6168458" cy="1125452"/>
      </dsp:txXfrm>
    </dsp:sp>
    <dsp:sp modelId="{6D8FD926-1936-46E3-A50A-A8BC47154970}">
      <dsp:nvSpPr>
        <dsp:cNvPr id="0" name=""/>
        <dsp:cNvSpPr/>
      </dsp:nvSpPr>
      <dsp:spPr>
        <a:xfrm>
          <a:off x="0" y="4195732"/>
          <a:ext cx="6290226" cy="1247220"/>
        </a:xfrm>
        <a:prstGeom prst="roundRect">
          <a:avLst/>
        </a:prstGeom>
        <a:solidFill>
          <a:schemeClr val="accent2">
            <a:hueOff val="1019668"/>
            <a:satOff val="-2658"/>
            <a:lumOff val="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200" b="0" i="0" kern="1200" dirty="0"/>
            <a:t>scikit-learn</a:t>
          </a:r>
          <a:endParaRPr lang="en-US" sz="5200" kern="1200" dirty="0"/>
        </a:p>
      </dsp:txBody>
      <dsp:txXfrm>
        <a:off x="60884" y="4256616"/>
        <a:ext cx="6168458" cy="11254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545C8-B5FF-46CC-874C-A97B0B05A36F}">
      <dsp:nvSpPr>
        <dsp:cNvPr id="0" name=""/>
        <dsp:cNvSpPr/>
      </dsp:nvSpPr>
      <dsp:spPr>
        <a:xfrm>
          <a:off x="6276026" y="1898"/>
          <a:ext cx="3147848" cy="19988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26F98B-B365-417B-966F-C86229945BC2}">
      <dsp:nvSpPr>
        <dsp:cNvPr id="0" name=""/>
        <dsp:cNvSpPr/>
      </dsp:nvSpPr>
      <dsp:spPr>
        <a:xfrm>
          <a:off x="6625787" y="334171"/>
          <a:ext cx="3147848" cy="19988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TFIDFTransformer</a:t>
          </a: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TFIDF transformer  transforms a count matrix to a normalized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tf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or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tf-idf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representation (i.e., calculates the inverse document frequencies and it encodes the documents)</a:t>
          </a:r>
        </a:p>
      </dsp:txBody>
      <dsp:txXfrm>
        <a:off x="6684332" y="392716"/>
        <a:ext cx="3030758" cy="1881793"/>
      </dsp:txXfrm>
    </dsp:sp>
    <dsp:sp modelId="{33D7B444-0B92-488D-A7D0-6D549D9F051D}">
      <dsp:nvSpPr>
        <dsp:cNvPr id="0" name=""/>
        <dsp:cNvSpPr/>
      </dsp:nvSpPr>
      <dsp:spPr>
        <a:xfrm>
          <a:off x="2113979" y="1898"/>
          <a:ext cx="3147848" cy="19988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96F51F-3B88-430A-A20E-7B0367DB2F9A}">
      <dsp:nvSpPr>
        <dsp:cNvPr id="0" name=""/>
        <dsp:cNvSpPr/>
      </dsp:nvSpPr>
      <dsp:spPr>
        <a:xfrm>
          <a:off x="2463740" y="334171"/>
          <a:ext cx="3147848" cy="19988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CountVectorizer</a:t>
          </a: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()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collection of text documents is converted to a matrix of token counts using count vectorize that produces a sparse representation of the counts.</a:t>
          </a:r>
        </a:p>
      </dsp:txBody>
      <dsp:txXfrm>
        <a:off x="2522285" y="392716"/>
        <a:ext cx="3030758" cy="1881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184DA70-C731-4C70-880D-CCD4705E623C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8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15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753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8559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524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153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596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0321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502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330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669AF7-7BEB-44E4-9852-375E34362B5B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9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727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911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4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0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432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0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2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  <p:sldLayoutId id="2147484140" r:id="rId13"/>
    <p:sldLayoutId id="2147484141" r:id="rId14"/>
    <p:sldLayoutId id="2147484142" r:id="rId15"/>
    <p:sldLayoutId id="2147484143" r:id="rId16"/>
    <p:sldLayoutId id="2147484144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HEADLINE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792626"/>
            <a:ext cx="2869090" cy="134619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Gokul Nagarajan</a:t>
            </a:r>
          </a:p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Karthik Selvaraj</a:t>
            </a:r>
          </a:p>
        </p:txBody>
      </p:sp>
      <p:pic>
        <p:nvPicPr>
          <p:cNvPr id="7" name="Graphic 6" descr="News">
            <a:extLst>
              <a:ext uri="{FF2B5EF4-FFF2-40B4-BE49-F238E27FC236}">
                <a16:creationId xmlns:a16="http://schemas.microsoft.com/office/drawing/2014/main" id="{C3BE9ACF-E97C-4F31-A11D-6BFE6E511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659" y="1803405"/>
            <a:ext cx="2662321" cy="26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0C20-F4DC-427E-8703-D136F5DE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987800" cy="514837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WITH SOFTMAX REGRESSION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3D75228-0CD5-41C5-8072-91D8421CDF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474124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4770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5068-CB75-423A-A357-295D988F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2196932"/>
            <a:ext cx="4305300" cy="287036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with softmax layer workflow mechanism</a:t>
            </a:r>
          </a:p>
        </p:txBody>
      </p:sp>
      <p:pic>
        <p:nvPicPr>
          <p:cNvPr id="1028" name="Picture 4" descr="SigmoidVsSoftmax3">
            <a:extLst>
              <a:ext uri="{FF2B5EF4-FFF2-40B4-BE49-F238E27FC236}">
                <a16:creationId xmlns:a16="http://schemas.microsoft.com/office/drawing/2014/main" id="{F34D8D7F-2006-403D-92E6-3B8EF91B7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2" r="29717"/>
          <a:stretch/>
        </p:blipFill>
        <p:spPr bwMode="auto">
          <a:xfrm>
            <a:off x="4766786" y="1524000"/>
            <a:ext cx="7425214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0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0C20-F4DC-427E-8703-D136F5DE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695700" cy="5148371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&amp; PACKAGES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42B262-B8FB-42EA-974F-1664ED5DF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593602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8310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0C20-F4DC-427E-8703-D136F5DE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4334"/>
            <a:ext cx="3471333" cy="524933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A5DE-6987-492D-8B4A-9FAB2372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6890" y="623495"/>
            <a:ext cx="7741644" cy="3267075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TagMyNews Datasets is a collection of datasets of short text fragments that we used for the evaluation of our topic-based text classifier. 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a dataset of ~32K English news extracted from RSS feeds of popular newspaper websites (nyt.com, usatoday.com, reuters.com). 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Categories are: Sport, Business, U.S., Health, SciTech, World and Entertainment.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D26FD-C566-4FC5-A9A8-CE1911B93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890" y="3338581"/>
            <a:ext cx="7956946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45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243A103-BA88-4515-ABD5-7078C7B84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5" y="2181340"/>
            <a:ext cx="5852824" cy="3028835"/>
          </a:xfrm>
          <a:prstGeom prst="rect">
            <a:avLst/>
          </a:prstGeom>
          <a:ln w="31750" cap="sq">
            <a:noFill/>
            <a:miter lim="800000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3E1F2-1E4E-44DC-AF6C-D7D31ED9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835" y="2084914"/>
            <a:ext cx="6204806" cy="3210986"/>
          </a:xfrm>
          <a:prstGeom prst="rect">
            <a:avLst/>
          </a:prstGeom>
          <a:ln w="31750" cap="sq">
            <a:noFill/>
            <a:miter lim="800000"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5F5722-2908-4350-9BA9-E97B8A4A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579275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0C20-F4DC-427E-8703-D136F5DE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4334"/>
            <a:ext cx="3992034" cy="524933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A5DE-6987-492D-8B4A-9FAB2372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718" y="804334"/>
            <a:ext cx="7111481" cy="5249333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Pre-processing the news article data involved three steps.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First, we separated each article’s title, description, and pre-labeled category into a separate text file, since the corpus is formatted into a single file.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Second, we removed all punctuation and stopwords from the title and description.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divided our data into training news articles and testing news articles. 75% of our data (24,453 articles) were designated as the training articles and the remaining 25% (8151 articles) were designated as the testing articles.</a:t>
            </a:r>
          </a:p>
        </p:txBody>
      </p:sp>
    </p:spTree>
    <p:extLst>
      <p:ext uri="{BB962C8B-B14F-4D97-AF65-F5344CB8AC3E}">
        <p14:creationId xmlns:p14="http://schemas.microsoft.com/office/powerpoint/2010/main" val="2411396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4506EA4-1D3F-4EFF-8C4C-5CD457BE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49BF887-55C3-4061-A69F-0E41CA86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770C20-F4DC-427E-8703-D136F5DE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625B6A93-1AD0-4EFF-A11C-A4B23FC5F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876662"/>
              </p:ext>
            </p:extLst>
          </p:nvPr>
        </p:nvGraphicFramePr>
        <p:xfrm>
          <a:off x="685800" y="4198374"/>
          <a:ext cx="10820400" cy="2333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C4B1FF3-A71C-481A-AA67-51C2CDA6F88F}"/>
              </a:ext>
            </a:extLst>
          </p:cNvPr>
          <p:cNvSpPr txBox="1"/>
          <p:nvPr/>
        </p:nvSpPr>
        <p:spPr>
          <a:xfrm>
            <a:off x="1179871" y="2057401"/>
            <a:ext cx="1008789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TFIDF is a statistical measure that assesses how important a word is to a document in a series of documents. The TF-IDF weighting scheme will assign each term, t, a given weight in a document as follows: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N is the number of documents. The weight is allocated by the product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𝑓𝑡,𝑑, the term frequency, and log(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/ 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𝑓𝑡), the inverse document frequency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1B93F-7E60-4792-B0D7-C61F9C1244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6000" y="2851254"/>
            <a:ext cx="2580000" cy="27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16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2EAA-CE3D-4AB2-99D0-0F965267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075" y="-3824"/>
            <a:ext cx="5613803" cy="237379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8F3134-D265-40A1-BC10-BD91AECD4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6"/>
          <a:stretch/>
        </p:blipFill>
        <p:spPr>
          <a:xfrm>
            <a:off x="4330700" y="2052736"/>
            <a:ext cx="3810750" cy="4524879"/>
          </a:xfrm>
          <a:prstGeom prst="rect">
            <a:avLst/>
          </a:prstGeom>
        </p:spPr>
      </p:pic>
      <p:pic>
        <p:nvPicPr>
          <p:cNvPr id="11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04D44E-EDAF-4323-B8C1-4C3958A6A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052736"/>
            <a:ext cx="4209111" cy="4582723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3F4A1B9A-807B-4F70-9CBD-D464D6CB4C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" name="Picture 1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424CBA2-C6D3-4DC6-BE3B-BB1C4FCD60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66"/>
          <a:stretch/>
        </p:blipFill>
        <p:spPr>
          <a:xfrm>
            <a:off x="8141450" y="2052736"/>
            <a:ext cx="4050550" cy="45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17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C0CC-4CCF-4310-8413-1F413DC3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3648-664C-4422-9D1A-6BC891BF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each classifier’s performance on individual classes, we used the three measurements derived from the confusion matrix: Precision, Recall, and F1-score.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is the class agreement of the data labels with the positive labels given by the classifier.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is the effectiveness of a classifier to identify positive labels.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F1-score is the harmonic mean of precision and recall</a:t>
            </a:r>
          </a:p>
        </p:txBody>
      </p:sp>
    </p:spTree>
    <p:extLst>
      <p:ext uri="{BB962C8B-B14F-4D97-AF65-F5344CB8AC3E}">
        <p14:creationId xmlns:p14="http://schemas.microsoft.com/office/powerpoint/2010/main" val="424255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77CAC1-E016-451A-AFF6-E05A24DC0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09162"/>
              </p:ext>
            </p:extLst>
          </p:nvPr>
        </p:nvGraphicFramePr>
        <p:xfrm>
          <a:off x="276705" y="3249131"/>
          <a:ext cx="5074920" cy="3419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4CD467C-3BB5-4204-89A7-6DDB9559A1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155734"/>
              </p:ext>
            </p:extLst>
          </p:nvPr>
        </p:nvGraphicFramePr>
        <p:xfrm>
          <a:off x="6015354" y="3249131"/>
          <a:ext cx="5490846" cy="3506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8E27A8B-FFE9-4C90-AEB9-321B497AC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855020"/>
              </p:ext>
            </p:extLst>
          </p:nvPr>
        </p:nvGraphicFramePr>
        <p:xfrm>
          <a:off x="6096000" y="0"/>
          <a:ext cx="5237509" cy="3249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A48F1306-A095-4FDD-A8F9-1397F291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4838"/>
            <a:ext cx="6211078" cy="1293028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 &amp; F1-Score FOR Naïve Bayes, NEURAL NETWORKS &amp; SVM</a:t>
            </a:r>
          </a:p>
        </p:txBody>
      </p:sp>
    </p:spTree>
    <p:extLst>
      <p:ext uri="{BB962C8B-B14F-4D97-AF65-F5344CB8AC3E}">
        <p14:creationId xmlns:p14="http://schemas.microsoft.com/office/powerpoint/2010/main" val="1390204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1F4618C-DEAF-40DE-A387-DF5C992C6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582039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6538AB-4B84-4D7A-BE7C-273BC7B5F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03986-69AA-486A-86D9-6B02E48B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DCD4BA-FECD-4D9D-9F13-BBB7B75D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4" y="1521986"/>
            <a:ext cx="4486275" cy="5148371"/>
          </a:xfrm>
        </p:spPr>
        <p:txBody>
          <a:bodyPr>
            <a:noAutofit/>
          </a:bodyPr>
          <a:lstStyle/>
          <a:p>
            <a:pPr algn="just"/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has the highest precision, recall &amp; f1-score among all the three classifiers followed by Neural Networks with Softmax layer &amp; Naïve Bayes classifier. 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Support Vector Machine classifier is highly suitable for classifying news article into their subject category in our case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AA959B-40A9-4467-ABE0-57B9CF35F7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082725"/>
              </p:ext>
            </p:extLst>
          </p:nvPr>
        </p:nvGraphicFramePr>
        <p:xfrm>
          <a:off x="4708851" y="1334343"/>
          <a:ext cx="6693157" cy="5087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B7D7788-C565-4456-922B-A4EC59031097}"/>
              </a:ext>
            </a:extLst>
          </p:cNvPr>
          <p:cNvSpPr txBox="1">
            <a:spLocks/>
          </p:cNvSpPr>
          <p:nvPr/>
        </p:nvSpPr>
        <p:spPr>
          <a:xfrm>
            <a:off x="2667002" y="436248"/>
            <a:ext cx="873500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71345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C5EB-A2AD-47DA-9B32-52E7FD96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AB6F-C3A7-40AA-8ECD-45517136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CA" dirty="0"/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Deb, N., Jha, V.,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Panjiyar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and Gupta, R. (2020). A Comparative Analysis of News Categorization Using Machine Learning Approaches. [online] Available at: http://www.ijstr.org/final-print/jan2020/A-Comparative-Analysis-Of-News-Categorization-Using-Machine-Learning-Approaches.pdf [Accessed 20 Oct. 2020].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Do, C.B. and Ng, A.Y., 2005. Transfer learning for text classification. Advances in neural information processing systems, 18, pp.299-306. </a:t>
            </a:r>
          </a:p>
          <a:p>
            <a:pPr marL="0" indent="0" algn="just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Hakim, A.A., Erwin, A.,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K.I.,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Galinium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and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Muliady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2014, October. Automated document classification for news article in Bahasa Indonesia based on term frequency inverse document frequency (TF-IDF) approach. In 2014 6th International Conference on Information Technology and Electrical Engineering (ICITEE) (pp. 1-4). IEEE.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Rana, M.I., Khalid, S. and Akbar, M.U., 2014, December. News classification based on their headlines: A review. In 17th IEEE International Multi Topic Conference 2014 (pp. 211-216). IEEE. </a:t>
            </a:r>
          </a:p>
          <a:p>
            <a:pPr marL="0" indent="0" algn="just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5805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C5EB-A2AD-47DA-9B32-52E7FD96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AB6F-C3A7-40AA-8ECD-45517136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Ruiz, M.E. and Srinivasan, P., 1998, October. Automatic text categorization using neural networks. In Proceedings of the 8th ASIS SIG/CR Workshop on Classification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(pp. 59-72). </a:t>
            </a:r>
          </a:p>
          <a:p>
            <a:pPr marL="0" indent="0" algn="just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6.TagMyNews Datasets.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Web.Archive.Org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26 Apr. 2017, web.archive.org/web/20170426015149/acube.di.unipi.it:80/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-dataset/. Accessed 8th Oct. 2020. </a:t>
            </a:r>
          </a:p>
          <a:p>
            <a:pPr marL="0" indent="0" algn="just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Wang, Z.Q., Sun, X., Zhang, D.X. and Li, X., 2006, August. An optimal SVM-based text classification algorithm. In 2006 International Conference on Machine Learning and Cybernetics (pp. 1378-1381). IEEE. </a:t>
            </a:r>
          </a:p>
          <a:p>
            <a:pPr marL="0" indent="0" algn="just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Wu, H.C.,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R.W.P., Wong, K.F. and Kwok, K.L., 2008. Interpreting TF-IDF term weights as making relevance decisions. ACM Transactions on Information Systems (TOIS), 26(3), pp.1-37. 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Jeong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M.K., 2009. Class dependent feature scaling method using naive Bayes classifier for text datamining. Pattern Recognition Letters, 30(5), pp.477-485. </a:t>
            </a:r>
          </a:p>
          <a:p>
            <a:pPr marL="0" indent="0" algn="just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9164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3C03-8C1D-495E-B030-407E3B8F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4388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C7AA-B80C-4B0E-BF01-CEE5CB84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THE NEED FOR CLASSIFICATION OF NEWS?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73CB-2610-4781-840E-57B7842D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There are numerous news sources, online news portals that are let out every minute of the daily operation.</a:t>
            </a:r>
          </a:p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News reports are relevant and flow everywhere, whether it's print media or electronic media</a:t>
            </a:r>
          </a:p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news headlines will be used to train the model and the computer will be able to very easily and correctly predict the category of each news item later.</a:t>
            </a:r>
          </a:p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all news channels and apps, this will be beneficial as it will give them an easy and speedy way to do their work</a:t>
            </a:r>
          </a:p>
        </p:txBody>
      </p:sp>
    </p:spTree>
    <p:extLst>
      <p:ext uri="{BB962C8B-B14F-4D97-AF65-F5344CB8AC3E}">
        <p14:creationId xmlns:p14="http://schemas.microsoft.com/office/powerpoint/2010/main" val="388148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6BF4-1120-4DC3-84F7-06EAD804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266" y="463953"/>
            <a:ext cx="5965333" cy="1293028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 VS DEEP LEARNING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B55CD6-963C-47E5-9AE9-B060DD9C7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4753466" cy="402412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Machine learning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subset of artificial intelligence associated with creating algorithms that can change themselves without human intervention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Deep learning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is a subset of machine learning where algorithms are created and function similarly to machine learning, but there are many levels of these algorithms, each providing a different interpretation of the data it conveys. This network of algorithms is called artificial neural networks. 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6CB9538-F606-41D4-A2FD-1D3CA1D0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124" y="2489265"/>
            <a:ext cx="5965332" cy="29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54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5318-7050-468C-B45F-8B00DF18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228" y="475124"/>
            <a:ext cx="8610600" cy="1293028"/>
          </a:xfrm>
        </p:spPr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PIPELINE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A6A1252-CD77-4BC8-B5CA-B60BED8708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20" y="1926773"/>
            <a:ext cx="2313960" cy="41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3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ACA2-6AAE-418A-BD88-DCC4685C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25" y="961542"/>
            <a:ext cx="10239375" cy="129302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66B59A-F696-4A9B-B7D9-674FE4D952E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139" t="33707" r="2380" b="5706"/>
          <a:stretch/>
        </p:blipFill>
        <p:spPr>
          <a:xfrm>
            <a:off x="243840" y="2254570"/>
            <a:ext cx="11490960" cy="44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8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0C20-F4DC-427E-8703-D136F5DE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848" y="63245"/>
            <a:ext cx="7279688" cy="192037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A5DE-6987-492D-8B4A-9FAB2372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35" y="2610169"/>
            <a:ext cx="5414865" cy="3148329"/>
          </a:xfrm>
        </p:spPr>
        <p:txBody>
          <a:bodyPr>
            <a:normAutofit/>
          </a:bodyPr>
          <a:lstStyle/>
          <a:p>
            <a:pPr lvl="0"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Supervised classification of news articles is done because we have the defined classification categories.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algorithm is trained on the labeled dataset and gives the desired output(the pre-defined categories)</a:t>
            </a:r>
          </a:p>
          <a:p>
            <a:pPr lvl="0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DC4DE83-B253-48FE-A961-707B9E89A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0" y="2298163"/>
            <a:ext cx="4526296" cy="32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8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0C20-F4DC-427E-8703-D136F5DE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4" y="1075494"/>
            <a:ext cx="3992544" cy="514837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NAÏVE BAYES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1E8257-5A19-4CD1-8418-93462AF0B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149349"/>
              </p:ext>
            </p:extLst>
          </p:nvPr>
        </p:nvGraphicFramePr>
        <p:xfrm>
          <a:off x="4086808" y="737119"/>
          <a:ext cx="7419392" cy="5999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670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0C20-F4DC-427E-8703-D136F5DE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1E8257-5A19-4CD1-8418-93462AF0B1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3967" y="746125"/>
          <a:ext cx="6885731" cy="5468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9720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1381</Words>
  <Application>Microsoft Office PowerPoint</Application>
  <PresentationFormat>Widescreen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Vapor Trail</vt:lpstr>
      <vt:lpstr>NEWS HEADLINE CLASSIFICATION</vt:lpstr>
      <vt:lpstr>OBJECTIVES</vt:lpstr>
      <vt:lpstr>WHY THE NEED FOR CLASSIFICATION OF NEWS?</vt:lpstr>
      <vt:lpstr>MACHINE LEARNING  VS DEEP LEARNING</vt:lpstr>
      <vt:lpstr>PROJECT PIPELINE</vt:lpstr>
      <vt:lpstr>MODEL SELECTION</vt:lpstr>
      <vt:lpstr>SUPERVISED LEARNING</vt:lpstr>
      <vt:lpstr>MULTINOMIAL NAÏVE BAYES</vt:lpstr>
      <vt:lpstr>SUPPORT VECTOR MACHINES</vt:lpstr>
      <vt:lpstr>NEURAL NETWORK WITH SOFTMAX REGRESSION</vt:lpstr>
      <vt:lpstr>Neural network with softmax layer workflow mechanism</vt:lpstr>
      <vt:lpstr>Programming LANGUAGE &amp; PACKAGES USED</vt:lpstr>
      <vt:lpstr>DATASET</vt:lpstr>
      <vt:lpstr>EXPLORATORY DATA ANALYSIS</vt:lpstr>
      <vt:lpstr>DATASET PREPROCESSING</vt:lpstr>
      <vt:lpstr>FEATURE EXTRACTION</vt:lpstr>
      <vt:lpstr>Confusion matrix</vt:lpstr>
      <vt:lpstr>MODEL EVALUATION</vt:lpstr>
      <vt:lpstr>PRECISION, RECALL &amp; F1-Score FOR Naïve Bayes, NEURAL NETWORKS &amp; SVM</vt:lpstr>
      <vt:lpstr>SVM has the highest precision, recall &amp; f1-score among all the three classifiers followed by Neural Networks with Softmax layer &amp; Naïve Bayes classifier.   Hence, Support Vector Machine classifier is highly suitable for classifying news article into their subject category in our case. 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HEADLINE CLASSIFICATION</dc:title>
  <dc:creator>cs karthik</dc:creator>
  <cp:lastModifiedBy>cs karthik</cp:lastModifiedBy>
  <cp:revision>12</cp:revision>
  <dcterms:created xsi:type="dcterms:W3CDTF">2020-12-07T15:14:06Z</dcterms:created>
  <dcterms:modified xsi:type="dcterms:W3CDTF">2020-12-09T17:45:11Z</dcterms:modified>
</cp:coreProperties>
</file>