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8" r:id="rId4"/>
  </p:sldMasterIdLst>
  <p:sldIdLst>
    <p:sldId id="266" r:id="rId5"/>
    <p:sldId id="308" r:id="rId6"/>
    <p:sldId id="315" r:id="rId7"/>
    <p:sldId id="316" r:id="rId8"/>
    <p:sldId id="317" r:id="rId9"/>
    <p:sldId id="318" r:id="rId10"/>
    <p:sldId id="319" r:id="rId11"/>
    <p:sldId id="323" r:id="rId12"/>
    <p:sldId id="320" r:id="rId13"/>
    <p:sldId id="321" r:id="rId14"/>
    <p:sldId id="322" r:id="rId15"/>
    <p:sldId id="324" r:id="rId16"/>
    <p:sldId id="326" r:id="rId17"/>
    <p:sldId id="327" r:id="rId18"/>
    <p:sldId id="32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F9205D-F211-4AAD-8A92-ED570C79A56A}">
          <p14:sldIdLst>
            <p14:sldId id="266"/>
            <p14:sldId id="308"/>
            <p14:sldId id="315"/>
            <p14:sldId id="316"/>
            <p14:sldId id="317"/>
            <p14:sldId id="318"/>
            <p14:sldId id="319"/>
            <p14:sldId id="323"/>
            <p14:sldId id="320"/>
            <p14:sldId id="321"/>
          </p14:sldIdLst>
        </p14:section>
        <p14:section name="Untitled Section" id="{62FA831E-1A62-477C-953F-13CE1194F76E}">
          <p14:sldIdLst>
            <p14:sldId id="322"/>
            <p14:sldId id="324"/>
            <p14:sldId id="326"/>
            <p14:sldId id="327"/>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50" d="100"/>
          <a:sy n="150" d="100"/>
        </p:scale>
        <p:origin x="-2630" y="-13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0251BE-24E3-426D-9BB2-CEBC2B6C1E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4C7213-7C0E-4682-8B6A-A0605C4CD642}">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Classification of news articles using supervised Machine Learning (ML) and Natural Language Processing (NLP) techniques</a:t>
          </a:r>
        </a:p>
      </dgm:t>
    </dgm:pt>
    <dgm:pt modelId="{11E0F03B-19E7-4E03-91A1-6049C8EBCEDF}" type="parTrans" cxnId="{780EC369-7598-4B89-ABC7-F92C360455C4}">
      <dgm:prSet/>
      <dgm:spPr/>
      <dgm:t>
        <a:bodyPr/>
        <a:lstStyle/>
        <a:p>
          <a:endParaRPr lang="en-US"/>
        </a:p>
      </dgm:t>
    </dgm:pt>
    <dgm:pt modelId="{BB3F5B08-992F-4AD7-9DE5-1AEFC554E36A}" type="sibTrans" cxnId="{780EC369-7598-4B89-ABC7-F92C360455C4}">
      <dgm:prSet/>
      <dgm:spPr/>
      <dgm:t>
        <a:bodyPr/>
        <a:lstStyle/>
        <a:p>
          <a:endParaRPr lang="en-US"/>
        </a:p>
      </dgm:t>
    </dgm:pt>
    <dgm:pt modelId="{51D12BBB-CDBB-45F3-987D-4D609001AD15}">
      <dgm:prSet/>
      <dgm:spPr/>
      <dgm:t>
        <a:bodyPr/>
        <a:lstStyle/>
        <a:p>
          <a:pPr>
            <a:lnSpc>
              <a:spcPct val="100000"/>
            </a:lnSpc>
          </a:pPr>
          <a:r>
            <a:rPr lang="en-US">
              <a:latin typeface="Times New Roman" panose="02020603050405020304" pitchFamily="18" charset="0"/>
              <a:cs typeface="Times New Roman" panose="02020603050405020304" pitchFamily="18" charset="0"/>
            </a:rPr>
            <a:t>Evaluate each classifier’s ability to select the appropriate category given an article’s title and a brief article description</a:t>
          </a:r>
          <a:endParaRPr lang="en-US" dirty="0">
            <a:latin typeface="Times New Roman" panose="02020603050405020304" pitchFamily="18" charset="0"/>
            <a:cs typeface="Times New Roman" panose="02020603050405020304" pitchFamily="18" charset="0"/>
          </a:endParaRPr>
        </a:p>
      </dgm:t>
    </dgm:pt>
    <dgm:pt modelId="{35353F0C-FAD0-4B98-9162-84F704FD43B0}" type="parTrans" cxnId="{2AD2AD83-E32D-4C56-9DDC-907DF7F5963E}">
      <dgm:prSet/>
      <dgm:spPr/>
      <dgm:t>
        <a:bodyPr/>
        <a:lstStyle/>
        <a:p>
          <a:endParaRPr lang="en-US"/>
        </a:p>
      </dgm:t>
    </dgm:pt>
    <dgm:pt modelId="{BDACB923-4E97-4C37-B84A-2CAA33A5077D}" type="sibTrans" cxnId="{2AD2AD83-E32D-4C56-9DDC-907DF7F5963E}">
      <dgm:prSet/>
      <dgm:spPr/>
      <dgm:t>
        <a:bodyPr/>
        <a:lstStyle/>
        <a:p>
          <a:endParaRPr lang="en-US"/>
        </a:p>
      </dgm:t>
    </dgm:pt>
    <dgm:pt modelId="{B50E7C2F-3A8D-4A27-8FA1-62424D5028B0}" type="pres">
      <dgm:prSet presAssocID="{090251BE-24E3-426D-9BB2-CEBC2B6C1ED3}" presName="root" presStyleCnt="0">
        <dgm:presLayoutVars>
          <dgm:dir/>
          <dgm:resizeHandles val="exact"/>
        </dgm:presLayoutVars>
      </dgm:prSet>
      <dgm:spPr/>
    </dgm:pt>
    <dgm:pt modelId="{4B6D4A9E-9AEC-4B47-BE81-0AFB31384212}" type="pres">
      <dgm:prSet presAssocID="{124C7213-7C0E-4682-8B6A-A0605C4CD642}" presName="compNode" presStyleCnt="0"/>
      <dgm:spPr/>
    </dgm:pt>
    <dgm:pt modelId="{F27573B3-63A2-495F-BB55-C27642C101F6}" type="pres">
      <dgm:prSet presAssocID="{124C7213-7C0E-4682-8B6A-A0605C4CD642}" presName="bgRect" presStyleLbl="bgShp" presStyleIdx="0" presStyleCnt="2"/>
      <dgm:spPr/>
    </dgm:pt>
    <dgm:pt modelId="{5DB81771-F066-4DC7-B839-16A0E5541682}" type="pres">
      <dgm:prSet presAssocID="{124C7213-7C0E-4682-8B6A-A0605C4CD6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FE0FCE4-DF9A-4D97-B0B7-E36964ABB678}" type="pres">
      <dgm:prSet presAssocID="{124C7213-7C0E-4682-8B6A-A0605C4CD642}" presName="spaceRect" presStyleCnt="0"/>
      <dgm:spPr/>
    </dgm:pt>
    <dgm:pt modelId="{1F1FF438-59AA-4E26-9038-DA62205B6502}" type="pres">
      <dgm:prSet presAssocID="{124C7213-7C0E-4682-8B6A-A0605C4CD642}" presName="parTx" presStyleLbl="revTx" presStyleIdx="0" presStyleCnt="2">
        <dgm:presLayoutVars>
          <dgm:chMax val="0"/>
          <dgm:chPref val="0"/>
        </dgm:presLayoutVars>
      </dgm:prSet>
      <dgm:spPr/>
    </dgm:pt>
    <dgm:pt modelId="{7C2C934D-CFE9-4545-B03C-FCD805845B92}" type="pres">
      <dgm:prSet presAssocID="{BB3F5B08-992F-4AD7-9DE5-1AEFC554E36A}" presName="sibTrans" presStyleCnt="0"/>
      <dgm:spPr/>
    </dgm:pt>
    <dgm:pt modelId="{83CFFAB9-C3DE-4DD3-93D9-DEB526B42990}" type="pres">
      <dgm:prSet presAssocID="{51D12BBB-CDBB-45F3-987D-4D609001AD15}" presName="compNode" presStyleCnt="0"/>
      <dgm:spPr/>
    </dgm:pt>
    <dgm:pt modelId="{2569EFAC-9422-40B8-83C6-3224C3260C9D}" type="pres">
      <dgm:prSet presAssocID="{51D12BBB-CDBB-45F3-987D-4D609001AD15}" presName="bgRect" presStyleLbl="bgShp" presStyleIdx="1" presStyleCnt="2"/>
      <dgm:spPr/>
    </dgm:pt>
    <dgm:pt modelId="{69F58E55-85A0-49E4-A7C3-EE12E34DAC4F}" type="pres">
      <dgm:prSet presAssocID="{51D12BBB-CDBB-45F3-987D-4D609001AD1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F1D44C0-75E6-4720-BB7B-931F9EE060E9}" type="pres">
      <dgm:prSet presAssocID="{51D12BBB-CDBB-45F3-987D-4D609001AD15}" presName="spaceRect" presStyleCnt="0"/>
      <dgm:spPr/>
    </dgm:pt>
    <dgm:pt modelId="{C46DD6FE-CDB0-4B08-97D6-827985290863}" type="pres">
      <dgm:prSet presAssocID="{51D12BBB-CDBB-45F3-987D-4D609001AD15}" presName="parTx" presStyleLbl="revTx" presStyleIdx="1" presStyleCnt="2">
        <dgm:presLayoutVars>
          <dgm:chMax val="0"/>
          <dgm:chPref val="0"/>
        </dgm:presLayoutVars>
      </dgm:prSet>
      <dgm:spPr/>
    </dgm:pt>
  </dgm:ptLst>
  <dgm:cxnLst>
    <dgm:cxn modelId="{221B0069-38BC-4267-939F-354D68C30DB3}" type="presOf" srcId="{090251BE-24E3-426D-9BB2-CEBC2B6C1ED3}" destId="{B50E7C2F-3A8D-4A27-8FA1-62424D5028B0}" srcOrd="0" destOrd="0" presId="urn:microsoft.com/office/officeart/2018/2/layout/IconVerticalSolidList"/>
    <dgm:cxn modelId="{780EC369-7598-4B89-ABC7-F92C360455C4}" srcId="{090251BE-24E3-426D-9BB2-CEBC2B6C1ED3}" destId="{124C7213-7C0E-4682-8B6A-A0605C4CD642}" srcOrd="0" destOrd="0" parTransId="{11E0F03B-19E7-4E03-91A1-6049C8EBCEDF}" sibTransId="{BB3F5B08-992F-4AD7-9DE5-1AEFC554E36A}"/>
    <dgm:cxn modelId="{2AD2AD83-E32D-4C56-9DDC-907DF7F5963E}" srcId="{090251BE-24E3-426D-9BB2-CEBC2B6C1ED3}" destId="{51D12BBB-CDBB-45F3-987D-4D609001AD15}" srcOrd="1" destOrd="0" parTransId="{35353F0C-FAD0-4B98-9162-84F704FD43B0}" sibTransId="{BDACB923-4E97-4C37-B84A-2CAA33A5077D}"/>
    <dgm:cxn modelId="{51D28EDC-598F-470E-A0B3-34966DACA2C1}" type="presOf" srcId="{124C7213-7C0E-4682-8B6A-A0605C4CD642}" destId="{1F1FF438-59AA-4E26-9038-DA62205B6502}" srcOrd="0" destOrd="0" presId="urn:microsoft.com/office/officeart/2018/2/layout/IconVerticalSolidList"/>
    <dgm:cxn modelId="{76AD4AE1-776E-46F3-9320-37418C063FAF}" type="presOf" srcId="{51D12BBB-CDBB-45F3-987D-4D609001AD15}" destId="{C46DD6FE-CDB0-4B08-97D6-827985290863}" srcOrd="0" destOrd="0" presId="urn:microsoft.com/office/officeart/2018/2/layout/IconVerticalSolidList"/>
    <dgm:cxn modelId="{440A2321-4B78-42DA-BC49-2887B7473FE7}" type="presParOf" srcId="{B50E7C2F-3A8D-4A27-8FA1-62424D5028B0}" destId="{4B6D4A9E-9AEC-4B47-BE81-0AFB31384212}" srcOrd="0" destOrd="0" presId="urn:microsoft.com/office/officeart/2018/2/layout/IconVerticalSolidList"/>
    <dgm:cxn modelId="{35DB2A0F-E881-4C4C-B20E-0084D840B3EE}" type="presParOf" srcId="{4B6D4A9E-9AEC-4B47-BE81-0AFB31384212}" destId="{F27573B3-63A2-495F-BB55-C27642C101F6}" srcOrd="0" destOrd="0" presId="urn:microsoft.com/office/officeart/2018/2/layout/IconVerticalSolidList"/>
    <dgm:cxn modelId="{3A9DC595-8E73-4022-A5A1-50F0759B7E1C}" type="presParOf" srcId="{4B6D4A9E-9AEC-4B47-BE81-0AFB31384212}" destId="{5DB81771-F066-4DC7-B839-16A0E5541682}" srcOrd="1" destOrd="0" presId="urn:microsoft.com/office/officeart/2018/2/layout/IconVerticalSolidList"/>
    <dgm:cxn modelId="{A2EDCA07-F37B-41B0-9B12-F7293374DEEC}" type="presParOf" srcId="{4B6D4A9E-9AEC-4B47-BE81-0AFB31384212}" destId="{FFE0FCE4-DF9A-4D97-B0B7-E36964ABB678}" srcOrd="2" destOrd="0" presId="urn:microsoft.com/office/officeart/2018/2/layout/IconVerticalSolidList"/>
    <dgm:cxn modelId="{E9A94FB3-CC26-4CC0-ADB8-1BBA3087DE37}" type="presParOf" srcId="{4B6D4A9E-9AEC-4B47-BE81-0AFB31384212}" destId="{1F1FF438-59AA-4E26-9038-DA62205B6502}" srcOrd="3" destOrd="0" presId="urn:microsoft.com/office/officeart/2018/2/layout/IconVerticalSolidList"/>
    <dgm:cxn modelId="{94ED7D69-364E-443A-9A1D-B4CF929A262C}" type="presParOf" srcId="{B50E7C2F-3A8D-4A27-8FA1-62424D5028B0}" destId="{7C2C934D-CFE9-4545-B03C-FCD805845B92}" srcOrd="1" destOrd="0" presId="urn:microsoft.com/office/officeart/2018/2/layout/IconVerticalSolidList"/>
    <dgm:cxn modelId="{78DCDA25-9648-4D98-AFAD-83F686713457}" type="presParOf" srcId="{B50E7C2F-3A8D-4A27-8FA1-62424D5028B0}" destId="{83CFFAB9-C3DE-4DD3-93D9-DEB526B42990}" srcOrd="2" destOrd="0" presId="urn:microsoft.com/office/officeart/2018/2/layout/IconVerticalSolidList"/>
    <dgm:cxn modelId="{CCEDE535-DC11-4CAA-96A7-44E28EDDCF99}" type="presParOf" srcId="{83CFFAB9-C3DE-4DD3-93D9-DEB526B42990}" destId="{2569EFAC-9422-40B8-83C6-3224C3260C9D}" srcOrd="0" destOrd="0" presId="urn:microsoft.com/office/officeart/2018/2/layout/IconVerticalSolidList"/>
    <dgm:cxn modelId="{13087AC0-BF33-4D8A-9829-F5B34B8995A2}" type="presParOf" srcId="{83CFFAB9-C3DE-4DD3-93D9-DEB526B42990}" destId="{69F58E55-85A0-49E4-A7C3-EE12E34DAC4F}" srcOrd="1" destOrd="0" presId="urn:microsoft.com/office/officeart/2018/2/layout/IconVerticalSolidList"/>
    <dgm:cxn modelId="{7712C329-E2C8-422B-B8B1-EEC58AEFAD29}" type="presParOf" srcId="{83CFFAB9-C3DE-4DD3-93D9-DEB526B42990}" destId="{2F1D44C0-75E6-4720-BB7B-931F9EE060E9}" srcOrd="2" destOrd="0" presId="urn:microsoft.com/office/officeart/2018/2/layout/IconVerticalSolidList"/>
    <dgm:cxn modelId="{864A9608-B6E3-4962-93FB-DD6A2A610B93}" type="presParOf" srcId="{83CFFAB9-C3DE-4DD3-93D9-DEB526B42990}" destId="{C46DD6FE-CDB0-4B08-97D6-82798529086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4F9AB-7B3C-4B78-9A5A-485AC06714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5AE76E-68DC-4752-958A-C238CDAE4CFC}">
      <dgm:prSet/>
      <dgm:spPr/>
      <dgm:t>
        <a:bodyPr/>
        <a:lstStyle/>
        <a:p>
          <a:pPr>
            <a:lnSpc>
              <a:spcPct val="100000"/>
            </a:lnSpc>
          </a:pPr>
          <a:r>
            <a:rPr lang="en-US"/>
            <a:t>Support vector machine is highly preferred by many as it produces significant accuracy with less computation power.</a:t>
          </a:r>
        </a:p>
      </dgm:t>
    </dgm:pt>
    <dgm:pt modelId="{F1F48AD0-3135-40C0-8A0B-AD348FE8B002}" type="parTrans" cxnId="{B98F0CDB-C4DC-4DD2-B4EC-EE45852A25F2}">
      <dgm:prSet/>
      <dgm:spPr/>
      <dgm:t>
        <a:bodyPr/>
        <a:lstStyle/>
        <a:p>
          <a:endParaRPr lang="en-US"/>
        </a:p>
      </dgm:t>
    </dgm:pt>
    <dgm:pt modelId="{26CEF38E-2D7D-4368-8330-4137657200A1}" type="sibTrans" cxnId="{B98F0CDB-C4DC-4DD2-B4EC-EE45852A25F2}">
      <dgm:prSet/>
      <dgm:spPr/>
      <dgm:t>
        <a:bodyPr/>
        <a:lstStyle/>
        <a:p>
          <a:endParaRPr lang="en-US"/>
        </a:p>
      </dgm:t>
    </dgm:pt>
    <dgm:pt modelId="{384E945F-1B66-4110-B5C0-43BE6CEC5616}">
      <dgm:prSet/>
      <dgm:spPr/>
      <dgm:t>
        <a:bodyPr/>
        <a:lstStyle/>
        <a:p>
          <a:pPr>
            <a:lnSpc>
              <a:spcPct val="100000"/>
            </a:lnSpc>
          </a:pPr>
          <a:r>
            <a:rPr lang="en-US"/>
            <a:t>It is effective in cases where number of dimensions is greater than the number of samples</a:t>
          </a:r>
        </a:p>
      </dgm:t>
    </dgm:pt>
    <dgm:pt modelId="{697DF4E2-53D5-47E8-A8C1-FE2A6293348B}" type="parTrans" cxnId="{CBADF1AD-A509-488C-B097-145D5DAAEE58}">
      <dgm:prSet/>
      <dgm:spPr/>
      <dgm:t>
        <a:bodyPr/>
        <a:lstStyle/>
        <a:p>
          <a:endParaRPr lang="en-US"/>
        </a:p>
      </dgm:t>
    </dgm:pt>
    <dgm:pt modelId="{6E2D1811-2846-4E2A-A0AD-2F1D95E629D1}" type="sibTrans" cxnId="{CBADF1AD-A509-488C-B097-145D5DAAEE58}">
      <dgm:prSet/>
      <dgm:spPr/>
      <dgm:t>
        <a:bodyPr/>
        <a:lstStyle/>
        <a:p>
          <a:endParaRPr lang="en-US"/>
        </a:p>
      </dgm:t>
    </dgm:pt>
    <dgm:pt modelId="{3FADD35B-A4AC-4F01-B2FE-7DC500A96548}" type="pres">
      <dgm:prSet presAssocID="{D774F9AB-7B3C-4B78-9A5A-485AC0671426}" presName="root" presStyleCnt="0">
        <dgm:presLayoutVars>
          <dgm:dir/>
          <dgm:resizeHandles val="exact"/>
        </dgm:presLayoutVars>
      </dgm:prSet>
      <dgm:spPr/>
    </dgm:pt>
    <dgm:pt modelId="{A0802899-F321-474B-A805-02BC382E38EC}" type="pres">
      <dgm:prSet presAssocID="{8C5AE76E-68DC-4752-958A-C238CDAE4CFC}" presName="compNode" presStyleCnt="0"/>
      <dgm:spPr/>
    </dgm:pt>
    <dgm:pt modelId="{B16DAFE1-F94D-4997-920D-3B1FB341CA1F}" type="pres">
      <dgm:prSet presAssocID="{8C5AE76E-68DC-4752-958A-C238CDAE4CFC}" presName="bgRect" presStyleLbl="bgShp" presStyleIdx="0" presStyleCnt="2"/>
      <dgm:spPr/>
    </dgm:pt>
    <dgm:pt modelId="{A6D9869C-6A60-4281-A99C-663FB6070893}" type="pres">
      <dgm:prSet presAssocID="{8C5AE76E-68DC-4752-958A-C238CDAE4C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27502C1-84E2-4615-AE6C-DA5FDF384E58}" type="pres">
      <dgm:prSet presAssocID="{8C5AE76E-68DC-4752-958A-C238CDAE4CFC}" presName="spaceRect" presStyleCnt="0"/>
      <dgm:spPr/>
    </dgm:pt>
    <dgm:pt modelId="{B851C103-4071-42A3-A990-E3D01304F43E}" type="pres">
      <dgm:prSet presAssocID="{8C5AE76E-68DC-4752-958A-C238CDAE4CFC}" presName="parTx" presStyleLbl="revTx" presStyleIdx="0" presStyleCnt="2">
        <dgm:presLayoutVars>
          <dgm:chMax val="0"/>
          <dgm:chPref val="0"/>
        </dgm:presLayoutVars>
      </dgm:prSet>
      <dgm:spPr/>
    </dgm:pt>
    <dgm:pt modelId="{AAFFBEDC-8FF0-407D-B52C-9921C958D05B}" type="pres">
      <dgm:prSet presAssocID="{26CEF38E-2D7D-4368-8330-4137657200A1}" presName="sibTrans" presStyleCnt="0"/>
      <dgm:spPr/>
    </dgm:pt>
    <dgm:pt modelId="{C8F01F38-DB19-4DC0-9823-4ADDBAC6109B}" type="pres">
      <dgm:prSet presAssocID="{384E945F-1B66-4110-B5C0-43BE6CEC5616}" presName="compNode" presStyleCnt="0"/>
      <dgm:spPr/>
    </dgm:pt>
    <dgm:pt modelId="{33C02D88-946A-4DB4-A317-D6A22978D048}" type="pres">
      <dgm:prSet presAssocID="{384E945F-1B66-4110-B5C0-43BE6CEC5616}" presName="bgRect" presStyleLbl="bgShp" presStyleIdx="1" presStyleCnt="2"/>
      <dgm:spPr/>
    </dgm:pt>
    <dgm:pt modelId="{3253058A-2723-4D06-801A-A31003801E7F}" type="pres">
      <dgm:prSet presAssocID="{384E945F-1B66-4110-B5C0-43BE6CEC56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797C5C4-B31B-419D-87A6-AE2201923640}" type="pres">
      <dgm:prSet presAssocID="{384E945F-1B66-4110-B5C0-43BE6CEC5616}" presName="spaceRect" presStyleCnt="0"/>
      <dgm:spPr/>
    </dgm:pt>
    <dgm:pt modelId="{9C6FC20F-F83B-4A96-90AA-180DD6DEFD2C}" type="pres">
      <dgm:prSet presAssocID="{384E945F-1B66-4110-B5C0-43BE6CEC5616}" presName="parTx" presStyleLbl="revTx" presStyleIdx="1" presStyleCnt="2">
        <dgm:presLayoutVars>
          <dgm:chMax val="0"/>
          <dgm:chPref val="0"/>
        </dgm:presLayoutVars>
      </dgm:prSet>
      <dgm:spPr/>
    </dgm:pt>
  </dgm:ptLst>
  <dgm:cxnLst>
    <dgm:cxn modelId="{390B222B-1702-4A04-8906-1417020F5BF8}" type="presOf" srcId="{D774F9AB-7B3C-4B78-9A5A-485AC0671426}" destId="{3FADD35B-A4AC-4F01-B2FE-7DC500A96548}" srcOrd="0" destOrd="0" presId="urn:microsoft.com/office/officeart/2018/2/layout/IconVerticalSolidList"/>
    <dgm:cxn modelId="{47933D37-A6FB-472C-8B8D-25451FED25AE}" type="presOf" srcId="{384E945F-1B66-4110-B5C0-43BE6CEC5616}" destId="{9C6FC20F-F83B-4A96-90AA-180DD6DEFD2C}" srcOrd="0" destOrd="0" presId="urn:microsoft.com/office/officeart/2018/2/layout/IconVerticalSolidList"/>
    <dgm:cxn modelId="{075CC888-ED88-4525-97AF-EC0A79A4E68A}" type="presOf" srcId="{8C5AE76E-68DC-4752-958A-C238CDAE4CFC}" destId="{B851C103-4071-42A3-A990-E3D01304F43E}" srcOrd="0" destOrd="0" presId="urn:microsoft.com/office/officeart/2018/2/layout/IconVerticalSolidList"/>
    <dgm:cxn modelId="{CBADF1AD-A509-488C-B097-145D5DAAEE58}" srcId="{D774F9AB-7B3C-4B78-9A5A-485AC0671426}" destId="{384E945F-1B66-4110-B5C0-43BE6CEC5616}" srcOrd="1" destOrd="0" parTransId="{697DF4E2-53D5-47E8-A8C1-FE2A6293348B}" sibTransId="{6E2D1811-2846-4E2A-A0AD-2F1D95E629D1}"/>
    <dgm:cxn modelId="{B98F0CDB-C4DC-4DD2-B4EC-EE45852A25F2}" srcId="{D774F9AB-7B3C-4B78-9A5A-485AC0671426}" destId="{8C5AE76E-68DC-4752-958A-C238CDAE4CFC}" srcOrd="0" destOrd="0" parTransId="{F1F48AD0-3135-40C0-8A0B-AD348FE8B002}" sibTransId="{26CEF38E-2D7D-4368-8330-4137657200A1}"/>
    <dgm:cxn modelId="{2F1750BB-947C-4CFB-BA80-4C69DBF46357}" type="presParOf" srcId="{3FADD35B-A4AC-4F01-B2FE-7DC500A96548}" destId="{A0802899-F321-474B-A805-02BC382E38EC}" srcOrd="0" destOrd="0" presId="urn:microsoft.com/office/officeart/2018/2/layout/IconVerticalSolidList"/>
    <dgm:cxn modelId="{75BA4F8D-89AC-4BE1-98C8-119FC88350A7}" type="presParOf" srcId="{A0802899-F321-474B-A805-02BC382E38EC}" destId="{B16DAFE1-F94D-4997-920D-3B1FB341CA1F}" srcOrd="0" destOrd="0" presId="urn:microsoft.com/office/officeart/2018/2/layout/IconVerticalSolidList"/>
    <dgm:cxn modelId="{6B17B8F1-EB2C-4229-A149-E195E3566C53}" type="presParOf" srcId="{A0802899-F321-474B-A805-02BC382E38EC}" destId="{A6D9869C-6A60-4281-A99C-663FB6070893}" srcOrd="1" destOrd="0" presId="urn:microsoft.com/office/officeart/2018/2/layout/IconVerticalSolidList"/>
    <dgm:cxn modelId="{276F2F96-9B95-4770-9691-A3E0398814F9}" type="presParOf" srcId="{A0802899-F321-474B-A805-02BC382E38EC}" destId="{327502C1-84E2-4615-AE6C-DA5FDF384E58}" srcOrd="2" destOrd="0" presId="urn:microsoft.com/office/officeart/2018/2/layout/IconVerticalSolidList"/>
    <dgm:cxn modelId="{732BD13A-CEC8-4D99-AF1B-63AC0ECFD574}" type="presParOf" srcId="{A0802899-F321-474B-A805-02BC382E38EC}" destId="{B851C103-4071-42A3-A990-E3D01304F43E}" srcOrd="3" destOrd="0" presId="urn:microsoft.com/office/officeart/2018/2/layout/IconVerticalSolidList"/>
    <dgm:cxn modelId="{24D91018-2882-432B-B6E6-3D48771607BC}" type="presParOf" srcId="{3FADD35B-A4AC-4F01-B2FE-7DC500A96548}" destId="{AAFFBEDC-8FF0-407D-B52C-9921C958D05B}" srcOrd="1" destOrd="0" presId="urn:microsoft.com/office/officeart/2018/2/layout/IconVerticalSolidList"/>
    <dgm:cxn modelId="{F44D707F-017C-426A-A3B5-429E6DDC6379}" type="presParOf" srcId="{3FADD35B-A4AC-4F01-B2FE-7DC500A96548}" destId="{C8F01F38-DB19-4DC0-9823-4ADDBAC6109B}" srcOrd="2" destOrd="0" presId="urn:microsoft.com/office/officeart/2018/2/layout/IconVerticalSolidList"/>
    <dgm:cxn modelId="{33A89C65-9C35-405E-A288-2CA48AF10F24}" type="presParOf" srcId="{C8F01F38-DB19-4DC0-9823-4ADDBAC6109B}" destId="{33C02D88-946A-4DB4-A317-D6A22978D048}" srcOrd="0" destOrd="0" presId="urn:microsoft.com/office/officeart/2018/2/layout/IconVerticalSolidList"/>
    <dgm:cxn modelId="{EC3B076D-65DF-4D83-BDA7-AF1F5961CB3C}" type="presParOf" srcId="{C8F01F38-DB19-4DC0-9823-4ADDBAC6109B}" destId="{3253058A-2723-4D06-801A-A31003801E7F}" srcOrd="1" destOrd="0" presId="urn:microsoft.com/office/officeart/2018/2/layout/IconVerticalSolidList"/>
    <dgm:cxn modelId="{1B24EBC8-5E67-4FC0-9492-8A8502FAEC5C}" type="presParOf" srcId="{C8F01F38-DB19-4DC0-9823-4ADDBAC6109B}" destId="{4797C5C4-B31B-419D-87A6-AE2201923640}" srcOrd="2" destOrd="0" presId="urn:microsoft.com/office/officeart/2018/2/layout/IconVerticalSolidList"/>
    <dgm:cxn modelId="{77D9019A-29FA-4F81-979B-28C950F35A54}" type="presParOf" srcId="{C8F01F38-DB19-4DC0-9823-4ADDBAC6109B}" destId="{9C6FC20F-F83B-4A96-90AA-180DD6DEFD2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B6A6E7-1298-4789-9B47-210BE8AF1BBE}"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8EE6EFBB-BD6F-4051-8091-C8E439C95067}">
      <dgm:prSet/>
      <dgm:spPr/>
      <dgm:t>
        <a:bodyPr/>
        <a:lstStyle/>
        <a:p>
          <a:r>
            <a:rPr lang="en-US" dirty="0"/>
            <a:t>SoftMax layer is typically the final output layer in a neural network that performs multi-class  classification.</a:t>
          </a:r>
        </a:p>
      </dgm:t>
    </dgm:pt>
    <dgm:pt modelId="{02BAABE4-7E0F-4A92-983B-69F020DB7FFB}" type="parTrans" cxnId="{CE18F384-FC33-433E-81DA-6A0FA00A405A}">
      <dgm:prSet/>
      <dgm:spPr/>
      <dgm:t>
        <a:bodyPr/>
        <a:lstStyle/>
        <a:p>
          <a:endParaRPr lang="en-US"/>
        </a:p>
      </dgm:t>
    </dgm:pt>
    <dgm:pt modelId="{00581273-5B49-4ED8-B17A-1E6DAB1A618D}" type="sibTrans" cxnId="{CE18F384-FC33-433E-81DA-6A0FA00A405A}">
      <dgm:prSet/>
      <dgm:spPr/>
      <dgm:t>
        <a:bodyPr/>
        <a:lstStyle/>
        <a:p>
          <a:endParaRPr lang="en-US"/>
        </a:p>
      </dgm:t>
    </dgm:pt>
    <dgm:pt modelId="{035F67DF-C927-4260-A57B-13EE45312F8C}">
      <dgm:prSet/>
      <dgm:spPr/>
      <dgm:t>
        <a:bodyPr/>
        <a:lstStyle/>
        <a:p>
          <a:r>
            <a:rPr lang="en-US"/>
            <a:t>SoftMax regression is a generalization of logistic regression that we can use for multi-class classification</a:t>
          </a:r>
        </a:p>
      </dgm:t>
    </dgm:pt>
    <dgm:pt modelId="{D2D4302D-4BA7-4F58-A61D-71BE042337AB}" type="parTrans" cxnId="{44F74CA4-ADDF-4581-9986-60851438451E}">
      <dgm:prSet/>
      <dgm:spPr/>
      <dgm:t>
        <a:bodyPr/>
        <a:lstStyle/>
        <a:p>
          <a:endParaRPr lang="en-US"/>
        </a:p>
      </dgm:t>
    </dgm:pt>
    <dgm:pt modelId="{7C19D795-83BE-4AF9-8258-D89DD3DE8554}" type="sibTrans" cxnId="{44F74CA4-ADDF-4581-9986-60851438451E}">
      <dgm:prSet/>
      <dgm:spPr/>
      <dgm:t>
        <a:bodyPr/>
        <a:lstStyle/>
        <a:p>
          <a:endParaRPr lang="en-US"/>
        </a:p>
      </dgm:t>
    </dgm:pt>
    <dgm:pt modelId="{E373B2E3-AF80-4F29-BF29-A6E670AB5A93}" type="pres">
      <dgm:prSet presAssocID="{3DB6A6E7-1298-4789-9B47-210BE8AF1BBE}" presName="hierChild1" presStyleCnt="0">
        <dgm:presLayoutVars>
          <dgm:chPref val="1"/>
          <dgm:dir/>
          <dgm:animOne val="branch"/>
          <dgm:animLvl val="lvl"/>
          <dgm:resizeHandles/>
        </dgm:presLayoutVars>
      </dgm:prSet>
      <dgm:spPr/>
    </dgm:pt>
    <dgm:pt modelId="{CD6051C0-9470-442D-AF8D-40FC616132FB}" type="pres">
      <dgm:prSet presAssocID="{8EE6EFBB-BD6F-4051-8091-C8E439C95067}" presName="hierRoot1" presStyleCnt="0"/>
      <dgm:spPr/>
    </dgm:pt>
    <dgm:pt modelId="{FF0026D9-5B00-441E-865B-4C980A72A980}" type="pres">
      <dgm:prSet presAssocID="{8EE6EFBB-BD6F-4051-8091-C8E439C95067}" presName="composite" presStyleCnt="0"/>
      <dgm:spPr/>
    </dgm:pt>
    <dgm:pt modelId="{E0E16C9B-D3E8-42BA-B8E0-A0668F873415}" type="pres">
      <dgm:prSet presAssocID="{8EE6EFBB-BD6F-4051-8091-C8E439C95067}" presName="background" presStyleLbl="node0" presStyleIdx="0" presStyleCnt="2"/>
      <dgm:spPr/>
    </dgm:pt>
    <dgm:pt modelId="{80EE6AD4-6EFD-4142-B37B-76714533F3AE}" type="pres">
      <dgm:prSet presAssocID="{8EE6EFBB-BD6F-4051-8091-C8E439C95067}" presName="text" presStyleLbl="fgAcc0" presStyleIdx="0" presStyleCnt="2">
        <dgm:presLayoutVars>
          <dgm:chPref val="3"/>
        </dgm:presLayoutVars>
      </dgm:prSet>
      <dgm:spPr/>
    </dgm:pt>
    <dgm:pt modelId="{8D61A8DA-5241-465D-92C2-88908F779C91}" type="pres">
      <dgm:prSet presAssocID="{8EE6EFBB-BD6F-4051-8091-C8E439C95067}" presName="hierChild2" presStyleCnt="0"/>
      <dgm:spPr/>
    </dgm:pt>
    <dgm:pt modelId="{2D1AE64A-40FA-4ECA-90C7-31DD7A86C2C8}" type="pres">
      <dgm:prSet presAssocID="{035F67DF-C927-4260-A57B-13EE45312F8C}" presName="hierRoot1" presStyleCnt="0"/>
      <dgm:spPr/>
    </dgm:pt>
    <dgm:pt modelId="{8A46FBB3-AAF3-4F67-85CA-023C54FBCDDF}" type="pres">
      <dgm:prSet presAssocID="{035F67DF-C927-4260-A57B-13EE45312F8C}" presName="composite" presStyleCnt="0"/>
      <dgm:spPr/>
    </dgm:pt>
    <dgm:pt modelId="{2DE62D88-D672-4C12-B201-C11BF7664EAA}" type="pres">
      <dgm:prSet presAssocID="{035F67DF-C927-4260-A57B-13EE45312F8C}" presName="background" presStyleLbl="node0" presStyleIdx="1" presStyleCnt="2"/>
      <dgm:spPr/>
    </dgm:pt>
    <dgm:pt modelId="{CF2B5322-6753-4166-99DC-F6875B4A332C}" type="pres">
      <dgm:prSet presAssocID="{035F67DF-C927-4260-A57B-13EE45312F8C}" presName="text" presStyleLbl="fgAcc0" presStyleIdx="1" presStyleCnt="2">
        <dgm:presLayoutVars>
          <dgm:chPref val="3"/>
        </dgm:presLayoutVars>
      </dgm:prSet>
      <dgm:spPr/>
    </dgm:pt>
    <dgm:pt modelId="{446F3415-8E85-4344-84E1-16AA1D9197C6}" type="pres">
      <dgm:prSet presAssocID="{035F67DF-C927-4260-A57B-13EE45312F8C}" presName="hierChild2" presStyleCnt="0"/>
      <dgm:spPr/>
    </dgm:pt>
  </dgm:ptLst>
  <dgm:cxnLst>
    <dgm:cxn modelId="{F6B9E509-29A2-46BC-BFBB-A24F489C322B}" type="presOf" srcId="{3DB6A6E7-1298-4789-9B47-210BE8AF1BBE}" destId="{E373B2E3-AF80-4F29-BF29-A6E670AB5A93}" srcOrd="0" destOrd="0" presId="urn:microsoft.com/office/officeart/2005/8/layout/hierarchy1"/>
    <dgm:cxn modelId="{B58EA463-5E39-4CF6-9AFF-47FF75B09156}" type="presOf" srcId="{035F67DF-C927-4260-A57B-13EE45312F8C}" destId="{CF2B5322-6753-4166-99DC-F6875B4A332C}" srcOrd="0" destOrd="0" presId="urn:microsoft.com/office/officeart/2005/8/layout/hierarchy1"/>
    <dgm:cxn modelId="{CE18F384-FC33-433E-81DA-6A0FA00A405A}" srcId="{3DB6A6E7-1298-4789-9B47-210BE8AF1BBE}" destId="{8EE6EFBB-BD6F-4051-8091-C8E439C95067}" srcOrd="0" destOrd="0" parTransId="{02BAABE4-7E0F-4A92-983B-69F020DB7FFB}" sibTransId="{00581273-5B49-4ED8-B17A-1E6DAB1A618D}"/>
    <dgm:cxn modelId="{44F74CA4-ADDF-4581-9986-60851438451E}" srcId="{3DB6A6E7-1298-4789-9B47-210BE8AF1BBE}" destId="{035F67DF-C927-4260-A57B-13EE45312F8C}" srcOrd="1" destOrd="0" parTransId="{D2D4302D-4BA7-4F58-A61D-71BE042337AB}" sibTransId="{7C19D795-83BE-4AF9-8258-D89DD3DE8554}"/>
    <dgm:cxn modelId="{9828C2B9-A62C-4ED6-87E3-DADAAFC41A6C}" type="presOf" srcId="{8EE6EFBB-BD6F-4051-8091-C8E439C95067}" destId="{80EE6AD4-6EFD-4142-B37B-76714533F3AE}" srcOrd="0" destOrd="0" presId="urn:microsoft.com/office/officeart/2005/8/layout/hierarchy1"/>
    <dgm:cxn modelId="{FAD4B5F6-2C6D-4B43-BFA5-6A503483F9B3}" type="presParOf" srcId="{E373B2E3-AF80-4F29-BF29-A6E670AB5A93}" destId="{CD6051C0-9470-442D-AF8D-40FC616132FB}" srcOrd="0" destOrd="0" presId="urn:microsoft.com/office/officeart/2005/8/layout/hierarchy1"/>
    <dgm:cxn modelId="{0979B511-D4C1-4190-BAF9-47E27C039577}" type="presParOf" srcId="{CD6051C0-9470-442D-AF8D-40FC616132FB}" destId="{FF0026D9-5B00-441E-865B-4C980A72A980}" srcOrd="0" destOrd="0" presId="urn:microsoft.com/office/officeart/2005/8/layout/hierarchy1"/>
    <dgm:cxn modelId="{6FA29C27-5E24-40D9-A16E-2DF933B161A0}" type="presParOf" srcId="{FF0026D9-5B00-441E-865B-4C980A72A980}" destId="{E0E16C9B-D3E8-42BA-B8E0-A0668F873415}" srcOrd="0" destOrd="0" presId="urn:microsoft.com/office/officeart/2005/8/layout/hierarchy1"/>
    <dgm:cxn modelId="{6F31E4C0-9C23-4E0A-891E-A0E0A48F50FD}" type="presParOf" srcId="{FF0026D9-5B00-441E-865B-4C980A72A980}" destId="{80EE6AD4-6EFD-4142-B37B-76714533F3AE}" srcOrd="1" destOrd="0" presId="urn:microsoft.com/office/officeart/2005/8/layout/hierarchy1"/>
    <dgm:cxn modelId="{FA45C734-76E8-433C-BAA9-DF831F91AA76}" type="presParOf" srcId="{CD6051C0-9470-442D-AF8D-40FC616132FB}" destId="{8D61A8DA-5241-465D-92C2-88908F779C91}" srcOrd="1" destOrd="0" presId="urn:microsoft.com/office/officeart/2005/8/layout/hierarchy1"/>
    <dgm:cxn modelId="{D93D394A-780E-4F2D-96A4-13D888E7D748}" type="presParOf" srcId="{E373B2E3-AF80-4F29-BF29-A6E670AB5A93}" destId="{2D1AE64A-40FA-4ECA-90C7-31DD7A86C2C8}" srcOrd="1" destOrd="0" presId="urn:microsoft.com/office/officeart/2005/8/layout/hierarchy1"/>
    <dgm:cxn modelId="{90E3B5E0-79CA-4353-BB69-E5BAEB24712F}" type="presParOf" srcId="{2D1AE64A-40FA-4ECA-90C7-31DD7A86C2C8}" destId="{8A46FBB3-AAF3-4F67-85CA-023C54FBCDDF}" srcOrd="0" destOrd="0" presId="urn:microsoft.com/office/officeart/2005/8/layout/hierarchy1"/>
    <dgm:cxn modelId="{20644982-2045-4C57-90B5-2A60950F2FAA}" type="presParOf" srcId="{8A46FBB3-AAF3-4F67-85CA-023C54FBCDDF}" destId="{2DE62D88-D672-4C12-B201-C11BF7664EAA}" srcOrd="0" destOrd="0" presId="urn:microsoft.com/office/officeart/2005/8/layout/hierarchy1"/>
    <dgm:cxn modelId="{A2FF82DA-89F2-4507-AAE9-68EE9C70E817}" type="presParOf" srcId="{8A46FBB3-AAF3-4F67-85CA-023C54FBCDDF}" destId="{CF2B5322-6753-4166-99DC-F6875B4A332C}" srcOrd="1" destOrd="0" presId="urn:microsoft.com/office/officeart/2005/8/layout/hierarchy1"/>
    <dgm:cxn modelId="{AA22C5F7-2D62-437C-AB02-F180967B3600}" type="presParOf" srcId="{2D1AE64A-40FA-4ECA-90C7-31DD7A86C2C8}" destId="{446F3415-8E85-4344-84E1-16AA1D9197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573B3-63A2-495F-BB55-C27642C101F6}">
      <dsp:nvSpPr>
        <dsp:cNvPr id="0" name=""/>
        <dsp:cNvSpPr/>
      </dsp:nvSpPr>
      <dsp:spPr>
        <a:xfrm>
          <a:off x="0" y="885258"/>
          <a:ext cx="6290226" cy="1634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81771-F066-4DC7-B839-16A0E5541682}">
      <dsp:nvSpPr>
        <dsp:cNvPr id="0" name=""/>
        <dsp:cNvSpPr/>
      </dsp:nvSpPr>
      <dsp:spPr>
        <a:xfrm>
          <a:off x="494382" y="1252981"/>
          <a:ext cx="898877" cy="898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1FF438-59AA-4E26-9038-DA62205B6502}">
      <dsp:nvSpPr>
        <dsp:cNvPr id="0" name=""/>
        <dsp:cNvSpPr/>
      </dsp:nvSpPr>
      <dsp:spPr>
        <a:xfrm>
          <a:off x="1887643" y="885258"/>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Classification of news articles using supervised Machine Learning (ML) and Natural Language Processing (NLP) techniques</a:t>
          </a:r>
        </a:p>
      </dsp:txBody>
      <dsp:txXfrm>
        <a:off x="1887643" y="885258"/>
        <a:ext cx="4402582" cy="1634323"/>
      </dsp:txXfrm>
    </dsp:sp>
    <dsp:sp modelId="{2569EFAC-9422-40B8-83C6-3224C3260C9D}">
      <dsp:nvSpPr>
        <dsp:cNvPr id="0" name=""/>
        <dsp:cNvSpPr/>
      </dsp:nvSpPr>
      <dsp:spPr>
        <a:xfrm>
          <a:off x="0" y="2928162"/>
          <a:ext cx="6290226" cy="1634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58E55-85A0-49E4-A7C3-EE12E34DAC4F}">
      <dsp:nvSpPr>
        <dsp:cNvPr id="0" name=""/>
        <dsp:cNvSpPr/>
      </dsp:nvSpPr>
      <dsp:spPr>
        <a:xfrm>
          <a:off x="494382" y="3295885"/>
          <a:ext cx="898877" cy="898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6DD6FE-CDB0-4B08-97D6-827985290863}">
      <dsp:nvSpPr>
        <dsp:cNvPr id="0" name=""/>
        <dsp:cNvSpPr/>
      </dsp:nvSpPr>
      <dsp:spPr>
        <a:xfrm>
          <a:off x="1887643" y="2928162"/>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977900">
            <a:lnSpc>
              <a:spcPct val="10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Evaluate each classifier’s ability to select the appropriate category given an article’s title and a brief article description</a:t>
          </a:r>
          <a:endParaRPr lang="en-US" sz="2200" kern="1200" dirty="0">
            <a:latin typeface="Times New Roman" panose="02020603050405020304" pitchFamily="18" charset="0"/>
            <a:cs typeface="Times New Roman" panose="02020603050405020304" pitchFamily="18" charset="0"/>
          </a:endParaRPr>
        </a:p>
      </dsp:txBody>
      <dsp:txXfrm>
        <a:off x="1887643" y="2928162"/>
        <a:ext cx="4402582" cy="1634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DAFE1-F94D-4997-920D-3B1FB341CA1F}">
      <dsp:nvSpPr>
        <dsp:cNvPr id="0" name=""/>
        <dsp:cNvSpPr/>
      </dsp:nvSpPr>
      <dsp:spPr>
        <a:xfrm>
          <a:off x="0" y="885258"/>
          <a:ext cx="6290226" cy="1634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9869C-6A60-4281-A99C-663FB6070893}">
      <dsp:nvSpPr>
        <dsp:cNvPr id="0" name=""/>
        <dsp:cNvSpPr/>
      </dsp:nvSpPr>
      <dsp:spPr>
        <a:xfrm>
          <a:off x="494382" y="1252981"/>
          <a:ext cx="898877" cy="898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51C103-4071-42A3-A990-E3D01304F43E}">
      <dsp:nvSpPr>
        <dsp:cNvPr id="0" name=""/>
        <dsp:cNvSpPr/>
      </dsp:nvSpPr>
      <dsp:spPr>
        <a:xfrm>
          <a:off x="1887643" y="885258"/>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889000">
            <a:lnSpc>
              <a:spcPct val="100000"/>
            </a:lnSpc>
            <a:spcBef>
              <a:spcPct val="0"/>
            </a:spcBef>
            <a:spcAft>
              <a:spcPct val="35000"/>
            </a:spcAft>
            <a:buNone/>
          </a:pPr>
          <a:r>
            <a:rPr lang="en-US" sz="2000" kern="1200"/>
            <a:t>Support vector machine is highly preferred by many as it produces significant accuracy with less computation power.</a:t>
          </a:r>
        </a:p>
      </dsp:txBody>
      <dsp:txXfrm>
        <a:off x="1887643" y="885258"/>
        <a:ext cx="4402582" cy="1634323"/>
      </dsp:txXfrm>
    </dsp:sp>
    <dsp:sp modelId="{33C02D88-946A-4DB4-A317-D6A22978D048}">
      <dsp:nvSpPr>
        <dsp:cNvPr id="0" name=""/>
        <dsp:cNvSpPr/>
      </dsp:nvSpPr>
      <dsp:spPr>
        <a:xfrm>
          <a:off x="0" y="2928162"/>
          <a:ext cx="6290226" cy="1634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3058A-2723-4D06-801A-A31003801E7F}">
      <dsp:nvSpPr>
        <dsp:cNvPr id="0" name=""/>
        <dsp:cNvSpPr/>
      </dsp:nvSpPr>
      <dsp:spPr>
        <a:xfrm>
          <a:off x="494382" y="3295885"/>
          <a:ext cx="898877" cy="898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FC20F-F83B-4A96-90AA-180DD6DEFD2C}">
      <dsp:nvSpPr>
        <dsp:cNvPr id="0" name=""/>
        <dsp:cNvSpPr/>
      </dsp:nvSpPr>
      <dsp:spPr>
        <a:xfrm>
          <a:off x="1887643" y="2928162"/>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889000">
            <a:lnSpc>
              <a:spcPct val="100000"/>
            </a:lnSpc>
            <a:spcBef>
              <a:spcPct val="0"/>
            </a:spcBef>
            <a:spcAft>
              <a:spcPct val="35000"/>
            </a:spcAft>
            <a:buNone/>
          </a:pPr>
          <a:r>
            <a:rPr lang="en-US" sz="2000" kern="1200"/>
            <a:t>It is effective in cases where number of dimensions is greater than the number of samples</a:t>
          </a:r>
        </a:p>
      </dsp:txBody>
      <dsp:txXfrm>
        <a:off x="1887643" y="2928162"/>
        <a:ext cx="4402582" cy="1634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16C9B-D3E8-42BA-B8E0-A0668F873415}">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0EE6AD4-6EFD-4142-B37B-76714533F3AE}">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SoftMax layer is typically the final output layer in a neural network that performs multi-class  classification.</a:t>
          </a:r>
        </a:p>
      </dsp:txBody>
      <dsp:txXfrm>
        <a:off x="602678" y="623956"/>
        <a:ext cx="4463730" cy="2771523"/>
      </dsp:txXfrm>
    </dsp:sp>
    <dsp:sp modelId="{2DE62D88-D672-4C12-B201-C11BF7664EAA}">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CF2B5322-6753-4166-99DC-F6875B4A332C}">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SoftMax regression is a generalization of logistic regression that we can use for multi-class classification</a:t>
          </a:r>
        </a:p>
      </dsp:txBody>
      <dsp:txXfrm>
        <a:off x="6269123" y="623956"/>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12/3/2020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696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4596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6594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32047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05895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60004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3386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4878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8795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562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12/3/2020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563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381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0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050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215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22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23086586"/>
      </p:ext>
    </p:extLst>
  </p:cSld>
  <p:clrMap bg1="dk1" tx1="lt1" bg2="dk2" tx2="lt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87410" y="1803405"/>
            <a:ext cx="6132990" cy="1825096"/>
          </a:xfrm>
        </p:spPr>
        <p:txBody>
          <a:bodyPr>
            <a:normAutofit/>
          </a:bodyPr>
          <a:lstStyle/>
          <a:p>
            <a:r>
              <a:rPr lang="en-US" sz="5600" b="1"/>
              <a:t>NEWS CLASSIFICATION</a:t>
            </a:r>
            <a:endParaRPr lang="en-US" sz="5600" b="1"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687410" y="3632201"/>
            <a:ext cx="6132990" cy="685800"/>
          </a:xfrm>
        </p:spPr>
        <p:txBody>
          <a:bodyPr>
            <a:normAutofit/>
          </a:bodyPr>
          <a:lstStyle/>
          <a:p>
            <a:r>
              <a:rPr lang="en-US" sz="1700" b="1" dirty="0"/>
              <a:t>Gokul Nagarajan</a:t>
            </a:r>
          </a:p>
          <a:p>
            <a:r>
              <a:rPr lang="en-US" sz="1700" b="1" dirty="0"/>
              <a:t>Karthik Selvaraj</a:t>
            </a:r>
          </a:p>
        </p:txBody>
      </p:sp>
      <p:pic>
        <p:nvPicPr>
          <p:cNvPr id="7" name="Graphic 6" descr="News">
            <a:extLst>
              <a:ext uri="{FF2B5EF4-FFF2-40B4-BE49-F238E27FC236}">
                <a16:creationId xmlns:a16="http://schemas.microsoft.com/office/drawing/2014/main" id="{C3BE9ACF-E97C-4F31-A11D-6BFE6E5115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659" y="1803405"/>
            <a:ext cx="2662321" cy="266232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36">
            <a:extLst>
              <a:ext uri="{FF2B5EF4-FFF2-40B4-BE49-F238E27FC236}">
                <a16:creationId xmlns:a16="http://schemas.microsoft.com/office/drawing/2014/main" id="{5E71BCA0-2CC4-4511-8ACE-FEABFF195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48" name="Rectangle 38">
            <a:extLst>
              <a:ext uri="{FF2B5EF4-FFF2-40B4-BE49-F238E27FC236}">
                <a16:creationId xmlns:a16="http://schemas.microsoft.com/office/drawing/2014/main" id="{D567CE95-3F9D-487B-9691-9F9F373D4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11">
            <a:extLst>
              <a:ext uri="{FF2B5EF4-FFF2-40B4-BE49-F238E27FC236}">
                <a16:creationId xmlns:a16="http://schemas.microsoft.com/office/drawing/2014/main" id="{208AFD4B-8EA2-4DBD-A4CF-13C72244A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07" y="562356"/>
            <a:ext cx="5375825"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11">
            <a:extLst>
              <a:ext uri="{FF2B5EF4-FFF2-40B4-BE49-F238E27FC236}">
                <a16:creationId xmlns:a16="http://schemas.microsoft.com/office/drawing/2014/main" id="{3AC96DF3-5074-4A88-9821-770809AB2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520763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243A103-BA88-4515-ABD5-7078C7B842AF}"/>
              </a:ext>
            </a:extLst>
          </p:cNvPr>
          <p:cNvPicPr>
            <a:picLocks noChangeAspect="1"/>
          </p:cNvPicPr>
          <p:nvPr/>
        </p:nvPicPr>
        <p:blipFill>
          <a:blip r:embed="rId3"/>
          <a:stretch>
            <a:fillRect/>
          </a:stretch>
        </p:blipFill>
        <p:spPr>
          <a:xfrm>
            <a:off x="1126003" y="2332070"/>
            <a:ext cx="4239342" cy="2193859"/>
          </a:xfrm>
          <a:prstGeom prst="rect">
            <a:avLst/>
          </a:prstGeom>
          <a:ln w="31750" cap="sq">
            <a:noFill/>
            <a:miter lim="800000"/>
          </a:ln>
        </p:spPr>
      </p:pic>
      <p:sp>
        <p:nvSpPr>
          <p:cNvPr id="45" name="Rounded Rectangle 11">
            <a:extLst>
              <a:ext uri="{FF2B5EF4-FFF2-40B4-BE49-F238E27FC236}">
                <a16:creationId xmlns:a16="http://schemas.microsoft.com/office/drawing/2014/main" id="{C726DDDC-89E6-413F-B0E0-977D0A6E8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562356"/>
            <a:ext cx="5375825"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11">
            <a:extLst>
              <a:ext uri="{FF2B5EF4-FFF2-40B4-BE49-F238E27FC236}">
                <a16:creationId xmlns:a16="http://schemas.microsoft.com/office/drawing/2014/main" id="{C70C6D9D-EB49-44C4-9E6C-A6AD3CE6F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962" y="643464"/>
            <a:ext cx="520763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883E1F2-1E4E-44DC-AF6C-D7D31ED9FF08}"/>
              </a:ext>
            </a:extLst>
          </p:cNvPr>
          <p:cNvPicPr>
            <a:picLocks noChangeAspect="1"/>
          </p:cNvPicPr>
          <p:nvPr/>
        </p:nvPicPr>
        <p:blipFill>
          <a:blip r:embed="rId4"/>
          <a:stretch>
            <a:fillRect/>
          </a:stretch>
        </p:blipFill>
        <p:spPr>
          <a:xfrm>
            <a:off x="6823562" y="2331270"/>
            <a:ext cx="4242434" cy="2195459"/>
          </a:xfrm>
          <a:prstGeom prst="rect">
            <a:avLst/>
          </a:prstGeom>
          <a:ln w="31750" cap="sq">
            <a:noFill/>
            <a:miter lim="800000"/>
          </a:ln>
        </p:spPr>
      </p:pic>
    </p:spTree>
    <p:extLst>
      <p:ext uri="{BB962C8B-B14F-4D97-AF65-F5344CB8AC3E}">
        <p14:creationId xmlns:p14="http://schemas.microsoft.com/office/powerpoint/2010/main" val="257927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Rectangle 31">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8" name="Picture 33">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sz="3100" b="1" dirty="0">
                <a:solidFill>
                  <a:srgbClr val="FFFFFF"/>
                </a:solidFill>
              </a:rPr>
              <a:t>DATASET</a:t>
            </a:r>
            <a:br>
              <a:rPr lang="en-US" sz="3100" b="1" dirty="0">
                <a:solidFill>
                  <a:srgbClr val="FFFFFF"/>
                </a:solidFill>
              </a:rPr>
            </a:br>
            <a:r>
              <a:rPr lang="en-US" sz="3100" b="1" dirty="0">
                <a:solidFill>
                  <a:srgbClr val="FFFFFF"/>
                </a:solidFill>
              </a:rPr>
              <a:t>PREPROCESSING</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pPr marL="0" indent="0">
              <a:buNone/>
            </a:pPr>
            <a:r>
              <a:rPr lang="en-US" dirty="0">
                <a:latin typeface="Times New Roman" panose="02020603050405020304" pitchFamily="18" charset="0"/>
                <a:cs typeface="Times New Roman" panose="02020603050405020304" pitchFamily="18" charset="0"/>
              </a:rPr>
              <a:t>Pre-processing the news article data involved three steps.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First, we separated each article’s title, description, and pre-labeled category into a separate text file, since the corpus is formatted into a single file.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Second, we removed all punctuation and </a:t>
            </a:r>
            <a:r>
              <a:rPr lang="en-US" dirty="0" err="1">
                <a:latin typeface="Times New Roman" panose="02020603050405020304" pitchFamily="18" charset="0"/>
                <a:cs typeface="Times New Roman" panose="02020603050405020304" pitchFamily="18" charset="0"/>
              </a:rPr>
              <a:t>stopwords</a:t>
            </a:r>
            <a:r>
              <a:rPr lang="en-US" dirty="0">
                <a:latin typeface="Times New Roman" panose="02020603050405020304" pitchFamily="18" charset="0"/>
                <a:cs typeface="Times New Roman" panose="02020603050405020304" pitchFamily="18" charset="0"/>
              </a:rPr>
              <a:t> from the title and description.</a:t>
            </a:r>
          </a:p>
          <a:p>
            <a:pPr marL="0" indent="0" algn="just">
              <a:buNone/>
            </a:pPr>
            <a:r>
              <a:rPr lang="en-US" dirty="0">
                <a:latin typeface="Times New Roman" panose="02020603050405020304" pitchFamily="18" charset="0"/>
                <a:cs typeface="Times New Roman" panose="02020603050405020304" pitchFamily="18" charset="0"/>
              </a:rPr>
              <a:t>To test the three classifiers, we divided our data into training news articles and testing news articles. 75% of our data (24,453 articles) were designated as the training articles and the remaining 25% (8151 articles) were designated as the testing articles.</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39600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7" name="Picture 46">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sz="3100" b="1" dirty="0">
                <a:solidFill>
                  <a:srgbClr val="FFFFFF"/>
                </a:solidFill>
              </a:rPr>
              <a:t>IMPLEMENTATION</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Pre-processing the news article data involved three steps.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First, we separated each article’s title, description, and pre-labeled category into a separate text file, since the corpus is formatted into a single file.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Second, we removed all punctuation and </a:t>
            </a:r>
            <a:r>
              <a:rPr lang="en-US" dirty="0" err="1">
                <a:solidFill>
                  <a:schemeClr val="tx2"/>
                </a:solidFill>
                <a:latin typeface="Times New Roman" panose="02020603050405020304" pitchFamily="18" charset="0"/>
                <a:cs typeface="Times New Roman" panose="02020603050405020304" pitchFamily="18" charset="0"/>
              </a:rPr>
              <a:t>stopwords</a:t>
            </a:r>
            <a:r>
              <a:rPr lang="en-US" dirty="0">
                <a:solidFill>
                  <a:schemeClr val="tx2"/>
                </a:solidFill>
                <a:latin typeface="Times New Roman" panose="02020603050405020304" pitchFamily="18" charset="0"/>
                <a:cs typeface="Times New Roman" panose="02020603050405020304" pitchFamily="18" charset="0"/>
              </a:rPr>
              <a:t> from the title and description.</a:t>
            </a:r>
          </a:p>
        </p:txBody>
      </p:sp>
      <p:pic>
        <p:nvPicPr>
          <p:cNvPr id="7" name="Picture 6">
            <a:extLst>
              <a:ext uri="{FF2B5EF4-FFF2-40B4-BE49-F238E27FC236}">
                <a16:creationId xmlns:a16="http://schemas.microsoft.com/office/drawing/2014/main" id="{981328E0-8624-4DFF-8638-52B1674E1360}"/>
              </a:ext>
            </a:extLst>
          </p:cNvPr>
          <p:cNvPicPr/>
          <p:nvPr/>
        </p:nvPicPr>
        <p:blipFill>
          <a:blip r:embed="rId3"/>
          <a:stretch>
            <a:fillRect/>
          </a:stretch>
        </p:blipFill>
        <p:spPr>
          <a:xfrm>
            <a:off x="3124200" y="1757362"/>
            <a:ext cx="5943600" cy="3343275"/>
          </a:xfrm>
          <a:prstGeom prst="rect">
            <a:avLst/>
          </a:prstGeom>
        </p:spPr>
      </p:pic>
    </p:spTree>
    <p:extLst>
      <p:ext uri="{BB962C8B-B14F-4D97-AF65-F5344CB8AC3E}">
        <p14:creationId xmlns:p14="http://schemas.microsoft.com/office/powerpoint/2010/main" val="13829020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7" name="Picture 46">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sz="3100" b="1" dirty="0">
                <a:solidFill>
                  <a:srgbClr val="FFFFFF"/>
                </a:solidFill>
              </a:rPr>
              <a:t>IMPLEMENTATION</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Pre-processing the news article data involved three steps.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First, we separated each article’s title, description, and pre-labeled category into a separate text file, since the corpus is formatted into a single file.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Second, we removed all punctuation and </a:t>
            </a:r>
            <a:r>
              <a:rPr lang="en-US" dirty="0" err="1">
                <a:solidFill>
                  <a:schemeClr val="tx2"/>
                </a:solidFill>
                <a:latin typeface="Times New Roman" panose="02020603050405020304" pitchFamily="18" charset="0"/>
                <a:cs typeface="Times New Roman" panose="02020603050405020304" pitchFamily="18" charset="0"/>
              </a:rPr>
              <a:t>stopwords</a:t>
            </a:r>
            <a:r>
              <a:rPr lang="en-US" dirty="0">
                <a:solidFill>
                  <a:schemeClr val="tx2"/>
                </a:solidFill>
                <a:latin typeface="Times New Roman" panose="02020603050405020304" pitchFamily="18" charset="0"/>
                <a:cs typeface="Times New Roman" panose="02020603050405020304" pitchFamily="18" charset="0"/>
              </a:rPr>
              <a:t> from the title and description.</a:t>
            </a:r>
          </a:p>
        </p:txBody>
      </p:sp>
      <p:pic>
        <p:nvPicPr>
          <p:cNvPr id="7" name="Picture 6">
            <a:extLst>
              <a:ext uri="{FF2B5EF4-FFF2-40B4-BE49-F238E27FC236}">
                <a16:creationId xmlns:a16="http://schemas.microsoft.com/office/drawing/2014/main" id="{AE8C885D-ED45-4B9F-9805-B5072C581040}"/>
              </a:ext>
            </a:extLst>
          </p:cNvPr>
          <p:cNvPicPr/>
          <p:nvPr/>
        </p:nvPicPr>
        <p:blipFill>
          <a:blip r:embed="rId3"/>
          <a:stretch>
            <a:fillRect/>
          </a:stretch>
        </p:blipFill>
        <p:spPr>
          <a:xfrm>
            <a:off x="3124200" y="1757362"/>
            <a:ext cx="5943600" cy="3343275"/>
          </a:xfrm>
          <a:prstGeom prst="rect">
            <a:avLst/>
          </a:prstGeom>
        </p:spPr>
      </p:pic>
    </p:spTree>
    <p:extLst>
      <p:ext uri="{BB962C8B-B14F-4D97-AF65-F5344CB8AC3E}">
        <p14:creationId xmlns:p14="http://schemas.microsoft.com/office/powerpoint/2010/main" val="260480202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7" name="Picture 46">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sz="3100" b="1" dirty="0">
                <a:solidFill>
                  <a:srgbClr val="FFFFFF"/>
                </a:solidFill>
              </a:rPr>
              <a:t>IMPLEMENTATION</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Pre-processing the news article data involved three steps.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First, we separated each article’s title, description, and pre-labeled category into a separate text file, since the corpus is formatted into a single file.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Second, we removed all punctuation and </a:t>
            </a:r>
            <a:r>
              <a:rPr lang="en-US" dirty="0" err="1">
                <a:solidFill>
                  <a:schemeClr val="tx2"/>
                </a:solidFill>
                <a:latin typeface="Times New Roman" panose="02020603050405020304" pitchFamily="18" charset="0"/>
                <a:cs typeface="Times New Roman" panose="02020603050405020304" pitchFamily="18" charset="0"/>
              </a:rPr>
              <a:t>stopwords</a:t>
            </a:r>
            <a:r>
              <a:rPr lang="en-US" dirty="0">
                <a:solidFill>
                  <a:schemeClr val="tx2"/>
                </a:solidFill>
                <a:latin typeface="Times New Roman" panose="02020603050405020304" pitchFamily="18" charset="0"/>
                <a:cs typeface="Times New Roman" panose="02020603050405020304" pitchFamily="18" charset="0"/>
              </a:rPr>
              <a:t> from the title and description.</a:t>
            </a:r>
          </a:p>
        </p:txBody>
      </p:sp>
    </p:spTree>
    <p:extLst>
      <p:ext uri="{BB962C8B-B14F-4D97-AF65-F5344CB8AC3E}">
        <p14:creationId xmlns:p14="http://schemas.microsoft.com/office/powerpoint/2010/main" val="31967499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7" name="Picture 46">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sz="3100" b="1" dirty="0">
                <a:solidFill>
                  <a:srgbClr val="FFFFFF"/>
                </a:solidFill>
              </a:rPr>
              <a:t>IMPLEMENTATION</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Pre-processing the news article data involved three steps.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First, we separated each article’s title, description, and pre-labeled category into a separate text file, since the corpus is formatted into a single file. </a:t>
            </a:r>
          </a:p>
          <a:p>
            <a:pPr marL="457200" indent="-457200">
              <a:buFont typeface="+mj-lt"/>
              <a:buAutoNum type="arabicPeriod"/>
            </a:pPr>
            <a:r>
              <a:rPr lang="en-US" dirty="0">
                <a:solidFill>
                  <a:schemeClr val="tx2"/>
                </a:solidFill>
                <a:latin typeface="Times New Roman" panose="02020603050405020304" pitchFamily="18" charset="0"/>
                <a:cs typeface="Times New Roman" panose="02020603050405020304" pitchFamily="18" charset="0"/>
              </a:rPr>
              <a:t>Second, we removed all punctuation and </a:t>
            </a:r>
            <a:r>
              <a:rPr lang="en-US" dirty="0" err="1">
                <a:solidFill>
                  <a:schemeClr val="tx2"/>
                </a:solidFill>
                <a:latin typeface="Times New Roman" panose="02020603050405020304" pitchFamily="18" charset="0"/>
                <a:cs typeface="Times New Roman" panose="02020603050405020304" pitchFamily="18" charset="0"/>
              </a:rPr>
              <a:t>stopwords</a:t>
            </a:r>
            <a:r>
              <a:rPr lang="en-US" dirty="0">
                <a:solidFill>
                  <a:schemeClr val="tx2"/>
                </a:solidFill>
                <a:latin typeface="Times New Roman" panose="02020603050405020304" pitchFamily="18" charset="0"/>
                <a:cs typeface="Times New Roman" panose="02020603050405020304" pitchFamily="18" charset="0"/>
              </a:rPr>
              <a:t> from the title and description.</a:t>
            </a:r>
          </a:p>
        </p:txBody>
      </p:sp>
      <p:pic>
        <p:nvPicPr>
          <p:cNvPr id="7" name="Picture 6">
            <a:extLst>
              <a:ext uri="{FF2B5EF4-FFF2-40B4-BE49-F238E27FC236}">
                <a16:creationId xmlns:a16="http://schemas.microsoft.com/office/drawing/2014/main" id="{CFB2504D-6AFE-4F82-94FB-0ACE89B7ED8B}"/>
              </a:ext>
            </a:extLst>
          </p:cNvPr>
          <p:cNvPicPr/>
          <p:nvPr/>
        </p:nvPicPr>
        <p:blipFill>
          <a:blip r:embed="rId3"/>
          <a:stretch>
            <a:fillRect/>
          </a:stretch>
        </p:blipFill>
        <p:spPr>
          <a:xfrm>
            <a:off x="3124200" y="1757362"/>
            <a:ext cx="5943600" cy="3343275"/>
          </a:xfrm>
          <a:prstGeom prst="rect">
            <a:avLst/>
          </a:prstGeom>
        </p:spPr>
      </p:pic>
    </p:spTree>
    <p:extLst>
      <p:ext uri="{BB962C8B-B14F-4D97-AF65-F5344CB8AC3E}">
        <p14:creationId xmlns:p14="http://schemas.microsoft.com/office/powerpoint/2010/main" val="28472922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1" name="Picture 30">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85800" y="1066163"/>
            <a:ext cx="3306744" cy="5148371"/>
          </a:xfrm>
        </p:spPr>
        <p:txBody>
          <a:bodyPr>
            <a:normAutofit/>
          </a:bodyPr>
          <a:lstStyle/>
          <a:p>
            <a:r>
              <a:rPr lang="en-US" sz="3700" b="1" dirty="0">
                <a:solidFill>
                  <a:schemeClr val="bg1"/>
                </a:solidFill>
                <a:latin typeface="Times New Roman" panose="02020603050405020304" pitchFamily="18" charset="0"/>
                <a:cs typeface="Times New Roman" panose="02020603050405020304" pitchFamily="18" charset="0"/>
              </a:rPr>
              <a:t>OBJECTIVES</a:t>
            </a:r>
          </a:p>
        </p:txBody>
      </p:sp>
      <p:graphicFrame>
        <p:nvGraphicFramePr>
          <p:cNvPr id="14" name="Content Placeholder 2">
            <a:extLst>
              <a:ext uri="{FF2B5EF4-FFF2-40B4-BE49-F238E27FC236}">
                <a16:creationId xmlns:a16="http://schemas.microsoft.com/office/drawing/2014/main" id="{C1F4618C-DEAF-40DE-A387-DF5C992C6F56}"/>
              </a:ext>
            </a:extLst>
          </p:cNvPr>
          <p:cNvGraphicFramePr>
            <a:graphicFrameLocks noGrp="1"/>
          </p:cNvGraphicFramePr>
          <p:nvPr>
            <p:ph idx="1"/>
            <p:extLst>
              <p:ext uri="{D42A27DB-BD31-4B8C-83A1-F6EECF244321}">
                <p14:modId xmlns:p14="http://schemas.microsoft.com/office/powerpoint/2010/main" val="1574582039"/>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5225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4090507" y="764372"/>
            <a:ext cx="7434070" cy="1432289"/>
          </a:xfrm>
        </p:spPr>
        <p:txBody>
          <a:bodyPr>
            <a:normAutofit/>
          </a:bodyPr>
          <a:lstStyle/>
          <a:p>
            <a:r>
              <a:rPr lang="en-US" b="1" dirty="0"/>
              <a:t>FEATURE EXTRACTION</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14690" y="2731626"/>
            <a:ext cx="11162619" cy="2577896"/>
          </a:xfrm>
        </p:spPr>
        <p:txBody>
          <a:bodyPr>
            <a:normAutofit/>
          </a:bodyPr>
          <a:lstStyle/>
          <a:p>
            <a:pPr algn="just"/>
            <a:r>
              <a:rPr lang="en-US" sz="2000" dirty="0">
                <a:latin typeface="Times New Roman" panose="02020603050405020304" pitchFamily="18" charset="0"/>
                <a:cs typeface="Times New Roman" panose="02020603050405020304" pitchFamily="18" charset="0"/>
              </a:rPr>
              <a:t>This task requires us to extract features in the form of matrices (usable data format and that can be later used by various feature selection and Machine learning algorithms to correctly classify data into different classes). </a:t>
            </a:r>
          </a:p>
          <a:p>
            <a:pPr algn="just"/>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TFIDFVectorizer</a:t>
            </a:r>
            <a:r>
              <a:rPr lang="en-US" sz="2000" dirty="0">
                <a:latin typeface="Times New Roman" panose="02020603050405020304" pitchFamily="18" charset="0"/>
                <a:cs typeface="Times New Roman" panose="02020603050405020304" pitchFamily="18" charset="0"/>
              </a:rPr>
              <a:t>() - TFIDF, term frequency–inverse document frequency, is the statistic that is intended to reflect how important a word is to a document in the corpus. This is used to extract the most meaningful words in the corpus.</a:t>
            </a:r>
          </a:p>
          <a:p>
            <a:pPr algn="just"/>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CountVectorizer</a:t>
            </a:r>
            <a:r>
              <a:rPr lang="en-US" sz="2000" dirty="0">
                <a:latin typeface="Times New Roman" panose="02020603050405020304" pitchFamily="18" charset="0"/>
                <a:cs typeface="Times New Roman" panose="02020603050405020304" pitchFamily="18" charset="0"/>
              </a:rPr>
              <a:t>() - The collection of text documents is converted to a matrix of token counts using count vectorize that produces a sparse representation of the counts.</a:t>
            </a:r>
          </a:p>
        </p:txBody>
      </p:sp>
    </p:spTree>
    <p:extLst>
      <p:ext uri="{BB962C8B-B14F-4D97-AF65-F5344CB8AC3E}">
        <p14:creationId xmlns:p14="http://schemas.microsoft.com/office/powerpoint/2010/main" val="26918162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8" name="Picture 13">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85800" y="764373"/>
            <a:ext cx="3687417" cy="1920372"/>
          </a:xfrm>
        </p:spPr>
        <p:txBody>
          <a:bodyPr>
            <a:normAutofit/>
          </a:bodyPr>
          <a:lstStyle/>
          <a:p>
            <a:pPr algn="l"/>
            <a:r>
              <a:rPr lang="en-US" sz="3600" b="1">
                <a:solidFill>
                  <a:schemeClr val="bg1"/>
                </a:solidFill>
              </a:rPr>
              <a:t>SUPERVISED LEARNING</a:t>
            </a:r>
          </a:p>
        </p:txBody>
      </p:sp>
      <p:pic>
        <p:nvPicPr>
          <p:cNvPr id="19" name="Picture 15">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685800" y="2821774"/>
            <a:ext cx="3687417" cy="3148329"/>
          </a:xfrm>
        </p:spPr>
        <p:txBody>
          <a:bodyPr>
            <a:normAutofit/>
          </a:bodyPr>
          <a:lstStyle/>
          <a:p>
            <a:pPr lvl="0"/>
            <a:r>
              <a:rPr lang="en-US" sz="1600">
                <a:solidFill>
                  <a:schemeClr val="bg1"/>
                </a:solidFill>
              </a:rPr>
              <a:t>Supervised classification of news articles is done because we have the defined classification categories.</a:t>
            </a:r>
          </a:p>
          <a:p>
            <a:r>
              <a:rPr lang="en-US" sz="1600">
                <a:solidFill>
                  <a:schemeClr val="bg1"/>
                </a:solidFill>
              </a:rPr>
              <a:t>The algorithm is trained on the labeled dataset and gives the desired output(the pre-defined categories)</a:t>
            </a:r>
          </a:p>
          <a:p>
            <a:pPr lvl="0"/>
            <a:endParaRPr lang="en-US" sz="1600">
              <a:solidFill>
                <a:schemeClr val="bg1"/>
              </a:solidFill>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3DC4DE83-B253-48FE-A961-707B9E89AF16}"/>
              </a:ext>
            </a:extLst>
          </p:cNvPr>
          <p:cNvPicPr>
            <a:picLocks noChangeAspect="1"/>
          </p:cNvPicPr>
          <p:nvPr/>
        </p:nvPicPr>
        <p:blipFill>
          <a:blip r:embed="rId4"/>
          <a:stretch>
            <a:fillRect/>
          </a:stretch>
        </p:blipFill>
        <p:spPr>
          <a:xfrm>
            <a:off x="5279475" y="1023431"/>
            <a:ext cx="6269058" cy="4811137"/>
          </a:xfrm>
          <a:prstGeom prst="rect">
            <a:avLst/>
          </a:prstGeom>
        </p:spPr>
      </p:pic>
    </p:spTree>
    <p:extLst>
      <p:ext uri="{BB962C8B-B14F-4D97-AF65-F5344CB8AC3E}">
        <p14:creationId xmlns:p14="http://schemas.microsoft.com/office/powerpoint/2010/main" val="2065288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sz="3700" b="1">
                <a:solidFill>
                  <a:srgbClr val="FFFFFF"/>
                </a:solidFill>
              </a:rPr>
              <a:t>MULTINOMIAL NAÏVE BAYES</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r>
              <a:rPr lang="en-US">
                <a:solidFill>
                  <a:schemeClr val="tx2"/>
                </a:solidFill>
                <a:latin typeface="Times New Roman" panose="02020603050405020304" pitchFamily="18" charset="0"/>
                <a:cs typeface="Times New Roman" panose="02020603050405020304" pitchFamily="18" charset="0"/>
              </a:rPr>
              <a:t>The multinomial Naive Bayes classifier is suitable for classification with discrete features (e.g., word counts for text classification)</a:t>
            </a:r>
          </a:p>
          <a:p>
            <a:r>
              <a:rPr lang="en-US">
                <a:solidFill>
                  <a:schemeClr val="tx2"/>
                </a:solidFill>
                <a:latin typeface="Times New Roman" panose="02020603050405020304" pitchFamily="18" charset="0"/>
                <a:cs typeface="Times New Roman" panose="02020603050405020304" pitchFamily="18" charset="0"/>
              </a:rPr>
              <a:t>The multinomial distribution normally requires integer feature counts and fraction counts such as TF-IDF is used in practice.</a:t>
            </a:r>
          </a:p>
          <a:p>
            <a:pPr lvl="0"/>
            <a:endParaRPr lang="en-US">
              <a:solidFill>
                <a:schemeClr val="tx2"/>
              </a:solidFill>
            </a:endParaRPr>
          </a:p>
        </p:txBody>
      </p:sp>
    </p:spTree>
    <p:extLst>
      <p:ext uri="{BB962C8B-B14F-4D97-AF65-F5344CB8AC3E}">
        <p14:creationId xmlns:p14="http://schemas.microsoft.com/office/powerpoint/2010/main" val="17176092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2" name="Picture 21">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85800" y="1066163"/>
            <a:ext cx="3306744" cy="5148371"/>
          </a:xfrm>
        </p:spPr>
        <p:txBody>
          <a:bodyPr>
            <a:normAutofit/>
          </a:bodyPr>
          <a:lstStyle/>
          <a:p>
            <a:r>
              <a:rPr lang="en-US" b="1">
                <a:solidFill>
                  <a:schemeClr val="bg1"/>
                </a:solidFill>
              </a:rPr>
              <a:t>SUPPORT VECTOR MACHINES</a:t>
            </a:r>
          </a:p>
        </p:txBody>
      </p:sp>
      <p:graphicFrame>
        <p:nvGraphicFramePr>
          <p:cNvPr id="5" name="Content Placeholder 2">
            <a:extLst>
              <a:ext uri="{FF2B5EF4-FFF2-40B4-BE49-F238E27FC236}">
                <a16:creationId xmlns:a16="http://schemas.microsoft.com/office/drawing/2014/main" id="{B91E8257-5A19-4CD1-8418-93462AF0B1ED}"/>
              </a:ext>
            </a:extLst>
          </p:cNvPr>
          <p:cNvGraphicFramePr>
            <a:graphicFrameLocks noGrp="1"/>
          </p:cNvGraphicFramePr>
          <p:nvPr>
            <p:ph idx="1"/>
            <p:extLst>
              <p:ext uri="{D42A27DB-BD31-4B8C-83A1-F6EECF244321}">
                <p14:modId xmlns:p14="http://schemas.microsoft.com/office/powerpoint/2010/main" val="3274074459"/>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467023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2895600" y="764373"/>
            <a:ext cx="8610600" cy="1293028"/>
          </a:xfrm>
        </p:spPr>
        <p:txBody>
          <a:bodyPr>
            <a:normAutofit/>
          </a:bodyPr>
          <a:lstStyle/>
          <a:p>
            <a:r>
              <a:rPr lang="en-US" b="1"/>
              <a:t>NEURAL NETWORK WITH SOFTMAX REGRESSION</a:t>
            </a:r>
          </a:p>
        </p:txBody>
      </p:sp>
      <p:graphicFrame>
        <p:nvGraphicFramePr>
          <p:cNvPr id="14" name="Content Placeholder 2">
            <a:extLst>
              <a:ext uri="{FF2B5EF4-FFF2-40B4-BE49-F238E27FC236}">
                <a16:creationId xmlns:a16="http://schemas.microsoft.com/office/drawing/2014/main" id="{83D75228-0CD5-41C5-8072-91D8421CDF3B}"/>
              </a:ext>
            </a:extLst>
          </p:cNvPr>
          <p:cNvGraphicFramePr>
            <a:graphicFrameLocks noGrp="1"/>
          </p:cNvGraphicFramePr>
          <p:nvPr>
            <p:ph idx="1"/>
            <p:extLst>
              <p:ext uri="{D42A27DB-BD31-4B8C-83A1-F6EECF244321}">
                <p14:modId xmlns:p14="http://schemas.microsoft.com/office/powerpoint/2010/main" val="100331289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77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Rectangle 31">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8" name="Picture 33">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sz="3100" b="1" dirty="0">
                <a:solidFill>
                  <a:srgbClr val="FFFFFF"/>
                </a:solidFill>
              </a:rPr>
              <a:t>Programming LANGUAGE &amp; PACKAGES USED</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r>
              <a:rPr lang="en-US" dirty="0">
                <a:solidFill>
                  <a:schemeClr val="tx2"/>
                </a:solidFill>
                <a:latin typeface="Times New Roman" panose="02020603050405020304" pitchFamily="18" charset="0"/>
                <a:cs typeface="Times New Roman" panose="02020603050405020304" pitchFamily="18" charset="0"/>
              </a:rPr>
              <a:t>Python 3.0</a:t>
            </a:r>
          </a:p>
          <a:p>
            <a:r>
              <a:rPr lang="en-US" dirty="0" err="1">
                <a:solidFill>
                  <a:schemeClr val="tx2"/>
                </a:solidFill>
                <a:latin typeface="Times New Roman" panose="02020603050405020304" pitchFamily="18" charset="0"/>
                <a:cs typeface="Times New Roman" panose="02020603050405020304" pitchFamily="18" charset="0"/>
              </a:rPr>
              <a:t>Numpy</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Pandas</a:t>
            </a:r>
          </a:p>
          <a:p>
            <a:r>
              <a:rPr lang="en-US" dirty="0" err="1">
                <a:solidFill>
                  <a:schemeClr val="tx2"/>
                </a:solidFill>
                <a:latin typeface="Times New Roman" panose="02020603050405020304" pitchFamily="18" charset="0"/>
                <a:cs typeface="Times New Roman" panose="02020603050405020304" pitchFamily="18" charset="0"/>
              </a:rPr>
              <a:t>sklearn</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3101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18">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5" name="Picture 20">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r>
              <a:rPr lang="en-US" b="1">
                <a:solidFill>
                  <a:srgbClr val="FFFFFF"/>
                </a:solidFill>
              </a:rPr>
              <a:t>DATASET</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pPr algn="just"/>
            <a:r>
              <a:rPr lang="en-US" dirty="0" err="1">
                <a:solidFill>
                  <a:schemeClr val="tx2"/>
                </a:solidFill>
                <a:latin typeface="Times New Roman" panose="02020603050405020304" pitchFamily="18" charset="0"/>
                <a:cs typeface="Times New Roman" panose="02020603050405020304" pitchFamily="18" charset="0"/>
              </a:rPr>
              <a:t>TagMyNews</a:t>
            </a:r>
            <a:r>
              <a:rPr lang="en-US" dirty="0">
                <a:solidFill>
                  <a:schemeClr val="tx2"/>
                </a:solidFill>
                <a:latin typeface="Times New Roman" panose="02020603050405020304" pitchFamily="18" charset="0"/>
                <a:cs typeface="Times New Roman" panose="02020603050405020304" pitchFamily="18" charset="0"/>
              </a:rPr>
              <a:t> Datasets is a collection of datasets of short text fragments that we used for the evaluation of our topic-based text classifier. </a:t>
            </a:r>
          </a:p>
          <a:p>
            <a:pPr algn="just"/>
            <a:r>
              <a:rPr lang="en-US" dirty="0">
                <a:solidFill>
                  <a:schemeClr val="tx2"/>
                </a:solidFill>
                <a:latin typeface="Times New Roman" panose="02020603050405020304" pitchFamily="18" charset="0"/>
                <a:cs typeface="Times New Roman" panose="02020603050405020304" pitchFamily="18" charset="0"/>
              </a:rPr>
              <a:t>This is a dataset of ~32K </a:t>
            </a:r>
            <a:r>
              <a:rPr lang="en-US" dirty="0" err="1">
                <a:solidFill>
                  <a:schemeClr val="tx2"/>
                </a:solidFill>
                <a:latin typeface="Times New Roman" panose="02020603050405020304" pitchFamily="18" charset="0"/>
                <a:cs typeface="Times New Roman" panose="02020603050405020304" pitchFamily="18" charset="0"/>
              </a:rPr>
              <a:t>english</a:t>
            </a:r>
            <a:r>
              <a:rPr lang="en-US" dirty="0">
                <a:solidFill>
                  <a:schemeClr val="tx2"/>
                </a:solidFill>
                <a:latin typeface="Times New Roman" panose="02020603050405020304" pitchFamily="18" charset="0"/>
                <a:cs typeface="Times New Roman" panose="02020603050405020304" pitchFamily="18" charset="0"/>
              </a:rPr>
              <a:t> news extracted from RSS feeds of popular newspaper websites (nyt.com, usatoday.com, reuters.com). </a:t>
            </a:r>
          </a:p>
          <a:p>
            <a:pPr algn="just"/>
            <a:r>
              <a:rPr lang="en-US" dirty="0">
                <a:solidFill>
                  <a:schemeClr val="tx2"/>
                </a:solidFill>
                <a:latin typeface="Times New Roman" panose="02020603050405020304" pitchFamily="18" charset="0"/>
                <a:cs typeface="Times New Roman" panose="02020603050405020304" pitchFamily="18" charset="0"/>
              </a:rPr>
              <a:t>Categories are: Sport, Business, U.S., Health, </a:t>
            </a:r>
            <a:r>
              <a:rPr lang="en-US" dirty="0" err="1">
                <a:solidFill>
                  <a:schemeClr val="tx2"/>
                </a:solidFill>
                <a:latin typeface="Times New Roman" panose="02020603050405020304" pitchFamily="18" charset="0"/>
                <a:cs typeface="Times New Roman" panose="02020603050405020304" pitchFamily="18" charset="0"/>
              </a:rPr>
              <a:t>Sci&amp;Tech</a:t>
            </a:r>
            <a:r>
              <a:rPr lang="en-US" dirty="0">
                <a:solidFill>
                  <a:schemeClr val="tx2"/>
                </a:solidFill>
                <a:latin typeface="Times New Roman" panose="02020603050405020304" pitchFamily="18" charset="0"/>
                <a:cs typeface="Times New Roman" panose="02020603050405020304" pitchFamily="18" charset="0"/>
              </a:rPr>
              <a:t>, World and Entertainment.</a:t>
            </a:r>
          </a:p>
        </p:txBody>
      </p:sp>
    </p:spTree>
    <p:extLst>
      <p:ext uri="{BB962C8B-B14F-4D97-AF65-F5344CB8AC3E}">
        <p14:creationId xmlns:p14="http://schemas.microsoft.com/office/powerpoint/2010/main" val="322244500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TotalTime>
  <Words>717</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Times New Roman</vt:lpstr>
      <vt:lpstr>Vapor Trail</vt:lpstr>
      <vt:lpstr>NEWS CLASSIFICATION</vt:lpstr>
      <vt:lpstr>OBJECTIVES</vt:lpstr>
      <vt:lpstr>FEATURE EXTRACTION</vt:lpstr>
      <vt:lpstr>SUPERVISED LEARNING</vt:lpstr>
      <vt:lpstr>MULTINOMIAL NAÏVE BAYES</vt:lpstr>
      <vt:lpstr>SUPPORT VECTOR MACHINES</vt:lpstr>
      <vt:lpstr>NEURAL NETWORK WITH SOFTMAX REGRESSION</vt:lpstr>
      <vt:lpstr>Programming LANGUAGE &amp; PACKAGES USED</vt:lpstr>
      <vt:lpstr>DATASET</vt:lpstr>
      <vt:lpstr>PowerPoint Presentation</vt:lpstr>
      <vt:lpstr>DATASET PREPROCESSING</vt:lpstr>
      <vt:lpstr>IMPLEMENTATION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dc:creator>cs karthik</dc:creator>
  <cp:lastModifiedBy>cs karthik</cp:lastModifiedBy>
  <cp:revision>1</cp:revision>
  <dcterms:created xsi:type="dcterms:W3CDTF">2020-12-03T05:55:44Z</dcterms:created>
  <dcterms:modified xsi:type="dcterms:W3CDTF">2020-12-03T06:19:41Z</dcterms:modified>
</cp:coreProperties>
</file>