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7" r:id="rId4"/>
  </p:sldMasterIdLst>
  <p:sldIdLst>
    <p:sldId id="266" r:id="rId5"/>
    <p:sldId id="308" r:id="rId6"/>
    <p:sldId id="328" r:id="rId7"/>
    <p:sldId id="329" r:id="rId8"/>
    <p:sldId id="315" r:id="rId9"/>
    <p:sldId id="316" r:id="rId10"/>
    <p:sldId id="330" r:id="rId11"/>
    <p:sldId id="317" r:id="rId12"/>
    <p:sldId id="318" r:id="rId13"/>
    <p:sldId id="319" r:id="rId14"/>
    <p:sldId id="333" r:id="rId15"/>
    <p:sldId id="323" r:id="rId16"/>
    <p:sldId id="320" r:id="rId17"/>
    <p:sldId id="321" r:id="rId18"/>
    <p:sldId id="322" r:id="rId19"/>
    <p:sldId id="331" r:id="rId20"/>
    <p:sldId id="33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F9205D-F211-4AAD-8A92-ED570C79A56A}">
          <p14:sldIdLst>
            <p14:sldId id="266"/>
            <p14:sldId id="308"/>
            <p14:sldId id="328"/>
            <p14:sldId id="329"/>
            <p14:sldId id="315"/>
            <p14:sldId id="316"/>
            <p14:sldId id="330"/>
            <p14:sldId id="317"/>
            <p14:sldId id="318"/>
            <p14:sldId id="319"/>
            <p14:sldId id="333"/>
            <p14:sldId id="323"/>
            <p14:sldId id="320"/>
            <p14:sldId id="321"/>
            <p14:sldId id="322"/>
            <p14:sldId id="331"/>
            <p14:sldId id="3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50" d="100"/>
          <a:sy n="50" d="100"/>
        </p:scale>
        <p:origin x="1284" y="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0251BE-24E3-426D-9BB2-CEBC2B6C1ED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4C7213-7C0E-4682-8B6A-A0605C4CD642}">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Classification of news articles using supervised Machine Learning (ML) and Natural Language Processing (NLP) techniques</a:t>
          </a:r>
        </a:p>
      </dgm:t>
    </dgm:pt>
    <dgm:pt modelId="{11E0F03B-19E7-4E03-91A1-6049C8EBCEDF}" type="parTrans" cxnId="{780EC369-7598-4B89-ABC7-F92C360455C4}">
      <dgm:prSet/>
      <dgm:spPr/>
      <dgm:t>
        <a:bodyPr/>
        <a:lstStyle/>
        <a:p>
          <a:endParaRPr lang="en-US"/>
        </a:p>
      </dgm:t>
    </dgm:pt>
    <dgm:pt modelId="{BB3F5B08-992F-4AD7-9DE5-1AEFC554E36A}" type="sibTrans" cxnId="{780EC369-7598-4B89-ABC7-F92C360455C4}">
      <dgm:prSet/>
      <dgm:spPr/>
      <dgm:t>
        <a:bodyPr/>
        <a:lstStyle/>
        <a:p>
          <a:endParaRPr lang="en-US"/>
        </a:p>
      </dgm:t>
    </dgm:pt>
    <dgm:pt modelId="{51D12BBB-CDBB-45F3-987D-4D609001AD15}">
      <dgm:prSet/>
      <dgm:spPr/>
      <dgm:t>
        <a:bodyPr/>
        <a:lstStyle/>
        <a:p>
          <a:pPr>
            <a:lnSpc>
              <a:spcPct val="100000"/>
            </a:lnSpc>
          </a:pPr>
          <a:r>
            <a:rPr lang="en-US">
              <a:latin typeface="Times New Roman" panose="02020603050405020304" pitchFamily="18" charset="0"/>
              <a:cs typeface="Times New Roman" panose="02020603050405020304" pitchFamily="18" charset="0"/>
            </a:rPr>
            <a:t>Evaluate each classifier’s ability to select the appropriate category given an article’s title and a brief article description</a:t>
          </a:r>
          <a:endParaRPr lang="en-US" dirty="0">
            <a:latin typeface="Times New Roman" panose="02020603050405020304" pitchFamily="18" charset="0"/>
            <a:cs typeface="Times New Roman" panose="02020603050405020304" pitchFamily="18" charset="0"/>
          </a:endParaRPr>
        </a:p>
      </dgm:t>
    </dgm:pt>
    <dgm:pt modelId="{35353F0C-FAD0-4B98-9162-84F704FD43B0}" type="parTrans" cxnId="{2AD2AD83-E32D-4C56-9DDC-907DF7F5963E}">
      <dgm:prSet/>
      <dgm:spPr/>
      <dgm:t>
        <a:bodyPr/>
        <a:lstStyle/>
        <a:p>
          <a:endParaRPr lang="en-US"/>
        </a:p>
      </dgm:t>
    </dgm:pt>
    <dgm:pt modelId="{BDACB923-4E97-4C37-B84A-2CAA33A5077D}" type="sibTrans" cxnId="{2AD2AD83-E32D-4C56-9DDC-907DF7F5963E}">
      <dgm:prSet/>
      <dgm:spPr/>
      <dgm:t>
        <a:bodyPr/>
        <a:lstStyle/>
        <a:p>
          <a:endParaRPr lang="en-US"/>
        </a:p>
      </dgm:t>
    </dgm:pt>
    <dgm:pt modelId="{B50E7C2F-3A8D-4A27-8FA1-62424D5028B0}" type="pres">
      <dgm:prSet presAssocID="{090251BE-24E3-426D-9BB2-CEBC2B6C1ED3}" presName="root" presStyleCnt="0">
        <dgm:presLayoutVars>
          <dgm:dir/>
          <dgm:resizeHandles val="exact"/>
        </dgm:presLayoutVars>
      </dgm:prSet>
      <dgm:spPr/>
    </dgm:pt>
    <dgm:pt modelId="{4B6D4A9E-9AEC-4B47-BE81-0AFB31384212}" type="pres">
      <dgm:prSet presAssocID="{124C7213-7C0E-4682-8B6A-A0605C4CD642}" presName="compNode" presStyleCnt="0"/>
      <dgm:spPr/>
    </dgm:pt>
    <dgm:pt modelId="{F27573B3-63A2-495F-BB55-C27642C101F6}" type="pres">
      <dgm:prSet presAssocID="{124C7213-7C0E-4682-8B6A-A0605C4CD642}" presName="bgRect" presStyleLbl="bgShp" presStyleIdx="0" presStyleCnt="2"/>
      <dgm:spPr/>
    </dgm:pt>
    <dgm:pt modelId="{5DB81771-F066-4DC7-B839-16A0E5541682}" type="pres">
      <dgm:prSet presAssocID="{124C7213-7C0E-4682-8B6A-A0605C4CD64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FE0FCE4-DF9A-4D97-B0B7-E36964ABB678}" type="pres">
      <dgm:prSet presAssocID="{124C7213-7C0E-4682-8B6A-A0605C4CD642}" presName="spaceRect" presStyleCnt="0"/>
      <dgm:spPr/>
    </dgm:pt>
    <dgm:pt modelId="{1F1FF438-59AA-4E26-9038-DA62205B6502}" type="pres">
      <dgm:prSet presAssocID="{124C7213-7C0E-4682-8B6A-A0605C4CD642}" presName="parTx" presStyleLbl="revTx" presStyleIdx="0" presStyleCnt="2">
        <dgm:presLayoutVars>
          <dgm:chMax val="0"/>
          <dgm:chPref val="0"/>
        </dgm:presLayoutVars>
      </dgm:prSet>
      <dgm:spPr/>
    </dgm:pt>
    <dgm:pt modelId="{7C2C934D-CFE9-4545-B03C-FCD805845B92}" type="pres">
      <dgm:prSet presAssocID="{BB3F5B08-992F-4AD7-9DE5-1AEFC554E36A}" presName="sibTrans" presStyleCnt="0"/>
      <dgm:spPr/>
    </dgm:pt>
    <dgm:pt modelId="{83CFFAB9-C3DE-4DD3-93D9-DEB526B42990}" type="pres">
      <dgm:prSet presAssocID="{51D12BBB-CDBB-45F3-987D-4D609001AD15}" presName="compNode" presStyleCnt="0"/>
      <dgm:spPr/>
    </dgm:pt>
    <dgm:pt modelId="{2569EFAC-9422-40B8-83C6-3224C3260C9D}" type="pres">
      <dgm:prSet presAssocID="{51D12BBB-CDBB-45F3-987D-4D609001AD15}" presName="bgRect" presStyleLbl="bgShp" presStyleIdx="1" presStyleCnt="2"/>
      <dgm:spPr/>
    </dgm:pt>
    <dgm:pt modelId="{69F58E55-85A0-49E4-A7C3-EE12E34DAC4F}" type="pres">
      <dgm:prSet presAssocID="{51D12BBB-CDBB-45F3-987D-4D609001AD1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F1D44C0-75E6-4720-BB7B-931F9EE060E9}" type="pres">
      <dgm:prSet presAssocID="{51D12BBB-CDBB-45F3-987D-4D609001AD15}" presName="spaceRect" presStyleCnt="0"/>
      <dgm:spPr/>
    </dgm:pt>
    <dgm:pt modelId="{C46DD6FE-CDB0-4B08-97D6-827985290863}" type="pres">
      <dgm:prSet presAssocID="{51D12BBB-CDBB-45F3-987D-4D609001AD15}" presName="parTx" presStyleLbl="revTx" presStyleIdx="1" presStyleCnt="2">
        <dgm:presLayoutVars>
          <dgm:chMax val="0"/>
          <dgm:chPref val="0"/>
        </dgm:presLayoutVars>
      </dgm:prSet>
      <dgm:spPr/>
    </dgm:pt>
  </dgm:ptLst>
  <dgm:cxnLst>
    <dgm:cxn modelId="{221B0069-38BC-4267-939F-354D68C30DB3}" type="presOf" srcId="{090251BE-24E3-426D-9BB2-CEBC2B6C1ED3}" destId="{B50E7C2F-3A8D-4A27-8FA1-62424D5028B0}" srcOrd="0" destOrd="0" presId="urn:microsoft.com/office/officeart/2018/2/layout/IconVerticalSolidList"/>
    <dgm:cxn modelId="{780EC369-7598-4B89-ABC7-F92C360455C4}" srcId="{090251BE-24E3-426D-9BB2-CEBC2B6C1ED3}" destId="{124C7213-7C0E-4682-8B6A-A0605C4CD642}" srcOrd="0" destOrd="0" parTransId="{11E0F03B-19E7-4E03-91A1-6049C8EBCEDF}" sibTransId="{BB3F5B08-992F-4AD7-9DE5-1AEFC554E36A}"/>
    <dgm:cxn modelId="{2AD2AD83-E32D-4C56-9DDC-907DF7F5963E}" srcId="{090251BE-24E3-426D-9BB2-CEBC2B6C1ED3}" destId="{51D12BBB-CDBB-45F3-987D-4D609001AD15}" srcOrd="1" destOrd="0" parTransId="{35353F0C-FAD0-4B98-9162-84F704FD43B0}" sibTransId="{BDACB923-4E97-4C37-B84A-2CAA33A5077D}"/>
    <dgm:cxn modelId="{51D28EDC-598F-470E-A0B3-34966DACA2C1}" type="presOf" srcId="{124C7213-7C0E-4682-8B6A-A0605C4CD642}" destId="{1F1FF438-59AA-4E26-9038-DA62205B6502}" srcOrd="0" destOrd="0" presId="urn:microsoft.com/office/officeart/2018/2/layout/IconVerticalSolidList"/>
    <dgm:cxn modelId="{76AD4AE1-776E-46F3-9320-37418C063FAF}" type="presOf" srcId="{51D12BBB-CDBB-45F3-987D-4D609001AD15}" destId="{C46DD6FE-CDB0-4B08-97D6-827985290863}" srcOrd="0" destOrd="0" presId="urn:microsoft.com/office/officeart/2018/2/layout/IconVerticalSolidList"/>
    <dgm:cxn modelId="{440A2321-4B78-42DA-BC49-2887B7473FE7}" type="presParOf" srcId="{B50E7C2F-3A8D-4A27-8FA1-62424D5028B0}" destId="{4B6D4A9E-9AEC-4B47-BE81-0AFB31384212}" srcOrd="0" destOrd="0" presId="urn:microsoft.com/office/officeart/2018/2/layout/IconVerticalSolidList"/>
    <dgm:cxn modelId="{35DB2A0F-E881-4C4C-B20E-0084D840B3EE}" type="presParOf" srcId="{4B6D4A9E-9AEC-4B47-BE81-0AFB31384212}" destId="{F27573B3-63A2-495F-BB55-C27642C101F6}" srcOrd="0" destOrd="0" presId="urn:microsoft.com/office/officeart/2018/2/layout/IconVerticalSolidList"/>
    <dgm:cxn modelId="{3A9DC595-8E73-4022-A5A1-50F0759B7E1C}" type="presParOf" srcId="{4B6D4A9E-9AEC-4B47-BE81-0AFB31384212}" destId="{5DB81771-F066-4DC7-B839-16A0E5541682}" srcOrd="1" destOrd="0" presId="urn:microsoft.com/office/officeart/2018/2/layout/IconVerticalSolidList"/>
    <dgm:cxn modelId="{A2EDCA07-F37B-41B0-9B12-F7293374DEEC}" type="presParOf" srcId="{4B6D4A9E-9AEC-4B47-BE81-0AFB31384212}" destId="{FFE0FCE4-DF9A-4D97-B0B7-E36964ABB678}" srcOrd="2" destOrd="0" presId="urn:microsoft.com/office/officeart/2018/2/layout/IconVerticalSolidList"/>
    <dgm:cxn modelId="{E9A94FB3-CC26-4CC0-ADB8-1BBA3087DE37}" type="presParOf" srcId="{4B6D4A9E-9AEC-4B47-BE81-0AFB31384212}" destId="{1F1FF438-59AA-4E26-9038-DA62205B6502}" srcOrd="3" destOrd="0" presId="urn:microsoft.com/office/officeart/2018/2/layout/IconVerticalSolidList"/>
    <dgm:cxn modelId="{94ED7D69-364E-443A-9A1D-B4CF929A262C}" type="presParOf" srcId="{B50E7C2F-3A8D-4A27-8FA1-62424D5028B0}" destId="{7C2C934D-CFE9-4545-B03C-FCD805845B92}" srcOrd="1" destOrd="0" presId="urn:microsoft.com/office/officeart/2018/2/layout/IconVerticalSolidList"/>
    <dgm:cxn modelId="{78DCDA25-9648-4D98-AFAD-83F686713457}" type="presParOf" srcId="{B50E7C2F-3A8D-4A27-8FA1-62424D5028B0}" destId="{83CFFAB9-C3DE-4DD3-93D9-DEB526B42990}" srcOrd="2" destOrd="0" presId="urn:microsoft.com/office/officeart/2018/2/layout/IconVerticalSolidList"/>
    <dgm:cxn modelId="{CCEDE535-DC11-4CAA-96A7-44E28EDDCF99}" type="presParOf" srcId="{83CFFAB9-C3DE-4DD3-93D9-DEB526B42990}" destId="{2569EFAC-9422-40B8-83C6-3224C3260C9D}" srcOrd="0" destOrd="0" presId="urn:microsoft.com/office/officeart/2018/2/layout/IconVerticalSolidList"/>
    <dgm:cxn modelId="{13087AC0-BF33-4D8A-9829-F5B34B8995A2}" type="presParOf" srcId="{83CFFAB9-C3DE-4DD3-93D9-DEB526B42990}" destId="{69F58E55-85A0-49E4-A7C3-EE12E34DAC4F}" srcOrd="1" destOrd="0" presId="urn:microsoft.com/office/officeart/2018/2/layout/IconVerticalSolidList"/>
    <dgm:cxn modelId="{7712C329-E2C8-422B-B8B1-EEC58AEFAD29}" type="presParOf" srcId="{83CFFAB9-C3DE-4DD3-93D9-DEB526B42990}" destId="{2F1D44C0-75E6-4720-BB7B-931F9EE060E9}" srcOrd="2" destOrd="0" presId="urn:microsoft.com/office/officeart/2018/2/layout/IconVerticalSolidList"/>
    <dgm:cxn modelId="{864A9608-B6E3-4962-93FB-DD6A2A610B93}" type="presParOf" srcId="{83CFFAB9-C3DE-4DD3-93D9-DEB526B42990}" destId="{C46DD6FE-CDB0-4B08-97D6-8279852908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68F065-9547-4330-9986-1E604E9BD57C}"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4C8590D3-160A-4214-AED1-83B4B1374EB7}">
      <dgm:prSet custT="1"/>
      <dgm:spPr/>
      <dgm:t>
        <a:bodyPr/>
        <a:lstStyle/>
        <a:p>
          <a:pPr>
            <a:lnSpc>
              <a:spcPct val="100000"/>
            </a:lnSpc>
          </a:pPr>
          <a:r>
            <a:rPr lang="en-US" sz="2000" dirty="0">
              <a:latin typeface="Calibri" panose="020F0502020204030204" pitchFamily="34" charset="0"/>
              <a:cs typeface="Calibri" panose="020F0502020204030204" pitchFamily="34" charset="0"/>
            </a:rPr>
            <a:t>This task requires us to extract features in the form of matrices (usable data format and that can be later used by various feature selection and Machine learning algorithms to correctly classify data into different classes). </a:t>
          </a:r>
        </a:p>
      </dgm:t>
    </dgm:pt>
    <dgm:pt modelId="{84BEC662-3772-4A77-9163-79D7BC606440}" type="parTrans" cxnId="{580438CC-BE7A-4562-ACAD-0474C06B56EE}">
      <dgm:prSet/>
      <dgm:spPr/>
      <dgm:t>
        <a:bodyPr/>
        <a:lstStyle/>
        <a:p>
          <a:endParaRPr lang="en-US"/>
        </a:p>
      </dgm:t>
    </dgm:pt>
    <dgm:pt modelId="{21095CC1-8A23-4E9D-AD20-FD59FF8875D6}" type="sibTrans" cxnId="{580438CC-BE7A-4562-ACAD-0474C06B56EE}">
      <dgm:prSet/>
      <dgm:spPr/>
      <dgm:t>
        <a:bodyPr/>
        <a:lstStyle/>
        <a:p>
          <a:endParaRPr lang="en-US"/>
        </a:p>
      </dgm:t>
    </dgm:pt>
    <dgm:pt modelId="{D8A91FDB-8AAB-4B87-AC3A-0EF7E34F385E}">
      <dgm:prSet custT="1"/>
      <dgm:spPr/>
      <dgm:t>
        <a:bodyPr/>
        <a:lstStyle/>
        <a:p>
          <a:pPr>
            <a:lnSpc>
              <a:spcPct val="100000"/>
            </a:lnSpc>
          </a:pPr>
          <a:r>
            <a:rPr lang="en-US" sz="2000" dirty="0">
              <a:latin typeface="Calibri" panose="020F0502020204030204" pitchFamily="34" charset="0"/>
              <a:cs typeface="Calibri" panose="020F0502020204030204" pitchFamily="34" charset="0"/>
            </a:rPr>
            <a:t>1. TFIDFVectorizer() - TFIDF, term frequency–inverse document frequency, is the statistic that is intended to reflect how important a word is to a document in the corpus. This is used to extract the most meaningful words in the corpus.</a:t>
          </a:r>
        </a:p>
      </dgm:t>
    </dgm:pt>
    <dgm:pt modelId="{60F87A65-3CCC-4F65-AA8E-B3BA651DF38D}" type="parTrans" cxnId="{F7A7CF5A-DADF-4FE0-B43E-EA0DDFCD6336}">
      <dgm:prSet/>
      <dgm:spPr/>
      <dgm:t>
        <a:bodyPr/>
        <a:lstStyle/>
        <a:p>
          <a:endParaRPr lang="en-US"/>
        </a:p>
      </dgm:t>
    </dgm:pt>
    <dgm:pt modelId="{E4D34F84-3B78-45DE-810F-903631AF5E85}" type="sibTrans" cxnId="{F7A7CF5A-DADF-4FE0-B43E-EA0DDFCD6336}">
      <dgm:prSet/>
      <dgm:spPr/>
      <dgm:t>
        <a:bodyPr/>
        <a:lstStyle/>
        <a:p>
          <a:endParaRPr lang="en-US"/>
        </a:p>
      </dgm:t>
    </dgm:pt>
    <dgm:pt modelId="{7E32376A-6BF5-4BD2-9530-A26530011ABB}">
      <dgm:prSet custT="1"/>
      <dgm:spPr/>
      <dgm:t>
        <a:bodyPr/>
        <a:lstStyle/>
        <a:p>
          <a:pPr>
            <a:lnSpc>
              <a:spcPct val="100000"/>
            </a:lnSpc>
          </a:pPr>
          <a:r>
            <a:rPr lang="en-US" sz="2000" dirty="0">
              <a:latin typeface="Calibri" panose="020F0502020204030204" pitchFamily="34" charset="0"/>
              <a:cs typeface="Calibri" panose="020F0502020204030204" pitchFamily="34" charset="0"/>
            </a:rPr>
            <a:t>2. CountVectorizer() - The collection of text documents is converted to a matrix of token counts using count vectorize that produces a sparse representation of the counts.</a:t>
          </a:r>
        </a:p>
      </dgm:t>
    </dgm:pt>
    <dgm:pt modelId="{E5CEF909-11EC-4BDF-B1EE-C50731E282CE}" type="parTrans" cxnId="{83E0681F-3C88-49B2-8264-F0C90FDB9086}">
      <dgm:prSet/>
      <dgm:spPr/>
      <dgm:t>
        <a:bodyPr/>
        <a:lstStyle/>
        <a:p>
          <a:endParaRPr lang="en-US"/>
        </a:p>
      </dgm:t>
    </dgm:pt>
    <dgm:pt modelId="{616C730C-D1B7-4BB4-829E-BB45467B84D6}" type="sibTrans" cxnId="{83E0681F-3C88-49B2-8264-F0C90FDB9086}">
      <dgm:prSet/>
      <dgm:spPr/>
      <dgm:t>
        <a:bodyPr/>
        <a:lstStyle/>
        <a:p>
          <a:endParaRPr lang="en-US"/>
        </a:p>
      </dgm:t>
    </dgm:pt>
    <dgm:pt modelId="{BC7FAA5D-A967-4CAD-A758-2A44C589A1CD}" type="pres">
      <dgm:prSet presAssocID="{1168F065-9547-4330-9986-1E604E9BD57C}" presName="root" presStyleCnt="0">
        <dgm:presLayoutVars>
          <dgm:dir/>
          <dgm:resizeHandles val="exact"/>
        </dgm:presLayoutVars>
      </dgm:prSet>
      <dgm:spPr/>
    </dgm:pt>
    <dgm:pt modelId="{9C52482E-29FD-4559-B63E-421112F35D5B}" type="pres">
      <dgm:prSet presAssocID="{4C8590D3-160A-4214-AED1-83B4B1374EB7}" presName="compNode" presStyleCnt="0"/>
      <dgm:spPr/>
    </dgm:pt>
    <dgm:pt modelId="{C83FF6C5-4C03-4076-BE93-35EB01267501}" type="pres">
      <dgm:prSet presAssocID="{4C8590D3-160A-4214-AED1-83B4B1374EB7}" presName="bgRect" presStyleLbl="bgShp" presStyleIdx="0" presStyleCnt="3"/>
      <dgm:spPr/>
    </dgm:pt>
    <dgm:pt modelId="{F03B5C2D-22C9-400C-AD23-45B8E639B89C}" type="pres">
      <dgm:prSet presAssocID="{4C8590D3-160A-4214-AED1-83B4B1374E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B08A87C4-30B0-4A87-A369-3C86884EF809}" type="pres">
      <dgm:prSet presAssocID="{4C8590D3-160A-4214-AED1-83B4B1374EB7}" presName="spaceRect" presStyleCnt="0"/>
      <dgm:spPr/>
    </dgm:pt>
    <dgm:pt modelId="{B9B56A7B-179F-424C-947C-FD8FE16507B7}" type="pres">
      <dgm:prSet presAssocID="{4C8590D3-160A-4214-AED1-83B4B1374EB7}" presName="parTx" presStyleLbl="revTx" presStyleIdx="0" presStyleCnt="3">
        <dgm:presLayoutVars>
          <dgm:chMax val="0"/>
          <dgm:chPref val="0"/>
        </dgm:presLayoutVars>
      </dgm:prSet>
      <dgm:spPr/>
    </dgm:pt>
    <dgm:pt modelId="{C86FD206-B73F-4E7B-8059-DE398347A65B}" type="pres">
      <dgm:prSet presAssocID="{21095CC1-8A23-4E9D-AD20-FD59FF8875D6}" presName="sibTrans" presStyleCnt="0"/>
      <dgm:spPr/>
    </dgm:pt>
    <dgm:pt modelId="{A4478769-1A8D-40E4-A777-6F5CD82DA4CD}" type="pres">
      <dgm:prSet presAssocID="{D8A91FDB-8AAB-4B87-AC3A-0EF7E34F385E}" presName="compNode" presStyleCnt="0"/>
      <dgm:spPr/>
    </dgm:pt>
    <dgm:pt modelId="{0134E456-C50B-49AA-89D7-7BE986A6F7EE}" type="pres">
      <dgm:prSet presAssocID="{D8A91FDB-8AAB-4B87-AC3A-0EF7E34F385E}" presName="bgRect" presStyleLbl="bgShp" presStyleIdx="1" presStyleCnt="3"/>
      <dgm:spPr/>
    </dgm:pt>
    <dgm:pt modelId="{339AC912-E42C-4896-B177-A61AD5C8C9CD}" type="pres">
      <dgm:prSet presAssocID="{D8A91FDB-8AAB-4B87-AC3A-0EF7E34F38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3B0BEE7-6823-4200-B916-F3384AEAAE0B}" type="pres">
      <dgm:prSet presAssocID="{D8A91FDB-8AAB-4B87-AC3A-0EF7E34F385E}" presName="spaceRect" presStyleCnt="0"/>
      <dgm:spPr/>
    </dgm:pt>
    <dgm:pt modelId="{8090897C-C831-4316-863B-413A089060B5}" type="pres">
      <dgm:prSet presAssocID="{D8A91FDB-8AAB-4B87-AC3A-0EF7E34F385E}" presName="parTx" presStyleLbl="revTx" presStyleIdx="1" presStyleCnt="3">
        <dgm:presLayoutVars>
          <dgm:chMax val="0"/>
          <dgm:chPref val="0"/>
        </dgm:presLayoutVars>
      </dgm:prSet>
      <dgm:spPr/>
    </dgm:pt>
    <dgm:pt modelId="{D453BE1C-BCC8-4E14-B549-60C199BBEF19}" type="pres">
      <dgm:prSet presAssocID="{E4D34F84-3B78-45DE-810F-903631AF5E85}" presName="sibTrans" presStyleCnt="0"/>
      <dgm:spPr/>
    </dgm:pt>
    <dgm:pt modelId="{87F4DD50-A8E7-4C9B-81A7-974619C54594}" type="pres">
      <dgm:prSet presAssocID="{7E32376A-6BF5-4BD2-9530-A26530011ABB}" presName="compNode" presStyleCnt="0"/>
      <dgm:spPr/>
    </dgm:pt>
    <dgm:pt modelId="{FB7D63D5-B8A2-4BE4-A9A1-D4699FA82BE6}" type="pres">
      <dgm:prSet presAssocID="{7E32376A-6BF5-4BD2-9530-A26530011ABB}" presName="bgRect" presStyleLbl="bgShp" presStyleIdx="2" presStyleCnt="3"/>
      <dgm:spPr/>
    </dgm:pt>
    <dgm:pt modelId="{226CAFB2-127F-4D6C-903B-4F77D930BFB0}" type="pres">
      <dgm:prSet presAssocID="{7E32376A-6BF5-4BD2-9530-A26530011A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972F7F11-0E9E-4DC2-B672-D25F6D6AA6F7}" type="pres">
      <dgm:prSet presAssocID="{7E32376A-6BF5-4BD2-9530-A26530011ABB}" presName="spaceRect" presStyleCnt="0"/>
      <dgm:spPr/>
    </dgm:pt>
    <dgm:pt modelId="{8F9FED67-12DF-4971-9370-7B3FACF8C375}" type="pres">
      <dgm:prSet presAssocID="{7E32376A-6BF5-4BD2-9530-A26530011ABB}" presName="parTx" presStyleLbl="revTx" presStyleIdx="2" presStyleCnt="3">
        <dgm:presLayoutVars>
          <dgm:chMax val="0"/>
          <dgm:chPref val="0"/>
        </dgm:presLayoutVars>
      </dgm:prSet>
      <dgm:spPr/>
    </dgm:pt>
  </dgm:ptLst>
  <dgm:cxnLst>
    <dgm:cxn modelId="{83E0681F-3C88-49B2-8264-F0C90FDB9086}" srcId="{1168F065-9547-4330-9986-1E604E9BD57C}" destId="{7E32376A-6BF5-4BD2-9530-A26530011ABB}" srcOrd="2" destOrd="0" parTransId="{E5CEF909-11EC-4BDF-B1EE-C50731E282CE}" sibTransId="{616C730C-D1B7-4BB4-829E-BB45467B84D6}"/>
    <dgm:cxn modelId="{6144C627-1019-45E7-93A9-CC0F0456F650}" type="presOf" srcId="{D8A91FDB-8AAB-4B87-AC3A-0EF7E34F385E}" destId="{8090897C-C831-4316-863B-413A089060B5}" srcOrd="0" destOrd="0" presId="urn:microsoft.com/office/officeart/2018/2/layout/IconVerticalSolidList"/>
    <dgm:cxn modelId="{F7A7CF5A-DADF-4FE0-B43E-EA0DDFCD6336}" srcId="{1168F065-9547-4330-9986-1E604E9BD57C}" destId="{D8A91FDB-8AAB-4B87-AC3A-0EF7E34F385E}" srcOrd="1" destOrd="0" parTransId="{60F87A65-3CCC-4F65-AA8E-B3BA651DF38D}" sibTransId="{E4D34F84-3B78-45DE-810F-903631AF5E85}"/>
    <dgm:cxn modelId="{4B409E80-7E85-4E03-8B7E-06B3225EA6E9}" type="presOf" srcId="{4C8590D3-160A-4214-AED1-83B4B1374EB7}" destId="{B9B56A7B-179F-424C-947C-FD8FE16507B7}" srcOrd="0" destOrd="0" presId="urn:microsoft.com/office/officeart/2018/2/layout/IconVerticalSolidList"/>
    <dgm:cxn modelId="{DA649D93-0A8F-4A30-80A8-FDCCEB5A4BE9}" type="presOf" srcId="{7E32376A-6BF5-4BD2-9530-A26530011ABB}" destId="{8F9FED67-12DF-4971-9370-7B3FACF8C375}" srcOrd="0" destOrd="0" presId="urn:microsoft.com/office/officeart/2018/2/layout/IconVerticalSolidList"/>
    <dgm:cxn modelId="{580438CC-BE7A-4562-ACAD-0474C06B56EE}" srcId="{1168F065-9547-4330-9986-1E604E9BD57C}" destId="{4C8590D3-160A-4214-AED1-83B4B1374EB7}" srcOrd="0" destOrd="0" parTransId="{84BEC662-3772-4A77-9163-79D7BC606440}" sibTransId="{21095CC1-8A23-4E9D-AD20-FD59FF8875D6}"/>
    <dgm:cxn modelId="{E76704FC-56D4-4114-89D9-86029EFE1165}" type="presOf" srcId="{1168F065-9547-4330-9986-1E604E9BD57C}" destId="{BC7FAA5D-A967-4CAD-A758-2A44C589A1CD}" srcOrd="0" destOrd="0" presId="urn:microsoft.com/office/officeart/2018/2/layout/IconVerticalSolidList"/>
    <dgm:cxn modelId="{92040088-2C3D-4787-8C24-BE6D9DECBB81}" type="presParOf" srcId="{BC7FAA5D-A967-4CAD-A758-2A44C589A1CD}" destId="{9C52482E-29FD-4559-B63E-421112F35D5B}" srcOrd="0" destOrd="0" presId="urn:microsoft.com/office/officeart/2018/2/layout/IconVerticalSolidList"/>
    <dgm:cxn modelId="{981B9753-71FF-4374-A81A-1282B32A3A79}" type="presParOf" srcId="{9C52482E-29FD-4559-B63E-421112F35D5B}" destId="{C83FF6C5-4C03-4076-BE93-35EB01267501}" srcOrd="0" destOrd="0" presId="urn:microsoft.com/office/officeart/2018/2/layout/IconVerticalSolidList"/>
    <dgm:cxn modelId="{9CC8B7FB-65E7-48A8-9D97-37F1BA1A5AD4}" type="presParOf" srcId="{9C52482E-29FD-4559-B63E-421112F35D5B}" destId="{F03B5C2D-22C9-400C-AD23-45B8E639B89C}" srcOrd="1" destOrd="0" presId="urn:microsoft.com/office/officeart/2018/2/layout/IconVerticalSolidList"/>
    <dgm:cxn modelId="{CBDAAE9C-5066-467A-AF49-2011A5861F61}" type="presParOf" srcId="{9C52482E-29FD-4559-B63E-421112F35D5B}" destId="{B08A87C4-30B0-4A87-A369-3C86884EF809}" srcOrd="2" destOrd="0" presId="urn:microsoft.com/office/officeart/2018/2/layout/IconVerticalSolidList"/>
    <dgm:cxn modelId="{E8C594CB-D6CD-49BA-B132-0F6192D25A1D}" type="presParOf" srcId="{9C52482E-29FD-4559-B63E-421112F35D5B}" destId="{B9B56A7B-179F-424C-947C-FD8FE16507B7}" srcOrd="3" destOrd="0" presId="urn:microsoft.com/office/officeart/2018/2/layout/IconVerticalSolidList"/>
    <dgm:cxn modelId="{02BA1B67-F464-45A9-8219-BE983C1E358F}" type="presParOf" srcId="{BC7FAA5D-A967-4CAD-A758-2A44C589A1CD}" destId="{C86FD206-B73F-4E7B-8059-DE398347A65B}" srcOrd="1" destOrd="0" presId="urn:microsoft.com/office/officeart/2018/2/layout/IconVerticalSolidList"/>
    <dgm:cxn modelId="{AE5CEC55-8CB6-46B1-8314-BE1506696FAA}" type="presParOf" srcId="{BC7FAA5D-A967-4CAD-A758-2A44C589A1CD}" destId="{A4478769-1A8D-40E4-A777-6F5CD82DA4CD}" srcOrd="2" destOrd="0" presId="urn:microsoft.com/office/officeart/2018/2/layout/IconVerticalSolidList"/>
    <dgm:cxn modelId="{2B020ECC-EB96-411F-91B1-90F16CDA2671}" type="presParOf" srcId="{A4478769-1A8D-40E4-A777-6F5CD82DA4CD}" destId="{0134E456-C50B-49AA-89D7-7BE986A6F7EE}" srcOrd="0" destOrd="0" presId="urn:microsoft.com/office/officeart/2018/2/layout/IconVerticalSolidList"/>
    <dgm:cxn modelId="{7C9214C2-4766-4FC6-96B5-1D9889194598}" type="presParOf" srcId="{A4478769-1A8D-40E4-A777-6F5CD82DA4CD}" destId="{339AC912-E42C-4896-B177-A61AD5C8C9CD}" srcOrd="1" destOrd="0" presId="urn:microsoft.com/office/officeart/2018/2/layout/IconVerticalSolidList"/>
    <dgm:cxn modelId="{20D845B6-6E0B-487C-83ED-8BD89920F0E6}" type="presParOf" srcId="{A4478769-1A8D-40E4-A777-6F5CD82DA4CD}" destId="{73B0BEE7-6823-4200-B916-F3384AEAAE0B}" srcOrd="2" destOrd="0" presId="urn:microsoft.com/office/officeart/2018/2/layout/IconVerticalSolidList"/>
    <dgm:cxn modelId="{09B42725-9636-4B7A-BA10-30BA52505F26}" type="presParOf" srcId="{A4478769-1A8D-40E4-A777-6F5CD82DA4CD}" destId="{8090897C-C831-4316-863B-413A089060B5}" srcOrd="3" destOrd="0" presId="urn:microsoft.com/office/officeart/2018/2/layout/IconVerticalSolidList"/>
    <dgm:cxn modelId="{628E1486-8396-491B-A0F2-B3EF1A4359BB}" type="presParOf" srcId="{BC7FAA5D-A967-4CAD-A758-2A44C589A1CD}" destId="{D453BE1C-BCC8-4E14-B549-60C199BBEF19}" srcOrd="3" destOrd="0" presId="urn:microsoft.com/office/officeart/2018/2/layout/IconVerticalSolidList"/>
    <dgm:cxn modelId="{1319DADC-CEC7-4AFB-8232-7AA724758DA4}" type="presParOf" srcId="{BC7FAA5D-A967-4CAD-A758-2A44C589A1CD}" destId="{87F4DD50-A8E7-4C9B-81A7-974619C54594}" srcOrd="4" destOrd="0" presId="urn:microsoft.com/office/officeart/2018/2/layout/IconVerticalSolidList"/>
    <dgm:cxn modelId="{B6136F5B-F6A0-4E57-8AE8-077AE1FF778D}" type="presParOf" srcId="{87F4DD50-A8E7-4C9B-81A7-974619C54594}" destId="{FB7D63D5-B8A2-4BE4-A9A1-D4699FA82BE6}" srcOrd="0" destOrd="0" presId="urn:microsoft.com/office/officeart/2018/2/layout/IconVerticalSolidList"/>
    <dgm:cxn modelId="{397886F0-02BC-41DD-929F-A7E596048437}" type="presParOf" srcId="{87F4DD50-A8E7-4C9B-81A7-974619C54594}" destId="{226CAFB2-127F-4D6C-903B-4F77D930BFB0}" srcOrd="1" destOrd="0" presId="urn:microsoft.com/office/officeart/2018/2/layout/IconVerticalSolidList"/>
    <dgm:cxn modelId="{81389273-886F-4EBE-8157-387CF5E1F4A9}" type="presParOf" srcId="{87F4DD50-A8E7-4C9B-81A7-974619C54594}" destId="{972F7F11-0E9E-4DC2-B672-D25F6D6AA6F7}" srcOrd="2" destOrd="0" presId="urn:microsoft.com/office/officeart/2018/2/layout/IconVerticalSolidList"/>
    <dgm:cxn modelId="{A195928D-488A-4F07-9A71-C87CCFC20F9F}" type="presParOf" srcId="{87F4DD50-A8E7-4C9B-81A7-974619C54594}" destId="{8F9FED67-12DF-4971-9370-7B3FACF8C3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74F9AB-7B3C-4B78-9A5A-485AC067142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C5AE76E-68DC-4752-958A-C238CDAE4CFC}">
      <dgm:prSet/>
      <dgm:spPr/>
      <dgm:t>
        <a:bodyPr/>
        <a:lstStyle/>
        <a:p>
          <a:r>
            <a:rPr lang="en-US" b="0" i="0" dirty="0">
              <a:latin typeface="Calibri" panose="020F0502020204030204" pitchFamily="34" charset="0"/>
              <a:cs typeface="Calibri" panose="020F0502020204030204" pitchFamily="34" charset="0"/>
            </a:rPr>
            <a:t>1. Linear SVC (Support Vector Classifier) is to fit to the data you provide, returning a "best fit" hyperplane that divides, or categorizes your data.</a:t>
          </a:r>
          <a:endParaRPr lang="en-US" dirty="0">
            <a:latin typeface="Calibri" panose="020F0502020204030204" pitchFamily="34" charset="0"/>
            <a:cs typeface="Calibri" panose="020F0502020204030204" pitchFamily="34" charset="0"/>
          </a:endParaRPr>
        </a:p>
      </dgm:t>
    </dgm:pt>
    <dgm:pt modelId="{F1F48AD0-3135-40C0-8A0B-AD348FE8B002}" type="parTrans" cxnId="{B98F0CDB-C4DC-4DD2-B4EC-EE45852A25F2}">
      <dgm:prSet/>
      <dgm:spPr/>
      <dgm:t>
        <a:bodyPr/>
        <a:lstStyle/>
        <a:p>
          <a:endParaRPr lang="en-US"/>
        </a:p>
      </dgm:t>
    </dgm:pt>
    <dgm:pt modelId="{26CEF38E-2D7D-4368-8330-4137657200A1}" type="sibTrans" cxnId="{B98F0CDB-C4DC-4DD2-B4EC-EE45852A25F2}">
      <dgm:prSet/>
      <dgm:spPr/>
      <dgm:t>
        <a:bodyPr/>
        <a:lstStyle/>
        <a:p>
          <a:endParaRPr lang="en-US"/>
        </a:p>
      </dgm:t>
    </dgm:pt>
    <dgm:pt modelId="{384E945F-1B66-4110-B5C0-43BE6CEC5616}">
      <dgm:prSet/>
      <dgm:spPr/>
      <dgm:t>
        <a:bodyPr/>
        <a:lstStyle/>
        <a:p>
          <a:r>
            <a:rPr lang="en-US" dirty="0">
              <a:latin typeface="Calibri" panose="020F0502020204030204" pitchFamily="34" charset="0"/>
              <a:cs typeface="Calibri" panose="020F0502020204030204" pitchFamily="34" charset="0"/>
            </a:rPr>
            <a:t>2. After obtaining </a:t>
          </a:r>
          <a:r>
            <a:rPr lang="en-US" b="0" i="0" dirty="0">
              <a:latin typeface="Calibri" panose="020F0502020204030204" pitchFamily="34" charset="0"/>
              <a:cs typeface="Calibri" panose="020F0502020204030204" pitchFamily="34" charset="0"/>
            </a:rPr>
            <a:t> the hyperplane, you can then feed some features to the classifier in order to acquire the "predicted" class.</a:t>
          </a:r>
          <a:endParaRPr lang="en-US" dirty="0">
            <a:latin typeface="Calibri" panose="020F0502020204030204" pitchFamily="34" charset="0"/>
            <a:cs typeface="Calibri" panose="020F0502020204030204" pitchFamily="34" charset="0"/>
          </a:endParaRPr>
        </a:p>
      </dgm:t>
    </dgm:pt>
    <dgm:pt modelId="{697DF4E2-53D5-47E8-A8C1-FE2A6293348B}" type="parTrans" cxnId="{CBADF1AD-A509-488C-B097-145D5DAAEE58}">
      <dgm:prSet/>
      <dgm:spPr/>
      <dgm:t>
        <a:bodyPr/>
        <a:lstStyle/>
        <a:p>
          <a:endParaRPr lang="en-US"/>
        </a:p>
      </dgm:t>
    </dgm:pt>
    <dgm:pt modelId="{6E2D1811-2846-4E2A-A0AD-2F1D95E629D1}" type="sibTrans" cxnId="{CBADF1AD-A509-488C-B097-145D5DAAEE58}">
      <dgm:prSet/>
      <dgm:spPr/>
      <dgm:t>
        <a:bodyPr/>
        <a:lstStyle/>
        <a:p>
          <a:endParaRPr lang="en-US"/>
        </a:p>
      </dgm:t>
    </dgm:pt>
    <dgm:pt modelId="{5660D618-E09D-42AA-B08E-0A04DBEB4C79}" type="pres">
      <dgm:prSet presAssocID="{D774F9AB-7B3C-4B78-9A5A-485AC0671426}" presName="vert0" presStyleCnt="0">
        <dgm:presLayoutVars>
          <dgm:dir/>
          <dgm:animOne val="branch"/>
          <dgm:animLvl val="lvl"/>
        </dgm:presLayoutVars>
      </dgm:prSet>
      <dgm:spPr/>
    </dgm:pt>
    <dgm:pt modelId="{389B74A0-95B2-48B8-85EA-AF73391094A5}" type="pres">
      <dgm:prSet presAssocID="{8C5AE76E-68DC-4752-958A-C238CDAE4CFC}" presName="thickLine" presStyleLbl="alignNode1" presStyleIdx="0" presStyleCnt="2"/>
      <dgm:spPr/>
    </dgm:pt>
    <dgm:pt modelId="{8730E64D-B0C3-4421-9477-C4390393F348}" type="pres">
      <dgm:prSet presAssocID="{8C5AE76E-68DC-4752-958A-C238CDAE4CFC}" presName="horz1" presStyleCnt="0"/>
      <dgm:spPr/>
    </dgm:pt>
    <dgm:pt modelId="{9C037F2C-A25B-4FE7-8B51-626E63294EA6}" type="pres">
      <dgm:prSet presAssocID="{8C5AE76E-68DC-4752-958A-C238CDAE4CFC}" presName="tx1" presStyleLbl="revTx" presStyleIdx="0" presStyleCnt="2"/>
      <dgm:spPr/>
    </dgm:pt>
    <dgm:pt modelId="{8B425E7E-BFAE-4075-92EB-F5CD7443190D}" type="pres">
      <dgm:prSet presAssocID="{8C5AE76E-68DC-4752-958A-C238CDAE4CFC}" presName="vert1" presStyleCnt="0"/>
      <dgm:spPr/>
    </dgm:pt>
    <dgm:pt modelId="{E66FA9AB-C8FC-480A-A32D-DAE5F45712A6}" type="pres">
      <dgm:prSet presAssocID="{384E945F-1B66-4110-B5C0-43BE6CEC5616}" presName="thickLine" presStyleLbl="alignNode1" presStyleIdx="1" presStyleCnt="2"/>
      <dgm:spPr/>
    </dgm:pt>
    <dgm:pt modelId="{07ABEC33-2789-47DD-87F3-E2D55C0BF7DB}" type="pres">
      <dgm:prSet presAssocID="{384E945F-1B66-4110-B5C0-43BE6CEC5616}" presName="horz1" presStyleCnt="0"/>
      <dgm:spPr/>
    </dgm:pt>
    <dgm:pt modelId="{7F0CB2F4-1879-4D23-A5EF-90F8AE92E109}" type="pres">
      <dgm:prSet presAssocID="{384E945F-1B66-4110-B5C0-43BE6CEC5616}" presName="tx1" presStyleLbl="revTx" presStyleIdx="1" presStyleCnt="2"/>
      <dgm:spPr/>
    </dgm:pt>
    <dgm:pt modelId="{A5B44639-A1EF-4693-8C58-00FDE9C35BF0}" type="pres">
      <dgm:prSet presAssocID="{384E945F-1B66-4110-B5C0-43BE6CEC5616}" presName="vert1" presStyleCnt="0"/>
      <dgm:spPr/>
    </dgm:pt>
  </dgm:ptLst>
  <dgm:cxnLst>
    <dgm:cxn modelId="{60571B45-8537-46A8-9219-69A3AD0E27D0}" type="presOf" srcId="{D774F9AB-7B3C-4B78-9A5A-485AC0671426}" destId="{5660D618-E09D-42AA-B08E-0A04DBEB4C79}" srcOrd="0" destOrd="0" presId="urn:microsoft.com/office/officeart/2008/layout/LinedList"/>
    <dgm:cxn modelId="{C3E6AC4C-2C5B-42BB-84B0-3CDBFB1D7202}" type="presOf" srcId="{8C5AE76E-68DC-4752-958A-C238CDAE4CFC}" destId="{9C037F2C-A25B-4FE7-8B51-626E63294EA6}" srcOrd="0" destOrd="0" presId="urn:microsoft.com/office/officeart/2008/layout/LinedList"/>
    <dgm:cxn modelId="{CBADF1AD-A509-488C-B097-145D5DAAEE58}" srcId="{D774F9AB-7B3C-4B78-9A5A-485AC0671426}" destId="{384E945F-1B66-4110-B5C0-43BE6CEC5616}" srcOrd="1" destOrd="0" parTransId="{697DF4E2-53D5-47E8-A8C1-FE2A6293348B}" sibTransId="{6E2D1811-2846-4E2A-A0AD-2F1D95E629D1}"/>
    <dgm:cxn modelId="{B98F0CDB-C4DC-4DD2-B4EC-EE45852A25F2}" srcId="{D774F9AB-7B3C-4B78-9A5A-485AC0671426}" destId="{8C5AE76E-68DC-4752-958A-C238CDAE4CFC}" srcOrd="0" destOrd="0" parTransId="{F1F48AD0-3135-40C0-8A0B-AD348FE8B002}" sibTransId="{26CEF38E-2D7D-4368-8330-4137657200A1}"/>
    <dgm:cxn modelId="{B0E993DC-9623-42D0-81E7-260FDDD9C483}" type="presOf" srcId="{384E945F-1B66-4110-B5C0-43BE6CEC5616}" destId="{7F0CB2F4-1879-4D23-A5EF-90F8AE92E109}" srcOrd="0" destOrd="0" presId="urn:microsoft.com/office/officeart/2008/layout/LinedList"/>
    <dgm:cxn modelId="{63BC8A6A-9B9A-4CBF-8BAF-0CE48A51B9E0}" type="presParOf" srcId="{5660D618-E09D-42AA-B08E-0A04DBEB4C79}" destId="{389B74A0-95B2-48B8-85EA-AF73391094A5}" srcOrd="0" destOrd="0" presId="urn:microsoft.com/office/officeart/2008/layout/LinedList"/>
    <dgm:cxn modelId="{4DD68267-BE14-4659-AFA8-D72E3D753AD3}" type="presParOf" srcId="{5660D618-E09D-42AA-B08E-0A04DBEB4C79}" destId="{8730E64D-B0C3-4421-9477-C4390393F348}" srcOrd="1" destOrd="0" presId="urn:microsoft.com/office/officeart/2008/layout/LinedList"/>
    <dgm:cxn modelId="{AC274A32-16A5-4B2B-8DFB-05F06DE40D64}" type="presParOf" srcId="{8730E64D-B0C3-4421-9477-C4390393F348}" destId="{9C037F2C-A25B-4FE7-8B51-626E63294EA6}" srcOrd="0" destOrd="0" presId="urn:microsoft.com/office/officeart/2008/layout/LinedList"/>
    <dgm:cxn modelId="{6363BC30-E9A6-4F97-938B-97CC794AC79D}" type="presParOf" srcId="{8730E64D-B0C3-4421-9477-C4390393F348}" destId="{8B425E7E-BFAE-4075-92EB-F5CD7443190D}" srcOrd="1" destOrd="0" presId="urn:microsoft.com/office/officeart/2008/layout/LinedList"/>
    <dgm:cxn modelId="{844299BD-A68E-46BA-96D5-6C5FE6A16C16}" type="presParOf" srcId="{5660D618-E09D-42AA-B08E-0A04DBEB4C79}" destId="{E66FA9AB-C8FC-480A-A32D-DAE5F45712A6}" srcOrd="2" destOrd="0" presId="urn:microsoft.com/office/officeart/2008/layout/LinedList"/>
    <dgm:cxn modelId="{7D2CB91C-1EDF-4C13-B882-8E33E84DF38E}" type="presParOf" srcId="{5660D618-E09D-42AA-B08E-0A04DBEB4C79}" destId="{07ABEC33-2789-47DD-87F3-E2D55C0BF7DB}" srcOrd="3" destOrd="0" presId="urn:microsoft.com/office/officeart/2008/layout/LinedList"/>
    <dgm:cxn modelId="{C9C8F5B9-751F-4AFD-865E-DF4CD81F9AD8}" type="presParOf" srcId="{07ABEC33-2789-47DD-87F3-E2D55C0BF7DB}" destId="{7F0CB2F4-1879-4D23-A5EF-90F8AE92E109}" srcOrd="0" destOrd="0" presId="urn:microsoft.com/office/officeart/2008/layout/LinedList"/>
    <dgm:cxn modelId="{86A526A9-351D-4BB2-9804-3266B0A67307}" type="presParOf" srcId="{07ABEC33-2789-47DD-87F3-E2D55C0BF7DB}" destId="{A5B44639-A1EF-4693-8C58-00FDE9C35B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B6A6E7-1298-4789-9B47-210BE8AF1BB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EE6EFBB-BD6F-4051-8091-C8E439C95067}">
      <dgm:prSet/>
      <dgm:spPr/>
      <dgm:t>
        <a:bodyPr/>
        <a:lstStyle/>
        <a:p>
          <a:r>
            <a:rPr lang="en-US" dirty="0">
              <a:latin typeface="Calibri" panose="020F0502020204030204" pitchFamily="34" charset="0"/>
              <a:cs typeface="Calibri" panose="020F0502020204030204" pitchFamily="34" charset="0"/>
            </a:rPr>
            <a:t>SoftMax layer is typically the final output layer in a neural network that performs multi-class  classification.</a:t>
          </a:r>
        </a:p>
      </dgm:t>
    </dgm:pt>
    <dgm:pt modelId="{02BAABE4-7E0F-4A92-983B-69F020DB7FFB}" type="parTrans" cxnId="{CE18F384-FC33-433E-81DA-6A0FA00A405A}">
      <dgm:prSet/>
      <dgm:spPr/>
      <dgm:t>
        <a:bodyPr/>
        <a:lstStyle/>
        <a:p>
          <a:endParaRPr lang="en-US"/>
        </a:p>
      </dgm:t>
    </dgm:pt>
    <dgm:pt modelId="{00581273-5B49-4ED8-B17A-1E6DAB1A618D}" type="sibTrans" cxnId="{CE18F384-FC33-433E-81DA-6A0FA00A405A}">
      <dgm:prSet/>
      <dgm:spPr/>
      <dgm:t>
        <a:bodyPr/>
        <a:lstStyle/>
        <a:p>
          <a:endParaRPr lang="en-US"/>
        </a:p>
      </dgm:t>
    </dgm:pt>
    <dgm:pt modelId="{035F67DF-C927-4260-A57B-13EE45312F8C}">
      <dgm:prSet/>
      <dgm:spPr/>
      <dgm:t>
        <a:bodyPr/>
        <a:lstStyle/>
        <a:p>
          <a:r>
            <a:rPr lang="en-US" dirty="0">
              <a:latin typeface="Calibri" panose="020F0502020204030204" pitchFamily="34" charset="0"/>
              <a:cs typeface="Calibri" panose="020F0502020204030204" pitchFamily="34" charset="0"/>
            </a:rPr>
            <a:t>SoftMax regression is a generalization of logistic regression that we can use for multi-class classification</a:t>
          </a:r>
        </a:p>
      </dgm:t>
    </dgm:pt>
    <dgm:pt modelId="{D2D4302D-4BA7-4F58-A61D-71BE042337AB}" type="parTrans" cxnId="{44F74CA4-ADDF-4581-9986-60851438451E}">
      <dgm:prSet/>
      <dgm:spPr/>
      <dgm:t>
        <a:bodyPr/>
        <a:lstStyle/>
        <a:p>
          <a:endParaRPr lang="en-US"/>
        </a:p>
      </dgm:t>
    </dgm:pt>
    <dgm:pt modelId="{7C19D795-83BE-4AF9-8258-D89DD3DE8554}" type="sibTrans" cxnId="{44F74CA4-ADDF-4581-9986-60851438451E}">
      <dgm:prSet/>
      <dgm:spPr/>
      <dgm:t>
        <a:bodyPr/>
        <a:lstStyle/>
        <a:p>
          <a:endParaRPr lang="en-US"/>
        </a:p>
      </dgm:t>
    </dgm:pt>
    <dgm:pt modelId="{3141016B-4005-43DC-B1A0-AA303A71B7D9}" type="pres">
      <dgm:prSet presAssocID="{3DB6A6E7-1298-4789-9B47-210BE8AF1BBE}" presName="vert0" presStyleCnt="0">
        <dgm:presLayoutVars>
          <dgm:dir/>
          <dgm:animOne val="branch"/>
          <dgm:animLvl val="lvl"/>
        </dgm:presLayoutVars>
      </dgm:prSet>
      <dgm:spPr/>
    </dgm:pt>
    <dgm:pt modelId="{A813EAC6-A892-4E1A-AC3B-F105E9A73D81}" type="pres">
      <dgm:prSet presAssocID="{8EE6EFBB-BD6F-4051-8091-C8E439C95067}" presName="thickLine" presStyleLbl="alignNode1" presStyleIdx="0" presStyleCnt="2"/>
      <dgm:spPr/>
    </dgm:pt>
    <dgm:pt modelId="{85767EF1-C310-4065-AD11-6F7A54D5DD86}" type="pres">
      <dgm:prSet presAssocID="{8EE6EFBB-BD6F-4051-8091-C8E439C95067}" presName="horz1" presStyleCnt="0"/>
      <dgm:spPr/>
    </dgm:pt>
    <dgm:pt modelId="{45E30E37-44EC-414B-8C7D-66F61595962F}" type="pres">
      <dgm:prSet presAssocID="{8EE6EFBB-BD6F-4051-8091-C8E439C95067}" presName="tx1" presStyleLbl="revTx" presStyleIdx="0" presStyleCnt="2"/>
      <dgm:spPr/>
    </dgm:pt>
    <dgm:pt modelId="{C3D47541-CAE1-45DA-92BA-4229053E28E0}" type="pres">
      <dgm:prSet presAssocID="{8EE6EFBB-BD6F-4051-8091-C8E439C95067}" presName="vert1" presStyleCnt="0"/>
      <dgm:spPr/>
    </dgm:pt>
    <dgm:pt modelId="{16473248-1D9E-4F07-86AD-6B6CF4807126}" type="pres">
      <dgm:prSet presAssocID="{035F67DF-C927-4260-A57B-13EE45312F8C}" presName="thickLine" presStyleLbl="alignNode1" presStyleIdx="1" presStyleCnt="2"/>
      <dgm:spPr/>
    </dgm:pt>
    <dgm:pt modelId="{5D7E8D26-D4ED-4A8E-B074-CA3A0E0D4EEB}" type="pres">
      <dgm:prSet presAssocID="{035F67DF-C927-4260-A57B-13EE45312F8C}" presName="horz1" presStyleCnt="0"/>
      <dgm:spPr/>
    </dgm:pt>
    <dgm:pt modelId="{7F05602B-403B-4666-BA75-04E8624C7D7D}" type="pres">
      <dgm:prSet presAssocID="{035F67DF-C927-4260-A57B-13EE45312F8C}" presName="tx1" presStyleLbl="revTx" presStyleIdx="1" presStyleCnt="2"/>
      <dgm:spPr/>
    </dgm:pt>
    <dgm:pt modelId="{618E86B2-6A4F-45C8-9109-395B52872C25}" type="pres">
      <dgm:prSet presAssocID="{035F67DF-C927-4260-A57B-13EE45312F8C}" presName="vert1" presStyleCnt="0"/>
      <dgm:spPr/>
    </dgm:pt>
  </dgm:ptLst>
  <dgm:cxnLst>
    <dgm:cxn modelId="{2D055821-C243-4ECE-A6D6-6F0FF723CDCF}" type="presOf" srcId="{3DB6A6E7-1298-4789-9B47-210BE8AF1BBE}" destId="{3141016B-4005-43DC-B1A0-AA303A71B7D9}" srcOrd="0" destOrd="0" presId="urn:microsoft.com/office/officeart/2008/layout/LinedList"/>
    <dgm:cxn modelId="{92037D41-EC39-46FB-AFDB-80529942A5EC}" type="presOf" srcId="{035F67DF-C927-4260-A57B-13EE45312F8C}" destId="{7F05602B-403B-4666-BA75-04E8624C7D7D}" srcOrd="0" destOrd="0" presId="urn:microsoft.com/office/officeart/2008/layout/LinedList"/>
    <dgm:cxn modelId="{CE18F384-FC33-433E-81DA-6A0FA00A405A}" srcId="{3DB6A6E7-1298-4789-9B47-210BE8AF1BBE}" destId="{8EE6EFBB-BD6F-4051-8091-C8E439C95067}" srcOrd="0" destOrd="0" parTransId="{02BAABE4-7E0F-4A92-983B-69F020DB7FFB}" sibTransId="{00581273-5B49-4ED8-B17A-1E6DAB1A618D}"/>
    <dgm:cxn modelId="{44F74CA4-ADDF-4581-9986-60851438451E}" srcId="{3DB6A6E7-1298-4789-9B47-210BE8AF1BBE}" destId="{035F67DF-C927-4260-A57B-13EE45312F8C}" srcOrd="1" destOrd="0" parTransId="{D2D4302D-4BA7-4F58-A61D-71BE042337AB}" sibTransId="{7C19D795-83BE-4AF9-8258-D89DD3DE8554}"/>
    <dgm:cxn modelId="{6DBE90ED-DD99-4E0D-9623-D72A41DE59BF}" type="presOf" srcId="{8EE6EFBB-BD6F-4051-8091-C8E439C95067}" destId="{45E30E37-44EC-414B-8C7D-66F61595962F}" srcOrd="0" destOrd="0" presId="urn:microsoft.com/office/officeart/2008/layout/LinedList"/>
    <dgm:cxn modelId="{62406FAA-8F92-4A56-A105-001F933F22E5}" type="presParOf" srcId="{3141016B-4005-43DC-B1A0-AA303A71B7D9}" destId="{A813EAC6-A892-4E1A-AC3B-F105E9A73D81}" srcOrd="0" destOrd="0" presId="urn:microsoft.com/office/officeart/2008/layout/LinedList"/>
    <dgm:cxn modelId="{E87DF083-41F0-482D-B613-934ED0A3DC6E}" type="presParOf" srcId="{3141016B-4005-43DC-B1A0-AA303A71B7D9}" destId="{85767EF1-C310-4065-AD11-6F7A54D5DD86}" srcOrd="1" destOrd="0" presId="urn:microsoft.com/office/officeart/2008/layout/LinedList"/>
    <dgm:cxn modelId="{670817CB-3838-4E88-A908-EE545113F50E}" type="presParOf" srcId="{85767EF1-C310-4065-AD11-6F7A54D5DD86}" destId="{45E30E37-44EC-414B-8C7D-66F61595962F}" srcOrd="0" destOrd="0" presId="urn:microsoft.com/office/officeart/2008/layout/LinedList"/>
    <dgm:cxn modelId="{94CEAB53-E6A8-4BE5-8874-4CBF1C828202}" type="presParOf" srcId="{85767EF1-C310-4065-AD11-6F7A54D5DD86}" destId="{C3D47541-CAE1-45DA-92BA-4229053E28E0}" srcOrd="1" destOrd="0" presId="urn:microsoft.com/office/officeart/2008/layout/LinedList"/>
    <dgm:cxn modelId="{2823DA5A-4C44-4F88-B208-F0A54C1E7480}" type="presParOf" srcId="{3141016B-4005-43DC-B1A0-AA303A71B7D9}" destId="{16473248-1D9E-4F07-86AD-6B6CF4807126}" srcOrd="2" destOrd="0" presId="urn:microsoft.com/office/officeart/2008/layout/LinedList"/>
    <dgm:cxn modelId="{C133EAE0-BA54-481E-B3F3-889EC1EC4DD6}" type="presParOf" srcId="{3141016B-4005-43DC-B1A0-AA303A71B7D9}" destId="{5D7E8D26-D4ED-4A8E-B074-CA3A0E0D4EEB}" srcOrd="3" destOrd="0" presId="urn:microsoft.com/office/officeart/2008/layout/LinedList"/>
    <dgm:cxn modelId="{3D31F211-8EE6-4C17-BF55-270110EFBBEF}" type="presParOf" srcId="{5D7E8D26-D4ED-4A8E-B074-CA3A0E0D4EEB}" destId="{7F05602B-403B-4666-BA75-04E8624C7D7D}" srcOrd="0" destOrd="0" presId="urn:microsoft.com/office/officeart/2008/layout/LinedList"/>
    <dgm:cxn modelId="{1C100CC4-E150-4726-A2D2-FB9B1DE3BC0A}" type="presParOf" srcId="{5D7E8D26-D4ED-4A8E-B074-CA3A0E0D4EEB}" destId="{618E86B2-6A4F-45C8-9109-395B52872C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8103C6-4A8E-48FC-9505-045BA92AAAE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01B274F-4141-4DCE-8119-BBF62618F053}">
      <dgm:prSet/>
      <dgm:spPr/>
      <dgm:t>
        <a:bodyPr/>
        <a:lstStyle/>
        <a:p>
          <a:r>
            <a:rPr lang="en-US"/>
            <a:t>Python 3.0</a:t>
          </a:r>
        </a:p>
      </dgm:t>
    </dgm:pt>
    <dgm:pt modelId="{D800DCDE-4BE2-468A-BC31-A78209F91D57}" type="parTrans" cxnId="{9B95141A-6D9B-43FD-9244-E0FE049625F7}">
      <dgm:prSet/>
      <dgm:spPr/>
      <dgm:t>
        <a:bodyPr/>
        <a:lstStyle/>
        <a:p>
          <a:endParaRPr lang="en-US"/>
        </a:p>
      </dgm:t>
    </dgm:pt>
    <dgm:pt modelId="{B97AF429-E1DD-478B-927F-C19BB7637BEA}" type="sibTrans" cxnId="{9B95141A-6D9B-43FD-9244-E0FE049625F7}">
      <dgm:prSet/>
      <dgm:spPr/>
      <dgm:t>
        <a:bodyPr/>
        <a:lstStyle/>
        <a:p>
          <a:endParaRPr lang="en-US"/>
        </a:p>
      </dgm:t>
    </dgm:pt>
    <dgm:pt modelId="{3C62D5DD-1C24-4F0A-BF34-E23DED9E89D1}">
      <dgm:prSet/>
      <dgm:spPr/>
      <dgm:t>
        <a:bodyPr/>
        <a:lstStyle/>
        <a:p>
          <a:r>
            <a:rPr lang="en-US"/>
            <a:t>Numpy</a:t>
          </a:r>
        </a:p>
      </dgm:t>
    </dgm:pt>
    <dgm:pt modelId="{F62BB0EC-8BB3-4608-9BFA-5467466E265C}" type="parTrans" cxnId="{1D02ADB5-3F98-4C23-B008-B0E5438DC12D}">
      <dgm:prSet/>
      <dgm:spPr/>
      <dgm:t>
        <a:bodyPr/>
        <a:lstStyle/>
        <a:p>
          <a:endParaRPr lang="en-US"/>
        </a:p>
      </dgm:t>
    </dgm:pt>
    <dgm:pt modelId="{DB78D627-18CC-4CDE-9089-AC959A42604F}" type="sibTrans" cxnId="{1D02ADB5-3F98-4C23-B008-B0E5438DC12D}">
      <dgm:prSet/>
      <dgm:spPr/>
      <dgm:t>
        <a:bodyPr/>
        <a:lstStyle/>
        <a:p>
          <a:endParaRPr lang="en-US"/>
        </a:p>
      </dgm:t>
    </dgm:pt>
    <dgm:pt modelId="{919B3AEC-EA78-4F44-9979-2BA0E85EA5A0}">
      <dgm:prSet/>
      <dgm:spPr/>
      <dgm:t>
        <a:bodyPr/>
        <a:lstStyle/>
        <a:p>
          <a:r>
            <a:rPr lang="en-US"/>
            <a:t>Pandas</a:t>
          </a:r>
        </a:p>
      </dgm:t>
    </dgm:pt>
    <dgm:pt modelId="{364EFFF5-77F6-4540-ACBD-22D1D3D03766}" type="parTrans" cxnId="{6120C459-0C55-4ACF-B5EB-601F3A398F34}">
      <dgm:prSet/>
      <dgm:spPr/>
      <dgm:t>
        <a:bodyPr/>
        <a:lstStyle/>
        <a:p>
          <a:endParaRPr lang="en-US"/>
        </a:p>
      </dgm:t>
    </dgm:pt>
    <dgm:pt modelId="{07868ADC-9F1A-45FF-8A2B-0E8D500B751D}" type="sibTrans" cxnId="{6120C459-0C55-4ACF-B5EB-601F3A398F34}">
      <dgm:prSet/>
      <dgm:spPr/>
      <dgm:t>
        <a:bodyPr/>
        <a:lstStyle/>
        <a:p>
          <a:endParaRPr lang="en-US"/>
        </a:p>
      </dgm:t>
    </dgm:pt>
    <dgm:pt modelId="{EDE05D90-3ACF-45A4-A058-40FF803D57F7}">
      <dgm:prSet/>
      <dgm:spPr/>
      <dgm:t>
        <a:bodyPr/>
        <a:lstStyle/>
        <a:p>
          <a:r>
            <a:rPr lang="en-US"/>
            <a:t>sklearn</a:t>
          </a:r>
        </a:p>
      </dgm:t>
    </dgm:pt>
    <dgm:pt modelId="{1B6B7DB0-F85D-45FD-8B7F-70527861468C}" type="parTrans" cxnId="{C05572E3-E232-4E32-934C-866375BCA0CD}">
      <dgm:prSet/>
      <dgm:spPr/>
      <dgm:t>
        <a:bodyPr/>
        <a:lstStyle/>
        <a:p>
          <a:endParaRPr lang="en-US"/>
        </a:p>
      </dgm:t>
    </dgm:pt>
    <dgm:pt modelId="{00213720-A5E6-4259-A0CB-E0A449628F1B}" type="sibTrans" cxnId="{C05572E3-E232-4E32-934C-866375BCA0CD}">
      <dgm:prSet/>
      <dgm:spPr/>
      <dgm:t>
        <a:bodyPr/>
        <a:lstStyle/>
        <a:p>
          <a:endParaRPr lang="en-US"/>
        </a:p>
      </dgm:t>
    </dgm:pt>
    <dgm:pt modelId="{BC96A056-2EB1-4468-A2F0-5435DF6B9E53}" type="pres">
      <dgm:prSet presAssocID="{C08103C6-4A8E-48FC-9505-045BA92AAAE1}" presName="linear" presStyleCnt="0">
        <dgm:presLayoutVars>
          <dgm:animLvl val="lvl"/>
          <dgm:resizeHandles val="exact"/>
        </dgm:presLayoutVars>
      </dgm:prSet>
      <dgm:spPr/>
    </dgm:pt>
    <dgm:pt modelId="{8E08DB2E-AA82-43AD-AD9A-A1A91DC4D8CA}" type="pres">
      <dgm:prSet presAssocID="{A01B274F-4141-4DCE-8119-BBF62618F053}" presName="parentText" presStyleLbl="node1" presStyleIdx="0" presStyleCnt="4">
        <dgm:presLayoutVars>
          <dgm:chMax val="0"/>
          <dgm:bulletEnabled val="1"/>
        </dgm:presLayoutVars>
      </dgm:prSet>
      <dgm:spPr/>
    </dgm:pt>
    <dgm:pt modelId="{221DAD16-20A5-4C78-9ADA-E565F48FEB8B}" type="pres">
      <dgm:prSet presAssocID="{B97AF429-E1DD-478B-927F-C19BB7637BEA}" presName="spacer" presStyleCnt="0"/>
      <dgm:spPr/>
    </dgm:pt>
    <dgm:pt modelId="{83EF2485-9A36-4E75-A8DC-D2005D04AF3D}" type="pres">
      <dgm:prSet presAssocID="{3C62D5DD-1C24-4F0A-BF34-E23DED9E89D1}" presName="parentText" presStyleLbl="node1" presStyleIdx="1" presStyleCnt="4">
        <dgm:presLayoutVars>
          <dgm:chMax val="0"/>
          <dgm:bulletEnabled val="1"/>
        </dgm:presLayoutVars>
      </dgm:prSet>
      <dgm:spPr/>
    </dgm:pt>
    <dgm:pt modelId="{E6279051-BB4F-4E19-ABE4-28DE832D9A77}" type="pres">
      <dgm:prSet presAssocID="{DB78D627-18CC-4CDE-9089-AC959A42604F}" presName="spacer" presStyleCnt="0"/>
      <dgm:spPr/>
    </dgm:pt>
    <dgm:pt modelId="{A808C7D6-FB99-4497-8664-30CD0BBFAA28}" type="pres">
      <dgm:prSet presAssocID="{919B3AEC-EA78-4F44-9979-2BA0E85EA5A0}" presName="parentText" presStyleLbl="node1" presStyleIdx="2" presStyleCnt="4">
        <dgm:presLayoutVars>
          <dgm:chMax val="0"/>
          <dgm:bulletEnabled val="1"/>
        </dgm:presLayoutVars>
      </dgm:prSet>
      <dgm:spPr/>
    </dgm:pt>
    <dgm:pt modelId="{20D4D2C9-7CC1-405D-9CA9-127BC987A914}" type="pres">
      <dgm:prSet presAssocID="{07868ADC-9F1A-45FF-8A2B-0E8D500B751D}" presName="spacer" presStyleCnt="0"/>
      <dgm:spPr/>
    </dgm:pt>
    <dgm:pt modelId="{6D8FD926-1936-46E3-A50A-A8BC47154970}" type="pres">
      <dgm:prSet presAssocID="{EDE05D90-3ACF-45A4-A058-40FF803D57F7}" presName="parentText" presStyleLbl="node1" presStyleIdx="3" presStyleCnt="4">
        <dgm:presLayoutVars>
          <dgm:chMax val="0"/>
          <dgm:bulletEnabled val="1"/>
        </dgm:presLayoutVars>
      </dgm:prSet>
      <dgm:spPr/>
    </dgm:pt>
  </dgm:ptLst>
  <dgm:cxnLst>
    <dgm:cxn modelId="{9B95141A-6D9B-43FD-9244-E0FE049625F7}" srcId="{C08103C6-4A8E-48FC-9505-045BA92AAAE1}" destId="{A01B274F-4141-4DCE-8119-BBF62618F053}" srcOrd="0" destOrd="0" parTransId="{D800DCDE-4BE2-468A-BC31-A78209F91D57}" sibTransId="{B97AF429-E1DD-478B-927F-C19BB7637BEA}"/>
    <dgm:cxn modelId="{B955B12D-6B61-49F0-A1EE-8DBC4E69FB03}" type="presOf" srcId="{C08103C6-4A8E-48FC-9505-045BA92AAAE1}" destId="{BC96A056-2EB1-4468-A2F0-5435DF6B9E53}" srcOrd="0" destOrd="0" presId="urn:microsoft.com/office/officeart/2005/8/layout/vList2"/>
    <dgm:cxn modelId="{FAB38C75-FB19-470D-BEA7-E0F81A8B387E}" type="presOf" srcId="{919B3AEC-EA78-4F44-9979-2BA0E85EA5A0}" destId="{A808C7D6-FB99-4497-8664-30CD0BBFAA28}" srcOrd="0" destOrd="0" presId="urn:microsoft.com/office/officeart/2005/8/layout/vList2"/>
    <dgm:cxn modelId="{6120C459-0C55-4ACF-B5EB-601F3A398F34}" srcId="{C08103C6-4A8E-48FC-9505-045BA92AAAE1}" destId="{919B3AEC-EA78-4F44-9979-2BA0E85EA5A0}" srcOrd="2" destOrd="0" parTransId="{364EFFF5-77F6-4540-ACBD-22D1D3D03766}" sibTransId="{07868ADC-9F1A-45FF-8A2B-0E8D500B751D}"/>
    <dgm:cxn modelId="{9EF2727E-7469-4A5C-B78C-C29236FC2244}" type="presOf" srcId="{A01B274F-4141-4DCE-8119-BBF62618F053}" destId="{8E08DB2E-AA82-43AD-AD9A-A1A91DC4D8CA}" srcOrd="0" destOrd="0" presId="urn:microsoft.com/office/officeart/2005/8/layout/vList2"/>
    <dgm:cxn modelId="{1D02ADB5-3F98-4C23-B008-B0E5438DC12D}" srcId="{C08103C6-4A8E-48FC-9505-045BA92AAAE1}" destId="{3C62D5DD-1C24-4F0A-BF34-E23DED9E89D1}" srcOrd="1" destOrd="0" parTransId="{F62BB0EC-8BB3-4608-9BFA-5467466E265C}" sibTransId="{DB78D627-18CC-4CDE-9089-AC959A42604F}"/>
    <dgm:cxn modelId="{D9EC65C5-123B-4CE1-8B1B-AE6F4B5105AF}" type="presOf" srcId="{3C62D5DD-1C24-4F0A-BF34-E23DED9E89D1}" destId="{83EF2485-9A36-4E75-A8DC-D2005D04AF3D}" srcOrd="0" destOrd="0" presId="urn:microsoft.com/office/officeart/2005/8/layout/vList2"/>
    <dgm:cxn modelId="{7A7D17C8-8614-478E-BF79-91F98E079590}" type="presOf" srcId="{EDE05D90-3ACF-45A4-A058-40FF803D57F7}" destId="{6D8FD926-1936-46E3-A50A-A8BC47154970}" srcOrd="0" destOrd="0" presId="urn:microsoft.com/office/officeart/2005/8/layout/vList2"/>
    <dgm:cxn modelId="{C05572E3-E232-4E32-934C-866375BCA0CD}" srcId="{C08103C6-4A8E-48FC-9505-045BA92AAAE1}" destId="{EDE05D90-3ACF-45A4-A058-40FF803D57F7}" srcOrd="3" destOrd="0" parTransId="{1B6B7DB0-F85D-45FD-8B7F-70527861468C}" sibTransId="{00213720-A5E6-4259-A0CB-E0A449628F1B}"/>
    <dgm:cxn modelId="{C07C5A5F-C621-4549-86DB-181D8D9B9F9B}" type="presParOf" srcId="{BC96A056-2EB1-4468-A2F0-5435DF6B9E53}" destId="{8E08DB2E-AA82-43AD-AD9A-A1A91DC4D8CA}" srcOrd="0" destOrd="0" presId="urn:microsoft.com/office/officeart/2005/8/layout/vList2"/>
    <dgm:cxn modelId="{B5683F15-AD6D-4972-AA92-354B63472C95}" type="presParOf" srcId="{BC96A056-2EB1-4468-A2F0-5435DF6B9E53}" destId="{221DAD16-20A5-4C78-9ADA-E565F48FEB8B}" srcOrd="1" destOrd="0" presId="urn:microsoft.com/office/officeart/2005/8/layout/vList2"/>
    <dgm:cxn modelId="{80B15436-5070-42FF-A060-8CFEBA21C714}" type="presParOf" srcId="{BC96A056-2EB1-4468-A2F0-5435DF6B9E53}" destId="{83EF2485-9A36-4E75-A8DC-D2005D04AF3D}" srcOrd="2" destOrd="0" presId="urn:microsoft.com/office/officeart/2005/8/layout/vList2"/>
    <dgm:cxn modelId="{D18C81A6-A1C4-4CFA-AD45-7014DBCDEF1A}" type="presParOf" srcId="{BC96A056-2EB1-4468-A2F0-5435DF6B9E53}" destId="{E6279051-BB4F-4E19-ABE4-28DE832D9A77}" srcOrd="3" destOrd="0" presId="urn:microsoft.com/office/officeart/2005/8/layout/vList2"/>
    <dgm:cxn modelId="{3092C035-5E18-4673-BFF2-1398344CA890}" type="presParOf" srcId="{BC96A056-2EB1-4468-A2F0-5435DF6B9E53}" destId="{A808C7D6-FB99-4497-8664-30CD0BBFAA28}" srcOrd="4" destOrd="0" presId="urn:microsoft.com/office/officeart/2005/8/layout/vList2"/>
    <dgm:cxn modelId="{3BA16CC3-EA01-4E4C-A0D7-89D8E415D1C2}" type="presParOf" srcId="{BC96A056-2EB1-4468-A2F0-5435DF6B9E53}" destId="{20D4D2C9-7CC1-405D-9CA9-127BC987A914}" srcOrd="5" destOrd="0" presId="urn:microsoft.com/office/officeart/2005/8/layout/vList2"/>
    <dgm:cxn modelId="{CD31B256-D6B7-49AE-847A-0A8A8BD07950}" type="presParOf" srcId="{BC96A056-2EB1-4468-A2F0-5435DF6B9E53}" destId="{6D8FD926-1936-46E3-A50A-A8BC4715497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573B3-63A2-495F-BB55-C27642C101F6}">
      <dsp:nvSpPr>
        <dsp:cNvPr id="0" name=""/>
        <dsp:cNvSpPr/>
      </dsp:nvSpPr>
      <dsp:spPr>
        <a:xfrm>
          <a:off x="0" y="885258"/>
          <a:ext cx="6290226" cy="16343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81771-F066-4DC7-B839-16A0E5541682}">
      <dsp:nvSpPr>
        <dsp:cNvPr id="0" name=""/>
        <dsp:cNvSpPr/>
      </dsp:nvSpPr>
      <dsp:spPr>
        <a:xfrm>
          <a:off x="494382" y="1252981"/>
          <a:ext cx="898877" cy="8988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1FF438-59AA-4E26-9038-DA62205B6502}">
      <dsp:nvSpPr>
        <dsp:cNvPr id="0" name=""/>
        <dsp:cNvSpPr/>
      </dsp:nvSpPr>
      <dsp:spPr>
        <a:xfrm>
          <a:off x="1887643" y="885258"/>
          <a:ext cx="4402582" cy="1634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66" tIns="172966" rIns="172966" bIns="172966"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Classification of news articles using supervised Machine Learning (ML) and Natural Language Processing (NLP) techniques</a:t>
          </a:r>
        </a:p>
      </dsp:txBody>
      <dsp:txXfrm>
        <a:off x="1887643" y="885258"/>
        <a:ext cx="4402582" cy="1634323"/>
      </dsp:txXfrm>
    </dsp:sp>
    <dsp:sp modelId="{2569EFAC-9422-40B8-83C6-3224C3260C9D}">
      <dsp:nvSpPr>
        <dsp:cNvPr id="0" name=""/>
        <dsp:cNvSpPr/>
      </dsp:nvSpPr>
      <dsp:spPr>
        <a:xfrm>
          <a:off x="0" y="2928162"/>
          <a:ext cx="6290226" cy="16343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58E55-85A0-49E4-A7C3-EE12E34DAC4F}">
      <dsp:nvSpPr>
        <dsp:cNvPr id="0" name=""/>
        <dsp:cNvSpPr/>
      </dsp:nvSpPr>
      <dsp:spPr>
        <a:xfrm>
          <a:off x="494382" y="3295885"/>
          <a:ext cx="898877" cy="8988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6DD6FE-CDB0-4B08-97D6-827985290863}">
      <dsp:nvSpPr>
        <dsp:cNvPr id="0" name=""/>
        <dsp:cNvSpPr/>
      </dsp:nvSpPr>
      <dsp:spPr>
        <a:xfrm>
          <a:off x="1887643" y="2928162"/>
          <a:ext cx="4402582" cy="1634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66" tIns="172966" rIns="172966" bIns="172966" numCol="1" spcCol="1270" anchor="ctr" anchorCtr="0">
          <a:noAutofit/>
        </a:bodyPr>
        <a:lstStyle/>
        <a:p>
          <a:pPr marL="0" lvl="0" indent="0" algn="l" defTabSz="977900">
            <a:lnSpc>
              <a:spcPct val="10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Evaluate each classifier’s ability to select the appropriate category given an article’s title and a brief article description</a:t>
          </a:r>
          <a:endParaRPr lang="en-US" sz="2200" kern="1200" dirty="0">
            <a:latin typeface="Times New Roman" panose="02020603050405020304" pitchFamily="18" charset="0"/>
            <a:cs typeface="Times New Roman" panose="02020603050405020304" pitchFamily="18" charset="0"/>
          </a:endParaRPr>
        </a:p>
      </dsp:txBody>
      <dsp:txXfrm>
        <a:off x="1887643" y="2928162"/>
        <a:ext cx="4402582" cy="1634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FF6C5-4C03-4076-BE93-35EB01267501}">
      <dsp:nvSpPr>
        <dsp:cNvPr id="0" name=""/>
        <dsp:cNvSpPr/>
      </dsp:nvSpPr>
      <dsp:spPr>
        <a:xfrm>
          <a:off x="0" y="3445"/>
          <a:ext cx="10820400" cy="10218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B5C2D-22C9-400C-AD23-45B8E639B89C}">
      <dsp:nvSpPr>
        <dsp:cNvPr id="0" name=""/>
        <dsp:cNvSpPr/>
      </dsp:nvSpPr>
      <dsp:spPr>
        <a:xfrm>
          <a:off x="309111" y="233363"/>
          <a:ext cx="562570" cy="562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56A7B-179F-424C-947C-FD8FE16507B7}">
      <dsp:nvSpPr>
        <dsp:cNvPr id="0" name=""/>
        <dsp:cNvSpPr/>
      </dsp:nvSpPr>
      <dsp:spPr>
        <a:xfrm>
          <a:off x="1180794" y="3445"/>
          <a:ext cx="9545699" cy="102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2" tIns="108252" rIns="108252" bIns="108252"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cs typeface="Calibri" panose="020F0502020204030204" pitchFamily="34" charset="0"/>
            </a:rPr>
            <a:t>This task requires us to extract features in the form of matrices (usable data format and that can be later used by various feature selection and Machine learning algorithms to correctly classify data into different classes). </a:t>
          </a:r>
        </a:p>
      </dsp:txBody>
      <dsp:txXfrm>
        <a:off x="1180794" y="3445"/>
        <a:ext cx="9545699" cy="1022856"/>
      </dsp:txXfrm>
    </dsp:sp>
    <dsp:sp modelId="{0134E456-C50B-49AA-89D7-7BE986A6F7EE}">
      <dsp:nvSpPr>
        <dsp:cNvPr id="0" name=""/>
        <dsp:cNvSpPr/>
      </dsp:nvSpPr>
      <dsp:spPr>
        <a:xfrm>
          <a:off x="0" y="1253602"/>
          <a:ext cx="10820400" cy="10218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9AC912-E42C-4896-B177-A61AD5C8C9CD}">
      <dsp:nvSpPr>
        <dsp:cNvPr id="0" name=""/>
        <dsp:cNvSpPr/>
      </dsp:nvSpPr>
      <dsp:spPr>
        <a:xfrm>
          <a:off x="309111" y="1483520"/>
          <a:ext cx="562570" cy="562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90897C-C831-4316-863B-413A089060B5}">
      <dsp:nvSpPr>
        <dsp:cNvPr id="0" name=""/>
        <dsp:cNvSpPr/>
      </dsp:nvSpPr>
      <dsp:spPr>
        <a:xfrm>
          <a:off x="1180794" y="1253602"/>
          <a:ext cx="9545699" cy="102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2" tIns="108252" rIns="108252" bIns="108252"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cs typeface="Calibri" panose="020F0502020204030204" pitchFamily="34" charset="0"/>
            </a:rPr>
            <a:t>1. TFIDFVectorizer() - TFIDF, term frequency–inverse document frequency, is the statistic that is intended to reflect how important a word is to a document in the corpus. This is used to extract the most meaningful words in the corpus.</a:t>
          </a:r>
        </a:p>
      </dsp:txBody>
      <dsp:txXfrm>
        <a:off x="1180794" y="1253602"/>
        <a:ext cx="9545699" cy="1022856"/>
      </dsp:txXfrm>
    </dsp:sp>
    <dsp:sp modelId="{FB7D63D5-B8A2-4BE4-A9A1-D4699FA82BE6}">
      <dsp:nvSpPr>
        <dsp:cNvPr id="0" name=""/>
        <dsp:cNvSpPr/>
      </dsp:nvSpPr>
      <dsp:spPr>
        <a:xfrm>
          <a:off x="0" y="2503760"/>
          <a:ext cx="10820400" cy="10218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CAFB2-127F-4D6C-903B-4F77D930BFB0}">
      <dsp:nvSpPr>
        <dsp:cNvPr id="0" name=""/>
        <dsp:cNvSpPr/>
      </dsp:nvSpPr>
      <dsp:spPr>
        <a:xfrm>
          <a:off x="309111" y="2733678"/>
          <a:ext cx="562570" cy="562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9FED67-12DF-4971-9370-7B3FACF8C375}">
      <dsp:nvSpPr>
        <dsp:cNvPr id="0" name=""/>
        <dsp:cNvSpPr/>
      </dsp:nvSpPr>
      <dsp:spPr>
        <a:xfrm>
          <a:off x="1180794" y="2503760"/>
          <a:ext cx="9545699" cy="102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2" tIns="108252" rIns="108252" bIns="108252"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cs typeface="Calibri" panose="020F0502020204030204" pitchFamily="34" charset="0"/>
            </a:rPr>
            <a:t>2. CountVectorizer() - The collection of text documents is converted to a matrix of token counts using count vectorize that produces a sparse representation of the counts.</a:t>
          </a:r>
        </a:p>
      </dsp:txBody>
      <dsp:txXfrm>
        <a:off x="1180794" y="2503760"/>
        <a:ext cx="9545699" cy="1022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B74A0-95B2-48B8-85EA-AF73391094A5}">
      <dsp:nvSpPr>
        <dsp:cNvPr id="0" name=""/>
        <dsp:cNvSpPr/>
      </dsp:nvSpPr>
      <dsp:spPr>
        <a:xfrm>
          <a:off x="0" y="0"/>
          <a:ext cx="62902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037F2C-A25B-4FE7-8B51-626E63294EA6}">
      <dsp:nvSpPr>
        <dsp:cNvPr id="0" name=""/>
        <dsp:cNvSpPr/>
      </dsp:nvSpPr>
      <dsp:spPr>
        <a:xfrm>
          <a:off x="0" y="0"/>
          <a:ext cx="6290226" cy="272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dirty="0">
              <a:latin typeface="Calibri" panose="020F0502020204030204" pitchFamily="34" charset="0"/>
              <a:cs typeface="Calibri" panose="020F0502020204030204" pitchFamily="34" charset="0"/>
            </a:rPr>
            <a:t>1. Linear SVC (Support Vector Classifier) is to fit to the data you provide, returning a "best fit" hyperplane that divides, or categorizes your data.</a:t>
          </a:r>
          <a:endParaRPr lang="en-US" sz="3500" kern="1200" dirty="0">
            <a:latin typeface="Calibri" panose="020F0502020204030204" pitchFamily="34" charset="0"/>
            <a:cs typeface="Calibri" panose="020F0502020204030204" pitchFamily="34" charset="0"/>
          </a:endParaRPr>
        </a:p>
      </dsp:txBody>
      <dsp:txXfrm>
        <a:off x="0" y="0"/>
        <a:ext cx="6290226" cy="2723872"/>
      </dsp:txXfrm>
    </dsp:sp>
    <dsp:sp modelId="{E66FA9AB-C8FC-480A-A32D-DAE5F45712A6}">
      <dsp:nvSpPr>
        <dsp:cNvPr id="0" name=""/>
        <dsp:cNvSpPr/>
      </dsp:nvSpPr>
      <dsp:spPr>
        <a:xfrm>
          <a:off x="0" y="2723872"/>
          <a:ext cx="6290226" cy="0"/>
        </a:xfrm>
        <a:prstGeom prst="line">
          <a:avLst/>
        </a:prstGeom>
        <a:solidFill>
          <a:schemeClr val="accent2">
            <a:hueOff val="1019668"/>
            <a:satOff val="-2658"/>
            <a:lumOff val="6274"/>
            <a:alphaOff val="0"/>
          </a:schemeClr>
        </a:solidFill>
        <a:ln w="12700" cap="flat" cmpd="sng" algn="ctr">
          <a:solidFill>
            <a:schemeClr val="accent2">
              <a:hueOff val="1019668"/>
              <a:satOff val="-2658"/>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0CB2F4-1879-4D23-A5EF-90F8AE92E109}">
      <dsp:nvSpPr>
        <dsp:cNvPr id="0" name=""/>
        <dsp:cNvSpPr/>
      </dsp:nvSpPr>
      <dsp:spPr>
        <a:xfrm>
          <a:off x="0" y="2723872"/>
          <a:ext cx="6290226" cy="272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latin typeface="Calibri" panose="020F0502020204030204" pitchFamily="34" charset="0"/>
              <a:cs typeface="Calibri" panose="020F0502020204030204" pitchFamily="34" charset="0"/>
            </a:rPr>
            <a:t>2. After obtaining </a:t>
          </a:r>
          <a:r>
            <a:rPr lang="en-US" sz="3500" b="0" i="0" kern="1200" dirty="0">
              <a:latin typeface="Calibri" panose="020F0502020204030204" pitchFamily="34" charset="0"/>
              <a:cs typeface="Calibri" panose="020F0502020204030204" pitchFamily="34" charset="0"/>
            </a:rPr>
            <a:t> the hyperplane, you can then feed some features to the classifier in order to acquire the "predicted" class.</a:t>
          </a:r>
          <a:endParaRPr lang="en-US" sz="3500" kern="1200" dirty="0">
            <a:latin typeface="Calibri" panose="020F0502020204030204" pitchFamily="34" charset="0"/>
            <a:cs typeface="Calibri" panose="020F0502020204030204" pitchFamily="34" charset="0"/>
          </a:endParaRPr>
        </a:p>
      </dsp:txBody>
      <dsp:txXfrm>
        <a:off x="0" y="2723872"/>
        <a:ext cx="6290226" cy="2723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3EAC6-A892-4E1A-AC3B-F105E9A73D81}">
      <dsp:nvSpPr>
        <dsp:cNvPr id="0" name=""/>
        <dsp:cNvSpPr/>
      </dsp:nvSpPr>
      <dsp:spPr>
        <a:xfrm>
          <a:off x="0" y="0"/>
          <a:ext cx="62902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E30E37-44EC-414B-8C7D-66F61595962F}">
      <dsp:nvSpPr>
        <dsp:cNvPr id="0" name=""/>
        <dsp:cNvSpPr/>
      </dsp:nvSpPr>
      <dsp:spPr>
        <a:xfrm>
          <a:off x="0" y="0"/>
          <a:ext cx="6290226" cy="272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latin typeface="Calibri" panose="020F0502020204030204" pitchFamily="34" charset="0"/>
              <a:cs typeface="Calibri" panose="020F0502020204030204" pitchFamily="34" charset="0"/>
            </a:rPr>
            <a:t>SoftMax layer is typically the final output layer in a neural network that performs multi-class  classification.</a:t>
          </a:r>
        </a:p>
      </dsp:txBody>
      <dsp:txXfrm>
        <a:off x="0" y="0"/>
        <a:ext cx="6290226" cy="2723872"/>
      </dsp:txXfrm>
    </dsp:sp>
    <dsp:sp modelId="{16473248-1D9E-4F07-86AD-6B6CF4807126}">
      <dsp:nvSpPr>
        <dsp:cNvPr id="0" name=""/>
        <dsp:cNvSpPr/>
      </dsp:nvSpPr>
      <dsp:spPr>
        <a:xfrm>
          <a:off x="0" y="2723872"/>
          <a:ext cx="6290226" cy="0"/>
        </a:xfrm>
        <a:prstGeom prst="line">
          <a:avLst/>
        </a:prstGeom>
        <a:solidFill>
          <a:schemeClr val="accent2">
            <a:hueOff val="1019668"/>
            <a:satOff val="-2658"/>
            <a:lumOff val="6274"/>
            <a:alphaOff val="0"/>
          </a:schemeClr>
        </a:solidFill>
        <a:ln w="12700" cap="flat" cmpd="sng" algn="ctr">
          <a:solidFill>
            <a:schemeClr val="accent2">
              <a:hueOff val="1019668"/>
              <a:satOff val="-2658"/>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05602B-403B-4666-BA75-04E8624C7D7D}">
      <dsp:nvSpPr>
        <dsp:cNvPr id="0" name=""/>
        <dsp:cNvSpPr/>
      </dsp:nvSpPr>
      <dsp:spPr>
        <a:xfrm>
          <a:off x="0" y="2723872"/>
          <a:ext cx="6290226" cy="2723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latin typeface="Calibri" panose="020F0502020204030204" pitchFamily="34" charset="0"/>
              <a:cs typeface="Calibri" panose="020F0502020204030204" pitchFamily="34" charset="0"/>
            </a:rPr>
            <a:t>SoftMax regression is a generalization of logistic regression that we can use for multi-class classification</a:t>
          </a:r>
        </a:p>
      </dsp:txBody>
      <dsp:txXfrm>
        <a:off x="0" y="2723872"/>
        <a:ext cx="6290226" cy="2723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8DB2E-AA82-43AD-AD9A-A1A91DC4D8CA}">
      <dsp:nvSpPr>
        <dsp:cNvPr id="0" name=""/>
        <dsp:cNvSpPr/>
      </dsp:nvSpPr>
      <dsp:spPr>
        <a:xfrm>
          <a:off x="0" y="4792"/>
          <a:ext cx="6290226" cy="12472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Python 3.0</a:t>
          </a:r>
        </a:p>
      </dsp:txBody>
      <dsp:txXfrm>
        <a:off x="60884" y="65676"/>
        <a:ext cx="6168458" cy="1125452"/>
      </dsp:txXfrm>
    </dsp:sp>
    <dsp:sp modelId="{83EF2485-9A36-4E75-A8DC-D2005D04AF3D}">
      <dsp:nvSpPr>
        <dsp:cNvPr id="0" name=""/>
        <dsp:cNvSpPr/>
      </dsp:nvSpPr>
      <dsp:spPr>
        <a:xfrm>
          <a:off x="0" y="1401772"/>
          <a:ext cx="6290226" cy="1247220"/>
        </a:xfrm>
        <a:prstGeom prst="roundRect">
          <a:avLst/>
        </a:prstGeom>
        <a:solidFill>
          <a:schemeClr val="accent2">
            <a:hueOff val="339889"/>
            <a:satOff val="-886"/>
            <a:lumOff val="209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Numpy</a:t>
          </a:r>
        </a:p>
      </dsp:txBody>
      <dsp:txXfrm>
        <a:off x="60884" y="1462656"/>
        <a:ext cx="6168458" cy="1125452"/>
      </dsp:txXfrm>
    </dsp:sp>
    <dsp:sp modelId="{A808C7D6-FB99-4497-8664-30CD0BBFAA28}">
      <dsp:nvSpPr>
        <dsp:cNvPr id="0" name=""/>
        <dsp:cNvSpPr/>
      </dsp:nvSpPr>
      <dsp:spPr>
        <a:xfrm>
          <a:off x="0" y="2798752"/>
          <a:ext cx="6290226" cy="1247220"/>
        </a:xfrm>
        <a:prstGeom prst="roundRect">
          <a:avLst/>
        </a:prstGeom>
        <a:solidFill>
          <a:schemeClr val="accent2">
            <a:hueOff val="679779"/>
            <a:satOff val="-1772"/>
            <a:lumOff val="418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Pandas</a:t>
          </a:r>
        </a:p>
      </dsp:txBody>
      <dsp:txXfrm>
        <a:off x="60884" y="2859636"/>
        <a:ext cx="6168458" cy="1125452"/>
      </dsp:txXfrm>
    </dsp:sp>
    <dsp:sp modelId="{6D8FD926-1936-46E3-A50A-A8BC47154970}">
      <dsp:nvSpPr>
        <dsp:cNvPr id="0" name=""/>
        <dsp:cNvSpPr/>
      </dsp:nvSpPr>
      <dsp:spPr>
        <a:xfrm>
          <a:off x="0" y="4195732"/>
          <a:ext cx="6290226" cy="1247220"/>
        </a:xfrm>
        <a:prstGeom prst="roundRect">
          <a:avLst/>
        </a:prstGeom>
        <a:solidFill>
          <a:schemeClr val="accent2">
            <a:hueOff val="1019668"/>
            <a:satOff val="-2658"/>
            <a:lumOff val="627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sklearn</a:t>
          </a:r>
        </a:p>
      </dsp:txBody>
      <dsp:txXfrm>
        <a:off x="60884" y="4256616"/>
        <a:ext cx="6168458" cy="11254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12/3/2020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458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15615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77753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48559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1552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69153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05596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09032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2D6E202-B606-4609-B914-27C9371A1F6D}" type="datetime1">
              <a:rPr lang="en-US" smtClean="0"/>
              <a:t>12/3/2020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63502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56330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12/3/2020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199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10727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44911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764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730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61432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030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12/3/2020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10624211"/>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0" r:id="rId13"/>
    <p:sldLayoutId id="2147484141" r:id="rId14"/>
    <p:sldLayoutId id="2147484142" r:id="rId15"/>
    <p:sldLayoutId id="2147484143" r:id="rId16"/>
    <p:sldLayoutId id="214748414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87410" y="1803405"/>
            <a:ext cx="6132990" cy="1825096"/>
          </a:xfrm>
        </p:spPr>
        <p:txBody>
          <a:bodyPr>
            <a:normAutofit fontScale="90000"/>
          </a:bodyPr>
          <a:lstStyle/>
          <a:p>
            <a:r>
              <a:rPr lang="en-US" b="1" dirty="0">
                <a:latin typeface="Times New Roman" panose="02020603050405020304" pitchFamily="18" charset="0"/>
                <a:cs typeface="Times New Roman" panose="02020603050405020304" pitchFamily="18" charset="0"/>
              </a:rPr>
              <a:t>NEWS CLASSIFICATION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687410" y="3792626"/>
            <a:ext cx="2869090" cy="1346199"/>
          </a:xfrm>
        </p:spPr>
        <p:txBody>
          <a:bodyPr>
            <a:normAutofit/>
          </a:bodyPr>
          <a:lstStyle/>
          <a:p>
            <a:pPr algn="ctr"/>
            <a:r>
              <a:rPr lang="en-US" sz="2800" dirty="0">
                <a:latin typeface="Calibri" panose="020F0502020204030204" pitchFamily="34" charset="0"/>
                <a:cs typeface="Calibri" panose="020F0502020204030204" pitchFamily="34" charset="0"/>
              </a:rPr>
              <a:t>Gokul Nagarajan</a:t>
            </a:r>
          </a:p>
          <a:p>
            <a:pPr algn="ctr"/>
            <a:r>
              <a:rPr lang="en-US" sz="2800" dirty="0">
                <a:latin typeface="Calibri" panose="020F0502020204030204" pitchFamily="34" charset="0"/>
                <a:cs typeface="Calibri" panose="020F0502020204030204" pitchFamily="34" charset="0"/>
              </a:rPr>
              <a:t>Karthik Selvaraj</a:t>
            </a:r>
          </a:p>
        </p:txBody>
      </p:sp>
      <p:pic>
        <p:nvPicPr>
          <p:cNvPr id="7" name="Graphic 6" descr="News">
            <a:extLst>
              <a:ext uri="{FF2B5EF4-FFF2-40B4-BE49-F238E27FC236}">
                <a16:creationId xmlns:a16="http://schemas.microsoft.com/office/drawing/2014/main" id="{C3BE9ACF-E97C-4F31-A11D-6BFE6E5115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659" y="1803405"/>
            <a:ext cx="2662321" cy="2662321"/>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85800" y="1066163"/>
            <a:ext cx="3987800" cy="5148371"/>
          </a:xfrm>
        </p:spPr>
        <p:txBody>
          <a:bodyPr>
            <a:normAutofit/>
          </a:bodyPr>
          <a:lstStyle/>
          <a:p>
            <a:pPr algn="ctr"/>
            <a:r>
              <a:rPr lang="en-US" b="1" dirty="0">
                <a:latin typeface="Times New Roman" panose="02020603050405020304" pitchFamily="18" charset="0"/>
                <a:cs typeface="Times New Roman" panose="02020603050405020304" pitchFamily="18" charset="0"/>
              </a:rPr>
              <a:t>NEURAL NETWORK WITH SOFTMAX REGRESSION</a:t>
            </a:r>
          </a:p>
        </p:txBody>
      </p:sp>
      <p:graphicFrame>
        <p:nvGraphicFramePr>
          <p:cNvPr id="14" name="Content Placeholder 2">
            <a:extLst>
              <a:ext uri="{FF2B5EF4-FFF2-40B4-BE49-F238E27FC236}">
                <a16:creationId xmlns:a16="http://schemas.microsoft.com/office/drawing/2014/main" id="{83D75228-0CD5-41C5-8072-91D8421CDF3B}"/>
              </a:ext>
            </a:extLst>
          </p:cNvPr>
          <p:cNvGraphicFramePr>
            <a:graphicFrameLocks noGrp="1"/>
          </p:cNvGraphicFramePr>
          <p:nvPr>
            <p:ph idx="1"/>
            <p:extLst>
              <p:ext uri="{D42A27DB-BD31-4B8C-83A1-F6EECF244321}">
                <p14:modId xmlns:p14="http://schemas.microsoft.com/office/powerpoint/2010/main" val="2296457650"/>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77048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5068-CB75-423A-A357-295D988F89E5}"/>
              </a:ext>
            </a:extLst>
          </p:cNvPr>
          <p:cNvSpPr>
            <a:spLocks noGrp="1"/>
          </p:cNvSpPr>
          <p:nvPr>
            <p:ph type="title"/>
          </p:nvPr>
        </p:nvSpPr>
        <p:spPr>
          <a:xfrm>
            <a:off x="139700" y="2196932"/>
            <a:ext cx="4305300" cy="2870368"/>
          </a:xfrm>
        </p:spPr>
        <p:txBody>
          <a:bodyPr>
            <a:noAutofit/>
          </a:bodyPr>
          <a:lstStyle/>
          <a:p>
            <a:pPr algn="ctr"/>
            <a:r>
              <a:rPr lang="en-US" sz="3600" b="1" dirty="0">
                <a:latin typeface="Times New Roman" panose="02020603050405020304" pitchFamily="18" charset="0"/>
                <a:cs typeface="Times New Roman" panose="02020603050405020304" pitchFamily="18" charset="0"/>
              </a:rPr>
              <a:t>Neural network with softmax layer workflow mechanism</a:t>
            </a:r>
          </a:p>
        </p:txBody>
      </p:sp>
      <p:pic>
        <p:nvPicPr>
          <p:cNvPr id="1028" name="Picture 4" descr="SigmoidVsSoftmax3">
            <a:extLst>
              <a:ext uri="{FF2B5EF4-FFF2-40B4-BE49-F238E27FC236}">
                <a16:creationId xmlns:a16="http://schemas.microsoft.com/office/drawing/2014/main" id="{F34D8D7F-2006-403D-92E6-3B8EF91B7E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502" r="29717"/>
          <a:stretch/>
        </p:blipFill>
        <p:spPr bwMode="auto">
          <a:xfrm>
            <a:off x="4766786" y="1524000"/>
            <a:ext cx="7425214"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098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85800" y="1066163"/>
            <a:ext cx="3695700" cy="5148371"/>
          </a:xfrm>
        </p:spPr>
        <p:txBody>
          <a:bodyPr>
            <a:normAutofit/>
          </a:bodyPr>
          <a:lstStyle/>
          <a:p>
            <a:pPr algn="ctr"/>
            <a:r>
              <a:rPr lang="en-US" sz="3100" b="1" dirty="0">
                <a:latin typeface="Times New Roman" panose="02020603050405020304" pitchFamily="18" charset="0"/>
                <a:cs typeface="Times New Roman" panose="02020603050405020304" pitchFamily="18" charset="0"/>
              </a:rPr>
              <a:t>Programming LANGUAGE &amp; PACKAGES USED</a:t>
            </a:r>
          </a:p>
        </p:txBody>
      </p:sp>
      <p:graphicFrame>
        <p:nvGraphicFramePr>
          <p:cNvPr id="5" name="Content Placeholder 2">
            <a:extLst>
              <a:ext uri="{FF2B5EF4-FFF2-40B4-BE49-F238E27FC236}">
                <a16:creationId xmlns:a16="http://schemas.microsoft.com/office/drawing/2014/main" id="{7C42B262-B8FB-42EA-974F-1664ED5DFC66}"/>
              </a:ext>
            </a:extLst>
          </p:cNvPr>
          <p:cNvGraphicFramePr>
            <a:graphicFrameLocks noGrp="1"/>
          </p:cNvGraphicFramePr>
          <p:nvPr>
            <p:ph idx="1"/>
            <p:extLst>
              <p:ext uri="{D42A27DB-BD31-4B8C-83A1-F6EECF244321}">
                <p14:modId xmlns:p14="http://schemas.microsoft.com/office/powerpoint/2010/main" val="2369360063"/>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31013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43466" y="804334"/>
            <a:ext cx="3471333" cy="5249333"/>
          </a:xfrm>
        </p:spPr>
        <p:txBody>
          <a:bodyPr>
            <a:normAutofit/>
          </a:bodyPr>
          <a:lstStyle/>
          <a:p>
            <a:pPr algn="ctr"/>
            <a:r>
              <a:rPr lang="en-US" sz="44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234722" y="804334"/>
            <a:ext cx="6271477" cy="5249333"/>
          </a:xfrm>
        </p:spPr>
        <p:txBody>
          <a:bodyPr anchor="ctr">
            <a:normAutofit/>
          </a:bodyPr>
          <a:lstStyle/>
          <a:p>
            <a:r>
              <a:rPr lang="en-US" sz="2800" dirty="0">
                <a:latin typeface="Calibri" panose="020F0502020204030204" pitchFamily="34" charset="0"/>
                <a:cs typeface="Calibri" panose="020F0502020204030204" pitchFamily="34" charset="0"/>
              </a:rPr>
              <a:t>TagMyNews Datasets is a collection of datasets of short text fragments that we used for the evaluation of our topic-based text classifier. </a:t>
            </a:r>
          </a:p>
          <a:p>
            <a:r>
              <a:rPr lang="en-US" sz="2800" dirty="0">
                <a:latin typeface="Calibri" panose="020F0502020204030204" pitchFamily="34" charset="0"/>
                <a:cs typeface="Calibri" panose="020F0502020204030204" pitchFamily="34" charset="0"/>
              </a:rPr>
              <a:t>This is a dataset of ~32K English news extracted from RSS feeds of popular newspaper websites (nyt.com, usatoday.com, reuters.com). </a:t>
            </a:r>
          </a:p>
          <a:p>
            <a:r>
              <a:rPr lang="en-US" sz="2800" dirty="0">
                <a:latin typeface="Calibri" panose="020F0502020204030204" pitchFamily="34" charset="0"/>
                <a:cs typeface="Calibri" panose="020F0502020204030204" pitchFamily="34" charset="0"/>
              </a:rPr>
              <a:t>Categories are: Sport, Business, U.S., Health, SciTech, World and Entertainment.</a:t>
            </a:r>
          </a:p>
        </p:txBody>
      </p:sp>
    </p:spTree>
    <p:extLst>
      <p:ext uri="{BB962C8B-B14F-4D97-AF65-F5344CB8AC3E}">
        <p14:creationId xmlns:p14="http://schemas.microsoft.com/office/powerpoint/2010/main" val="322244500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243A103-BA88-4515-ABD5-7078C7B842AF}"/>
              </a:ext>
            </a:extLst>
          </p:cNvPr>
          <p:cNvPicPr>
            <a:picLocks noChangeAspect="1"/>
          </p:cNvPicPr>
          <p:nvPr/>
        </p:nvPicPr>
        <p:blipFill>
          <a:blip r:embed="rId2"/>
          <a:stretch>
            <a:fillRect/>
          </a:stretch>
        </p:blipFill>
        <p:spPr>
          <a:xfrm>
            <a:off x="717471" y="2181340"/>
            <a:ext cx="5211297" cy="2696845"/>
          </a:xfrm>
          <a:prstGeom prst="rect">
            <a:avLst/>
          </a:prstGeom>
          <a:ln w="31750" cap="sq">
            <a:noFill/>
            <a:miter lim="800000"/>
          </a:ln>
        </p:spPr>
      </p:pic>
      <p:pic>
        <p:nvPicPr>
          <p:cNvPr id="9" name="Picture 8">
            <a:extLst>
              <a:ext uri="{FF2B5EF4-FFF2-40B4-BE49-F238E27FC236}">
                <a16:creationId xmlns:a16="http://schemas.microsoft.com/office/drawing/2014/main" id="{B883E1F2-1E4E-44DC-AF6C-D7D31ED9FF08}"/>
              </a:ext>
            </a:extLst>
          </p:cNvPr>
          <p:cNvPicPr>
            <a:picLocks noChangeAspect="1"/>
          </p:cNvPicPr>
          <p:nvPr/>
        </p:nvPicPr>
        <p:blipFill>
          <a:blip r:embed="rId3"/>
          <a:stretch>
            <a:fillRect/>
          </a:stretch>
        </p:blipFill>
        <p:spPr>
          <a:xfrm>
            <a:off x="6002835" y="2084914"/>
            <a:ext cx="5397627" cy="2793271"/>
          </a:xfrm>
          <a:prstGeom prst="rect">
            <a:avLst/>
          </a:prstGeom>
          <a:ln w="31750" cap="sq">
            <a:noFill/>
            <a:miter lim="800000"/>
          </a:ln>
        </p:spPr>
      </p:pic>
    </p:spTree>
    <p:extLst>
      <p:ext uri="{BB962C8B-B14F-4D97-AF65-F5344CB8AC3E}">
        <p14:creationId xmlns:p14="http://schemas.microsoft.com/office/powerpoint/2010/main" val="257927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43466" y="804334"/>
            <a:ext cx="3992034" cy="5249333"/>
          </a:xfrm>
        </p:spPr>
        <p:txBody>
          <a:bodyPr>
            <a:normAutofit/>
          </a:bodyPr>
          <a:lstStyle/>
          <a:p>
            <a:pPr algn="ctr"/>
            <a:r>
              <a:rPr lang="en-US" sz="3100" b="1" dirty="0">
                <a:latin typeface="Times New Roman" panose="02020603050405020304" pitchFamily="18" charset="0"/>
                <a:cs typeface="Times New Roman" panose="02020603050405020304" pitchFamily="18" charset="0"/>
              </a:rPr>
              <a:t>DATASET</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PREPROCESSING</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234722" y="804334"/>
            <a:ext cx="6271477" cy="5249333"/>
          </a:xfrm>
        </p:spPr>
        <p:txBody>
          <a:bodyPr anchor="ctr">
            <a:normAutofit/>
          </a:bodyPr>
          <a:lstStyle/>
          <a:p>
            <a:pPr marL="0" indent="0">
              <a:buNone/>
            </a:pPr>
            <a:r>
              <a:rPr lang="en-US" sz="2400" dirty="0">
                <a:latin typeface="Calibri" panose="020F0502020204030204" pitchFamily="34" charset="0"/>
                <a:cs typeface="Calibri" panose="020F0502020204030204" pitchFamily="34" charset="0"/>
              </a:rPr>
              <a:t>Pre-processing the news article data involved three steps. </a:t>
            </a:r>
          </a:p>
          <a:p>
            <a:pPr marL="457200" indent="-457200">
              <a:buFont typeface="+mj-lt"/>
              <a:buAutoNum type="arabicPeriod"/>
            </a:pPr>
            <a:r>
              <a:rPr lang="en-US" sz="2400" dirty="0">
                <a:latin typeface="Calibri" panose="020F0502020204030204" pitchFamily="34" charset="0"/>
                <a:cs typeface="Calibri" panose="020F0502020204030204" pitchFamily="34" charset="0"/>
              </a:rPr>
              <a:t>First, we separated each article’s title, description, and pre-labeled category into a separate text file, since the corpus is formatted into a single file. </a:t>
            </a:r>
          </a:p>
          <a:p>
            <a:pPr marL="457200" indent="-457200">
              <a:buFont typeface="+mj-lt"/>
              <a:buAutoNum type="arabicPeriod"/>
            </a:pPr>
            <a:r>
              <a:rPr lang="en-US" sz="2400" dirty="0">
                <a:latin typeface="Calibri" panose="020F0502020204030204" pitchFamily="34" charset="0"/>
                <a:cs typeface="Calibri" panose="020F0502020204030204" pitchFamily="34" charset="0"/>
              </a:rPr>
              <a:t>Second, we removed all punctuation and stopwords from the title and description</a:t>
            </a:r>
          </a:p>
          <a:p>
            <a:pPr marL="457200" indent="-457200">
              <a:buFont typeface="+mj-lt"/>
              <a:buAutoNum type="arabicPeriod"/>
            </a:pPr>
            <a:r>
              <a:rPr lang="en-US" sz="2400" dirty="0">
                <a:latin typeface="Calibri" panose="020F0502020204030204" pitchFamily="34" charset="0"/>
                <a:cs typeface="Calibri" panose="020F0502020204030204" pitchFamily="34" charset="0"/>
              </a:rPr>
              <a:t>We divided our data into training news articles and testing news articles. 75% of our data (24,453 articles) were designated as the training articles and the remaining 25% (8151 articles) were designated as the testing articles.</a:t>
            </a:r>
          </a:p>
        </p:txBody>
      </p:sp>
    </p:spTree>
    <p:extLst>
      <p:ext uri="{BB962C8B-B14F-4D97-AF65-F5344CB8AC3E}">
        <p14:creationId xmlns:p14="http://schemas.microsoft.com/office/powerpoint/2010/main" val="241139600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2EAA-CE3D-4AB2-99D0-0F9652676354}"/>
              </a:ext>
            </a:extLst>
          </p:cNvPr>
          <p:cNvSpPr>
            <a:spLocks noGrp="1"/>
          </p:cNvSpPr>
          <p:nvPr>
            <p:ph type="title"/>
          </p:nvPr>
        </p:nvSpPr>
        <p:spPr>
          <a:xfrm>
            <a:off x="3124200" y="777073"/>
            <a:ext cx="5638800" cy="1920372"/>
          </a:xfrm>
        </p:spPr>
        <p:txBody>
          <a:bodyPr>
            <a:normAutofit/>
          </a:bodyPr>
          <a:lstStyle/>
          <a:p>
            <a:pPr algn="l"/>
            <a:r>
              <a:rPr lang="en-US" b="1" dirty="0">
                <a:latin typeface="Times New Roman" panose="02020603050405020304" pitchFamily="18" charset="0"/>
                <a:cs typeface="Times New Roman" panose="02020603050405020304" pitchFamily="18" charset="0"/>
              </a:rPr>
              <a:t>Confusion matrix</a:t>
            </a:r>
          </a:p>
        </p:txBody>
      </p:sp>
      <p:pic>
        <p:nvPicPr>
          <p:cNvPr id="5" name="Content Placeholder 4" descr="Graphical user interface, application&#10;&#10;Description automatically generated">
            <a:extLst>
              <a:ext uri="{FF2B5EF4-FFF2-40B4-BE49-F238E27FC236}">
                <a16:creationId xmlns:a16="http://schemas.microsoft.com/office/drawing/2014/main" id="{098F3134-D265-40A1-BC10-BD91AECD4265}"/>
              </a:ext>
            </a:extLst>
          </p:cNvPr>
          <p:cNvPicPr>
            <a:picLocks noChangeAspect="1"/>
          </p:cNvPicPr>
          <p:nvPr/>
        </p:nvPicPr>
        <p:blipFill rotWithShape="1">
          <a:blip r:embed="rId2"/>
          <a:srcRect l="6386"/>
          <a:stretch/>
        </p:blipFill>
        <p:spPr>
          <a:xfrm>
            <a:off x="4330700" y="3036085"/>
            <a:ext cx="3810750" cy="3541530"/>
          </a:xfrm>
          <a:prstGeom prst="rect">
            <a:avLst/>
          </a:prstGeom>
        </p:spPr>
      </p:pic>
      <p:pic>
        <p:nvPicPr>
          <p:cNvPr id="11" name="Content Placeholder 4" descr="Graphical user interface, application&#10;&#10;Description automatically generated">
            <a:extLst>
              <a:ext uri="{FF2B5EF4-FFF2-40B4-BE49-F238E27FC236}">
                <a16:creationId xmlns:a16="http://schemas.microsoft.com/office/drawing/2014/main" id="{0C04D44E-EDAF-4323-B8C1-4C3958A6A925}"/>
              </a:ext>
            </a:extLst>
          </p:cNvPr>
          <p:cNvPicPr>
            <a:picLocks noGrp="1" noChangeAspect="1"/>
          </p:cNvPicPr>
          <p:nvPr>
            <p:ph idx="1"/>
          </p:nvPr>
        </p:nvPicPr>
        <p:blipFill>
          <a:blip r:embed="rId3"/>
          <a:stretch>
            <a:fillRect/>
          </a:stretch>
        </p:blipFill>
        <p:spPr>
          <a:xfrm>
            <a:off x="0" y="2978241"/>
            <a:ext cx="4209111" cy="3657218"/>
          </a:xfrm>
          <a:prstGeom prst="rect">
            <a:avLst/>
          </a:prstGeom>
        </p:spPr>
      </p:pic>
      <p:sp>
        <p:nvSpPr>
          <p:cNvPr id="7" name="AutoShape 4">
            <a:extLst>
              <a:ext uri="{FF2B5EF4-FFF2-40B4-BE49-F238E27FC236}">
                <a16:creationId xmlns:a16="http://schemas.microsoft.com/office/drawing/2014/main" id="{3F4A1B9A-807B-4F70-9CBD-D464D6CB4C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descr="A picture containing calendar&#10;&#10;Description automatically generated">
            <a:extLst>
              <a:ext uri="{FF2B5EF4-FFF2-40B4-BE49-F238E27FC236}">
                <a16:creationId xmlns:a16="http://schemas.microsoft.com/office/drawing/2014/main" id="{0424CBA2-C6D3-4DC6-BE3B-BB1C4FCD603D}"/>
              </a:ext>
            </a:extLst>
          </p:cNvPr>
          <p:cNvPicPr>
            <a:picLocks noChangeAspect="1"/>
          </p:cNvPicPr>
          <p:nvPr/>
        </p:nvPicPr>
        <p:blipFill rotWithShape="1">
          <a:blip r:embed="rId4"/>
          <a:srcRect l="3766"/>
          <a:stretch/>
        </p:blipFill>
        <p:spPr>
          <a:xfrm>
            <a:off x="8141450" y="2920397"/>
            <a:ext cx="4050550" cy="3657218"/>
          </a:xfrm>
          <a:prstGeom prst="rect">
            <a:avLst/>
          </a:prstGeom>
        </p:spPr>
      </p:pic>
    </p:spTree>
    <p:extLst>
      <p:ext uri="{BB962C8B-B14F-4D97-AF65-F5344CB8AC3E}">
        <p14:creationId xmlns:p14="http://schemas.microsoft.com/office/powerpoint/2010/main" val="56941794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0473-DA73-4089-9501-CE1FC345331E}"/>
              </a:ext>
            </a:extLst>
          </p:cNvPr>
          <p:cNvSpPr>
            <a:spLocks noGrp="1"/>
          </p:cNvSpPr>
          <p:nvPr>
            <p:ph type="title"/>
          </p:nvPr>
        </p:nvSpPr>
        <p:spPr>
          <a:xfrm>
            <a:off x="685800" y="764373"/>
            <a:ext cx="3687417" cy="1920372"/>
          </a:xfrm>
        </p:spPr>
        <p:txBody>
          <a:bodyPr>
            <a:normAutofit/>
          </a:bodyPr>
          <a:lstStyle/>
          <a:p>
            <a:pPr algn="l"/>
            <a:r>
              <a:rPr lang="en-US" sz="3600" dirty="0">
                <a:solidFill>
                  <a:schemeClr val="bg1"/>
                </a:solidFill>
              </a:rPr>
              <a:t>CONFSION MATRIX</a:t>
            </a:r>
          </a:p>
        </p:txBody>
      </p:sp>
      <p:sp>
        <p:nvSpPr>
          <p:cNvPr id="9" name="Content Placeholder 8">
            <a:extLst>
              <a:ext uri="{FF2B5EF4-FFF2-40B4-BE49-F238E27FC236}">
                <a16:creationId xmlns:a16="http://schemas.microsoft.com/office/drawing/2014/main" id="{E750D77D-1AA5-4E20-B2D2-054B82180988}"/>
              </a:ext>
            </a:extLst>
          </p:cNvPr>
          <p:cNvSpPr>
            <a:spLocks noGrp="1"/>
          </p:cNvSpPr>
          <p:nvPr>
            <p:ph idx="1"/>
          </p:nvPr>
        </p:nvSpPr>
        <p:spPr>
          <a:xfrm>
            <a:off x="685800" y="2821774"/>
            <a:ext cx="3687417" cy="3148329"/>
          </a:xfrm>
        </p:spPr>
        <p:txBody>
          <a:bodyPr>
            <a:normAutofit/>
          </a:bodyPr>
          <a:lstStyle/>
          <a:p>
            <a:endParaRPr lang="en-US" sz="1600">
              <a:solidFill>
                <a:schemeClr val="bg1"/>
              </a:solidFill>
            </a:endParaRPr>
          </a:p>
        </p:txBody>
      </p:sp>
    </p:spTree>
    <p:extLst>
      <p:ext uri="{BB962C8B-B14F-4D97-AF65-F5344CB8AC3E}">
        <p14:creationId xmlns:p14="http://schemas.microsoft.com/office/powerpoint/2010/main" val="13902049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685800" y="1066163"/>
            <a:ext cx="3306744" cy="5148371"/>
          </a:xfrm>
        </p:spPr>
        <p:txBody>
          <a:bodyPr>
            <a:normAutofit/>
          </a:bodyPr>
          <a:lstStyle/>
          <a:p>
            <a:r>
              <a:rPr lang="en-US" sz="3700" b="1" dirty="0">
                <a:latin typeface="Times New Roman" panose="02020603050405020304" pitchFamily="18" charset="0"/>
                <a:cs typeface="Times New Roman" panose="02020603050405020304" pitchFamily="18" charset="0"/>
              </a:rPr>
              <a:t>OBJECTIVES</a:t>
            </a:r>
          </a:p>
        </p:txBody>
      </p:sp>
      <p:graphicFrame>
        <p:nvGraphicFramePr>
          <p:cNvPr id="14" name="Content Placeholder 2">
            <a:extLst>
              <a:ext uri="{FF2B5EF4-FFF2-40B4-BE49-F238E27FC236}">
                <a16:creationId xmlns:a16="http://schemas.microsoft.com/office/drawing/2014/main" id="{C1F4618C-DEAF-40DE-A387-DF5C992C6F56}"/>
              </a:ext>
            </a:extLst>
          </p:cNvPr>
          <p:cNvGraphicFramePr>
            <a:graphicFrameLocks noGrp="1"/>
          </p:cNvGraphicFramePr>
          <p:nvPr>
            <p:ph idx="1"/>
            <p:extLst>
              <p:ext uri="{D42A27DB-BD31-4B8C-83A1-F6EECF244321}">
                <p14:modId xmlns:p14="http://schemas.microsoft.com/office/powerpoint/2010/main" val="1574582039"/>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225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C7AA-B80C-4B0E-BF01-CEE5CB8454E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70473CB-2610-4781-840E-57B7842DD157}"/>
              </a:ext>
            </a:extLst>
          </p:cNvPr>
          <p:cNvSpPr>
            <a:spLocks noGrp="1"/>
          </p:cNvSpPr>
          <p:nvPr>
            <p:ph idx="1"/>
          </p:nvPr>
        </p:nvSpPr>
        <p:spPr/>
        <p:txBody>
          <a:bodyPr/>
          <a:lstStyle/>
          <a:p>
            <a:r>
              <a:rPr lang="en-US" dirty="0"/>
              <a:t>We selected the news dataset to retrieve the headlines </a:t>
            </a:r>
          </a:p>
        </p:txBody>
      </p:sp>
    </p:spTree>
    <p:extLst>
      <p:ext uri="{BB962C8B-B14F-4D97-AF65-F5344CB8AC3E}">
        <p14:creationId xmlns:p14="http://schemas.microsoft.com/office/powerpoint/2010/main" val="388148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6BF4-1120-4DC3-84F7-06EAD8040D40}"/>
              </a:ext>
            </a:extLst>
          </p:cNvPr>
          <p:cNvSpPr>
            <a:spLocks noGrp="1"/>
          </p:cNvSpPr>
          <p:nvPr>
            <p:ph type="title"/>
          </p:nvPr>
        </p:nvSpPr>
        <p:spPr>
          <a:xfrm>
            <a:off x="5439266" y="463953"/>
            <a:ext cx="5965333" cy="1293028"/>
          </a:xfrm>
        </p:spPr>
        <p:txBody>
          <a:bodyPr>
            <a:noAutofit/>
          </a:bodyPr>
          <a:lstStyle/>
          <a:p>
            <a:r>
              <a:rPr lang="en-US" b="1" dirty="0">
                <a:latin typeface="Times New Roman" panose="02020603050405020304" pitchFamily="18" charset="0"/>
                <a:cs typeface="Times New Roman" panose="02020603050405020304" pitchFamily="18" charset="0"/>
              </a:rPr>
              <a:t>MACHINE LEARNING  VS DEEP LEARNING</a:t>
            </a:r>
          </a:p>
        </p:txBody>
      </p:sp>
      <p:sp>
        <p:nvSpPr>
          <p:cNvPr id="9" name="Content Placeholder 8">
            <a:extLst>
              <a:ext uri="{FF2B5EF4-FFF2-40B4-BE49-F238E27FC236}">
                <a16:creationId xmlns:a16="http://schemas.microsoft.com/office/drawing/2014/main" id="{35B55CD6-963C-47E5-9AE9-B060DD9C720D}"/>
              </a:ext>
            </a:extLst>
          </p:cNvPr>
          <p:cNvSpPr>
            <a:spLocks noGrp="1"/>
          </p:cNvSpPr>
          <p:nvPr>
            <p:ph idx="1"/>
          </p:nvPr>
        </p:nvSpPr>
        <p:spPr>
          <a:xfrm>
            <a:off x="685801" y="2194560"/>
            <a:ext cx="4753466" cy="4024125"/>
          </a:xfrm>
        </p:spPr>
        <p:txBody>
          <a:bodyPr>
            <a:normAutofit fontScale="92500" lnSpcReduction="20000"/>
          </a:bodyPr>
          <a:lstStyle/>
          <a:p>
            <a:r>
              <a:rPr lang="en-US" sz="2400" b="1" dirty="0">
                <a:latin typeface="Calibri" panose="020F0502020204030204" pitchFamily="34" charset="0"/>
                <a:cs typeface="Calibri" panose="020F0502020204030204" pitchFamily="34" charset="0"/>
              </a:rPr>
              <a:t>Machine learning </a:t>
            </a:r>
            <a:r>
              <a:rPr lang="en-US" sz="2400" dirty="0">
                <a:latin typeface="Calibri" panose="020F0502020204030204" pitchFamily="34" charset="0"/>
                <a:cs typeface="Calibri" panose="020F0502020204030204" pitchFamily="34" charset="0"/>
              </a:rPr>
              <a:t>is a subset of artificial intelligence associated with creating algorithms that can change themselves without human intervention</a:t>
            </a:r>
          </a:p>
          <a:p>
            <a:pPr marL="0" indent="0">
              <a:buNone/>
            </a:pP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Deep learning</a:t>
            </a:r>
            <a:r>
              <a:rPr lang="en-US" sz="2400" dirty="0">
                <a:latin typeface="Calibri" panose="020F0502020204030204" pitchFamily="34" charset="0"/>
                <a:cs typeface="Calibri" panose="020F0502020204030204" pitchFamily="34" charset="0"/>
              </a:rPr>
              <a:t> is a subset of machine learning where algorithms are created and function similarly to machine learning, but there are many levels of these algorithms, each providing a different interpretation of the data it conveys. This network of algorithms is called artificial neural networks. </a:t>
            </a:r>
          </a:p>
        </p:txBody>
      </p:sp>
      <p:pic>
        <p:nvPicPr>
          <p:cNvPr id="5" name="Content Placeholder 4" descr="Chart, scatter chart&#10;&#10;Description automatically generated">
            <a:extLst>
              <a:ext uri="{FF2B5EF4-FFF2-40B4-BE49-F238E27FC236}">
                <a16:creationId xmlns:a16="http://schemas.microsoft.com/office/drawing/2014/main" id="{36CB9538-F606-41D4-A2FD-1D3CA1D077F7}"/>
              </a:ext>
            </a:extLst>
          </p:cNvPr>
          <p:cNvPicPr>
            <a:picLocks noChangeAspect="1"/>
          </p:cNvPicPr>
          <p:nvPr/>
        </p:nvPicPr>
        <p:blipFill>
          <a:blip r:embed="rId2"/>
          <a:stretch>
            <a:fillRect/>
          </a:stretch>
        </p:blipFill>
        <p:spPr>
          <a:xfrm>
            <a:off x="5777124" y="2489265"/>
            <a:ext cx="5965332" cy="2931969"/>
          </a:xfrm>
          <a:prstGeom prst="rect">
            <a:avLst/>
          </a:prstGeom>
        </p:spPr>
      </p:pic>
    </p:spTree>
    <p:extLst>
      <p:ext uri="{BB962C8B-B14F-4D97-AF65-F5344CB8AC3E}">
        <p14:creationId xmlns:p14="http://schemas.microsoft.com/office/powerpoint/2010/main" val="143115435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FEATURE EXTRACTION</a:t>
            </a:r>
          </a:p>
        </p:txBody>
      </p:sp>
      <p:graphicFrame>
        <p:nvGraphicFramePr>
          <p:cNvPr id="28" name="Content Placeholder 2">
            <a:extLst>
              <a:ext uri="{FF2B5EF4-FFF2-40B4-BE49-F238E27FC236}">
                <a16:creationId xmlns:a16="http://schemas.microsoft.com/office/drawing/2014/main" id="{625B6A93-1AD0-4EFF-A11C-A4B23FC5FA35}"/>
              </a:ext>
            </a:extLst>
          </p:cNvPr>
          <p:cNvGraphicFramePr>
            <a:graphicFrameLocks noGrp="1"/>
          </p:cNvGraphicFramePr>
          <p:nvPr>
            <p:ph idx="1"/>
            <p:extLst>
              <p:ext uri="{D42A27DB-BD31-4B8C-83A1-F6EECF244321}">
                <p14:modId xmlns:p14="http://schemas.microsoft.com/office/powerpoint/2010/main" val="219299907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181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1138929" y="901402"/>
            <a:ext cx="3687417" cy="1920372"/>
          </a:xfrm>
        </p:spPr>
        <p:txBody>
          <a:bodyPr>
            <a:normAutofit/>
          </a:bodyPr>
          <a:lstStyle/>
          <a:p>
            <a:pPr algn="l"/>
            <a:r>
              <a:rPr lang="en-US" b="1" dirty="0">
                <a:latin typeface="Times New Roman" panose="02020603050405020304" pitchFamily="18" charset="0"/>
                <a:cs typeface="Times New Roman" panose="02020603050405020304" pitchFamily="18" charset="0"/>
              </a:rPr>
              <a:t>SUPERVISED LEARNING</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800100" y="3024974"/>
            <a:ext cx="3687417" cy="3148329"/>
          </a:xfrm>
        </p:spPr>
        <p:txBody>
          <a:bodyPr>
            <a:normAutofit lnSpcReduction="10000"/>
          </a:bodyPr>
          <a:lstStyle/>
          <a:p>
            <a:pPr lvl="0"/>
            <a:r>
              <a:rPr lang="en-US" sz="2400" dirty="0">
                <a:latin typeface="Calibri" panose="020F0502020204030204" pitchFamily="34" charset="0"/>
                <a:cs typeface="Calibri" panose="020F0502020204030204" pitchFamily="34" charset="0"/>
              </a:rPr>
              <a:t>Supervised classification of news articles is done because we have the defined classification categories.</a:t>
            </a:r>
          </a:p>
          <a:p>
            <a:r>
              <a:rPr lang="en-US" sz="2400" dirty="0">
                <a:latin typeface="Calibri" panose="020F0502020204030204" pitchFamily="34" charset="0"/>
                <a:cs typeface="Calibri" panose="020F0502020204030204" pitchFamily="34" charset="0"/>
              </a:rPr>
              <a:t>The algorithm is trained on the labeled dataset and gives the desired output(the pre-defined categories)</a:t>
            </a:r>
          </a:p>
          <a:p>
            <a:pPr lvl="0"/>
            <a:endParaRPr lang="en-US" sz="2400" dirty="0">
              <a:latin typeface="Calibri" panose="020F0502020204030204" pitchFamily="34" charset="0"/>
              <a:cs typeface="Calibri" panose="020F0502020204030204" pitchFamily="34" charset="0"/>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3DC4DE83-B253-48FE-A961-707B9E89AF16}"/>
              </a:ext>
            </a:extLst>
          </p:cNvPr>
          <p:cNvPicPr>
            <a:picLocks noChangeAspect="1"/>
          </p:cNvPicPr>
          <p:nvPr/>
        </p:nvPicPr>
        <p:blipFill>
          <a:blip r:embed="rId2"/>
          <a:stretch>
            <a:fillRect/>
          </a:stretch>
        </p:blipFill>
        <p:spPr>
          <a:xfrm>
            <a:off x="5279475" y="1023431"/>
            <a:ext cx="6269058" cy="4811137"/>
          </a:xfrm>
          <a:prstGeom prst="rect">
            <a:avLst/>
          </a:prstGeom>
        </p:spPr>
      </p:pic>
    </p:spTree>
    <p:extLst>
      <p:ext uri="{BB962C8B-B14F-4D97-AF65-F5344CB8AC3E}">
        <p14:creationId xmlns:p14="http://schemas.microsoft.com/office/powerpoint/2010/main" val="20652885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0ACA2-6AAE-418A-BD88-DCC4685C64D1}"/>
              </a:ext>
            </a:extLst>
          </p:cNvPr>
          <p:cNvSpPr>
            <a:spLocks noGrp="1"/>
          </p:cNvSpPr>
          <p:nvPr>
            <p:ph type="title"/>
          </p:nvPr>
        </p:nvSpPr>
        <p:spPr>
          <a:xfrm>
            <a:off x="1776412" y="961542"/>
            <a:ext cx="10696575" cy="1293028"/>
          </a:xfrm>
        </p:spPr>
        <p:txBody>
          <a:bodyPr/>
          <a:lstStyle/>
          <a:p>
            <a:pPr algn="l"/>
            <a:r>
              <a:rPr lang="en-US" dirty="0">
                <a:latin typeface="Times New Roman" panose="02020603050405020304" pitchFamily="18" charset="0"/>
                <a:cs typeface="Times New Roman" panose="02020603050405020304" pitchFamily="18" charset="0"/>
              </a:rPr>
              <a:t>WHY we CHOOSE SVM and Naïve Bayes models are implemented?</a:t>
            </a:r>
          </a:p>
        </p:txBody>
      </p:sp>
      <p:pic>
        <p:nvPicPr>
          <p:cNvPr id="4" name="Content Placeholder 3">
            <a:extLst>
              <a:ext uri="{FF2B5EF4-FFF2-40B4-BE49-F238E27FC236}">
                <a16:creationId xmlns:a16="http://schemas.microsoft.com/office/drawing/2014/main" id="{6C66B59A-F696-4A9B-B7D9-674FE4D952ED}"/>
              </a:ext>
            </a:extLst>
          </p:cNvPr>
          <p:cNvPicPr>
            <a:picLocks noGrp="1"/>
          </p:cNvPicPr>
          <p:nvPr>
            <p:ph idx="1"/>
          </p:nvPr>
        </p:nvPicPr>
        <p:blipFill rotWithShape="1">
          <a:blip r:embed="rId2"/>
          <a:srcRect l="3139" t="33707" r="2380" b="5706"/>
          <a:stretch/>
        </p:blipFill>
        <p:spPr>
          <a:xfrm>
            <a:off x="243840" y="2254570"/>
            <a:ext cx="11490960" cy="4400230"/>
          </a:xfrm>
          <a:prstGeom prst="rect">
            <a:avLst/>
          </a:prstGeom>
        </p:spPr>
      </p:pic>
    </p:spTree>
    <p:extLst>
      <p:ext uri="{BB962C8B-B14F-4D97-AF65-F5344CB8AC3E}">
        <p14:creationId xmlns:p14="http://schemas.microsoft.com/office/powerpoint/2010/main" val="2632484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43466" y="804334"/>
            <a:ext cx="3877734" cy="5249333"/>
          </a:xfrm>
        </p:spPr>
        <p:txBody>
          <a:bodyPr>
            <a:normAutofit/>
          </a:bodyPr>
          <a:lstStyle/>
          <a:p>
            <a:pPr algn="ctr"/>
            <a:r>
              <a:rPr lang="en-US" sz="3700" b="1" dirty="0">
                <a:latin typeface="Times New Roman" panose="02020603050405020304" pitchFamily="18" charset="0"/>
                <a:cs typeface="Times New Roman" panose="02020603050405020304" pitchFamily="18" charset="0"/>
              </a:rPr>
              <a:t>MULTINOMIAL NAÏVE BAYES</a:t>
            </a:r>
          </a:p>
        </p:txBody>
      </p:sp>
      <p:sp>
        <p:nvSpPr>
          <p:cNvPr id="3" name="Content Placeholder 2">
            <a:extLst>
              <a:ext uri="{FF2B5EF4-FFF2-40B4-BE49-F238E27FC236}">
                <a16:creationId xmlns:a16="http://schemas.microsoft.com/office/drawing/2014/main" id="{B3E5A5DE-6987-492D-8B4A-9FAB2372E637}"/>
              </a:ext>
            </a:extLst>
          </p:cNvPr>
          <p:cNvSpPr>
            <a:spLocks noGrp="1"/>
          </p:cNvSpPr>
          <p:nvPr>
            <p:ph idx="1"/>
          </p:nvPr>
        </p:nvSpPr>
        <p:spPr>
          <a:xfrm>
            <a:off x="5234722" y="804334"/>
            <a:ext cx="6271477" cy="5249333"/>
          </a:xfrm>
        </p:spPr>
        <p:txBody>
          <a:bodyPr anchor="ctr">
            <a:normAutofit/>
          </a:bodyPr>
          <a:lstStyle/>
          <a:p>
            <a:r>
              <a:rPr lang="en-US" sz="2800" dirty="0">
                <a:latin typeface="Calibri" panose="020F0502020204030204" pitchFamily="34" charset="0"/>
                <a:cs typeface="Calibri" panose="020F0502020204030204" pitchFamily="34" charset="0"/>
              </a:rPr>
              <a:t>The multinomial Naive Bayes implements the naive Bayes algorithm for multinomially distributed data and the classifier is suitable for classification with discrete features (e.g., word counts for text classification)</a:t>
            </a:r>
          </a:p>
          <a:p>
            <a:r>
              <a:rPr lang="en-US" sz="2800" dirty="0">
                <a:latin typeface="Calibri" panose="020F0502020204030204" pitchFamily="34" charset="0"/>
                <a:cs typeface="Calibri" panose="020F0502020204030204" pitchFamily="34" charset="0"/>
              </a:rPr>
              <a:t>The multinomial distribution normally requires integer feature counts and fraction counts such as TF-IDF is used in practice.</a:t>
            </a:r>
          </a:p>
          <a:p>
            <a:pPr lvl="0"/>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760924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0C20-F4DC-427E-8703-D136F5DE2E88}"/>
              </a:ext>
            </a:extLst>
          </p:cNvPr>
          <p:cNvSpPr>
            <a:spLocks noGrp="1"/>
          </p:cNvSpPr>
          <p:nvPr>
            <p:ph type="title"/>
          </p:nvPr>
        </p:nvSpPr>
        <p:spPr>
          <a:xfrm>
            <a:off x="685800" y="1066163"/>
            <a:ext cx="3306744" cy="5148371"/>
          </a:xfrm>
        </p:spPr>
        <p:txBody>
          <a:bodyPr>
            <a:normAutofit/>
          </a:bodyPr>
          <a:lstStyle/>
          <a:p>
            <a:pPr algn="ctr"/>
            <a:r>
              <a:rPr lang="en-US" b="1" dirty="0">
                <a:latin typeface="Times New Roman" panose="02020603050405020304" pitchFamily="18" charset="0"/>
                <a:cs typeface="Times New Roman" panose="02020603050405020304" pitchFamily="18" charset="0"/>
              </a:rPr>
              <a:t>SUPPORT VECTOR MACHINES</a:t>
            </a:r>
          </a:p>
        </p:txBody>
      </p:sp>
      <p:graphicFrame>
        <p:nvGraphicFramePr>
          <p:cNvPr id="5" name="Content Placeholder 2">
            <a:extLst>
              <a:ext uri="{FF2B5EF4-FFF2-40B4-BE49-F238E27FC236}">
                <a16:creationId xmlns:a16="http://schemas.microsoft.com/office/drawing/2014/main" id="{B91E8257-5A19-4CD1-8418-93462AF0B1ED}"/>
              </a:ext>
            </a:extLst>
          </p:cNvPr>
          <p:cNvGraphicFramePr>
            <a:graphicFrameLocks noGrp="1"/>
          </p:cNvGraphicFramePr>
          <p:nvPr>
            <p:ph idx="1"/>
            <p:extLst>
              <p:ext uri="{D42A27DB-BD31-4B8C-83A1-F6EECF244321}">
                <p14:modId xmlns:p14="http://schemas.microsoft.com/office/powerpoint/2010/main" val="775323566"/>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67023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Template>
  <TotalTime>311</TotalTime>
  <Words>637</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Times New Roman</vt:lpstr>
      <vt:lpstr>Vapor Trail</vt:lpstr>
      <vt:lpstr>NEWS CLASSIFICATION</vt:lpstr>
      <vt:lpstr>OBJECTIVES</vt:lpstr>
      <vt:lpstr>INTRODUCTION</vt:lpstr>
      <vt:lpstr>MACHINE LEARNING  VS DEEP LEARNING</vt:lpstr>
      <vt:lpstr>FEATURE EXTRACTION</vt:lpstr>
      <vt:lpstr>SUPERVISED LEARNING</vt:lpstr>
      <vt:lpstr>WHY we CHOOSE SVM and Naïve Bayes models are implemented?</vt:lpstr>
      <vt:lpstr>MULTINOMIAL NAÏVE BAYES</vt:lpstr>
      <vt:lpstr>SUPPORT VECTOR MACHINES</vt:lpstr>
      <vt:lpstr>NEURAL NETWORK WITH SOFTMAX REGRESSION</vt:lpstr>
      <vt:lpstr>Neural network with softmax layer workflow mechanism</vt:lpstr>
      <vt:lpstr>Programming LANGUAGE &amp; PACKAGES USED</vt:lpstr>
      <vt:lpstr>DATASET</vt:lpstr>
      <vt:lpstr>PowerPoint Presentation</vt:lpstr>
      <vt:lpstr>DATASET PREPROCESSING</vt:lpstr>
      <vt:lpstr>Confusion matrix</vt:lpstr>
      <vt:lpstr>CONFSION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dc:title>
  <dc:creator>gklnagarajan@gmail.com</dc:creator>
  <cp:lastModifiedBy>gklnagarajan@gmail.com</cp:lastModifiedBy>
  <cp:revision>20</cp:revision>
  <dcterms:created xsi:type="dcterms:W3CDTF">2020-12-03T21:59:38Z</dcterms:created>
  <dcterms:modified xsi:type="dcterms:W3CDTF">2020-12-04T04:04:12Z</dcterms:modified>
</cp:coreProperties>
</file>