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691ceb76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691ceb76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691ceb7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691ceb7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691ceb76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691ceb76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691ceb76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691ceb76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691ceb76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691ceb76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691ceb76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691ceb76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691ceb76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691ceb76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691ceb76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691ceb76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691ceb76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691ceb76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691ceb76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691ceb76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691ceb76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691ceb76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691ceb76d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691ceb76d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691ceb76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691ceb76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691ceb76d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691ceb76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691ceb76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691ceb76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691ceb76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691ceb76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691ceb76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691ceb76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91ceb76d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91ceb76d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691ceb76d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691ceb76d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691ceb76d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691ceb76d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91ceb76d_0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5691ceb76d_0_7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机器人、人工及热词统计</a:t>
            </a:r>
            <a:endParaRPr/>
          </a:p>
        </p:txBody>
      </p:sp>
      <p:sp>
        <p:nvSpPr>
          <p:cNvPr id="110" name="Google Shape;110;g25691ceb76d_0_7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691ceb7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691ceb7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691ceb76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691ceb76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691ceb7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691ceb7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b="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474" y="4651014"/>
            <a:ext cx="1423412" cy="41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Nunito"/>
              <a:buNone/>
              <a:defRPr b="1" sz="4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cskefu.com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cskefu/" TargetMode="External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AMZONG" TargetMode="External"/><Relationship Id="rId4" Type="http://schemas.openxmlformats.org/officeDocument/2006/relationships/hyperlink" Target="https://github.com/SAMZONG" TargetMode="External"/><Relationship Id="rId5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春松客服 Roadmap 分享</a:t>
            </a:r>
            <a:endParaRPr sz="48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春松客服社区 – 船长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242550" y="4501800"/>
            <a:ext cx="26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（githubID#samzong）</a:t>
            </a:r>
            <a:endParaRPr sz="7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通用标准产品建设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5138850" y="1475925"/>
            <a:ext cx="3943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春松客服会提供一个基础产品形态，这样做的目的是为了方便新用户快速了解春松客服的能力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同时也可以让用户最基础的使用需求可以得到满足</a:t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5" y="1407975"/>
            <a:ext cx="5115674" cy="26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系统自定义配置导航栏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8" y="1401362"/>
            <a:ext cx="4210723" cy="31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280" y="1305125"/>
            <a:ext cx="6116142" cy="35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统一接待工作台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部分功能菜单一览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41" y="1293125"/>
            <a:ext cx="1286134" cy="32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500" y="1325964"/>
            <a:ext cx="1286125" cy="33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800" y="1325974"/>
            <a:ext cx="1373740" cy="33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渠道接入配置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797" y="1754650"/>
            <a:ext cx="1539176" cy="266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77" y="1638838"/>
            <a:ext cx="4324849" cy="272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低成本二次开发，满足自定义需求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628650" y="1393925"/>
            <a:ext cx="3344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以 </a:t>
            </a:r>
            <a:r>
              <a:rPr lang="en-GB"/>
              <a:t>渠道接入为例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春松客服会完成：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标准渠道接入逻辑设计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自定义渠道接入类型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渠道类型注册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解耦的渠道实现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4630175" y="1393925"/>
            <a:ext cx="3344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用户可以做事情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可以选择他人已开发的扩展渠道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自己实现新的私有渠道类型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自行定义页面和消息呈现形式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近期推进功能介绍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部署方式的优化，减少用户的自行部署成本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支持 Helm 方式进行部署和升级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依赖组件和开发架构升级到新版本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MongoDB、</a:t>
            </a:r>
            <a:r>
              <a:rPr lang="en-GB"/>
              <a:t>Elasticsearch、MySQL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UI 升级 (Alpha) #846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升级的目的：减少用户的二次开发成本，避免技术栈太久带来的开发不友好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更多 feature plan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工单模块的构建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与外部系统的对接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外部机器人能力对接（”any”GPT、企业私有大模型对接）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学习中心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可插拔三方机器人配置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628650" y="1363050"/>
            <a:ext cx="4073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目前春松客服支持接入 Chatopera 的客服机器人，后续我们会继续扩展如何接入更多三方机器人；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好的设计是，基于渠道的不同，用户可以自定义选配对应的后端机器人。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机器人不是 cskefu 的产品路线内，但是我们会支持友好的适配能力</a:t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5782950" y="1587850"/>
            <a:ext cx="26010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访客侧机器人，主要解决基础问答、无人值守等场景，联动产品专业支持。</a:t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5782950" y="3315750"/>
            <a:ext cx="26010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客服侧机器人，主要解决辅助客服决策、重复工作提效、智能辅助。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学习中心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开源文档中心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视频教程</a:t>
            </a:r>
            <a:endParaRPr/>
          </a:p>
        </p:txBody>
      </p:sp>
      <p:pic>
        <p:nvPicPr>
          <p:cNvPr id="298" name="Google Shape;298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26" y="1235622"/>
            <a:ext cx="5179423" cy="28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4650" y="2101900"/>
            <a:ext cx="4000851" cy="278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关于我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694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船长（代称）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90 后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ID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#samzong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全新的词，来自于我人生第一部手机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春松客服的布道者和产品设计师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开源世界的爱好者、信仰者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多年智能客服领域行业经验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云原生爱好者和从业者</a:t>
            </a:r>
            <a:endParaRPr/>
          </a:p>
        </p:txBody>
      </p:sp>
      <p:pic>
        <p:nvPicPr>
          <p:cNvPr id="77" name="Google Shape;77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224" y="1027350"/>
            <a:ext cx="2447001" cy="28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如何查看春松客服的 Roadmap</a:t>
            </a: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50" y="1292775"/>
            <a:ext cx="5892598" cy="37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1986300" y="2233200"/>
            <a:ext cx="517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Nunito"/>
                <a:ea typeface="Nunito"/>
                <a:cs typeface="Nunito"/>
                <a:sym typeface="Nunito"/>
              </a:rPr>
              <a:t>如何参与到春松客服的建设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开源协作模式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春松客服经过一段时间的协作，我们目前已经建立了一套完善的 Base on Github 的开源项目协作方式。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我们习惯通过 issue 来跟进用户的疑问，并且会经过评估后，纳入到产品的 Roadmap，进入 Roadmap，开发者们可以以较高的优先级来维护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鼓励大家来进行贡献：issue/code/docs，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目前正在建立相应的贡献者晋升机制，预计近2 个月会公布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社区会议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我们会在每个月初进行社区会议的内容征集，您可以在 Github 仓库和我们的最终用户群内关注最新的动态，欢迎大家来分享。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目前我们的社区会议核心宗旨，分享和培训如何使用和了解春松客服。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更新最近一段时间的产品迭代内容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产品变更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产品升级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功能规划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社区成员分享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最终用户分享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 &amp; Thanks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722875" y="1268050"/>
            <a:ext cx="7821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@songda,  会不会支持 微信渠道，后续是否会支持？  # 会，有 Issue 跟进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@Jiajun,  为什么会使用 hibernate 持久层框架，后续是否会改为 mybatis plus?  # 短期无变化，如果适配方向是往 `数据库中立` 的方向推进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@jianhua， 基于类 GPT 的知识库的规划，目前机器人是如何规划的？ # 接入机器人能力的方式可以扩充，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@xuming， 现在存储在 mysql，数据量大是否迁移到  es ？# 架构设计会考虑，完全没问题，数据存储层是在产品上可以抽象出来的，往适配和可替换的思路会更合理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@songda，是否支持原生移动客户端？# 需要解决发布到最终用户的问题，借助春松客服的 OPENAPI，开发者可以借此开发实现移动端，然后与春松共享收益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@songda，感觉 asr 和 tts 在咱们客服领域似乎应用没那么强 ? # 很强，体现在特定场景下：如业务型 400 电话、专业支持的服务型业务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大纲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(春松) 开源客服系统的发展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我们是如何利用开源的力量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春松客服的产品能力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后续的产品规划 Next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我们的团队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28250"/>
            <a:ext cx="8582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我们来自不同的行业，为了志趣相同的追求和对开源的信仰走到了一起。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426088" y="1927150"/>
            <a:ext cx="4145900" cy="2378450"/>
            <a:chOff x="194313" y="2266950"/>
            <a:chExt cx="4145900" cy="2378450"/>
          </a:xfrm>
        </p:grpSpPr>
        <p:sp>
          <p:nvSpPr>
            <p:cNvPr id="91" name="Google Shape;91;p17"/>
            <p:cNvSpPr/>
            <p:nvPr/>
          </p:nvSpPr>
          <p:spPr>
            <a:xfrm>
              <a:off x="194313" y="2266950"/>
              <a:ext cx="1223100" cy="1223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5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Kaifuny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655713" y="2266950"/>
              <a:ext cx="1223100" cy="1223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5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海良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117113" y="2266950"/>
              <a:ext cx="1223100" cy="1223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5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船长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883863" y="3422300"/>
              <a:ext cx="1223100" cy="1223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5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勇哥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400838" y="3422300"/>
              <a:ext cx="1223100" cy="1223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5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长龙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25" y="1715950"/>
            <a:ext cx="3706550" cy="29473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748500" y="4398975"/>
            <a:ext cx="15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技术委员会成员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044438" y="4569900"/>
            <a:ext cx="15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更多贡献者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春松春松客服的发展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96650"/>
            <a:ext cx="8109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 2.4k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Fork 810+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始于 2018 年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在 2022 年前主要是海良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一群热爱开源的小伙伴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850" y="1166863"/>
            <a:ext cx="4271549" cy="1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850" y="3240587"/>
            <a:ext cx="4271549" cy="124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1843284" y="1139795"/>
            <a:ext cx="6774678" cy="3829687"/>
            <a:chOff x="1337272" y="1263470"/>
            <a:chExt cx="6774678" cy="3829687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1346510" y="1536155"/>
              <a:ext cx="0" cy="34413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9"/>
            <p:cNvCxnSpPr/>
            <p:nvPr/>
          </p:nvCxnSpPr>
          <p:spPr>
            <a:xfrm>
              <a:off x="1346510" y="1536155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9"/>
            <p:cNvCxnSpPr/>
            <p:nvPr/>
          </p:nvCxnSpPr>
          <p:spPr>
            <a:xfrm>
              <a:off x="1348324" y="2311513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19"/>
            <p:cNvSpPr/>
            <p:nvPr/>
          </p:nvSpPr>
          <p:spPr>
            <a:xfrm>
              <a:off x="1592459" y="2217771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1601698" y="2215641"/>
              <a:ext cx="804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</a:rPr>
                <a:t>权限管理</a:t>
              </a:r>
              <a:endParaRPr sz="1100"/>
            </a:p>
          </p:txBody>
        </p:sp>
        <p:cxnSp>
          <p:nvCxnSpPr>
            <p:cNvPr id="118" name="Google Shape;118;p19"/>
            <p:cNvCxnSpPr/>
            <p:nvPr/>
          </p:nvCxnSpPr>
          <p:spPr>
            <a:xfrm>
              <a:off x="1348324" y="3247863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9"/>
            <p:cNvCxnSpPr/>
            <p:nvPr/>
          </p:nvCxnSpPr>
          <p:spPr>
            <a:xfrm>
              <a:off x="1337272" y="4241399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9"/>
            <p:cNvCxnSpPr/>
            <p:nvPr/>
          </p:nvCxnSpPr>
          <p:spPr>
            <a:xfrm>
              <a:off x="2065763" y="1536155"/>
              <a:ext cx="759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2822713" y="1376452"/>
              <a:ext cx="0" cy="3444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19"/>
            <p:cNvSpPr/>
            <p:nvPr/>
          </p:nvSpPr>
          <p:spPr>
            <a:xfrm>
              <a:off x="1581407" y="1425142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1606680" y="1430050"/>
              <a:ext cx="747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渠道</a:t>
              </a:r>
              <a:r>
                <a:rPr lang="en-GB" sz="1100">
                  <a:solidFill>
                    <a:srgbClr val="2F5496"/>
                  </a:solidFill>
                </a:rPr>
                <a:t>接入</a:t>
              </a:r>
              <a:endParaRPr sz="110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581406" y="3127511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4162055" y="1712167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4411007" y="1608297"/>
              <a:ext cx="33900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1601700" y="3140800"/>
              <a:ext cx="8979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坐席工作台</a:t>
              </a:r>
              <a:endParaRPr sz="11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584645" y="4133543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1546794" y="4148598"/>
              <a:ext cx="8979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统计报告</a:t>
              </a:r>
              <a:endParaRPr sz="1100"/>
            </a:p>
          </p:txBody>
        </p:sp>
        <p:cxnSp>
          <p:nvCxnSpPr>
            <p:cNvPr id="130" name="Google Shape;130;p19"/>
            <p:cNvCxnSpPr/>
            <p:nvPr/>
          </p:nvCxnSpPr>
          <p:spPr>
            <a:xfrm>
              <a:off x="2823431" y="1376452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19"/>
            <p:cNvSpPr/>
            <p:nvPr/>
          </p:nvSpPr>
          <p:spPr>
            <a:xfrm>
              <a:off x="3045003" y="1269816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3079347" y="1269816"/>
              <a:ext cx="759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网页渠道</a:t>
              </a:r>
              <a:endParaRPr sz="1100"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045004" y="1606874"/>
              <a:ext cx="11244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9"/>
            <p:cNvCxnSpPr/>
            <p:nvPr/>
          </p:nvCxnSpPr>
          <p:spPr>
            <a:xfrm>
              <a:off x="2823431" y="1711789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5" name="Google Shape;135;p19"/>
            <p:cNvSpPr txBox="1"/>
            <p:nvPr/>
          </p:nvSpPr>
          <p:spPr>
            <a:xfrm>
              <a:off x="3069825" y="1605575"/>
              <a:ext cx="1219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</a:rPr>
                <a:t>更多渠道接入</a:t>
              </a:r>
              <a:endParaRPr sz="1100"/>
            </a:p>
          </p:txBody>
        </p:sp>
        <p:cxnSp>
          <p:nvCxnSpPr>
            <p:cNvPr id="136" name="Google Shape;136;p19"/>
            <p:cNvCxnSpPr/>
            <p:nvPr/>
          </p:nvCxnSpPr>
          <p:spPr>
            <a:xfrm>
              <a:off x="3824954" y="1380830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4059851" y="1269816"/>
              <a:ext cx="38625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4042727" y="1263470"/>
              <a:ext cx="3820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网站（移动/桌面客户端）| Facebook | Shopify | 微信小程序</a:t>
              </a:r>
              <a:endParaRPr sz="1100"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4391676" y="1586991"/>
              <a:ext cx="32070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</a:rPr>
                <a:t>支持自定义接入渠道配置</a:t>
              </a:r>
              <a:endParaRPr sz="11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19"/>
            <p:cNvCxnSpPr/>
            <p:nvPr/>
          </p:nvCxnSpPr>
          <p:spPr>
            <a:xfrm>
              <a:off x="2403911" y="2311513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2819603" y="2141728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19"/>
            <p:cNvSpPr/>
            <p:nvPr/>
          </p:nvSpPr>
          <p:spPr>
            <a:xfrm>
              <a:off x="3066407" y="2037858"/>
              <a:ext cx="10956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3093954" y="2039837"/>
              <a:ext cx="1075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组织机构/部门</a:t>
              </a:r>
              <a:endParaRPr sz="11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419927" y="2037858"/>
              <a:ext cx="19596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19"/>
            <p:cNvCxnSpPr/>
            <p:nvPr/>
          </p:nvCxnSpPr>
          <p:spPr>
            <a:xfrm>
              <a:off x="2816900" y="2138234"/>
              <a:ext cx="0" cy="6720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4162055" y="2155253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19"/>
            <p:cNvSpPr/>
            <p:nvPr/>
          </p:nvSpPr>
          <p:spPr>
            <a:xfrm>
              <a:off x="3025596" y="3007067"/>
              <a:ext cx="11004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4356414" y="2037881"/>
              <a:ext cx="1890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普通部门/技能组</a:t>
              </a:r>
              <a:endParaRPr sz="1100"/>
            </a:p>
          </p:txBody>
        </p:sp>
        <p:cxnSp>
          <p:nvCxnSpPr>
            <p:cNvPr id="149" name="Google Shape;149;p19"/>
            <p:cNvCxnSpPr/>
            <p:nvPr/>
          </p:nvCxnSpPr>
          <p:spPr>
            <a:xfrm>
              <a:off x="2820015" y="2478335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19"/>
            <p:cNvSpPr/>
            <p:nvPr/>
          </p:nvSpPr>
          <p:spPr>
            <a:xfrm>
              <a:off x="3919988" y="2353375"/>
              <a:ext cx="5418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056736" y="2356025"/>
              <a:ext cx="6075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3081915" y="2335813"/>
              <a:ext cx="5571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角色</a:t>
              </a:r>
              <a:endParaRPr sz="1100"/>
            </a:p>
          </p:txBody>
        </p:sp>
        <p:cxnSp>
          <p:nvCxnSpPr>
            <p:cNvPr id="153" name="Google Shape;153;p19"/>
            <p:cNvCxnSpPr/>
            <p:nvPr/>
          </p:nvCxnSpPr>
          <p:spPr>
            <a:xfrm>
              <a:off x="3664136" y="2461861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19"/>
            <p:cNvSpPr txBox="1"/>
            <p:nvPr/>
          </p:nvSpPr>
          <p:spPr>
            <a:xfrm>
              <a:off x="3897700" y="2340730"/>
              <a:ext cx="5571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权限</a:t>
              </a:r>
              <a:endParaRPr sz="11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055353" y="2678566"/>
              <a:ext cx="6075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9"/>
            <p:cNvCxnSpPr/>
            <p:nvPr/>
          </p:nvCxnSpPr>
          <p:spPr>
            <a:xfrm>
              <a:off x="2820206" y="2805466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19"/>
            <p:cNvSpPr txBox="1"/>
            <p:nvPr/>
          </p:nvSpPr>
          <p:spPr>
            <a:xfrm>
              <a:off x="3055353" y="2680254"/>
              <a:ext cx="6075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管理员</a:t>
              </a:r>
              <a:endParaRPr sz="1100"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06749" y="2684907"/>
              <a:ext cx="17226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9"/>
            <p:cNvCxnSpPr/>
            <p:nvPr/>
          </p:nvCxnSpPr>
          <p:spPr>
            <a:xfrm>
              <a:off x="3662738" y="2781990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19"/>
            <p:cNvSpPr txBox="1"/>
            <p:nvPr/>
          </p:nvSpPr>
          <p:spPr>
            <a:xfrm>
              <a:off x="3880074" y="2675663"/>
              <a:ext cx="17904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普通管理员|超级管理员</a:t>
              </a:r>
              <a:endParaRPr sz="1100"/>
            </a:p>
          </p:txBody>
        </p:sp>
        <p:cxnSp>
          <p:nvCxnSpPr>
            <p:cNvPr id="161" name="Google Shape;161;p19"/>
            <p:cNvCxnSpPr/>
            <p:nvPr/>
          </p:nvCxnSpPr>
          <p:spPr>
            <a:xfrm>
              <a:off x="2385833" y="3241940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9"/>
            <p:cNvCxnSpPr/>
            <p:nvPr/>
          </p:nvCxnSpPr>
          <p:spPr>
            <a:xfrm>
              <a:off x="2817760" y="3104653"/>
              <a:ext cx="2400" cy="8169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9"/>
            <p:cNvCxnSpPr/>
            <p:nvPr/>
          </p:nvCxnSpPr>
          <p:spPr>
            <a:xfrm>
              <a:off x="2816195" y="3102998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19"/>
            <p:cNvSpPr txBox="1"/>
            <p:nvPr/>
          </p:nvSpPr>
          <p:spPr>
            <a:xfrm>
              <a:off x="3066407" y="3011957"/>
              <a:ext cx="1075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客服状态管理</a:t>
              </a:r>
              <a:endParaRPr sz="11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365797" y="3003698"/>
              <a:ext cx="18714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19"/>
            <p:cNvCxnSpPr/>
            <p:nvPr/>
          </p:nvCxnSpPr>
          <p:spPr>
            <a:xfrm>
              <a:off x="4126022" y="3098936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19"/>
            <p:cNvSpPr txBox="1"/>
            <p:nvPr/>
          </p:nvSpPr>
          <p:spPr>
            <a:xfrm>
              <a:off x="4406368" y="3003698"/>
              <a:ext cx="17904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就绪|离线|空闲|忙碌</a:t>
              </a:r>
              <a:endParaRPr sz="1100"/>
            </a:p>
          </p:txBody>
        </p:sp>
        <p:cxnSp>
          <p:nvCxnSpPr>
            <p:cNvPr id="168" name="Google Shape;168;p19"/>
            <p:cNvCxnSpPr/>
            <p:nvPr/>
          </p:nvCxnSpPr>
          <p:spPr>
            <a:xfrm>
              <a:off x="2806847" y="3503407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19"/>
            <p:cNvSpPr/>
            <p:nvPr/>
          </p:nvSpPr>
          <p:spPr>
            <a:xfrm>
              <a:off x="3045003" y="3415680"/>
              <a:ext cx="10968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3056068" y="3406898"/>
              <a:ext cx="1015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会话管理</a:t>
              </a:r>
              <a:endParaRPr sz="1100"/>
            </a:p>
          </p:txBody>
        </p:sp>
        <p:cxnSp>
          <p:nvCxnSpPr>
            <p:cNvPr id="171" name="Google Shape;171;p19"/>
            <p:cNvCxnSpPr/>
            <p:nvPr/>
          </p:nvCxnSpPr>
          <p:spPr>
            <a:xfrm>
              <a:off x="2822552" y="3914384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19"/>
            <p:cNvSpPr/>
            <p:nvPr/>
          </p:nvSpPr>
          <p:spPr>
            <a:xfrm>
              <a:off x="3039098" y="3817996"/>
              <a:ext cx="12498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3096912" y="3804926"/>
              <a:ext cx="1075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机器人助手</a:t>
              </a:r>
              <a:endParaRPr sz="1100"/>
            </a:p>
          </p:txBody>
        </p:sp>
        <p:cxnSp>
          <p:nvCxnSpPr>
            <p:cNvPr id="174" name="Google Shape;174;p19"/>
            <p:cNvCxnSpPr>
              <a:stCxn id="173" idx="3"/>
              <a:endCxn id="175" idx="1"/>
            </p:cNvCxnSpPr>
            <p:nvPr/>
          </p:nvCxnSpPr>
          <p:spPr>
            <a:xfrm>
              <a:off x="4172112" y="3924176"/>
              <a:ext cx="276600" cy="114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19"/>
            <p:cNvSpPr/>
            <p:nvPr/>
          </p:nvSpPr>
          <p:spPr>
            <a:xfrm>
              <a:off x="4477349" y="3817996"/>
              <a:ext cx="2835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4448851" y="3816200"/>
              <a:ext cx="2835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机器人客服 | 机器人知识库联想、快捷输入</a:t>
              </a:r>
              <a:endParaRPr sz="1100"/>
            </a:p>
          </p:txBody>
        </p:sp>
        <p:cxnSp>
          <p:nvCxnSpPr>
            <p:cNvPr id="177" name="Google Shape;177;p19"/>
            <p:cNvCxnSpPr/>
            <p:nvPr/>
          </p:nvCxnSpPr>
          <p:spPr>
            <a:xfrm>
              <a:off x="2447408" y="4236484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8" name="Google Shape;178;p19"/>
            <p:cNvSpPr/>
            <p:nvPr/>
          </p:nvSpPr>
          <p:spPr>
            <a:xfrm>
              <a:off x="2717505" y="4136693"/>
              <a:ext cx="24357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2717504" y="4150598"/>
              <a:ext cx="22491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坐席工作质量 | 满意度评价  </a:t>
              </a:r>
              <a:endParaRPr sz="11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9"/>
            <p:cNvCxnSpPr/>
            <p:nvPr/>
          </p:nvCxnSpPr>
          <p:spPr>
            <a:xfrm>
              <a:off x="4075850" y="3513090"/>
              <a:ext cx="4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4377729" y="3422552"/>
              <a:ext cx="35946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4381450" y="3422500"/>
              <a:ext cx="37305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坐席自动分配 ACD | 转接 | 服务小结 | 坐席监控 | 坐席设置</a:t>
              </a:r>
              <a:endParaRPr sz="1100"/>
            </a:p>
          </p:txBody>
        </p:sp>
        <p:cxnSp>
          <p:nvCxnSpPr>
            <p:cNvPr id="183" name="Google Shape;183;p19"/>
            <p:cNvCxnSpPr/>
            <p:nvPr/>
          </p:nvCxnSpPr>
          <p:spPr>
            <a:xfrm>
              <a:off x="1342158" y="4623761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" name="Google Shape;184;p19"/>
            <p:cNvSpPr/>
            <p:nvPr/>
          </p:nvSpPr>
          <p:spPr>
            <a:xfrm>
              <a:off x="1584645" y="4516073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1594009" y="4533566"/>
              <a:ext cx="804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系统管理</a:t>
              </a:r>
              <a:endParaRPr sz="1100"/>
            </a:p>
          </p:txBody>
        </p:sp>
        <p:cxnSp>
          <p:nvCxnSpPr>
            <p:cNvPr id="186" name="Google Shape;186;p19"/>
            <p:cNvCxnSpPr/>
            <p:nvPr/>
          </p:nvCxnSpPr>
          <p:spPr>
            <a:xfrm>
              <a:off x="2382599" y="4602374"/>
              <a:ext cx="5484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19"/>
            <p:cNvSpPr/>
            <p:nvPr/>
          </p:nvSpPr>
          <p:spPr>
            <a:xfrm>
              <a:off x="2723044" y="4517170"/>
              <a:ext cx="38508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2717506" y="4482494"/>
              <a:ext cx="3763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标签 | 系统设置 | 字典管理| 智能机器人   </a:t>
              </a:r>
              <a:endParaRPr sz="11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723044" y="4858184"/>
              <a:ext cx="42270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578172" y="4851556"/>
              <a:ext cx="804300" cy="21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19"/>
            <p:cNvCxnSpPr/>
            <p:nvPr/>
          </p:nvCxnSpPr>
          <p:spPr>
            <a:xfrm>
              <a:off x="1348324" y="4983709"/>
              <a:ext cx="2463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19"/>
            <p:cNvSpPr txBox="1"/>
            <p:nvPr/>
          </p:nvSpPr>
          <p:spPr>
            <a:xfrm>
              <a:off x="1621063" y="4854657"/>
              <a:ext cx="7473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</a:rPr>
                <a:t>OpenAPI</a:t>
              </a:r>
              <a:endParaRPr sz="11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9"/>
            <p:cNvCxnSpPr>
              <a:stCxn id="192" idx="3"/>
            </p:cNvCxnSpPr>
            <p:nvPr/>
          </p:nvCxnSpPr>
          <p:spPr>
            <a:xfrm>
              <a:off x="2368363" y="4973907"/>
              <a:ext cx="501000" cy="990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4" name="Google Shape;194;p19"/>
            <p:cNvSpPr txBox="1"/>
            <p:nvPr/>
          </p:nvSpPr>
          <p:spPr>
            <a:xfrm>
              <a:off x="2815093" y="4853506"/>
              <a:ext cx="4057200" cy="238500"/>
            </a:xfrm>
            <a:prstGeom prst="rect">
              <a:avLst/>
            </a:prstGeom>
            <a:solidFill>
              <a:srgbClr val="26C1D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联系人管理|获得访客列表等 30 余个 </a:t>
              </a:r>
              <a:r>
                <a:rPr lang="en-GB" sz="1100">
                  <a:solidFill>
                    <a:srgbClr val="2F5496"/>
                  </a:solidFill>
                </a:rPr>
                <a:t>OpenAPI</a:t>
              </a:r>
              <a:endParaRPr sz="11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春松</a:t>
            </a:r>
            <a:r>
              <a:rPr lang="en-GB"/>
              <a:t>客服的产品功能一览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后续产品规划 Next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920425" y="2113425"/>
            <a:ext cx="1338300" cy="152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26C1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维护核心能力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689425" y="2113425"/>
            <a:ext cx="1664400" cy="152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26C1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构建基础组件生态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5377575" y="1889375"/>
            <a:ext cx="1826700" cy="72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26C1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通用标准产品建设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377575" y="3231300"/>
            <a:ext cx="2862300" cy="72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低</a:t>
            </a:r>
            <a:r>
              <a:rPr lang="en-GB"/>
              <a:t>成本二次开发，满足自定义需求</a:t>
            </a:r>
            <a:endParaRPr/>
          </a:p>
        </p:txBody>
      </p:sp>
      <p:cxnSp>
        <p:nvCxnSpPr>
          <p:cNvPr id="205" name="Google Shape;205;p20"/>
          <p:cNvCxnSpPr>
            <a:stCxn id="201" idx="3"/>
            <a:endCxn id="202" idx="1"/>
          </p:cNvCxnSpPr>
          <p:nvPr/>
        </p:nvCxnSpPr>
        <p:spPr>
          <a:xfrm>
            <a:off x="2258725" y="2873475"/>
            <a:ext cx="4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0"/>
          <p:cNvCxnSpPr>
            <a:stCxn id="202" idx="3"/>
            <a:endCxn id="203" idx="1"/>
          </p:cNvCxnSpPr>
          <p:nvPr/>
        </p:nvCxnSpPr>
        <p:spPr>
          <a:xfrm flipH="1" rot="10800000">
            <a:off x="4353825" y="2249775"/>
            <a:ext cx="1023900" cy="623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20"/>
          <p:cNvCxnSpPr>
            <a:stCxn id="202" idx="3"/>
            <a:endCxn id="204" idx="1"/>
          </p:cNvCxnSpPr>
          <p:nvPr/>
        </p:nvCxnSpPr>
        <p:spPr>
          <a:xfrm>
            <a:off x="4353825" y="2873475"/>
            <a:ext cx="1023900" cy="718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维护核心能力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822125" y="1684425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会话能力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813250" y="1684425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消息链路能力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673450" y="1684425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系统结构和权限体系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6533650" y="1684425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动态表单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822125" y="3115750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基础组件适配性迭代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813250" y="3115750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数据隐私保护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4673450" y="3115750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OPENAPI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533650" y="3115750"/>
            <a:ext cx="14934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布道与培训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构建基础组件生态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6335425" y="1522650"/>
            <a:ext cx="19806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628650" y="1339900"/>
            <a:ext cx="4167600" cy="33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相比于自行构建交付与用户级产品，春松客服的目标是在于，如何提供通用的基础组件能力，并示范用户应该如何基于基础组件来进行二次定义和开发。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我们会谨慎的进行功能的封装，更还原技术实践本身。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6335425" y="3133150"/>
            <a:ext cx="1980600" cy="10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Customized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