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58" r:id="rId3"/>
    <p:sldId id="266" r:id="rId4"/>
    <p:sldId id="270" r:id="rId5"/>
    <p:sldId id="269" r:id="rId6"/>
    <p:sldId id="256" r:id="rId7"/>
    <p:sldId id="264" r:id="rId8"/>
    <p:sldId id="259" r:id="rId9"/>
    <p:sldId id="265" r:id="rId10"/>
    <p:sldId id="262" r:id="rId11"/>
    <p:sldId id="27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/>
    <p:restoredTop sz="86438"/>
  </p:normalViewPr>
  <p:slideViewPr>
    <p:cSldViewPr snapToGrid="0" snapToObjects="1" showGuides="1">
      <p:cViewPr varScale="1">
        <p:scale>
          <a:sx n="80" d="100"/>
          <a:sy n="80" d="100"/>
        </p:scale>
        <p:origin x="200" y="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1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>
        <p:scale>
          <a:sx n="107" d="100"/>
          <a:sy n="107" d="100"/>
        </p:scale>
        <p:origin x="1600" y="-7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BEF47-890D-0F47-ABA7-DBAEEC665E74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4F43D-8755-CA42-8F69-9D423F368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8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0" y="9731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4F43D-8755-CA42-8F69-9D423F3681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5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4F43D-8755-CA42-8F69-9D423F36819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199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4F43D-8755-CA42-8F69-9D423F36819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11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4F43D-8755-CA42-8F69-9D423F36819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6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0" y="9731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4F43D-8755-CA42-8F69-9D423F36819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7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4D38-97CD-344F-929E-21D1208E5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Verdana Pro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D17F2-0082-444D-A6E9-1BE2E78E2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Verdana Pro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FB2B-0C59-0C4B-AFD1-713DD8A0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fld id="{E078B3D6-5AA4-1B46-9A01-8DC66E21AB61}" type="datetime1">
              <a:rPr lang="en-GB" smtClean="0"/>
              <a:pPr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6E7A-CD9B-B74A-8395-3A3ABCFF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r>
              <a:rPr lang="en-GB"/>
              <a:t>International Cognitive Science Group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7E1BD-0E86-2C45-B8B7-A7B4B11F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fld id="{115DF38E-F58F-6648-8CDB-F21CB8143B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0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00CE-89E1-C646-B166-37F3AF16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87BDC-975E-9341-9211-E1DBB5320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BAF0-E61A-C940-B3CF-EFC397A0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39F-EC9D-2741-813F-838A54C9EF79}" type="datetime1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0F3A3-112B-6148-AD9E-2FFEFBBB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16D4-B960-B948-85F8-1BDE9DC6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7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1006C-7F43-F747-BFE4-36CCFF66E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8236E-18E9-7847-8132-F44474F5B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AF2C-C173-6B4F-B120-52B6529E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6DF0-741E-B84F-8234-DB74F485CCF5}" type="datetime1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9283B-EE62-1E43-A428-4B99FC0D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602C-3856-CB47-A948-1B5851E0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08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9C03-43AB-F74D-A21A-FB6E504E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19C3-F7E7-D34E-9F05-39FAE9A2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7AAE-138C-974B-B6E1-7FD3D3C1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1498-A225-5148-9B0D-D6E3206909E9}" type="datetime1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0817B-2F64-CB47-B793-62A76D92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2575D-32D1-CE44-9055-A654687F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1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7EDE-4A02-244D-9474-0582ED42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4800">
                <a:latin typeface="Verdana Pro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D46AD-3630-4241-BFCA-43596D91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 Pro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0673-53CB-B84A-AEF4-E040FC58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fld id="{A5CD984F-4A4C-1C4B-86BF-AE34337E05F5}" type="datetime1">
              <a:rPr lang="en-GB" smtClean="0"/>
              <a:pPr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FBD6E-657D-0D48-A064-24ABDBC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r>
              <a:rPr lang="en-GB"/>
              <a:t>International Cognitive Science Group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CC19-977A-9843-AFE7-98DBD257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fld id="{115DF38E-F58F-6648-8CDB-F21CB8143B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4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EB39-E54A-0A44-A7B6-16BBF92A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9E0CE-C87A-1349-81B9-1768CF09C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  <a:lvl2pPr>
              <a:defRPr>
                <a:latin typeface="Verdana Pro" panose="020B0604030504040204" pitchFamily="34" charset="0"/>
              </a:defRPr>
            </a:lvl2pPr>
            <a:lvl3pPr>
              <a:defRPr>
                <a:latin typeface="Verdana Pro" panose="020B0604030504040204" pitchFamily="34" charset="0"/>
              </a:defRPr>
            </a:lvl3pPr>
            <a:lvl4pPr>
              <a:defRPr>
                <a:latin typeface="Verdana Pro" panose="020B0604030504040204" pitchFamily="34" charset="0"/>
              </a:defRPr>
            </a:lvl4pPr>
            <a:lvl5pPr>
              <a:defRPr>
                <a:latin typeface="Verdana Pro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0C7E8-1024-6B4B-A419-F37D86B40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  <a:lvl2pPr>
              <a:defRPr>
                <a:latin typeface="Verdana Pro" panose="020B0604030504040204" pitchFamily="34" charset="0"/>
              </a:defRPr>
            </a:lvl2pPr>
            <a:lvl3pPr>
              <a:defRPr>
                <a:latin typeface="Verdana Pro" panose="020B0604030504040204" pitchFamily="34" charset="0"/>
              </a:defRPr>
            </a:lvl3pPr>
            <a:lvl4pPr>
              <a:defRPr>
                <a:latin typeface="Verdana Pro" panose="020B0604030504040204" pitchFamily="34" charset="0"/>
              </a:defRPr>
            </a:lvl4pPr>
            <a:lvl5pPr>
              <a:defRPr>
                <a:latin typeface="Verdana Pro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33135-DD91-914D-9A0F-AFC4F07B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fld id="{7567F4F1-610A-E246-8E3D-7610D65D6392}" type="datetime1">
              <a:rPr lang="en-GB" smtClean="0"/>
              <a:pPr/>
              <a:t>21/09/2021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EAA4-2E44-AF4C-909C-CBB5B98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r>
              <a:rPr lang="en-GB"/>
              <a:t>International Cognitive Science Group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F2530-5E3D-CE43-8384-09ECE9C9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fld id="{115DF38E-F58F-6648-8CDB-F21CB8143B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38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9B12-C06F-E84F-9351-75D7B7E2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916D9-EB99-634A-B0C7-21E78F42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1BA1C-9984-4948-B370-603681FFF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326D9-93A3-A445-85D1-8984319D1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63B81-3BDB-6740-A3B1-E4F55D803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87644-9E42-3247-813C-884B2AAF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7550-9800-1A40-AF64-59656BFB9794}" type="datetime1">
              <a:rPr lang="en-GB" smtClean="0"/>
              <a:t>21/09/2021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ACD91-E69C-A54B-B35E-24EA5C61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84662-712B-4042-AB02-03DF274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56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E496-9017-DB41-8E3F-AA5DA467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CB5A3-D4F7-2840-8387-37B9E900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5145-924C-0642-A12C-BB2AD95F7168}" type="datetime1">
              <a:rPr lang="en-GB" smtClean="0"/>
              <a:t>21/09/2021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541ED-E11B-4C4D-ABAD-EEF7598A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A4F09-B82C-1741-8C3F-E5EA9F5D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C6AB5-EFFE-CC48-88CF-2AE2F7FA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0D47-A1A4-0A4E-B1BC-61806AA2C6C7}" type="datetime1">
              <a:rPr lang="en-GB" smtClean="0"/>
              <a:t>21/09/2021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3D9F5-9682-C341-A4FE-0850995F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34741-9E3D-DF4D-96B6-E0F56792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7C9D-3139-0247-91D5-B021A914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BC37-686A-054D-82D4-A351B4985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E5A2C-AF84-A744-99BF-171315E26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A06F3-2D1D-864B-A5A2-678F365F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6E25-9498-6E44-9189-9B0777A61DB1}" type="datetime1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10968-34B5-5045-8362-FCBEEFE5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E7C02-F8F2-F24B-866B-41C4B26A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57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E092-F09B-FA4B-8F5F-11B22D68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9F878-161D-2E44-8D60-8C22644E3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30C6C-A92B-EF47-95D3-8E2882E8E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BCDDF-7CBD-6442-869E-A44C5583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104-736D-2A4F-9F16-61DCD6B6F7DD}" type="datetime1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24469-49D1-3040-BF71-9AA0A524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DA67-023F-CC40-949B-723E44FB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5A299-9DFC-DD47-A1A1-BD8C037D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D27B1-3A1A-454B-AA54-5A5BB1968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9B93-7238-4E49-B26F-320ADD909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4F42-9B24-B341-AEAC-2DCE7D6A9F3A}" type="datetime1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8508-BDDB-794D-BE43-022B7E79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International Cognitive Science Group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A7AF7-5FE4-6047-94E6-1B6D9123C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03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 Pro" panose="020B0604030504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 Pro" panose="020B0604030504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 Pro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 Pro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 Pro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 Pro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| Cognitive Science Society">
            <a:extLst>
              <a:ext uri="{FF2B5EF4-FFF2-40B4-BE49-F238E27FC236}">
                <a16:creationId xmlns:a16="http://schemas.microsoft.com/office/drawing/2014/main" id="{8B0EFD67-95E3-2F4C-8BD1-F5ABBAA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4493769"/>
            <a:ext cx="2011680" cy="204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F646AA3-7D19-3948-AB7A-45EA6DE4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2403"/>
            <a:ext cx="9144000" cy="1694409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Verdana Pro" panose="020B0604030504040204" pitchFamily="34" charset="0"/>
              </a:rPr>
              <a:t>International Cognitive Science Affinity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58494-35E9-EB42-B8AD-485B1D5F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355" y="2536182"/>
            <a:ext cx="9144000" cy="2501882"/>
          </a:xfrm>
        </p:spPr>
        <p:txBody>
          <a:bodyPr>
            <a:normAutofit/>
          </a:bodyPr>
          <a:lstStyle/>
          <a:p>
            <a:endParaRPr lang="en-GB" dirty="0">
              <a:latin typeface="Verdana Pro" panose="020B0604030504040204" pitchFamily="34" charset="0"/>
            </a:endParaRPr>
          </a:p>
          <a:p>
            <a:r>
              <a:rPr lang="en-GB" sz="2800" dirty="0" err="1"/>
              <a:t>Abhilasha</a:t>
            </a:r>
            <a:r>
              <a:rPr lang="en-GB" sz="2800" dirty="0"/>
              <a:t> Kumar (USA, India) </a:t>
            </a:r>
            <a:r>
              <a:rPr lang="en-GB" sz="2800" b="1" dirty="0"/>
              <a:t>[ECR] </a:t>
            </a:r>
          </a:p>
          <a:p>
            <a:r>
              <a:rPr lang="en-GB" sz="2800" dirty="0" err="1"/>
              <a:t>Yoed</a:t>
            </a:r>
            <a:r>
              <a:rPr lang="en-GB" sz="2800" dirty="0"/>
              <a:t> </a:t>
            </a:r>
            <a:r>
              <a:rPr lang="en-GB" sz="2800" dirty="0" err="1"/>
              <a:t>Kenett</a:t>
            </a:r>
            <a:r>
              <a:rPr lang="en-GB" sz="2800" dirty="0"/>
              <a:t> (Israel, USA) </a:t>
            </a:r>
            <a:r>
              <a:rPr lang="en-GB" sz="2800" b="1" dirty="0"/>
              <a:t>[ECR]</a:t>
            </a:r>
          </a:p>
          <a:p>
            <a:r>
              <a:rPr lang="en-GB" sz="2800" dirty="0"/>
              <a:t>Vera Kempe (Scotland, USA, Germany, Russia)</a:t>
            </a:r>
            <a:endParaRPr lang="en-GB" sz="2800" dirty="0">
              <a:latin typeface="Verdana Pro" panose="020B0604030504040204" pitchFamily="34" charset="0"/>
            </a:endParaRPr>
          </a:p>
          <a:p>
            <a:r>
              <a:rPr lang="en-GB" sz="2800" dirty="0">
                <a:latin typeface="Verdana Pro" panose="020B0604030504040204" pitchFamily="34" charset="0"/>
              </a:rPr>
              <a:t>Charles Kemp (Australia, USA)</a:t>
            </a:r>
          </a:p>
          <a:p>
            <a:endParaRPr lang="en-GB" sz="2800" b="1" dirty="0">
              <a:latin typeface="Verdana Pro" panose="020B060403050404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87CDC-F3C3-4D49-B16C-9AA9EC3F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International </a:t>
            </a:r>
            <a:r>
              <a:rPr lang="en-GB" dirty="0">
                <a:latin typeface="Verdana Pro" panose="020B0604030504040204" pitchFamily="34" charset="0"/>
              </a:rPr>
              <a:t>Cognitive</a:t>
            </a:r>
            <a:r>
              <a:rPr lang="en-GB" dirty="0"/>
              <a:t> Science Group 2021</a:t>
            </a:r>
          </a:p>
        </p:txBody>
      </p:sp>
    </p:spTree>
    <p:extLst>
      <p:ext uri="{BB962C8B-B14F-4D97-AF65-F5344CB8AC3E}">
        <p14:creationId xmlns:p14="http://schemas.microsoft.com/office/powerpoint/2010/main" val="283738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9CFD-F340-754C-B377-5E8A4B97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7F72-505D-EF49-99E8-BBB9359C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you like to discuss first?</a:t>
            </a:r>
          </a:p>
          <a:p>
            <a:pPr lvl="1"/>
            <a:r>
              <a:rPr lang="en-US" dirty="0"/>
              <a:t>How could you build the Cognitive Science community in your area?</a:t>
            </a:r>
          </a:p>
          <a:p>
            <a:pPr lvl="1"/>
            <a:r>
              <a:rPr lang="en-US" dirty="0"/>
              <a:t>Local / Regional societies or chapters</a:t>
            </a:r>
          </a:p>
          <a:p>
            <a:pPr lvl="1"/>
            <a:r>
              <a:rPr lang="en-US" dirty="0"/>
              <a:t>Adjusting the </a:t>
            </a:r>
            <a:r>
              <a:rPr lang="en-US" dirty="0" err="1"/>
              <a:t>CogSci</a:t>
            </a:r>
            <a:r>
              <a:rPr lang="en-US" dirty="0"/>
              <a:t> conference model to better support international researchers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91130-A01E-9641-86F9-A5F75852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</p:spTree>
    <p:extLst>
      <p:ext uri="{BB962C8B-B14F-4D97-AF65-F5344CB8AC3E}">
        <p14:creationId xmlns:p14="http://schemas.microsoft.com/office/powerpoint/2010/main" val="187732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| Cognitive Science Society">
            <a:extLst>
              <a:ext uri="{FF2B5EF4-FFF2-40B4-BE49-F238E27FC236}">
                <a16:creationId xmlns:a16="http://schemas.microsoft.com/office/drawing/2014/main" id="{8B0EFD67-95E3-2F4C-8BD1-F5ABBAA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4493769"/>
            <a:ext cx="2011680" cy="204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F646AA3-7D19-3948-AB7A-45EA6DE4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2403"/>
            <a:ext cx="9144000" cy="1694409"/>
          </a:xfrm>
        </p:spPr>
        <p:txBody>
          <a:bodyPr>
            <a:normAutofit/>
          </a:bodyPr>
          <a:lstStyle/>
          <a:p>
            <a:r>
              <a:rPr lang="en-GB" sz="4400" b="1" dirty="0" err="1">
                <a:latin typeface="Verdana Pro" panose="020B0604030504040204" pitchFamily="34" charset="0"/>
              </a:rPr>
              <a:t>Wrapup</a:t>
            </a:r>
            <a:endParaRPr lang="en-GB" sz="4400" b="1" dirty="0">
              <a:latin typeface="Verdana Pro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58494-35E9-EB42-B8AD-485B1D5F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355" y="2536182"/>
            <a:ext cx="9144000" cy="2501882"/>
          </a:xfrm>
        </p:spPr>
        <p:txBody>
          <a:bodyPr>
            <a:normAutofit/>
          </a:bodyPr>
          <a:lstStyle/>
          <a:p>
            <a:endParaRPr lang="en-GB" dirty="0">
              <a:latin typeface="Verdana Pro" panose="020B0604030504040204" pitchFamily="34" charset="0"/>
            </a:endParaRPr>
          </a:p>
          <a:p>
            <a:r>
              <a:rPr lang="en-GB" sz="2800" dirty="0" err="1"/>
              <a:t>Abhilasha</a:t>
            </a:r>
            <a:r>
              <a:rPr lang="en-GB" sz="2800" dirty="0"/>
              <a:t> Kumar (USA, India) </a:t>
            </a:r>
            <a:r>
              <a:rPr lang="en-GB" sz="2800" b="1" dirty="0"/>
              <a:t>[ECR] </a:t>
            </a:r>
          </a:p>
          <a:p>
            <a:r>
              <a:rPr lang="en-GB" sz="2800" dirty="0" err="1"/>
              <a:t>Yoed</a:t>
            </a:r>
            <a:r>
              <a:rPr lang="en-GB" sz="2800" dirty="0"/>
              <a:t> </a:t>
            </a:r>
            <a:r>
              <a:rPr lang="en-GB" sz="2800" dirty="0" err="1"/>
              <a:t>Kenett</a:t>
            </a:r>
            <a:r>
              <a:rPr lang="en-GB" sz="2800" dirty="0"/>
              <a:t> (Israel, USA) </a:t>
            </a:r>
            <a:r>
              <a:rPr lang="en-GB" sz="2800" b="1" dirty="0"/>
              <a:t>[ECR]</a:t>
            </a:r>
          </a:p>
          <a:p>
            <a:r>
              <a:rPr lang="en-GB" sz="2800" dirty="0"/>
              <a:t>Vera Kempe (Scotland, USA, Germany, Russia)</a:t>
            </a:r>
            <a:endParaRPr lang="en-GB" sz="2800" dirty="0">
              <a:latin typeface="Verdana Pro" panose="020B0604030504040204" pitchFamily="34" charset="0"/>
            </a:endParaRPr>
          </a:p>
          <a:p>
            <a:r>
              <a:rPr lang="en-GB" sz="2800" dirty="0">
                <a:latin typeface="Verdana Pro" panose="020B0604030504040204" pitchFamily="34" charset="0"/>
              </a:rPr>
              <a:t>Charles Kemp (Australia, USA)</a:t>
            </a:r>
          </a:p>
          <a:p>
            <a:endParaRPr lang="en-GB" sz="2800" b="1" dirty="0">
              <a:latin typeface="Verdana Pro" panose="020B060403050404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87CDC-F3C3-4D49-B16C-9AA9EC3F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International </a:t>
            </a:r>
            <a:r>
              <a:rPr lang="en-GB" dirty="0">
                <a:latin typeface="Verdana Pro" panose="020B0604030504040204" pitchFamily="34" charset="0"/>
              </a:rPr>
              <a:t>Cognitive</a:t>
            </a:r>
            <a:r>
              <a:rPr lang="en-GB" dirty="0"/>
              <a:t> Science Group 2021</a:t>
            </a:r>
          </a:p>
        </p:txBody>
      </p:sp>
    </p:spTree>
    <p:extLst>
      <p:ext uri="{BB962C8B-B14F-4D97-AF65-F5344CB8AC3E}">
        <p14:creationId xmlns:p14="http://schemas.microsoft.com/office/powerpoint/2010/main" val="158739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1ACE-9BB5-F143-8293-05C251F8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651"/>
            <a:ext cx="10515600" cy="1325563"/>
          </a:xfrm>
        </p:spPr>
        <p:txBody>
          <a:bodyPr/>
          <a:lstStyle/>
          <a:p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8835-67C5-1148-8BCD-F4BE2AC0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670"/>
            <a:ext cx="10515600" cy="49336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have additional ideas to share please get in touch with any one of the organizers (emails on Google sheet)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Google sheet will stay up for a while. Please add to it if you have additional ideas after today’s session. This sheet will form the basis for a report that the organizers share with the International Committee of the Cognitive Science Society.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there’s something specific you’d like to pursue and would like help (e.g. you’d like to be connected with others with similar interests) please let us know.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Thanks for your participation!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FB536-78D6-B74D-9DA3-3F4BF32D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</p:spTree>
    <p:extLst>
      <p:ext uri="{BB962C8B-B14F-4D97-AF65-F5344CB8AC3E}">
        <p14:creationId xmlns:p14="http://schemas.microsoft.com/office/powerpoint/2010/main" val="345526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45AA87D-01A4-8F4D-8577-0C9F86DA8785}"/>
              </a:ext>
            </a:extLst>
          </p:cNvPr>
          <p:cNvSpPr/>
          <p:nvPr/>
        </p:nvSpPr>
        <p:spPr>
          <a:xfrm>
            <a:off x="127000" y="0"/>
            <a:ext cx="119253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6E4BB-A848-1A4F-B6C3-7B1D6DD55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6" y="1004435"/>
            <a:ext cx="11223627" cy="5611814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5FAC8CA-FD9C-2947-A04C-A19CB6CA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International </a:t>
            </a:r>
            <a:r>
              <a:rPr lang="en-GB" dirty="0">
                <a:latin typeface="Verdana Pro" panose="020B0604030504040204" pitchFamily="34" charset="0"/>
              </a:rPr>
              <a:t>Cognitive</a:t>
            </a:r>
            <a:r>
              <a:rPr lang="en-GB" dirty="0"/>
              <a:t> Science Group 2021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3B29A85-5921-304C-9104-D183C383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19"/>
            <a:ext cx="10515600" cy="1325563"/>
          </a:xfrm>
        </p:spPr>
        <p:txBody>
          <a:bodyPr/>
          <a:lstStyle/>
          <a:p>
            <a:r>
              <a:rPr lang="en-US" dirty="0"/>
              <a:t>Cognitive Science around the world</a:t>
            </a:r>
          </a:p>
        </p:txBody>
      </p:sp>
    </p:spTree>
    <p:extLst>
      <p:ext uri="{BB962C8B-B14F-4D97-AF65-F5344CB8AC3E}">
        <p14:creationId xmlns:p14="http://schemas.microsoft.com/office/powerpoint/2010/main" val="363574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1ACE-9BB5-F143-8293-05C251F8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651"/>
            <a:ext cx="10515600" cy="1325563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8835-67C5-1148-8BCD-F4BE2AC0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670"/>
            <a:ext cx="10515600" cy="4933679"/>
          </a:xfrm>
        </p:spPr>
        <p:txBody>
          <a:bodyPr>
            <a:normAutofit/>
          </a:bodyPr>
          <a:lstStyle/>
          <a:p>
            <a:r>
              <a:rPr lang="en-US" dirty="0"/>
              <a:t>Start a conversation that may continue in future years</a:t>
            </a:r>
          </a:p>
          <a:p>
            <a:endParaRPr lang="en-US" dirty="0"/>
          </a:p>
          <a:p>
            <a:r>
              <a:rPr lang="en-US" dirty="0"/>
              <a:t>Identify issues that we can take to the CSS International Committee and the society’s Governing Board </a:t>
            </a:r>
          </a:p>
          <a:p>
            <a:endParaRPr lang="en-US" dirty="0"/>
          </a:p>
          <a:p>
            <a:r>
              <a:rPr lang="en-US" dirty="0"/>
              <a:t>Provide a forum for you to mention initiatives that you may want to lead or get involved with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FB536-78D6-B74D-9DA3-3F4BF32D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</p:spTree>
    <p:extLst>
      <p:ext uri="{BB962C8B-B14F-4D97-AF65-F5344CB8AC3E}">
        <p14:creationId xmlns:p14="http://schemas.microsoft.com/office/powerpoint/2010/main" val="77333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4E4A-1988-C740-9A79-600F95CF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2"/>
            <a:ext cx="10515600" cy="1325563"/>
          </a:xfrm>
        </p:spPr>
        <p:txBody>
          <a:bodyPr/>
          <a:lstStyle/>
          <a:p>
            <a:r>
              <a:rPr lang="en-US" dirty="0"/>
              <a:t>Models for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1C17-191B-3C4E-9E3D-168634D38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8" y="1603603"/>
            <a:ext cx="11049001" cy="5030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Linguistics: </a:t>
            </a:r>
            <a:r>
              <a:rPr lang="en-US" dirty="0" err="1"/>
              <a:t>Abralin</a:t>
            </a:r>
            <a:r>
              <a:rPr lang="en-US" dirty="0"/>
              <a:t> talk series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Computational neuroscience: </a:t>
            </a:r>
            <a:r>
              <a:rPr lang="en-US" dirty="0" err="1"/>
              <a:t>Neuromatch</a:t>
            </a:r>
            <a:r>
              <a:rPr lang="en-US" dirty="0"/>
              <a:t> academy</a:t>
            </a:r>
          </a:p>
          <a:p>
            <a:endParaRPr lang="en-US" dirty="0"/>
          </a:p>
          <a:p>
            <a:r>
              <a:rPr lang="en-US" dirty="0"/>
              <a:t>Neuroscience: </a:t>
            </a:r>
            <a:r>
              <a:rPr lang="en-US" dirty="0" err="1"/>
              <a:t>Brainhack</a:t>
            </a:r>
            <a:r>
              <a:rPr lang="en-US" dirty="0"/>
              <a:t> events</a:t>
            </a:r>
          </a:p>
          <a:p>
            <a:endParaRPr lang="en-US" dirty="0"/>
          </a:p>
          <a:p>
            <a:r>
              <a:rPr lang="en-US" dirty="0"/>
              <a:t>Psychology: Psychological Science Accelerator</a:t>
            </a:r>
          </a:p>
          <a:p>
            <a:endParaRPr lang="en-US" dirty="0"/>
          </a:p>
          <a:p>
            <a:r>
              <a:rPr lang="en-US" dirty="0"/>
              <a:t>Psychology: International Cognitive Research Consortium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A0B50-115F-2940-98A1-96425C63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</p:spTree>
    <p:extLst>
      <p:ext uri="{BB962C8B-B14F-4D97-AF65-F5344CB8AC3E}">
        <p14:creationId xmlns:p14="http://schemas.microsoft.com/office/powerpoint/2010/main" val="26090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1ACE-9BB5-F143-8293-05C251F8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651"/>
            <a:ext cx="10515600" cy="1325563"/>
          </a:xfrm>
        </p:spPr>
        <p:txBody>
          <a:bodyPr/>
          <a:lstStyle/>
          <a:p>
            <a:r>
              <a:rPr lang="en-US" dirty="0"/>
              <a:t>Session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8835-67C5-1148-8BCD-F4BE2AC0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670"/>
            <a:ext cx="10515600" cy="4933679"/>
          </a:xfrm>
        </p:spPr>
        <p:txBody>
          <a:bodyPr>
            <a:normAutofit/>
          </a:bodyPr>
          <a:lstStyle/>
          <a:p>
            <a:r>
              <a:rPr lang="en-US" dirty="0"/>
              <a:t>Small groups (5 min)</a:t>
            </a:r>
          </a:p>
          <a:p>
            <a:r>
              <a:rPr lang="en-US" dirty="0"/>
              <a:t>International Students (</a:t>
            </a:r>
            <a:r>
              <a:rPr lang="en-US" dirty="0" err="1"/>
              <a:t>Abhilasha</a:t>
            </a:r>
            <a:r>
              <a:rPr lang="en-US" dirty="0"/>
              <a:t>; 18 min)</a:t>
            </a:r>
          </a:p>
          <a:p>
            <a:r>
              <a:rPr lang="en-US" dirty="0"/>
              <a:t>International Research (</a:t>
            </a:r>
            <a:r>
              <a:rPr lang="en-US" dirty="0" err="1"/>
              <a:t>Yoed</a:t>
            </a:r>
            <a:r>
              <a:rPr lang="en-US" dirty="0"/>
              <a:t>; 18 min)</a:t>
            </a:r>
          </a:p>
          <a:p>
            <a:r>
              <a:rPr lang="en-US" dirty="0"/>
              <a:t>International Publishing + Reviewing (Vera; 18 min)</a:t>
            </a:r>
          </a:p>
          <a:p>
            <a:r>
              <a:rPr lang="en-US" dirty="0"/>
              <a:t>Local events and communities (Charles; 18 min)</a:t>
            </a:r>
          </a:p>
          <a:p>
            <a:r>
              <a:rPr lang="en-US" dirty="0"/>
              <a:t>Wrap up (5 min)</a:t>
            </a:r>
          </a:p>
          <a:p>
            <a:endParaRPr lang="en-US" dirty="0"/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Please use the Zoom chat and contribute to the Google doc!</a:t>
            </a:r>
          </a:p>
          <a:p>
            <a:pPr lvl="1"/>
            <a:r>
              <a:rPr lang="en-US" dirty="0"/>
              <a:t>Please keep camera on if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FB536-78D6-B74D-9DA3-3F4BF32D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</p:spTree>
    <p:extLst>
      <p:ext uri="{BB962C8B-B14F-4D97-AF65-F5344CB8AC3E}">
        <p14:creationId xmlns:p14="http://schemas.microsoft.com/office/powerpoint/2010/main" val="205341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| Cognitive Science Society">
            <a:extLst>
              <a:ext uri="{FF2B5EF4-FFF2-40B4-BE49-F238E27FC236}">
                <a16:creationId xmlns:a16="http://schemas.microsoft.com/office/drawing/2014/main" id="{8B0EFD67-95E3-2F4C-8BD1-F5ABBAA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4493769"/>
            <a:ext cx="2011680" cy="204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F646AA3-7D19-3948-AB7A-45EA6DE4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94409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Verdana Pro" panose="020B0604030504040204" pitchFamily="34" charset="0"/>
              </a:rPr>
              <a:t>Local Cognitive Science events and communities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58494-35E9-EB42-B8AD-485B1D5F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1718"/>
            <a:ext cx="9144000" cy="1953242"/>
          </a:xfrm>
        </p:spPr>
        <p:txBody>
          <a:bodyPr/>
          <a:lstStyle/>
          <a:p>
            <a:endParaRPr lang="en-GB" dirty="0">
              <a:latin typeface="Verdana Pro" panose="020B0604030504040204" pitchFamily="34" charset="0"/>
            </a:endParaRPr>
          </a:p>
          <a:p>
            <a:r>
              <a:rPr lang="en-GB" sz="2800" b="1" dirty="0">
                <a:latin typeface="Verdana Pro" panose="020B0604030504040204" pitchFamily="34" charset="0"/>
              </a:rPr>
              <a:t>Charles Kemp</a:t>
            </a:r>
          </a:p>
          <a:p>
            <a:endParaRPr lang="en-GB" sz="2800" b="1" dirty="0">
              <a:latin typeface="Verdana Pro" panose="020B0604030504040204" pitchFamily="34" charset="0"/>
            </a:endParaRPr>
          </a:p>
          <a:p>
            <a:r>
              <a:rPr lang="en-GB" dirty="0"/>
              <a:t>University of Melbourne</a:t>
            </a:r>
            <a:endParaRPr lang="en-GB" dirty="0">
              <a:latin typeface="Verdana Pro" panose="020B060403050404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87CDC-F3C3-4D49-B16C-9AA9EC3F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International </a:t>
            </a:r>
            <a:r>
              <a:rPr lang="en-GB" dirty="0">
                <a:latin typeface="Verdana Pro" panose="020B0604030504040204" pitchFamily="34" charset="0"/>
              </a:rPr>
              <a:t>Cognitive</a:t>
            </a:r>
            <a:r>
              <a:rPr lang="en-GB" dirty="0"/>
              <a:t> Science Group 2021</a:t>
            </a:r>
          </a:p>
        </p:txBody>
      </p:sp>
    </p:spTree>
    <p:extLst>
      <p:ext uri="{BB962C8B-B14F-4D97-AF65-F5344CB8AC3E}">
        <p14:creationId xmlns:p14="http://schemas.microsoft.com/office/powerpoint/2010/main" val="215916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6B01-842E-CA47-AB9E-48539FE1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could the Cognitive Science society help to build community in your area?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could </a:t>
            </a:r>
            <a:r>
              <a:rPr lang="en-US" b="1" dirty="0"/>
              <a:t>you </a:t>
            </a:r>
            <a:r>
              <a:rPr lang="en-US" dirty="0"/>
              <a:t>help to build community in your area?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64801-E8F1-5842-9E88-44351379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411D79-5172-884C-BCF2-005B29B55498}"/>
              </a:ext>
            </a:extLst>
          </p:cNvPr>
          <p:cNvSpPr txBox="1">
            <a:spLocks/>
          </p:cNvSpPr>
          <p:nvPr/>
        </p:nvSpPr>
        <p:spPr>
          <a:xfrm>
            <a:off x="990600" y="3935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 Pro" panose="020B060403050404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Questions:</a:t>
            </a:r>
          </a:p>
        </p:txBody>
      </p:sp>
    </p:spTree>
    <p:extLst>
      <p:ext uri="{BB962C8B-B14F-4D97-AF65-F5344CB8AC3E}">
        <p14:creationId xmlns:p14="http://schemas.microsoft.com/office/powerpoint/2010/main" val="428895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1A3A-A0D1-3148-ADFA-16219BE9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39"/>
            <a:ext cx="10515600" cy="1325563"/>
          </a:xfrm>
        </p:spPr>
        <p:txBody>
          <a:bodyPr/>
          <a:lstStyle/>
          <a:p>
            <a:r>
              <a:rPr lang="en-US" dirty="0"/>
              <a:t>Local / Regional chapters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0420-E7DF-7C46-B461-8A825E40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Existing national societies:</a:t>
            </a:r>
          </a:p>
          <a:p>
            <a:pPr lvl="1"/>
            <a:r>
              <a:rPr lang="en-US" dirty="0"/>
              <a:t>The German Society for Cognitive Science</a:t>
            </a:r>
          </a:p>
          <a:p>
            <a:pPr lvl="1"/>
            <a:r>
              <a:rPr lang="en-US" dirty="0"/>
              <a:t>The Chinese Society for Cognitive Science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If there is a national society in your area:</a:t>
            </a:r>
          </a:p>
          <a:p>
            <a:pPr lvl="1"/>
            <a:r>
              <a:rPr lang="en-US" dirty="0"/>
              <a:t>How could the CSS better support your society?</a:t>
            </a:r>
          </a:p>
          <a:p>
            <a:pPr lvl="1"/>
            <a:endParaRPr lang="en-US" dirty="0"/>
          </a:p>
          <a:p>
            <a:r>
              <a:rPr lang="en-US" dirty="0"/>
              <a:t>If there is no national society in your area:</a:t>
            </a:r>
          </a:p>
          <a:p>
            <a:pPr lvl="1"/>
            <a:r>
              <a:rPr lang="en-US" dirty="0"/>
              <a:t>Would it be worthwhile to set up a local chapter? </a:t>
            </a:r>
          </a:p>
          <a:p>
            <a:pPr lvl="1"/>
            <a:r>
              <a:rPr lang="en-US" dirty="0"/>
              <a:t>If yes, what would this chapter do?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E492F-8801-EC42-98A8-4D7858A3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</p:spTree>
    <p:extLst>
      <p:ext uri="{BB962C8B-B14F-4D97-AF65-F5344CB8AC3E}">
        <p14:creationId xmlns:p14="http://schemas.microsoft.com/office/powerpoint/2010/main" val="9567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45AA87D-01A4-8F4D-8577-0C9F86DA8785}"/>
              </a:ext>
            </a:extLst>
          </p:cNvPr>
          <p:cNvSpPr/>
          <p:nvPr/>
        </p:nvSpPr>
        <p:spPr>
          <a:xfrm>
            <a:off x="127000" y="0"/>
            <a:ext cx="119253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5FAC8CA-FD9C-2947-A04C-A19CB6CA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International </a:t>
            </a:r>
            <a:r>
              <a:rPr lang="en-GB" dirty="0">
                <a:latin typeface="Verdana Pro" panose="020B0604030504040204" pitchFamily="34" charset="0"/>
              </a:rPr>
              <a:t>Cognitive</a:t>
            </a:r>
            <a:r>
              <a:rPr lang="en-GB" dirty="0"/>
              <a:t> Science Group 2021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3B29A85-5921-304C-9104-D183C383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39" y="111119"/>
            <a:ext cx="11358966" cy="1325563"/>
          </a:xfrm>
        </p:spPr>
        <p:txBody>
          <a:bodyPr/>
          <a:lstStyle/>
          <a:p>
            <a:r>
              <a:rPr lang="en-US" dirty="0"/>
              <a:t>Adjusting the </a:t>
            </a:r>
            <a:r>
              <a:rPr lang="en-US" dirty="0" err="1"/>
              <a:t>CogSci</a:t>
            </a:r>
            <a:r>
              <a:rPr lang="en-US" dirty="0"/>
              <a:t> Conference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BF8E8-A4B7-5F40-9B35-74BEE5500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03"/>
          <a:stretch/>
        </p:blipFill>
        <p:spPr>
          <a:xfrm>
            <a:off x="8153400" y="3429000"/>
            <a:ext cx="4004169" cy="26132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D473A0-7342-4448-9953-9151A28D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39" y="1547801"/>
            <a:ext cx="9074581" cy="4351338"/>
          </a:xfrm>
        </p:spPr>
        <p:txBody>
          <a:bodyPr/>
          <a:lstStyle/>
          <a:p>
            <a:r>
              <a:rPr lang="en-US" dirty="0" err="1"/>
              <a:t>CogSci</a:t>
            </a:r>
            <a:r>
              <a:rPr lang="en-US" dirty="0"/>
              <a:t> is likely to retain an online component. How could the conference work better for online participants?</a:t>
            </a:r>
          </a:p>
          <a:p>
            <a:pPr lvl="1"/>
            <a:r>
              <a:rPr lang="en-US" dirty="0" err="1"/>
              <a:t>Timezone</a:t>
            </a:r>
            <a:r>
              <a:rPr lang="en-US" dirty="0"/>
              <a:t> issues: how to solve?</a:t>
            </a:r>
          </a:p>
          <a:p>
            <a:pPr lvl="1"/>
            <a:endParaRPr lang="en-US" dirty="0"/>
          </a:p>
          <a:p>
            <a:r>
              <a:rPr lang="en-US" dirty="0"/>
              <a:t>This year local members are organizing</a:t>
            </a:r>
            <a:br>
              <a:rPr lang="en-US" dirty="0"/>
            </a:br>
            <a:r>
              <a:rPr lang="en-US" dirty="0"/>
              <a:t>meetup groups in 7 cities around the</a:t>
            </a:r>
            <a:br>
              <a:rPr lang="en-US" dirty="0"/>
            </a:br>
            <a:r>
              <a:rPr lang="en-US" dirty="0"/>
              <a:t>world. What kind of local conference</a:t>
            </a:r>
            <a:br>
              <a:rPr lang="en-US" dirty="0"/>
            </a:br>
            <a:r>
              <a:rPr lang="en-US" dirty="0"/>
              <a:t>events should we aim for in the future?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1711B7-B7A3-524A-BE38-4F735DEC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195" y="1724079"/>
            <a:ext cx="2246740" cy="117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0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gSciAffinityGroup2021Template" id="{B1B2C92B-F00F-5D42-9A0E-E5465AFA1C30}" vid="{2BB45B96-993B-FA4A-8DD3-DF77FF3AD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</TotalTime>
  <Words>612</Words>
  <Application>Microsoft Macintosh PowerPoint</Application>
  <PresentationFormat>Widescreen</PresentationFormat>
  <Paragraphs>99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Verdana Pro</vt:lpstr>
      <vt:lpstr>Office Theme</vt:lpstr>
      <vt:lpstr>International Cognitive Science Affinity Group</vt:lpstr>
      <vt:lpstr>Cognitive Science around the world</vt:lpstr>
      <vt:lpstr>Goals</vt:lpstr>
      <vt:lpstr>Models for inspiration</vt:lpstr>
      <vt:lpstr>Session Overview</vt:lpstr>
      <vt:lpstr>Local Cognitive Science events and communities</vt:lpstr>
      <vt:lpstr>PowerPoint Presentation</vt:lpstr>
      <vt:lpstr>Local / Regional chapters</vt:lpstr>
      <vt:lpstr>Adjusting the CogSci Conference model</vt:lpstr>
      <vt:lpstr>Poll Question</vt:lpstr>
      <vt:lpstr>Wrapup</vt:lpstr>
      <vt:lpstr>Wrapup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Short Presentation</dc:title>
  <dc:creator>Kumar, Abhilasha</dc:creator>
  <cp:lastModifiedBy>Charles Kemp</cp:lastModifiedBy>
  <cp:revision>32</cp:revision>
  <dcterms:created xsi:type="dcterms:W3CDTF">2021-07-15T22:07:24Z</dcterms:created>
  <dcterms:modified xsi:type="dcterms:W3CDTF">2021-09-21T00:45:50Z</dcterms:modified>
</cp:coreProperties>
</file>