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375"/>
  </p:normalViewPr>
  <p:slideViewPr>
    <p:cSldViewPr snapToGrid="0" snapToObjects="1" showGuides="1">
      <p:cViewPr varScale="1">
        <p:scale>
          <a:sx n="92" d="100"/>
          <a:sy n="92" d="100"/>
        </p:scale>
        <p:origin x="1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hilashakumar/Documents/WashU/WUPortfoliosApps/Cogsci%202021/memberdis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plot!$B$1</c:f>
              <c:strCache>
                <c:ptCount val="1"/>
                <c:pt idx="0">
                  <c:v>Student Members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4A-F647-A9FB-A89B51D930BA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4A-F647-A9FB-A89B51D930BA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A4A-F647-A9FB-A89B51D930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A4A-F647-A9FB-A89B51D930BA}"/>
              </c:ext>
            </c:extLst>
          </c:dPt>
          <c:dPt>
            <c:idx val="4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A4A-F647-A9FB-A89B51D930BA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A4A-F647-A9FB-A89B51D930B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A4A-F647-A9FB-A89B51D930BA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A4A-F647-A9FB-A89B51D930BA}"/>
              </c:ext>
            </c:extLst>
          </c:dPt>
          <c:dPt>
            <c:idx val="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A4A-F647-A9FB-A89B51D930BA}"/>
              </c:ext>
            </c:extLst>
          </c:dPt>
          <c:dPt>
            <c:idx val="9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A4A-F647-A9FB-A89B51D930BA}"/>
              </c:ext>
            </c:extLst>
          </c:dPt>
          <c:dLbls>
            <c:dLbl>
              <c:idx val="0"/>
              <c:layout>
                <c:manualLayout>
                  <c:x val="-4.0508039436246882E-2"/>
                  <c:y val="7.14482332270449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4A-F647-A9FB-A89B51D930BA}"/>
                </c:ext>
              </c:extLst>
            </c:dLbl>
            <c:dLbl>
              <c:idx val="1"/>
              <c:layout>
                <c:manualLayout>
                  <c:x val="1.4520479057764837E-2"/>
                  <c:y val="3.232088241035982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4A-F647-A9FB-A89B51D930BA}"/>
                </c:ext>
              </c:extLst>
            </c:dLbl>
            <c:dLbl>
              <c:idx val="2"/>
              <c:layout>
                <c:manualLayout>
                  <c:x val="-9.222818292767207E-2"/>
                  <c:y val="0.1139137765036293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4A-F647-A9FB-A89B51D930BA}"/>
                </c:ext>
              </c:extLst>
            </c:dLbl>
            <c:dLbl>
              <c:idx val="3"/>
              <c:layout>
                <c:manualLayout>
                  <c:x val="-0.13282670548534375"/>
                  <c:y val="0.1070369948591136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4A-F647-A9FB-A89B51D930BA}"/>
                </c:ext>
              </c:extLst>
            </c:dLbl>
            <c:dLbl>
              <c:idx val="4"/>
              <c:layout>
                <c:manualLayout>
                  <c:x val="8.2326870905842647E-2"/>
                  <c:y val="-0.23347107438016529"/>
                </c:manualLayout>
              </c:layout>
              <c:tx>
                <c:rich>
                  <a:bodyPr/>
                  <a:lstStyle/>
                  <a:p>
                    <a:fld id="{A6DC2CAD-0ECF-B447-80BC-41907E17A0E4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983A061A-41C7-2E4A-91AB-FF08C09BFFD5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A4A-F647-A9FB-A89B51D930BA}"/>
                </c:ext>
              </c:extLst>
            </c:dLbl>
            <c:dLbl>
              <c:idx val="5"/>
              <c:layout>
                <c:manualLayout>
                  <c:x val="0.17668666498061456"/>
                  <c:y val="5.5549508484019613E-2"/>
                </c:manualLayout>
              </c:layout>
              <c:tx>
                <c:rich>
                  <a:bodyPr/>
                  <a:lstStyle/>
                  <a:p>
                    <a:fld id="{BB6AD270-ACA6-0443-8E3A-D3A4531CBED4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6CD636F5-7D39-EB4F-9B6F-2FFC20D839F5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A4A-F647-A9FB-A89B51D930BA}"/>
                </c:ext>
              </c:extLst>
            </c:dLbl>
            <c:dLbl>
              <c:idx val="6"/>
              <c:layout>
                <c:manualLayout>
                  <c:x val="0.13620584926884138"/>
                  <c:y val="0.1116648500032536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269754515979619"/>
                      <c:h val="8.429752066115701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EA4A-F647-A9FB-A89B51D930BA}"/>
                </c:ext>
              </c:extLst>
            </c:dLbl>
            <c:dLbl>
              <c:idx val="7"/>
              <c:layout>
                <c:manualLayout>
                  <c:x val="9.3583414202709839E-2"/>
                  <c:y val="0.111373276616285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20202193914528"/>
                      <c:h val="7.816091954022988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EA4A-F647-A9FB-A89B51D930BA}"/>
                </c:ext>
              </c:extLst>
            </c:dLbl>
            <c:dLbl>
              <c:idx val="8"/>
              <c:layout>
                <c:manualLayout>
                  <c:x val="3.5776038915572371E-2"/>
                  <c:y val="7.08812260536398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cap="none" spc="0" baseline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EE4A2FD1-FD99-4E44-A49B-CDACFC5757FC}" type="CATEGORYNAME">
                      <a:rPr lang="en-US" sz="1050"/>
                      <a:pPr>
                        <a:defRPr sz="105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[CATEGORY NAME]</a:t>
                    </a:fld>
                    <a:r>
                      <a:rPr lang="en-US" sz="1050" baseline="0"/>
                      <a:t>
</a:t>
                    </a:r>
                    <a:fld id="{E1FEE2A7-967D-E54B-8ED3-78E2BB3BEE98}" type="PERCENTAGE">
                      <a:rPr lang="en-US" sz="1050" baseline="0"/>
                      <a:pPr>
                        <a:defRPr sz="105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[PERCENTAGE]</a:t>
                    </a:fld>
                    <a:endParaRPr lang="en-US" sz="105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EA4A-F647-A9FB-A89B51D930BA}"/>
                </c:ext>
              </c:extLst>
            </c:dLbl>
            <c:dLbl>
              <c:idx val="9"/>
              <c:layout>
                <c:manualLayout>
                  <c:x val="1.2093554608326009E-2"/>
                  <c:y val="2.5135457205780313E-2"/>
                </c:manualLayout>
              </c:layout>
              <c:tx>
                <c:rich>
                  <a:bodyPr/>
                  <a:lstStyle/>
                  <a:p>
                    <a:fld id="{0F534907-968F-B649-A09F-5D8EA42CD472}" type="CATEGORYNAME">
                      <a:rPr lang="en-US" sz="1000"/>
                      <a:pPr/>
                      <a:t>[CATEGORY NAME]</a:t>
                    </a:fld>
                    <a:r>
                      <a:rPr lang="en-US" sz="1000" baseline="0"/>
                      <a:t>
</a:t>
                    </a:r>
                    <a:fld id="{5A7BCBF9-99BD-0144-B855-63E1C8DFF9B3}" type="PERCENTAGE">
                      <a:rPr lang="en-US" sz="1000" baseline="0"/>
                      <a:pPr/>
                      <a:t>[PERCENTAGE]</a:t>
                    </a:fld>
                    <a:endParaRPr lang="en-US" sz="1000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EA4A-F647-A9FB-A89B51D930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plot!$A$2:$A$11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Turkey</c:v>
                </c:pt>
                <c:pt idx="3">
                  <c:v>Other</c:v>
                </c:pt>
                <c:pt idx="4">
                  <c:v>United States</c:v>
                </c:pt>
                <c:pt idx="5">
                  <c:v>United Kingdom</c:v>
                </c:pt>
                <c:pt idx="6">
                  <c:v>Canada</c:v>
                </c:pt>
                <c:pt idx="7">
                  <c:v>Germany</c:v>
                </c:pt>
                <c:pt idx="8">
                  <c:v>Austria</c:v>
                </c:pt>
                <c:pt idx="9">
                  <c:v>Netherlands</c:v>
                </c:pt>
              </c:strCache>
            </c:strRef>
          </c:cat>
          <c:val>
            <c:numRef>
              <c:f>plot!$B$2:$B$11</c:f>
              <c:numCache>
                <c:formatCode>General</c:formatCode>
                <c:ptCount val="10"/>
                <c:pt idx="0">
                  <c:v>52</c:v>
                </c:pt>
                <c:pt idx="1">
                  <c:v>20</c:v>
                </c:pt>
                <c:pt idx="2">
                  <c:v>50</c:v>
                </c:pt>
                <c:pt idx="3">
                  <c:v>148</c:v>
                </c:pt>
                <c:pt idx="4">
                  <c:v>413</c:v>
                </c:pt>
                <c:pt idx="5">
                  <c:v>67</c:v>
                </c:pt>
                <c:pt idx="6">
                  <c:v>58</c:v>
                </c:pt>
                <c:pt idx="7">
                  <c:v>58</c:v>
                </c:pt>
                <c:pt idx="8">
                  <c:v>27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A4A-F647-A9FB-A89B51D930BA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BEF47-890D-0F47-ABA7-DBAEEC665E74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4F43D-8755-CA42-8F69-9D423F368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8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4F43D-8755-CA42-8F69-9D423F3681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0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success stories??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4F43D-8755-CA42-8F69-9D423F3681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5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4D38-97CD-344F-929E-21D1208E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 Pro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D17F2-0082-444D-A6E9-1BE2E78E2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erdana Pro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FB2B-0C59-0C4B-AFD1-713DD8A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E078B3D6-5AA4-1B46-9A01-8DC66E21AB61}" type="datetime1">
              <a:rPr lang="en-GB" smtClean="0"/>
              <a:pPr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6E7A-CD9B-B74A-8395-3A3ABCF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E1BD-0E86-2C45-B8B7-A7B4B11F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115DF38E-F58F-6648-8CDB-F21CB8143B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0CE-89E1-C646-B166-37F3AF16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87BDC-975E-9341-9211-E1DBB532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BAF0-E61A-C940-B3CF-EFC397A0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39F-EC9D-2741-813F-838A54C9EF79}" type="datetime1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F3A3-112B-6148-AD9E-2FFEFBBB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16D4-B960-B948-85F8-1BDE9DC6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1006C-7F43-F747-BFE4-36CCFF66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8236E-18E9-7847-8132-F44474F5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AF2C-C173-6B4F-B120-52B6529E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6DF0-741E-B84F-8234-DB74F485CCF5}" type="datetime1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283B-EE62-1E43-A428-4B99FC0D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602C-3856-CB47-A948-1B5851E0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9C03-43AB-F74D-A21A-FB6E504E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19C3-F7E7-D34E-9F05-39FAE9A2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7AAE-138C-974B-B6E1-7FD3D3C1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1498-A225-5148-9B0D-D6E3206909E9}" type="datetime1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817B-2F64-CB47-B793-62A76D9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575D-32D1-CE44-9055-A654687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7EDE-4A02-244D-9474-0582ED4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800">
                <a:latin typeface="Verdana Pro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D46AD-3630-4241-BFCA-43596D91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 Pro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0673-53CB-B84A-AEF4-E040FC58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A5CD984F-4A4C-1C4B-86BF-AE34337E05F5}" type="datetime1">
              <a:rPr lang="en-GB" smtClean="0"/>
              <a:pPr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BD6E-657D-0D48-A064-24ABDBC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CC19-977A-9843-AFE7-98DBD257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115DF38E-F58F-6648-8CDB-F21CB8143B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EB39-E54A-0A44-A7B6-16BBF92A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E0CE-C87A-1349-81B9-1768CF09C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  <a:lvl2pPr>
              <a:defRPr>
                <a:latin typeface="Verdana Pro" panose="020B0604030504040204" pitchFamily="34" charset="0"/>
              </a:defRPr>
            </a:lvl2pPr>
            <a:lvl3pPr>
              <a:defRPr>
                <a:latin typeface="Verdana Pro" panose="020B0604030504040204" pitchFamily="34" charset="0"/>
              </a:defRPr>
            </a:lvl3pPr>
            <a:lvl4pPr>
              <a:defRPr>
                <a:latin typeface="Verdana Pro" panose="020B0604030504040204" pitchFamily="34" charset="0"/>
              </a:defRPr>
            </a:lvl4pPr>
            <a:lvl5pPr>
              <a:defRPr>
                <a:latin typeface="Verdana Pro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C7E8-1024-6B4B-A419-F37D86B40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  <a:lvl2pPr>
              <a:defRPr>
                <a:latin typeface="Verdana Pro" panose="020B0604030504040204" pitchFamily="34" charset="0"/>
              </a:defRPr>
            </a:lvl2pPr>
            <a:lvl3pPr>
              <a:defRPr>
                <a:latin typeface="Verdana Pro" panose="020B0604030504040204" pitchFamily="34" charset="0"/>
              </a:defRPr>
            </a:lvl3pPr>
            <a:lvl4pPr>
              <a:defRPr>
                <a:latin typeface="Verdana Pro" panose="020B0604030504040204" pitchFamily="34" charset="0"/>
              </a:defRPr>
            </a:lvl4pPr>
            <a:lvl5pPr>
              <a:defRPr>
                <a:latin typeface="Verdana Pro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33135-DD91-914D-9A0F-AFC4F07B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7567F4F1-610A-E246-8E3D-7610D65D6392}" type="datetime1">
              <a:rPr lang="en-GB" smtClean="0"/>
              <a:pPr/>
              <a:t>30/07/2021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EAA4-2E44-AF4C-909C-CBB5B98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r>
              <a:rPr lang="en-GB"/>
              <a:t>International Cognitive Science Group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2530-5E3D-CE43-8384-09ECE9C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115DF38E-F58F-6648-8CDB-F21CB8143B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8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9B12-C06F-E84F-9351-75D7B7E2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916D9-EB99-634A-B0C7-21E78F42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BA1C-9984-4948-B370-603681FF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326D9-93A3-A445-85D1-8984319D1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63B81-3BDB-6740-A3B1-E4F55D803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87644-9E42-3247-813C-884B2AAF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7550-9800-1A40-AF64-59656BFB9794}" type="datetime1">
              <a:rPr lang="en-GB" smtClean="0"/>
              <a:t>30/07/2021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ACD91-E69C-A54B-B35E-24EA5C61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84662-712B-4042-AB02-03DF274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5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E496-9017-DB41-8E3F-AA5DA467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CB5A3-D4F7-2840-8387-37B9E900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5145-924C-0642-A12C-BB2AD95F7168}" type="datetime1">
              <a:rPr lang="en-GB" smtClean="0"/>
              <a:t>30/07/2021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541ED-E11B-4C4D-ABAD-EEF7598A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A4F09-B82C-1741-8C3F-E5EA9F5D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C6AB5-EFFE-CC48-88CF-2AE2F7FA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0D47-A1A4-0A4E-B1BC-61806AA2C6C7}" type="datetime1">
              <a:rPr lang="en-GB" smtClean="0"/>
              <a:t>30/07/2021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3D9F5-9682-C341-A4FE-0850995F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4741-9E3D-DF4D-96B6-E0F56792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7C9D-3139-0247-91D5-B021A914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BC37-686A-054D-82D4-A351B498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E5A2C-AF84-A744-99BF-171315E2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A06F3-2D1D-864B-A5A2-678F365F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6E25-9498-6E44-9189-9B0777A61DB1}" type="datetime1">
              <a:rPr lang="en-GB" smtClean="0"/>
              <a:t>30/07/2021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0968-34B5-5045-8362-FCBEEFE5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7C02-F8F2-F24B-866B-41C4B26A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7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E092-F09B-FA4B-8F5F-11B22D68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9F878-161D-2E44-8D60-8C22644E3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30C6C-A92B-EF47-95D3-8E2882E8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BCDDF-7CBD-6442-869E-A44C5583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104-736D-2A4F-9F16-61DCD6B6F7DD}" type="datetime1">
              <a:rPr lang="en-GB" smtClean="0"/>
              <a:t>30/07/2021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24469-49D1-3040-BF71-9AA0A524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DA67-023F-CC40-949B-723E44FB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5A299-9DFC-DD47-A1A1-BD8C037D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D27B1-3A1A-454B-AA54-5A5BB196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9B93-7238-4E49-B26F-320ADD909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4F42-9B24-B341-AEAC-2DCE7D6A9F3A}" type="datetime1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8508-BDDB-794D-BE43-022B7E79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International Cognitive Science Group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7AF7-5FE4-6047-94E6-1B6D9123C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F38E-F58F-6648-8CDB-F21CB8143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 Pro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| Cognitive Science Society">
            <a:extLst>
              <a:ext uri="{FF2B5EF4-FFF2-40B4-BE49-F238E27FC236}">
                <a16:creationId xmlns:a16="http://schemas.microsoft.com/office/drawing/2014/main" id="{8B0EFD67-95E3-2F4C-8BD1-F5ABBAA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4493769"/>
            <a:ext cx="2011680" cy="204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B58494-35E9-EB42-B8AD-485B1D5F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1718"/>
            <a:ext cx="9144000" cy="1953242"/>
          </a:xfrm>
        </p:spPr>
        <p:txBody>
          <a:bodyPr/>
          <a:lstStyle/>
          <a:p>
            <a:endParaRPr lang="en-GB" dirty="0">
              <a:latin typeface="Verdana Pro" panose="020B0604030504040204" pitchFamily="34" charset="0"/>
            </a:endParaRPr>
          </a:p>
          <a:p>
            <a:r>
              <a:rPr lang="en-GB" sz="2800" b="1" dirty="0">
                <a:latin typeface="Verdana Pro" panose="020B0604030504040204" pitchFamily="34" charset="0"/>
              </a:rPr>
              <a:t>Abhilasha A. </a:t>
            </a:r>
            <a:r>
              <a:rPr lang="en-GB" sz="2800" b="1" dirty="0"/>
              <a:t>Kumar</a:t>
            </a:r>
            <a:endParaRPr lang="en-GB" sz="2800" b="1" dirty="0">
              <a:latin typeface="Verdana Pro" panose="020B0604030504040204" pitchFamily="34" charset="0"/>
            </a:endParaRPr>
          </a:p>
          <a:p>
            <a:endParaRPr lang="en-GB" sz="2800" b="1" dirty="0">
              <a:latin typeface="Verdana Pro" panose="020B0604030504040204" pitchFamily="34" charset="0"/>
            </a:endParaRPr>
          </a:p>
          <a:p>
            <a:r>
              <a:rPr lang="en-GB" dirty="0"/>
              <a:t>Indiana University, USA</a:t>
            </a:r>
            <a:endParaRPr lang="en-GB" dirty="0">
              <a:latin typeface="Verdana Pro" panose="020B060403050404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646AA3-7D19-3948-AB7A-45EA6DE4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94409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Fostering International Student Participation in Cognitive Science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7CDC-F3C3-4D49-B16C-9AA9EC3F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International </a:t>
            </a:r>
            <a:r>
              <a:rPr lang="en-GB" dirty="0">
                <a:latin typeface="Verdana Pro" panose="020B0604030504040204" pitchFamily="34" charset="0"/>
              </a:rPr>
              <a:t>Cognitive</a:t>
            </a:r>
            <a:r>
              <a:rPr lang="en-GB" dirty="0"/>
              <a:t>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21591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F8F4-ACA5-5140-8EB8-D752743D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1207-CDE9-CB46-B3FE-5E242100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887"/>
            <a:ext cx="3965028" cy="453072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Cognitive Science Society (CSS) membership data – limited to members who opted-in for society-related emails</a:t>
            </a:r>
          </a:p>
          <a:p>
            <a:pPr>
              <a:lnSpc>
                <a:spcPct val="120000"/>
              </a:lnSpc>
            </a:pPr>
            <a:r>
              <a:rPr lang="en-US" dirty="0"/>
              <a:t>46.2% of CSS members identified as students</a:t>
            </a:r>
          </a:p>
          <a:p>
            <a:pPr>
              <a:lnSpc>
                <a:spcPct val="120000"/>
              </a:lnSpc>
            </a:pPr>
            <a:r>
              <a:rPr lang="en-US" dirty="0"/>
              <a:t>Over 50% of those students were from established countries in North America and Europe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36429-B101-C042-91C3-E5566E43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144091-8D89-9A49-BE28-C3C455DE8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506414"/>
              </p:ext>
            </p:extLst>
          </p:nvPr>
        </p:nvGraphicFramePr>
        <p:xfrm>
          <a:off x="5286207" y="1525004"/>
          <a:ext cx="6757403" cy="5108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EBC361-10DB-B740-A2B5-38DBD8D40B45}"/>
              </a:ext>
            </a:extLst>
          </p:cNvPr>
          <p:cNvSpPr txBox="1"/>
          <p:nvPr/>
        </p:nvSpPr>
        <p:spPr>
          <a:xfrm>
            <a:off x="7264524" y="103480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Student members at CSS</a:t>
            </a:r>
          </a:p>
        </p:txBody>
      </p:sp>
    </p:spTree>
    <p:extLst>
      <p:ext uri="{BB962C8B-B14F-4D97-AF65-F5344CB8AC3E}">
        <p14:creationId xmlns:p14="http://schemas.microsoft.com/office/powerpoint/2010/main" val="36357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>
        <p:bldAsOne/>
      </p:bldGraphic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1A3A-A0D1-3148-ADFA-16219BE9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to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0420-E7DF-7C46-B461-8A825E40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Lack of knowledge about “cognitive science”</a:t>
            </a:r>
          </a:p>
          <a:p>
            <a:pPr>
              <a:lnSpc>
                <a:spcPct val="100000"/>
              </a:lnSpc>
            </a:pPr>
            <a:r>
              <a:rPr lang="en-US" dirty="0"/>
              <a:t>Lack of structured research experiences</a:t>
            </a:r>
          </a:p>
          <a:p>
            <a:pPr>
              <a:lnSpc>
                <a:spcPct val="100000"/>
              </a:lnSpc>
            </a:pPr>
            <a:r>
              <a:rPr lang="en-US" dirty="0"/>
              <a:t>Lack of dedicated mentorship</a:t>
            </a:r>
          </a:p>
          <a:p>
            <a:pPr>
              <a:lnSpc>
                <a:spcPct val="100000"/>
              </a:lnSpc>
            </a:pPr>
            <a:r>
              <a:rPr lang="en-US" dirty="0"/>
              <a:t>Funding and/or visa restrictions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E492F-8801-EC42-98A8-4D7858A3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9567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CAE3-01B7-3D45-8E21-2018AB30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Frameworks and Avenues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8992-3822-2A47-AAA2-E748F90F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CogSci</a:t>
            </a:r>
            <a:r>
              <a:rPr lang="en-US" dirty="0"/>
              <a:t> conference</a:t>
            </a:r>
          </a:p>
          <a:p>
            <a:pPr>
              <a:lnSpc>
                <a:spcPct val="100000"/>
              </a:lnSpc>
            </a:pPr>
            <a:r>
              <a:rPr lang="en-US" dirty="0"/>
              <a:t>Diverse Intelligences Summer Institute (DISI)</a:t>
            </a:r>
          </a:p>
          <a:p>
            <a:pPr>
              <a:lnSpc>
                <a:spcPct val="100000"/>
              </a:lnSpc>
            </a:pPr>
            <a:r>
              <a:rPr lang="en-US" dirty="0"/>
              <a:t>Complex Systems Summer Institute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CogSci</a:t>
            </a:r>
            <a:r>
              <a:rPr lang="en-US" dirty="0"/>
              <a:t> DIY</a:t>
            </a:r>
          </a:p>
          <a:p>
            <a:pPr>
              <a:lnSpc>
                <a:spcPct val="100000"/>
              </a:lnSpc>
            </a:pPr>
            <a:r>
              <a:rPr lang="en-US" dirty="0"/>
              <a:t>Undergraduate participation via assistantships </a:t>
            </a:r>
          </a:p>
          <a:p>
            <a:pPr>
              <a:lnSpc>
                <a:spcPct val="100000"/>
              </a:lnSpc>
            </a:pPr>
            <a:r>
              <a:rPr lang="en-US" dirty="0"/>
              <a:t>Lab meetings, online classes/seminars?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9396-021D-5E48-A748-415029E7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38052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9411-E75B-894D-8242-6C844CA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0014-2149-1E41-BAC1-5DA200C1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Local faculty and student-led </a:t>
            </a:r>
            <a:r>
              <a:rPr lang="en-US" dirty="0" err="1"/>
              <a:t>CogSci</a:t>
            </a:r>
            <a:r>
              <a:rPr lang="en-US" dirty="0"/>
              <a:t> chapters</a:t>
            </a:r>
          </a:p>
          <a:p>
            <a:pPr>
              <a:lnSpc>
                <a:spcPct val="100000"/>
              </a:lnSpc>
            </a:pPr>
            <a:r>
              <a:rPr lang="en-US" dirty="0"/>
              <a:t>Sustainable mentorship program</a:t>
            </a:r>
          </a:p>
          <a:p>
            <a:pPr>
              <a:lnSpc>
                <a:spcPct val="100000"/>
              </a:lnSpc>
            </a:pPr>
            <a:r>
              <a:rPr lang="en-US" dirty="0"/>
              <a:t>Cross-country </a:t>
            </a:r>
            <a:r>
              <a:rPr lang="en-US" dirty="0" err="1"/>
              <a:t>cogsci</a:t>
            </a:r>
            <a:r>
              <a:rPr lang="en-US" dirty="0"/>
              <a:t> community collaborations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Slack channel/platform for open meetings/seminars?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B60BC-73A2-E740-9A75-41EAB607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269360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9CFD-F340-754C-B377-5E8A4B97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7F72-505D-EF49-99E8-BBB9359C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Which issue regarding international student participation would you like to discuss first?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Identifying barriers to entry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Publicizing existing </a:t>
            </a:r>
            <a:r>
              <a:rPr lang="en-US" dirty="0" err="1"/>
              <a:t>cogsci</a:t>
            </a:r>
            <a:r>
              <a:rPr lang="en-US" dirty="0"/>
              <a:t> groups/communities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new opportunities for participation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91130-A01E-9641-86F9-A5F75852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International Cognitive Science Group 2021</a:t>
            </a:r>
          </a:p>
        </p:txBody>
      </p:sp>
    </p:spTree>
    <p:extLst>
      <p:ext uri="{BB962C8B-B14F-4D97-AF65-F5344CB8AC3E}">
        <p14:creationId xmlns:p14="http://schemas.microsoft.com/office/powerpoint/2010/main" val="187732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gSciAffinityGroup2021Template" id="{B1B2C92B-F00F-5D42-9A0E-E5465AFA1C30}" vid="{2BB45B96-993B-FA4A-8DD3-DF77FF3AD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240</Words>
  <Application>Microsoft Macintosh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Verdana Pro</vt:lpstr>
      <vt:lpstr>Office Theme</vt:lpstr>
      <vt:lpstr>Fostering International Student Participation in Cognitive Science</vt:lpstr>
      <vt:lpstr>The data</vt:lpstr>
      <vt:lpstr>Barriers to Entry</vt:lpstr>
      <vt:lpstr>Existing Frameworks and Avenues</vt:lpstr>
      <vt:lpstr>Creating New Opportunities</vt:lpstr>
      <vt:lpstr>Poll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Short Presentation</dc:title>
  <dc:creator>Kumar, Abhilasha</dc:creator>
  <cp:lastModifiedBy>Kumar, Abhilasha Ashok</cp:lastModifiedBy>
  <cp:revision>33</cp:revision>
  <dcterms:created xsi:type="dcterms:W3CDTF">2021-07-15T22:07:24Z</dcterms:created>
  <dcterms:modified xsi:type="dcterms:W3CDTF">2021-07-30T18:48:08Z</dcterms:modified>
</cp:coreProperties>
</file>