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584" r:id="rId3"/>
    <p:sldId id="585" r:id="rId4"/>
    <p:sldId id="475" r:id="rId5"/>
    <p:sldId id="566" r:id="rId6"/>
    <p:sldId id="567" r:id="rId7"/>
    <p:sldId id="575" r:id="rId8"/>
    <p:sldId id="572" r:id="rId9"/>
    <p:sldId id="573" r:id="rId10"/>
    <p:sldId id="569" r:id="rId11"/>
    <p:sldId id="574" r:id="rId12"/>
    <p:sldId id="570" r:id="rId13"/>
    <p:sldId id="577" r:id="rId14"/>
    <p:sldId id="576" r:id="rId15"/>
    <p:sldId id="578" r:id="rId16"/>
    <p:sldId id="579" r:id="rId17"/>
    <p:sldId id="580" r:id="rId18"/>
    <p:sldId id="571" r:id="rId19"/>
    <p:sldId id="583" r:id="rId20"/>
    <p:sldId id="58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2"/>
    <p:restoredTop sz="96208"/>
  </p:normalViewPr>
  <p:slideViewPr>
    <p:cSldViewPr showGuides="1">
      <p:cViewPr varScale="1">
        <p:scale>
          <a:sx n="86" d="100"/>
          <a:sy n="86" d="100"/>
        </p:scale>
        <p:origin x="19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5E887D4-9867-2147-8F1C-113AB606FF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DA60845-5ABD-E64D-A455-64B013F384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C85E30D-E9BC-4B43-B3A8-DB0127A4E1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B92FF0BA-50A1-1548-A1AE-204E06CF51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2A4B1EEB-328E-0649-B3E6-A976F5A356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E5FAEE97-997B-704C-869B-5F6647C53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02FB39-637F-C54D-BBBB-DC8D4B7FC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71C97E3F-D6E3-BD4C-9AC8-CF6621EA7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35FD9B-66BA-9545-A757-FCE86658BFFD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4A82AA9-89E4-B94D-9A6F-EC0F2F883A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528CAC4-D370-8D4F-A314-61DDD34B5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mainstream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241EDC-2865-A747-B842-EEF54D4AA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7F9317-78C0-1345-A5D8-C1BF9A8782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06EE42-BF7F-FA49-ACF3-4E6718864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75391-E406-2945-827D-BC6F94C9C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4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F56452-97ED-E943-83A9-793B21FAB7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9C5B02-10A0-2D48-95B3-ED1D961B2A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7C07E9-F1CA-4248-A16B-C9753647A1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FAF73-71DC-D545-B108-7067DF617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2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A57729-EDD4-D545-9CC3-BB0043B865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6C85B5-B847-1049-B3FB-1E35004EE3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F56EF0-1612-524D-8F0B-960953D7DB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B62BF-191B-B542-8945-6BD69A504F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04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B24DA2-4660-DE42-998F-13B29D0476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4A88B8-9322-B546-B98F-C41E6EE72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F75BFC-2309-824B-9338-714A82CC57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5594-024E-8B41-984A-44AF0CBD7F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74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BC6CE2-94FC-8641-959E-9619569AC3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FAC5A9-0E3D-2E45-96D2-D8F91C1F4E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C9C861-B7A5-824C-82DC-9A36825F8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D78F6-D6A7-FE43-91C6-7DBF3AA1D9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90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2C9B1-C660-7947-B191-35335B52D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402CF-E787-3E41-804F-A6005EBB19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A0C9-5E3C-244B-BB0B-54DECD37C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DF1D4-D097-2247-8945-BC79284FF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B480CC-F265-C14E-BB49-B44A4DEB93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5C94DE-6724-4447-A0A3-F4E3FDB38C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C348E0D-3C0B-6549-B0C8-6295D08C5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31437-147A-DD4E-AD9A-B5DD4F379D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34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9C2DA8-F5F8-3544-83E6-9607F0911A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A754A0-3136-7148-9AF9-1713F35DC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8B743F-FD74-EA49-B0DA-D882F7E11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52728-38AD-A946-B621-DB0EB6F60E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26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BCA347-658E-B640-BB83-D9DA3E10C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169303-F62F-5440-8D09-89411CF691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68C92B-990C-EB47-9B3C-D3070DBB9D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F7EEF-57A0-A74A-9996-9516F1773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37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D540B-0328-744D-8689-08C4F149D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1AD6B4-62A8-9340-A5B1-7539464399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4E68C-1E3C-D341-824E-06FC10DCDD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04C95-E6EB-7C49-AC0A-520119162F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62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4EB47-D51B-F144-A869-D422078406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7F815-9384-8142-8F06-B929C415BF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18556-DA91-2943-8C03-CAAEC9D2A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53188-538B-C647-B9D3-DA3E1497D5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96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79B0DEC-42DA-6044-8E42-8E80530CF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FEC676-7569-244B-B602-BF5FEA5DD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0A5F7B9-35B4-214F-93BE-B09C2DCA11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6EDDA69-6C6B-9F4E-9787-E4B0FD0102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156AB33-2306-BA44-B8E6-E0FDE7D012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2E2F5F5-A886-CA4A-9CC3-5A1E63804D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3910249F-5DD6-7241-87FB-9C2B5C53AD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Welcome to Day 1!</a:t>
            </a: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149A05E7-3E7D-FE4A-ABA2-785AD05D17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Complex Human Data Summer School</a:t>
            </a:r>
          </a:p>
          <a:p>
            <a:endParaRPr lang="en-US" altLang="en-US" dirty="0"/>
          </a:p>
          <a:p>
            <a:r>
              <a:rPr lang="en-US" altLang="en-US" dirty="0"/>
              <a:t>#chdss19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A47132AC-57AB-434E-A0AA-5BF63B521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 control with Git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036B98B5-28F7-294A-B980-025B325F30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Why use Git?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keep a record of what you were doing and  thinking during the lifecycle of a project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“version control is like an undo command for </a:t>
            </a:r>
            <a:r>
              <a:rPr lang="en-US" altLang="en-US" i="1">
                <a:ea typeface="Arial" panose="020B0604020202020204" pitchFamily="34" charset="0"/>
              </a:rPr>
              <a:t>everything</a:t>
            </a:r>
            <a:r>
              <a:rPr lang="en-US" altLang="en-US">
                <a:ea typeface="Arial" panose="020B0604020202020204" pitchFamily="34" charset="0"/>
              </a:rPr>
              <a:t>” 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have a backup if your laptop dies or is stolen 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collaborate on code and writing (optional)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release code and data publicly (optional)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3">
            <a:extLst>
              <a:ext uri="{FF2B5EF4-FFF2-40B4-BE49-F238E27FC236}">
                <a16:creationId xmlns:a16="http://schemas.microsoft.com/office/drawing/2014/main" id="{F1DEDE6A-376F-1F44-A78E-46FD9CBC0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698500"/>
            <a:ext cx="37719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95AB5E63-389A-E546-9CCF-4CEDCF58C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Exercises (follow tutorial)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4603C7EF-87C1-A244-92A5-DFCC26EFB3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06525"/>
            <a:ext cx="8229600" cy="452596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Install Git</a:t>
            </a:r>
          </a:p>
          <a:p>
            <a:pPr marL="914400" lvl="1" indent="-514350"/>
            <a:r>
              <a:rPr lang="en-US" altLang="en-US">
                <a:ea typeface="Arial" panose="020B0604020202020204" pitchFamily="34" charset="0"/>
              </a:rPr>
              <a:t>Mac:  install Xcode command line tools from the App Store</a:t>
            </a:r>
          </a:p>
          <a:p>
            <a:pPr marL="914400" lvl="1" indent="-514350"/>
            <a:r>
              <a:rPr lang="en-US" altLang="en-US">
                <a:ea typeface="Arial" panose="020B0604020202020204" pitchFamily="34" charset="0"/>
              </a:rPr>
              <a:t>Windows: </a:t>
            </a:r>
            <a:r>
              <a:rPr lang="en-AU" altLang="en-US">
                <a:ea typeface="Arial" panose="020B0604020202020204" pitchFamily="34" charset="0"/>
                <a:hlinkClick r:id="rId2"/>
              </a:rPr>
              <a:t>https://gitforwindows.org/</a:t>
            </a:r>
            <a:br>
              <a:rPr lang="en-AU" altLang="en-US">
                <a:ea typeface="Arial" panose="020B0604020202020204" pitchFamily="34" charset="0"/>
              </a:rPr>
            </a:br>
            <a:endParaRPr lang="en-US" altLang="en-US">
              <a:ea typeface="Arial" panose="020B0604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altLang="en-US"/>
              <a:t>Check Git is installed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Set user.name and user.email</a:t>
            </a:r>
          </a:p>
          <a:p>
            <a:pPr marL="514350" indent="-514350">
              <a:buFontTx/>
              <a:buNone/>
            </a:pPr>
            <a:endParaRPr lang="en-US" altLang="en-US"/>
          </a:p>
          <a:p>
            <a:pPr marL="514350" indent="-514350">
              <a:buFontTx/>
              <a:buNone/>
            </a:pPr>
            <a:endParaRPr lang="en-AU" altLang="en-US"/>
          </a:p>
          <a:p>
            <a:pPr marL="914400" lvl="1" indent="-514350">
              <a:buFontTx/>
              <a:buNone/>
            </a:pPr>
            <a:endParaRPr lang="en-US" altLang="en-US">
              <a:ea typeface="Arial" panose="020B0604020202020204" pitchFamily="34" charset="0"/>
            </a:endParaRPr>
          </a:p>
          <a:p>
            <a:pPr marL="514350" indent="-514350"/>
            <a:endParaRPr lang="en-US" altLang="en-US"/>
          </a:p>
          <a:p>
            <a:pPr marL="914400" lvl="1" indent="-514350"/>
            <a:endParaRPr lang="en-US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F3DF877-032C-C242-872D-29507D0CE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GitHub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1D510FA-5BED-A249-A506-7BDE5C6EE0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AU" altLang="en-US"/>
              <a:t>GitHub (and other similar sites) allows you to host repositories remotely.</a:t>
            </a:r>
          </a:p>
          <a:p>
            <a:pPr marL="0" indent="0">
              <a:buFontTx/>
              <a:buNone/>
            </a:pPr>
            <a:br>
              <a:rPr lang="en-AU" altLang="en-US"/>
            </a:br>
            <a:endParaRPr lang="en-AU" altLang="en-US"/>
          </a:p>
          <a:p>
            <a:pPr marL="0" indent="0">
              <a:buFontTx/>
              <a:buNone/>
            </a:pPr>
            <a:r>
              <a:rPr lang="en-US" altLang="en-US" sz="4000"/>
              <a:t>Exercise: </a:t>
            </a:r>
          </a:p>
          <a:p>
            <a:pPr marL="0" indent="0"/>
            <a:r>
              <a:rPr lang="en-US" altLang="en-US"/>
              <a:t>Sign up for a GitHub account. Use a university email if possible, and choose your username wisely!</a:t>
            </a:r>
          </a:p>
          <a:p>
            <a:pPr marL="0" indent="0">
              <a:buFontTx/>
              <a:buAutoNum type="arabicPeriod"/>
            </a:pPr>
            <a:endParaRPr lang="en-US" altLang="en-US"/>
          </a:p>
          <a:p>
            <a:pPr marL="0" indent="0">
              <a:buFontTx/>
              <a:buNone/>
            </a:pPr>
            <a:endParaRPr lang="en-AU" altLang="en-US"/>
          </a:p>
          <a:p>
            <a:pPr marL="457200" lvl="1" indent="0">
              <a:buFontTx/>
              <a:buNone/>
            </a:pPr>
            <a:endParaRPr lang="en-US" altLang="en-US">
              <a:ea typeface="Arial" panose="020B0604020202020204" pitchFamily="34" charset="0"/>
            </a:endParaRPr>
          </a:p>
          <a:p>
            <a:pPr marL="0" indent="0"/>
            <a:endParaRPr lang="en-US" altLang="en-US"/>
          </a:p>
          <a:p>
            <a:pPr marL="457200" lvl="1" indent="0"/>
            <a:endParaRPr lang="en-US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B475A2BC-D6AD-D24F-9125-3D13C25E0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en-US"/>
              <a:t>Exercise: Cloning a repository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A0AECB2E-3167-7541-B366-1EA0265525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08038"/>
            <a:ext cx="8229600" cy="4525962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If you didn’t already, make a folder called CHDSS on your desktop.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Open a terminal and change into your CHDSS folder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marL="514350" indent="-514350">
              <a:buFontTx/>
              <a:buAutoNum type="arabicPeriod"/>
            </a:pPr>
            <a:r>
              <a:rPr lang="en-US" altLang="en-US"/>
              <a:t>Clone the repository for summer school content</a:t>
            </a:r>
          </a:p>
          <a:p>
            <a:pPr lvl="1"/>
            <a:endParaRPr lang="en-US" altLang="en-US">
              <a:ea typeface="Arial" panose="020B0604020202020204" pitchFamily="34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9EC0486E-492F-5A49-A21C-B09B5E2D5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61"/>
          <a:stretch>
            <a:fillRect/>
          </a:stretch>
        </p:blipFill>
        <p:spPr bwMode="auto">
          <a:xfrm>
            <a:off x="0" y="29718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893ED6FA-36DB-8B4F-9925-86F37192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400"/>
            <a:ext cx="9144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FC018C95-706D-C342-8D1D-385D70BF7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/>
              <a:t>Exercise: make your own repository</a:t>
            </a:r>
          </a:p>
        </p:txBody>
      </p:sp>
      <p:pic>
        <p:nvPicPr>
          <p:cNvPr id="23554" name="Picture 4">
            <a:extLst>
              <a:ext uri="{FF2B5EF4-FFF2-40B4-BE49-F238E27FC236}">
                <a16:creationId xmlns:a16="http://schemas.microsoft.com/office/drawing/2014/main" id="{100952DF-46C5-C142-A9D7-007BF3916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8857"/>
          <a:stretch>
            <a:fillRect/>
          </a:stretch>
        </p:blipFill>
        <p:spPr bwMode="auto">
          <a:xfrm>
            <a:off x="-76200" y="1524000"/>
            <a:ext cx="914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1AA0AD6-E1E4-4F43-A6D8-4FFD66564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81000" y="4038600"/>
            <a:ext cx="8229600" cy="2057400"/>
          </a:xfrm>
        </p:spPr>
        <p:txBody>
          <a:bodyPr/>
          <a:lstStyle/>
          <a:p>
            <a:pPr marL="457200" lvl="1" indent="0">
              <a:buFontTx/>
              <a:buNone/>
            </a:pPr>
            <a:r>
              <a:rPr lang="en-US" altLang="en-US" sz="3200">
                <a:ea typeface="Arial" panose="020B0604020202020204" pitchFamily="34" charset="0"/>
              </a:rPr>
              <a:t>When you’re done, clone your repository:</a:t>
            </a:r>
          </a:p>
        </p:txBody>
      </p:sp>
      <p:pic>
        <p:nvPicPr>
          <p:cNvPr id="23556" name="Picture 7">
            <a:extLst>
              <a:ext uri="{FF2B5EF4-FFF2-40B4-BE49-F238E27FC236}">
                <a16:creationId xmlns:a16="http://schemas.microsoft.com/office/drawing/2014/main" id="{A7CEB9CC-7A35-9249-A10C-8984775B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824413"/>
            <a:ext cx="914400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8">
            <a:extLst>
              <a:ext uri="{FF2B5EF4-FFF2-40B4-BE49-F238E27FC236}">
                <a16:creationId xmlns:a16="http://schemas.microsoft.com/office/drawing/2014/main" id="{8AD2BF82-618E-9B4A-ADB0-882974E36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2600"/>
            <a:ext cx="838200" cy="30480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58" name="TextBox 9">
            <a:extLst>
              <a:ext uri="{FF2B5EF4-FFF2-40B4-BE49-F238E27FC236}">
                <a16:creationId xmlns:a16="http://schemas.microsoft.com/office/drawing/2014/main" id="{7810ED80-4B17-7541-AFD8-A794791E5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353175"/>
            <a:ext cx="563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C00000"/>
                </a:solidFill>
              </a:rPr>
              <a:t>Replace with your own username</a:t>
            </a:r>
          </a:p>
        </p:txBody>
      </p:sp>
      <p:cxnSp>
        <p:nvCxnSpPr>
          <p:cNvPr id="23559" name="Straight Arrow Connector 11">
            <a:extLst>
              <a:ext uri="{FF2B5EF4-FFF2-40B4-BE49-F238E27FC236}">
                <a16:creationId xmlns:a16="http://schemas.microsoft.com/office/drawing/2014/main" id="{C2CA5FC7-1191-5E4A-9BFC-77F396422A6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0" y="5943600"/>
            <a:ext cx="0" cy="304800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C9A8733F-CA53-BF4A-9B51-EECBD5B24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A05D807F-1684-C048-B542-EB11E4B52D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Check the status of your repository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marL="514350" indent="-514350">
              <a:buFontTx/>
              <a:buAutoNum type="arabicPeriod"/>
            </a:pPr>
            <a:r>
              <a:rPr lang="en-US" altLang="en-US"/>
              <a:t>Edit README.md and play around with markdown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Check the status again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50C2FBD6-81F6-4A45-9367-0AA4AFB2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905000"/>
            <a:ext cx="91440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DEC79D8F-A64C-ED43-91B0-4A534F2A8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9DD4-84E7-2E45-B2BA-2B5E5C291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53633"/>
            <a:ext cx="9220200" cy="106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add</a:t>
            </a:r>
            <a:r>
              <a:rPr lang="en-US" dirty="0">
                <a:latin typeface="Courier" pitchFamily="2" charset="0"/>
              </a:rPr>
              <a:t> –all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status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commit</a:t>
            </a:r>
            <a:r>
              <a:rPr lang="en-US" dirty="0">
                <a:latin typeface="Courier" pitchFamily="2" charset="0"/>
              </a:rPr>
              <a:t> –</a:t>
            </a:r>
            <a:r>
              <a:rPr lang="en-US" dirty="0" err="1">
                <a:latin typeface="Courier" pitchFamily="2" charset="0"/>
              </a:rPr>
              <a:t>m”updated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README.md</a:t>
            </a:r>
            <a:r>
              <a:rPr lang="en-US" dirty="0">
                <a:latin typeface="Courier" pitchFamily="2" charset="0"/>
              </a:rPr>
              <a:t>”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status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push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status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>
              <a:latin typeface="Courier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+mj-lt"/>
              </a:rPr>
              <a:t>Also check the online GitHub page for your repository to confirm that your edits were uploaded successfully</a:t>
            </a:r>
          </a:p>
          <a:p>
            <a:pPr marL="0" indent="0">
              <a:buFontTx/>
              <a:buNone/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D7D0E2A7-EE5D-464D-930E-209BC9858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Collaborating using GitHub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871C6F0D-2C4D-E84E-AA03-1D6EB4444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tutorial shows how to add a collaborator so that both of you can work on the same set of files.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Exercise</a:t>
            </a:r>
            <a:r>
              <a:rPr lang="en-US" altLang="en-US">
                <a:sym typeface="Wingdings" pitchFamily="2" charset="2"/>
              </a:rPr>
              <a:t> (later): </a:t>
            </a:r>
          </a:p>
          <a:p>
            <a:pPr lvl="1"/>
            <a:r>
              <a:rPr lang="en-US" altLang="en-US" sz="2400">
                <a:ea typeface="Arial" panose="020B0604020202020204" pitchFamily="34" charset="0"/>
                <a:sym typeface="Wingdings" pitchFamily="2" charset="2"/>
              </a:rPr>
              <a:t>Find a partner and ask her to add you as a collaborator on her repository. Clone her repository, make a change, and push your edit to her repository.</a:t>
            </a:r>
            <a:endParaRPr lang="en-US" altLang="en-US" sz="240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>
            <a:extLst>
              <a:ext uri="{FF2B5EF4-FFF2-40B4-BE49-F238E27FC236}">
                <a16:creationId xmlns:a16="http://schemas.microsoft.com/office/drawing/2014/main" id="{688DB697-D2DE-514F-A802-0D6E0738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7927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1" name="Title 1">
            <a:extLst>
              <a:ext uri="{FF2B5EF4-FFF2-40B4-BE49-F238E27FC236}">
                <a16:creationId xmlns:a16="http://schemas.microsoft.com/office/drawing/2014/main" id="{7EF12B84-808A-1D4E-A7ED-A5A154E21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Using the issue tracker</a:t>
            </a:r>
          </a:p>
        </p:txBody>
      </p:sp>
      <p:sp>
        <p:nvSpPr>
          <p:cNvPr id="25603" name="TextBox 4">
            <a:extLst>
              <a:ext uri="{FF2B5EF4-FFF2-40B4-BE49-F238E27FC236}">
                <a16:creationId xmlns:a16="http://schemas.microsoft.com/office/drawing/2014/main" id="{C410E352-BDC9-8542-8862-C97A1532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2292350"/>
            <a:ext cx="5943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(Gentzkow + Shapiro, Code and Data for the social sciences: a practitioner’s guide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64240-A829-9A45-901F-183B2A029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3733801"/>
            <a:ext cx="9144000" cy="28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5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7CB2-85B4-AF42-905A-976C44FA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46138"/>
            <a:ext cx="8763000" cy="4525963"/>
          </a:xfrm>
        </p:spPr>
        <p:txBody>
          <a:bodyPr/>
          <a:lstStyle/>
          <a:p>
            <a:pPr marL="0" indent="0">
              <a:buNone/>
            </a:pPr>
            <a:r>
              <a:rPr lang="en-AU" sz="4000" dirty="0"/>
              <a:t>Post-its: take one yellow and one non-yellow</a:t>
            </a:r>
          </a:p>
          <a:p>
            <a:pPr marL="0" indent="0">
              <a:buNone/>
            </a:pPr>
            <a:endParaRPr lang="en-AU" sz="4000" dirty="0"/>
          </a:p>
          <a:p>
            <a:pPr marL="0" indent="0">
              <a:buNone/>
            </a:pPr>
            <a:br>
              <a:rPr lang="en-AU" sz="4000" dirty="0"/>
            </a:br>
            <a:br>
              <a:rPr lang="en-AU" sz="4000" dirty="0"/>
            </a:br>
            <a:r>
              <a:rPr lang="en-AU" sz="4000" dirty="0" err="1"/>
              <a:t>Wifi</a:t>
            </a:r>
            <a:r>
              <a:rPr lang="en-AU" sz="4000" dirty="0"/>
              <a:t> name: Visitor wireless </a:t>
            </a:r>
            <a:br>
              <a:rPr lang="en-AU" sz="4000" dirty="0"/>
            </a:br>
            <a:r>
              <a:rPr lang="en-AU" sz="4000" dirty="0"/>
              <a:t>			(or </a:t>
            </a:r>
            <a:r>
              <a:rPr lang="en-AU" sz="4000" dirty="0" err="1"/>
              <a:t>viswireless</a:t>
            </a:r>
            <a:r>
              <a:rPr lang="en-AU" sz="4000" dirty="0"/>
              <a:t>)</a:t>
            </a:r>
          </a:p>
          <a:p>
            <a:pPr marL="0" indent="0">
              <a:buNone/>
            </a:pPr>
            <a:r>
              <a:rPr lang="en-AU" sz="4000" dirty="0"/>
              <a:t>Username: </a:t>
            </a:r>
            <a:r>
              <a:rPr lang="en-AU" sz="4000" dirty="0" err="1"/>
              <a:t>chd</a:t>
            </a:r>
            <a:r>
              <a:rPr lang="en-AU" sz="4000" dirty="0"/>
              <a:t>-school</a:t>
            </a:r>
            <a:br>
              <a:rPr lang="en-AU" sz="4000" dirty="0"/>
            </a:br>
            <a:r>
              <a:rPr lang="en-AU" sz="4000" dirty="0"/>
              <a:t>Password: #dsG9y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79804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>
            <a:extLst>
              <a:ext uri="{FF2B5EF4-FFF2-40B4-BE49-F238E27FC236}">
                <a16:creationId xmlns:a16="http://schemas.microsoft.com/office/drawing/2014/main" id="{688DB697-D2DE-514F-A802-0D6E0738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7927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1" name="Title 1">
            <a:extLst>
              <a:ext uri="{FF2B5EF4-FFF2-40B4-BE49-F238E27FC236}">
                <a16:creationId xmlns:a16="http://schemas.microsoft.com/office/drawing/2014/main" id="{7EF12B84-808A-1D4E-A7ED-A5A154E21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Using the issue tracker</a:t>
            </a:r>
          </a:p>
        </p:txBody>
      </p:sp>
      <p:sp>
        <p:nvSpPr>
          <p:cNvPr id="25603" name="TextBox 4">
            <a:extLst>
              <a:ext uri="{FF2B5EF4-FFF2-40B4-BE49-F238E27FC236}">
                <a16:creationId xmlns:a16="http://schemas.microsoft.com/office/drawing/2014/main" id="{C410E352-BDC9-8542-8862-C97A1532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2292350"/>
            <a:ext cx="5943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(Gentzkow + Shapiro, Code and Data for the social sciences: a practitioner’s guide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529191-1119-0E4D-B3EF-0F9C7E703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932237"/>
            <a:ext cx="8229600" cy="1325563"/>
          </a:xfrm>
        </p:spPr>
        <p:txBody>
          <a:bodyPr/>
          <a:lstStyle/>
          <a:p>
            <a:r>
              <a:rPr lang="en-US" altLang="en-US" dirty="0"/>
              <a:t>Exercise:</a:t>
            </a:r>
            <a:endParaRPr lang="en-US" altLang="en-US" dirty="0">
              <a:sym typeface="Wingdings" pitchFamily="2" charset="2"/>
            </a:endParaRPr>
          </a:p>
          <a:p>
            <a:pPr lvl="1"/>
            <a:r>
              <a:rPr lang="en-US" altLang="en-US" sz="2400" dirty="0">
                <a:ea typeface="Arial" panose="020B0604020202020204" pitchFamily="34" charset="0"/>
                <a:sym typeface="Wingdings" pitchFamily="2" charset="2"/>
              </a:rPr>
              <a:t>Add an issue to your repository. </a:t>
            </a:r>
          </a:p>
          <a:p>
            <a:pPr lvl="1"/>
            <a:r>
              <a:rPr lang="en-US" altLang="en-US" sz="2400" dirty="0">
                <a:ea typeface="Arial" panose="020B0604020202020204" pitchFamily="34" charset="0"/>
                <a:sym typeface="Wingdings" pitchFamily="2" charset="2"/>
              </a:rPr>
              <a:t>Add a comment to the issue</a:t>
            </a:r>
          </a:p>
          <a:p>
            <a:pPr lvl="1"/>
            <a:r>
              <a:rPr lang="en-US" altLang="en-US" sz="2400" dirty="0">
                <a:ea typeface="Arial" panose="020B0604020202020204" pitchFamily="34" charset="0"/>
                <a:sym typeface="Wingdings" pitchFamily="2" charset="2"/>
              </a:rPr>
              <a:t>Add a final comment and close the issue</a:t>
            </a:r>
            <a:endParaRPr lang="en-US" altLang="en-US" sz="2400" dirty="0"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26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8839-8826-E944-8A39-EA0590F1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574F-95C2-DB43-809D-3C21F1AA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5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621D8D8D-2DA0-334A-A7CE-D0909293A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Summer School 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01EF01-DEBC-1D41-8988-719B73F6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Day 0: R bootcamp</a:t>
            </a:r>
          </a:p>
          <a:p>
            <a:pPr>
              <a:defRPr/>
            </a:pPr>
            <a:r>
              <a:rPr lang="en-US" dirty="0"/>
              <a:t>Day 1: Workflow, Google App Engine</a:t>
            </a:r>
          </a:p>
          <a:p>
            <a:pPr>
              <a:defRPr/>
            </a:pPr>
            <a:r>
              <a:rPr lang="en-US" dirty="0"/>
              <a:t>Day 2: Online Experiments</a:t>
            </a:r>
          </a:p>
          <a:p>
            <a:pPr>
              <a:defRPr/>
            </a:pPr>
            <a:r>
              <a:rPr lang="en-US" dirty="0"/>
              <a:t>Day 3: Data wrangling, visualization</a:t>
            </a:r>
          </a:p>
          <a:p>
            <a:pPr>
              <a:defRPr/>
            </a:pPr>
            <a:r>
              <a:rPr lang="en-US" dirty="0"/>
              <a:t>Day 4: Statistics, Probabilistic models</a:t>
            </a:r>
          </a:p>
          <a:p>
            <a:pPr>
              <a:defRPr/>
            </a:pPr>
            <a:r>
              <a:rPr lang="en-US" dirty="0"/>
              <a:t>Day 5: Experience sampling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1CB6DEEB-52F6-DA44-94F3-153FC6BF9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Announcements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23A6D9B-C151-324A-AEE5-9C377F7D1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Piazza</a:t>
            </a:r>
          </a:p>
          <a:p>
            <a:r>
              <a:rPr lang="en-US" altLang="en-US" dirty="0"/>
              <a:t>Photo today: 4:40 at steps of Melbourne School of Design </a:t>
            </a:r>
          </a:p>
          <a:p>
            <a:r>
              <a:rPr lang="en-US" altLang="en-US" dirty="0"/>
              <a:t>Dinner tonight: 5:00 in the courtyard of the Redmond Barry building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AB74C95-96DD-A04F-850B-93F0C43E3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04800" y="274638"/>
            <a:ext cx="9525000" cy="1143000"/>
          </a:xfrm>
        </p:spPr>
        <p:txBody>
          <a:bodyPr/>
          <a:lstStyle/>
          <a:p>
            <a:r>
              <a:rPr lang="en-US" altLang="en-US" sz="4000"/>
              <a:t>Day 1: Workflow, Google App Engine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E5FC6785-83DA-014C-9A78-1A66A626F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/>
              <a:t>Git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Project organization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(lunch)</a:t>
            </a:r>
            <a:br>
              <a:rPr lang="en-US" altLang="en-US" dirty="0"/>
            </a:br>
            <a:endParaRPr lang="en-US" altLang="en-US" dirty="0"/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Internet and webpages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Deploying to Google App Engine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606F08FC-FD06-7640-AAA6-3AF9D0A24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workflow matters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8DF4A131-62CE-5E4C-B18B-33CC8A2D5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good workflow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saves time in the long run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helps you avoid errors 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makes it easy for others to reproduce your work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D216A805-6F6F-AB4D-A25D-BE6EAA705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Replication crisis</a:t>
            </a:r>
          </a:p>
        </p:txBody>
      </p:sp>
      <p:pic>
        <p:nvPicPr>
          <p:cNvPr id="27650" name="Picture 3">
            <a:extLst>
              <a:ext uri="{FF2B5EF4-FFF2-40B4-BE49-F238E27FC236}">
                <a16:creationId xmlns:a16="http://schemas.microsoft.com/office/drawing/2014/main" id="{5B86AFAA-EE56-1F49-A0BF-699C8E69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219200"/>
            <a:ext cx="586740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F7000A5-4AA1-8C4D-9CBE-0FEA5EEFD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n-US" altLang="en-US"/>
              <a:t>Reproducing computational work</a:t>
            </a:r>
          </a:p>
        </p:txBody>
      </p:sp>
      <p:pic>
        <p:nvPicPr>
          <p:cNvPr id="28674" name="Picture 4">
            <a:extLst>
              <a:ext uri="{FF2B5EF4-FFF2-40B4-BE49-F238E27FC236}">
                <a16:creationId xmlns:a16="http://schemas.microsoft.com/office/drawing/2014/main" id="{C5F3AF15-E797-F745-9229-4469FCE7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</TotalTime>
  <Words>566</Words>
  <Application>Microsoft Macintosh PowerPoint</Application>
  <PresentationFormat>On-screen Show (4:3)</PresentationFormat>
  <Paragraphs>94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Courier</vt:lpstr>
      <vt:lpstr>Default Design</vt:lpstr>
      <vt:lpstr>Welcome to Day 1!</vt:lpstr>
      <vt:lpstr>PowerPoint Presentation</vt:lpstr>
      <vt:lpstr>Introductions</vt:lpstr>
      <vt:lpstr>Summer School Overview</vt:lpstr>
      <vt:lpstr>Announcements</vt:lpstr>
      <vt:lpstr>Day 1: Workflow, Google App Engine</vt:lpstr>
      <vt:lpstr>Why workflow matters</vt:lpstr>
      <vt:lpstr>Replication crisis</vt:lpstr>
      <vt:lpstr>Reproducing computational work</vt:lpstr>
      <vt:lpstr>Version control with Git</vt:lpstr>
      <vt:lpstr>PowerPoint Presentation</vt:lpstr>
      <vt:lpstr>Exercises (follow tutorial)</vt:lpstr>
      <vt:lpstr>GitHub</vt:lpstr>
      <vt:lpstr>Exercise: Cloning a repository</vt:lpstr>
      <vt:lpstr>Exercise: make your own repository</vt:lpstr>
      <vt:lpstr>Exercises</vt:lpstr>
      <vt:lpstr>Exercises</vt:lpstr>
      <vt:lpstr>Collaborating using GitHub</vt:lpstr>
      <vt:lpstr>Using the issue tracker</vt:lpstr>
      <vt:lpstr>Using the issue tracker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methods in Cognitive Science</dc:title>
  <dc:creator>Charles Kemp</dc:creator>
  <cp:lastModifiedBy>Charles Kemp</cp:lastModifiedBy>
  <cp:revision>165</cp:revision>
  <cp:lastPrinted>2019-12-15T10:20:42Z</cp:lastPrinted>
  <dcterms:created xsi:type="dcterms:W3CDTF">2008-02-03T14:34:18Z</dcterms:created>
  <dcterms:modified xsi:type="dcterms:W3CDTF">2019-12-16T00:01:45Z</dcterms:modified>
</cp:coreProperties>
</file>