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1.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7" name="Shape 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nl"/>
              <a:t>ALLEMAAL</a:t>
            </a:r>
          </a:p>
          <a:p>
            <a:pPr rtl="0">
              <a:spcBef>
                <a:spcPts val="0"/>
              </a:spcBef>
              <a:buNone/>
            </a:pPr>
            <a:r>
              <a:t/>
            </a:r>
            <a:endParaRPr/>
          </a:p>
          <a:p>
            <a:pPr>
              <a:spcBef>
                <a:spcPts val="0"/>
              </a:spcBef>
              <a:buNone/>
            </a:pPr>
            <a:r>
              <a:rPr lang="nl"/>
              <a:t>glenn latomme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nl"/>
              <a:t>Nicolas:</a:t>
            </a:r>
          </a:p>
          <a:p>
            <a:pPr rtl="0">
              <a:spcBef>
                <a:spcPts val="0"/>
              </a:spcBef>
              <a:buNone/>
            </a:pPr>
            <a:r>
              <a:t/>
            </a:r>
            <a:endParaRPr/>
          </a:p>
          <a:p>
            <a:pPr rtl="0">
              <a:spcBef>
                <a:spcPts val="0"/>
              </a:spcBef>
              <a:buNone/>
            </a:pPr>
            <a:r>
              <a:rPr lang="nl"/>
              <a:t>Shops kunnen ook op subdomein, appart domein draaien</a:t>
            </a:r>
          </a:p>
          <a:p>
            <a:pPr rtl="0">
              <a:spcBef>
                <a:spcPts val="0"/>
              </a:spcBef>
              <a:buNone/>
            </a:pPr>
            <a:r>
              <a:t/>
            </a:r>
            <a:endParaRPr/>
          </a:p>
          <a:p>
            <a:pPr rtl="0">
              <a:spcBef>
                <a:spcPts val="0"/>
              </a:spcBef>
              <a:buNone/>
            </a:pPr>
            <a:r>
              <a:rPr lang="nl"/>
              <a:t>Nu word er wanneer je een board zoekt alleen gesorteerd op meest gefavorite pin, maar met andere algoritmes, kunnen ook nieuwe posts die net gemaakt zijn</a:t>
            </a:r>
          </a:p>
          <a:p>
            <a:pPr>
              <a:spcBef>
                <a:spcPts val="0"/>
              </a:spcBef>
              <a:buNone/>
            </a:pPr>
            <a:r>
              <a:rPr lang="nl"/>
              <a:t>naar boven komen, en/of van gebruikers die in het algemeen zeer behulpzaam bleken te zijn, ook een hogere plaats geven voor hun pins in een board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2" name="Shape 9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nl"/>
              <a:t>Glenn:</a:t>
            </a:r>
          </a:p>
          <a:p>
            <a:pPr rtl="0">
              <a:spcBef>
                <a:spcPts val="0"/>
              </a:spcBef>
              <a:buNone/>
            </a:pPr>
            <a:r>
              <a:t/>
            </a:r>
            <a:endParaRPr/>
          </a:p>
          <a:p>
            <a:pPr rtl="0">
              <a:spcBef>
                <a:spcPts val="0"/>
              </a:spcBef>
              <a:buNone/>
            </a:pPr>
            <a:r>
              <a:rPr lang="nl"/>
              <a:t>overzicht technieken gebruikt</a:t>
            </a:r>
          </a:p>
          <a:p>
            <a:pPr rtl="0">
              <a:spcBef>
                <a:spcPts val="0"/>
              </a:spcBef>
              <a:buNone/>
            </a:pPr>
            <a:r>
              <a:t/>
            </a:r>
            <a:endParaRPr/>
          </a:p>
          <a:p>
            <a:pPr rtl="0">
              <a:spcBef>
                <a:spcPts val="0"/>
              </a:spcBef>
              <a:buNone/>
            </a:pPr>
            <a:r>
              <a:rPr lang="nl"/>
              <a:t>Laravel: models, seeds, eens iets nieuws </a:t>
            </a:r>
          </a:p>
          <a:p>
            <a:pPr rtl="0">
              <a:spcBef>
                <a:spcPts val="0"/>
              </a:spcBef>
              <a:buNone/>
            </a:pPr>
            <a:r>
              <a:rPr lang="nl"/>
              <a:t>Mysql: goed voor wanneer er niet veel gebruikers zijn, phpmyadmin</a:t>
            </a:r>
          </a:p>
          <a:p>
            <a:pPr rtl="0">
              <a:spcBef>
                <a:spcPts val="0"/>
              </a:spcBef>
              <a:buNone/>
            </a:pPr>
            <a:r>
              <a:rPr lang="nl"/>
              <a:t>Server: Gemakkelijke toegang, snellere toegang, nadeel poort</a:t>
            </a:r>
          </a:p>
          <a:p>
            <a:pPr>
              <a:spcBef>
                <a:spcPts val="0"/>
              </a:spcBef>
              <a:buNone/>
            </a:pPr>
            <a:r>
              <a:rPr lang="nl"/>
              <a:t>VCS: Github uit gewoonte, en gitlab voor school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nl"/>
              <a:t>Jesse</a:t>
            </a:r>
          </a:p>
          <a:p>
            <a:pPr rtl="0">
              <a:spcBef>
                <a:spcPts val="0"/>
              </a:spcBef>
              <a:buNone/>
            </a:pPr>
            <a:r>
              <a:t/>
            </a:r>
            <a:endParaRPr/>
          </a:p>
          <a:p>
            <a:pPr>
              <a:spcBef>
                <a:spcPts val="0"/>
              </a:spcBef>
              <a:buNone/>
            </a:pPr>
            <a:r>
              <a:rPr lang="nl"/>
              <a:t>Inlevevings vermogen is als  mannelijke icters voor een platform te maken voor vrouwelijke niet ict’ers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3" name="Shape 3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lnSpc>
                <a:spcPct val="115000"/>
              </a:lnSpc>
              <a:spcBef>
                <a:spcPts val="0"/>
              </a:spcBef>
              <a:spcAft>
                <a:spcPts val="1000"/>
              </a:spcAft>
              <a:buNone/>
            </a:pPr>
            <a:r>
              <a:rPr sz="1200" lang="nl">
                <a:solidFill>
                  <a:schemeClr val="dk1"/>
                </a:solidFill>
                <a:latin typeface="Calibri"/>
                <a:ea typeface="Calibri"/>
                <a:cs typeface="Calibri"/>
                <a:sym typeface="Calibri"/>
              </a:rPr>
              <a:t>Glenn: </a:t>
            </a:r>
          </a:p>
          <a:p>
            <a:pPr rtl="0" lvl="0">
              <a:lnSpc>
                <a:spcPct val="115000"/>
              </a:lnSpc>
              <a:spcBef>
                <a:spcPts val="0"/>
              </a:spcBef>
              <a:spcAft>
                <a:spcPts val="1000"/>
              </a:spcAft>
              <a:buClr>
                <a:schemeClr val="dk1"/>
              </a:buClr>
              <a:buSzPct val="91666"/>
              <a:buFont typeface="Arial"/>
              <a:buNone/>
            </a:pPr>
            <a:r>
              <a:rPr sz="1200" lang="nl">
                <a:solidFill>
                  <a:schemeClr val="dk1"/>
                </a:solidFill>
                <a:latin typeface="Calibri"/>
                <a:ea typeface="Calibri"/>
                <a:cs typeface="Calibri"/>
                <a:sym typeface="Calibri"/>
              </a:rPr>
              <a:t>In het kader van het Europese WINGS project (Women Entrepeneurship) ontwikkelen we een pinterest - achtig platform waar vrouwen interessante artikels, tutorials, jobaanbiedingen,… met elkaar kunnen delen via pins. Ook zal het mogelijk zijn om zelfgemaakte zaken te verkopen via deze site, bvb wanneer men zelf olijfolie maakt zal men deze via een pin kunnen aanbieden met een prijs bij om ze zo te kunnen verkopen.</a:t>
            </a:r>
          </a:p>
          <a:p>
            <a:pPr rtl="0" lvl="0">
              <a:lnSpc>
                <a:spcPct val="115000"/>
              </a:lnSpc>
              <a:spcBef>
                <a:spcPts val="0"/>
              </a:spcBef>
              <a:spcAft>
                <a:spcPts val="1000"/>
              </a:spcAft>
              <a:buClr>
                <a:schemeClr val="dk1"/>
              </a:buClr>
              <a:buSzPct val="91666"/>
              <a:buFont typeface="Arial"/>
              <a:buNone/>
            </a:pPr>
            <a:r>
              <a:rPr sz="1200" lang="nl">
                <a:solidFill>
                  <a:schemeClr val="dk1"/>
                </a:solidFill>
                <a:latin typeface="Calibri"/>
                <a:ea typeface="Calibri"/>
                <a:cs typeface="Calibri"/>
                <a:sym typeface="Calibri"/>
              </a:rPr>
              <a:t>Je zal je ook op andere pins kunnen “abonneren”,  of commentaar geven op een pin, vragen stellen en zelf dus ook pins delen met anderen. </a:t>
            </a:r>
          </a:p>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nl"/>
              <a:t>Nicolas: </a:t>
            </a:r>
          </a:p>
          <a:p>
            <a:pPr rtl="0">
              <a:spcBef>
                <a:spcPts val="0"/>
              </a:spcBef>
              <a:buNone/>
            </a:pPr>
            <a:r>
              <a:rPr lang="nl"/>
              <a:t>De mogelijkheid voor het repinnen, pinnen en aanmaken van boards. </a:t>
            </a:r>
          </a:p>
          <a:p>
            <a:pPr rtl="0">
              <a:spcBef>
                <a:spcPts val="0"/>
              </a:spcBef>
              <a:buNone/>
            </a:pPr>
            <a:r>
              <a:t/>
            </a:r>
            <a:endParaRPr/>
          </a:p>
          <a:p>
            <a:pPr rtl="0">
              <a:spcBef>
                <a:spcPts val="0"/>
              </a:spcBef>
              <a:buNone/>
            </a:pPr>
            <a:r>
              <a:rPr lang="nl"/>
              <a:t>Reacties maken op pins, wat niet alleen de gebruiker kan appreciatie geven, maar ook feedback / inspiriatie voor nieuwe dingen</a:t>
            </a:r>
          </a:p>
          <a:p>
            <a:pPr rtl="0">
              <a:spcBef>
                <a:spcPts val="0"/>
              </a:spcBef>
              <a:buNone/>
            </a:pPr>
            <a:r>
              <a:t/>
            </a:r>
            <a:endParaRPr/>
          </a:p>
          <a:p>
            <a:pPr>
              <a:spcBef>
                <a:spcPts val="0"/>
              </a:spcBef>
              <a:buNone/>
            </a:pPr>
            <a:r>
              <a:rPr lang="nl"/>
              <a:t>Favorites zorgt er voor dat er in een board gemakkelijk kan getoond worden welke pins er belangrijk zijn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nl"/>
              <a:t>Jesse: </a:t>
            </a:r>
          </a:p>
          <a:p>
            <a:pPr rtl="0" lvl="0">
              <a:spcBef>
                <a:spcPts val="600"/>
              </a:spcBef>
              <a:buNone/>
            </a:pPr>
            <a:r>
              <a:rPr lang="nl">
                <a:solidFill>
                  <a:schemeClr val="dk1"/>
                </a:solidFill>
              </a:rPr>
              <a:t>Report systeem voor ongepaste pins</a:t>
            </a:r>
          </a:p>
          <a:p>
            <a:pPr rtl="0" lvl="0">
              <a:spcBef>
                <a:spcPts val="600"/>
              </a:spcBef>
              <a:buNone/>
            </a:pPr>
            <a:r>
              <a:rPr lang="nl">
                <a:solidFill>
                  <a:schemeClr val="dk1"/>
                </a:solidFill>
              </a:rPr>
              <a:t>Webshop gekoppeld aan de verkoop pins</a:t>
            </a:r>
          </a:p>
          <a:p>
            <a:pPr rtl="0" lvl="0">
              <a:spcBef>
                <a:spcPts val="600"/>
              </a:spcBef>
              <a:buNone/>
            </a:pPr>
            <a:r>
              <a:rPr lang="nl">
                <a:solidFill>
                  <a:schemeClr val="dk1"/>
                </a:solidFill>
              </a:rPr>
              <a:t>Caching van foto’s</a:t>
            </a:r>
          </a:p>
          <a:p>
            <a:pPr rtl="0" lvl="0">
              <a:spcBef>
                <a:spcPts val="600"/>
              </a:spcBef>
              <a:buClr>
                <a:schemeClr val="dk1"/>
              </a:buClr>
              <a:buFont typeface="Arial"/>
              <a:buNone/>
            </a:pPr>
            <a:r>
              <a:t/>
            </a:r>
            <a:endParaRPr>
              <a:solidFill>
                <a:schemeClr val="dk1"/>
              </a:solidFill>
            </a:endParaRPr>
          </a:p>
          <a:p>
            <a:pPr rtl="0" lvl="0">
              <a:spcBef>
                <a:spcPts val="600"/>
              </a:spcBef>
              <a:buClr>
                <a:schemeClr val="dk1"/>
              </a:buClr>
              <a:buFont typeface="Arial"/>
              <a:buNone/>
            </a:pPr>
            <a:r>
              <a:t/>
            </a:r>
            <a:endParaRPr>
              <a:solidFill>
                <a:schemeClr val="dk1"/>
              </a:solidFill>
            </a:endParaRPr>
          </a:p>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indent="0" marL="0">
              <a:spcBef>
                <a:spcPts val="480"/>
              </a:spcBef>
              <a:buNone/>
            </a:pPr>
            <a:r>
              <a:rPr lang="nl">
                <a:solidFill>
                  <a:schemeClr val="dk1"/>
                </a:solidFill>
              </a:rPr>
              <a:t>Jesse</a:t>
            </a:r>
          </a:p>
          <a:p>
            <a:pPr rtl="0" lvl="0" indent="0" marL="0">
              <a:spcBef>
                <a:spcPts val="480"/>
              </a:spcBef>
              <a:buNone/>
            </a:pPr>
            <a:r>
              <a:rPr lang="nl">
                <a:solidFill>
                  <a:schemeClr val="dk1"/>
                </a:solidFill>
              </a:rPr>
              <a:t>Intuïtief</a:t>
            </a:r>
          </a:p>
          <a:p>
            <a:pPr rtl="0" lvl="0" indent="0" marL="0">
              <a:spcBef>
                <a:spcPts val="480"/>
              </a:spcBef>
              <a:buNone/>
            </a:pPr>
            <a:r>
              <a:rPr lang="nl">
                <a:solidFill>
                  <a:schemeClr val="dk1"/>
                </a:solidFill>
              </a:rPr>
              <a:t>Responsief</a:t>
            </a:r>
          </a:p>
          <a:p>
            <a:pPr rtl="0" lvl="0" indent="0" marL="0">
              <a:spcBef>
                <a:spcPts val="480"/>
              </a:spcBef>
              <a:buNone/>
            </a:pPr>
            <a:r>
              <a:rPr lang="nl">
                <a:solidFill>
                  <a:schemeClr val="dk1"/>
                </a:solidFill>
              </a:rPr>
              <a:t>Overzichtelijk</a:t>
            </a:r>
          </a:p>
          <a:p>
            <a:pPr rtl="0" lvl="0" indent="0" marL="0">
              <a:spcBef>
                <a:spcPts val="480"/>
              </a:spcBef>
              <a:buNone/>
            </a:pPr>
            <a:r>
              <a:rPr lang="nl">
                <a:solidFill>
                  <a:schemeClr val="dk1"/>
                </a:solidFill>
              </a:rPr>
              <a:t>Minimalistisch</a:t>
            </a:r>
          </a:p>
          <a:p>
            <a:pPr rtl="0" lvl="0" indent="0" marL="0">
              <a:spcBef>
                <a:spcPts val="480"/>
              </a:spcBef>
              <a:buNone/>
            </a:pPr>
            <a:r>
              <a:rPr lang="nl">
                <a:solidFill>
                  <a:schemeClr val="dk1"/>
                </a:solidFill>
              </a:rPr>
              <a:t>Nadruk op content</a:t>
            </a:r>
          </a:p>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nl"/>
              <a:t>Jesse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3" name="Shape 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nl"/>
              <a:t>Jesse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nl"/>
              <a:t>Glenn:</a:t>
            </a:r>
          </a:p>
          <a:p>
            <a:pPr rtl="0">
              <a:spcBef>
                <a:spcPts val="0"/>
              </a:spcBef>
              <a:buNone/>
            </a:pPr>
            <a:r>
              <a:t/>
            </a:r>
            <a:endParaRPr/>
          </a:p>
          <a:p>
            <a:pPr rtl="0">
              <a:spcBef>
                <a:spcPts val="0"/>
              </a:spcBef>
              <a:buNone/>
            </a:pPr>
            <a:r>
              <a:rPr lang="nl"/>
              <a:t>Volledig Laravel</a:t>
            </a:r>
          </a:p>
          <a:p>
            <a:pPr rtl="0">
              <a:spcBef>
                <a:spcPts val="0"/>
              </a:spcBef>
              <a:buNone/>
            </a:pPr>
            <a:r>
              <a:rPr lang="nl"/>
              <a:t>Waarom:</a:t>
            </a:r>
          </a:p>
          <a:p>
            <a:pPr rtl="0">
              <a:spcBef>
                <a:spcPts val="0"/>
              </a:spcBef>
              <a:buNone/>
            </a:pPr>
            <a:r>
              <a:rPr lang="nl"/>
              <a:t>	Opkomend Framework</a:t>
            </a:r>
          </a:p>
          <a:p>
            <a:pPr rtl="0">
              <a:spcBef>
                <a:spcPts val="0"/>
              </a:spcBef>
              <a:buNone/>
            </a:pPr>
            <a:r>
              <a:rPr lang="nl"/>
              <a:t>	Goede integratie databank</a:t>
            </a:r>
          </a:p>
          <a:p>
            <a:pPr rtl="0">
              <a:spcBef>
                <a:spcPts val="0"/>
              </a:spcBef>
              <a:buNone/>
            </a:pPr>
            <a:r>
              <a:rPr lang="nl"/>
              <a:t>	Models</a:t>
            </a:r>
          </a:p>
          <a:p>
            <a:pPr>
              <a:spcBef>
                <a:spcPts val="0"/>
              </a:spcBef>
              <a:buNone/>
            </a:pPr>
            <a:r>
              <a:rPr lang="nl"/>
              <a:t>	Composer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5" name="Shape 7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nl"/>
              <a:t>Nicolas</a:t>
            </a:r>
          </a:p>
          <a:p>
            <a:pPr rtl="0">
              <a:spcBef>
                <a:spcPts val="0"/>
              </a:spcBef>
              <a:buNone/>
            </a:pPr>
            <a:r>
              <a:t/>
            </a:r>
            <a:endParaRPr/>
          </a:p>
          <a:p>
            <a:pPr rtl="0" lvl="0">
              <a:lnSpc>
                <a:spcPct val="115000"/>
              </a:lnSpc>
              <a:spcBef>
                <a:spcPts val="0"/>
              </a:spcBef>
              <a:buNone/>
            </a:pPr>
            <a:r>
              <a:rPr lang="nl">
                <a:solidFill>
                  <a:schemeClr val="dk1"/>
                </a:solidFill>
              </a:rPr>
              <a:t>Onze term extractor bepaalt de belangrijke termen van een stuk inhoud. Daarvoor worden taalkundige tools zoals POS(Part-Of-Speech) en een aantal eenvoudige statische analyses gebruikt om de termen en sterkte van een bepaald woord te bepalen. POS tagging is een softwaremethode die parts-of-speech (woordsoorten en eventuele kenmerken) toekent aan woorden in een zin. </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799"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99"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99" cx="8229600"/>
          </a:xfrm>
          <a:prstGeom prst="rect">
            <a:avLst/>
          </a:prstGeom>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1130725" x="1019100"/>
            <a:ext cy="1019100" cx="7105799"/>
          </a:xfrm>
          <a:prstGeom prst="rect">
            <a:avLst/>
          </a:prstGeom>
        </p:spPr>
        <p:txBody>
          <a:bodyPr bIns="91425" rIns="91425" lIns="91425" tIns="91425" anchor="b" anchorCtr="0">
            <a:noAutofit/>
          </a:bodyPr>
          <a:lstStyle/>
          <a:p>
            <a:pPr algn="ctr">
              <a:spcBef>
                <a:spcPts val="0"/>
              </a:spcBef>
              <a:buNone/>
            </a:pPr>
            <a:r>
              <a:rPr lang="nl"/>
              <a:t>WomanInterest</a:t>
            </a:r>
          </a:p>
        </p:txBody>
      </p:sp>
      <p:sp>
        <p:nvSpPr>
          <p:cNvPr id="24" name="Shape 24"/>
          <p:cNvSpPr txBox="1"/>
          <p:nvPr>
            <p:ph idx="1" type="subTitle"/>
          </p:nvPr>
        </p:nvSpPr>
        <p:spPr>
          <a:xfrm>
            <a:off y="2258725" x="936525"/>
            <a:ext cy="1609799" cx="7105799"/>
          </a:xfrm>
          <a:prstGeom prst="rect">
            <a:avLst/>
          </a:prstGeom>
        </p:spPr>
        <p:txBody>
          <a:bodyPr bIns="91425" rIns="91425" lIns="91425" tIns="91425" anchor="t" anchorCtr="0">
            <a:noAutofit/>
          </a:bodyPr>
          <a:lstStyle/>
          <a:p>
            <a:pPr algn="ctr" rtl="0">
              <a:spcBef>
                <a:spcPts val="0"/>
              </a:spcBef>
              <a:buNone/>
            </a:pPr>
            <a:r>
              <a:rPr b="1" sz="1400" lang="nl">
                <a:solidFill>
                  <a:srgbClr val="434343"/>
                </a:solidFill>
              </a:rPr>
              <a:t>Groepsleden</a:t>
            </a:r>
          </a:p>
          <a:p>
            <a:pPr algn="ctr" rtl="0">
              <a:spcBef>
                <a:spcPts val="0"/>
              </a:spcBef>
              <a:buNone/>
            </a:pPr>
            <a:r>
              <a:rPr sz="1200" lang="nl"/>
              <a:t>Struyvelt Jesse</a:t>
            </a:r>
          </a:p>
          <a:p>
            <a:pPr algn="ctr" rtl="0">
              <a:spcBef>
                <a:spcPts val="0"/>
              </a:spcBef>
              <a:buNone/>
            </a:pPr>
            <a:r>
              <a:rPr sz="1200" lang="nl"/>
              <a:t>Vanhulle Nicolas</a:t>
            </a:r>
          </a:p>
          <a:p>
            <a:pPr algn="ctr" rtl="0">
              <a:spcBef>
                <a:spcPts val="0"/>
              </a:spcBef>
              <a:buNone/>
            </a:pPr>
            <a:r>
              <a:rPr sz="1200" lang="nl"/>
              <a:t>Latomme Glenn</a:t>
            </a:r>
          </a:p>
          <a:p>
            <a:pPr algn="ctr" rtl="0">
              <a:spcBef>
                <a:spcPts val="0"/>
              </a:spcBef>
              <a:buNone/>
            </a:pPr>
            <a:r>
              <a:t/>
            </a:r>
            <a:endParaRPr sz="1200"/>
          </a:p>
          <a:p>
            <a:pPr algn="ctr" rtl="0">
              <a:spcBef>
                <a:spcPts val="0"/>
              </a:spcBef>
              <a:buNone/>
            </a:pPr>
            <a:r>
              <a:rPr b="1" sz="1400" lang="nl">
                <a:solidFill>
                  <a:srgbClr val="434343"/>
                </a:solidFill>
              </a:rPr>
              <a:t>Begeleidende docent</a:t>
            </a:r>
          </a:p>
          <a:p>
            <a:pPr algn="ctr" rtl="0">
              <a:spcBef>
                <a:spcPts val="0"/>
              </a:spcBef>
              <a:buNone/>
            </a:pPr>
            <a:r>
              <a:rPr sz="1200" lang="nl"/>
              <a:t>Katja Verbeeck</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title"/>
          </p:nvPr>
        </p:nvSpPr>
        <p:spPr>
          <a:xfrm>
            <a:off y="2143053" x="457200"/>
            <a:ext cy="857400" cx="8229600"/>
          </a:xfrm>
          <a:prstGeom prst="rect">
            <a:avLst/>
          </a:prstGeom>
        </p:spPr>
        <p:txBody>
          <a:bodyPr bIns="91425" rIns="91425" lIns="91425" tIns="91425" anchor="b" anchorCtr="0">
            <a:noAutofit/>
          </a:bodyPr>
          <a:lstStyle/>
          <a:p>
            <a:pPr algn="ctr">
              <a:spcBef>
                <a:spcPts val="0"/>
              </a:spcBef>
              <a:buNone/>
            </a:pPr>
            <a:r>
              <a:rPr lang="nl"/>
              <a:t>Demo</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nl"/>
              <a:t>Toekomstige features</a:t>
            </a:r>
          </a:p>
        </p:txBody>
      </p:sp>
      <p:sp>
        <p:nvSpPr>
          <p:cNvPr id="83" name="Shape 8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spcBef>
                <a:spcPts val="0"/>
              </a:spcBef>
              <a:buClr>
                <a:schemeClr val="dk1"/>
              </a:buClr>
              <a:buSzPct val="100000"/>
              <a:buFont typeface="Arial"/>
              <a:buChar char="●"/>
            </a:pPr>
            <a:r>
              <a:rPr sz="1800" lang="nl"/>
              <a:t>Privé shop op subdomein</a:t>
            </a:r>
          </a:p>
          <a:p>
            <a:pPr rtl="0" lvl="0" indent="-342900" marL="457200">
              <a:spcBef>
                <a:spcPts val="0"/>
              </a:spcBef>
              <a:buClr>
                <a:schemeClr val="dk1"/>
              </a:buClr>
              <a:buSzPct val="100000"/>
              <a:buFont typeface="Arial"/>
              <a:buChar char="●"/>
            </a:pPr>
            <a:r>
              <a:rPr sz="1800" lang="nl"/>
              <a:t>Verbeteren algoritmes van pinboard</a:t>
            </a:r>
          </a:p>
          <a:p>
            <a:pPr rtl="0" lvl="0" indent="-342900" marL="457200">
              <a:spcBef>
                <a:spcPts val="0"/>
              </a:spcBef>
              <a:buClr>
                <a:schemeClr val="dk1"/>
              </a:buClr>
              <a:buSzPct val="100000"/>
              <a:buFont typeface="Arial"/>
              <a:buChar char="●"/>
            </a:pPr>
            <a:r>
              <a:rPr sz="1800" lang="nl"/>
              <a:t>Betalende smart ads tussen pins</a:t>
            </a:r>
          </a:p>
          <a:p>
            <a:pPr rtl="0" lvl="0" indent="-342900" marL="457200">
              <a:spcBef>
                <a:spcPts val="0"/>
              </a:spcBef>
              <a:buClr>
                <a:schemeClr val="dk1"/>
              </a:buClr>
              <a:buSzPct val="100000"/>
              <a:buFont typeface="Arial"/>
              <a:buChar char="●"/>
            </a:pPr>
            <a:r>
              <a:rPr sz="1800" lang="nl"/>
              <a:t>Mobiele app</a:t>
            </a:r>
          </a:p>
          <a:p>
            <a:pPr rtl="0" lvl="0" indent="-342900" marL="457200">
              <a:spcBef>
                <a:spcPts val="0"/>
              </a:spcBef>
              <a:buClr>
                <a:schemeClr val="dk1"/>
              </a:buClr>
              <a:buSzPct val="100000"/>
              <a:buFont typeface="Arial"/>
              <a:buChar char="●"/>
            </a:pPr>
            <a:r>
              <a:rPr sz="1800" lang="nl"/>
              <a:t>Beveiligingsupdates</a:t>
            </a:r>
          </a:p>
          <a:p>
            <a:pPr rtl="0" lvl="1" indent="-342900" marL="914400">
              <a:spcBef>
                <a:spcPts val="0"/>
              </a:spcBef>
              <a:buClr>
                <a:schemeClr val="dk1"/>
              </a:buClr>
              <a:buSzPct val="100000"/>
              <a:buFont typeface="Courier New"/>
              <a:buChar char="o"/>
            </a:pPr>
            <a:r>
              <a:rPr sz="1800" lang="nl"/>
              <a:t>Captcha</a:t>
            </a:r>
          </a:p>
          <a:p>
            <a:pPr rtl="0" lvl="0" indent="-342900" marL="457200">
              <a:spcBef>
                <a:spcPts val="0"/>
              </a:spcBef>
              <a:buClr>
                <a:schemeClr val="dk1"/>
              </a:buClr>
              <a:buSzPct val="100000"/>
              <a:buFont typeface="Arial"/>
              <a:buChar char="●"/>
            </a:pPr>
            <a:r>
              <a:rPr sz="1800" lang="nl"/>
              <a:t>Fileserver cluster (foto)</a:t>
            </a:r>
          </a:p>
          <a:p>
            <a:pPr rtl="0" lvl="0" indent="-342900" marL="457200">
              <a:spcBef>
                <a:spcPts val="0"/>
              </a:spcBef>
              <a:buClr>
                <a:schemeClr val="dk1"/>
              </a:buClr>
              <a:buSzPct val="100000"/>
              <a:buFont typeface="Arial"/>
              <a:buChar char="●"/>
            </a:pPr>
            <a:r>
              <a:rPr sz="1800" lang="nl"/>
              <a:t>Privacy settings &amp; private boards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nl"/>
              <a:t>Technieken</a:t>
            </a:r>
          </a:p>
        </p:txBody>
      </p:sp>
      <p:sp>
        <p:nvSpPr>
          <p:cNvPr id="89" name="Shape 8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b="1" sz="2400" lang="nl"/>
              <a:t>Framework:</a:t>
            </a:r>
            <a:r>
              <a:rPr sz="2400" lang="nl"/>
              <a:t> Laravel (PHP)</a:t>
            </a:r>
          </a:p>
          <a:p>
            <a:pPr rtl="0" lvl="0" indent="-381000" marL="457200">
              <a:spcBef>
                <a:spcPts val="0"/>
              </a:spcBef>
              <a:buClr>
                <a:schemeClr val="dk1"/>
              </a:buClr>
              <a:buSzPct val="100000"/>
              <a:buFont typeface="Arial"/>
              <a:buChar char="●"/>
            </a:pPr>
            <a:r>
              <a:rPr b="1" sz="2400" lang="nl"/>
              <a:t>Database:</a:t>
            </a:r>
            <a:r>
              <a:rPr sz="2400" lang="nl"/>
              <a:t> MySQL</a:t>
            </a:r>
          </a:p>
          <a:p>
            <a:pPr rtl="0" lvl="0" indent="-381000" marL="457200">
              <a:spcBef>
                <a:spcPts val="0"/>
              </a:spcBef>
              <a:buClr>
                <a:schemeClr val="dk1"/>
              </a:buClr>
              <a:buSzPct val="100000"/>
              <a:buFont typeface="Arial"/>
              <a:buChar char="●"/>
            </a:pPr>
            <a:r>
              <a:rPr b="1" sz="2400" lang="nl"/>
              <a:t>VCS:</a:t>
            </a:r>
            <a:r>
              <a:rPr sz="2400" lang="nl"/>
              <a:t> Github &amp; GitLab</a:t>
            </a:r>
          </a:p>
          <a:p>
            <a:pPr rtl="0" lvl="0" indent="-381000" marL="457200">
              <a:spcBef>
                <a:spcPts val="0"/>
              </a:spcBef>
              <a:buClr>
                <a:schemeClr val="dk1"/>
              </a:buClr>
              <a:buSzPct val="100000"/>
              <a:buFont typeface="Arial"/>
              <a:buChar char="●"/>
            </a:pPr>
            <a:r>
              <a:rPr b="1" sz="2400" lang="nl"/>
              <a:t>Template Engine:</a:t>
            </a:r>
            <a:r>
              <a:rPr sz="2400" lang="nl"/>
              <a:t> Blade</a:t>
            </a:r>
          </a:p>
          <a:p>
            <a:pPr rtl="0" lvl="0" indent="-381000" marL="457200">
              <a:spcBef>
                <a:spcPts val="0"/>
              </a:spcBef>
              <a:buClr>
                <a:schemeClr val="dk1"/>
              </a:buClr>
              <a:buSzPct val="100000"/>
              <a:buFont typeface="Arial"/>
              <a:buChar char="●"/>
            </a:pPr>
            <a:r>
              <a:rPr b="1" sz="2400" lang="nl"/>
              <a:t>HTML5 framework:</a:t>
            </a:r>
            <a:r>
              <a:rPr sz="2400" lang="nl"/>
              <a:t> Bootstrap</a:t>
            </a:r>
          </a:p>
          <a:p>
            <a:pPr rtl="0" lvl="0" indent="-381000" marL="457200">
              <a:spcBef>
                <a:spcPts val="0"/>
              </a:spcBef>
              <a:buClr>
                <a:schemeClr val="dk1"/>
              </a:buClr>
              <a:buSzPct val="100000"/>
              <a:buFont typeface="Arial"/>
              <a:buChar char="●"/>
            </a:pPr>
            <a:r>
              <a:rPr b="1" sz="2400" lang="nl"/>
              <a:t>Theme:</a:t>
            </a:r>
            <a:r>
              <a:rPr sz="2400" lang="nl"/>
              <a:t> Eigen thema</a:t>
            </a:r>
          </a:p>
          <a:p>
            <a:pPr rtl="0" lvl="0" indent="-381000" marL="457200">
              <a:spcBef>
                <a:spcPts val="0"/>
              </a:spcBef>
              <a:buClr>
                <a:schemeClr val="dk1"/>
              </a:buClr>
              <a:buSzPct val="100000"/>
              <a:buFont typeface="Arial"/>
              <a:buChar char="●"/>
            </a:pPr>
            <a:r>
              <a:rPr b="1" sz="2400" lang="nl"/>
              <a:t>Javascript Engine:</a:t>
            </a:r>
            <a:r>
              <a:rPr sz="2400" lang="nl"/>
              <a:t> jQuery</a:t>
            </a:r>
          </a:p>
          <a:p>
            <a:pPr rtl="0" lvl="0" indent="-381000" marL="457200">
              <a:spcBef>
                <a:spcPts val="0"/>
              </a:spcBef>
              <a:buClr>
                <a:schemeClr val="dk1"/>
              </a:buClr>
              <a:buSzPct val="100000"/>
              <a:buFont typeface="Arial"/>
              <a:buChar char="●"/>
            </a:pPr>
            <a:r>
              <a:rPr b="1" sz="2400" lang="nl"/>
              <a:t>FiveFilter:</a:t>
            </a:r>
            <a:r>
              <a:rPr sz="2400" lang="nl"/>
              <a:t> Keyword Extraction</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nl"/>
              <a:t>Conclusie</a:t>
            </a:r>
          </a:p>
        </p:txBody>
      </p:sp>
      <p:sp>
        <p:nvSpPr>
          <p:cNvPr id="95" name="Shape 9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nl"/>
              <a:t>Andere kijk naar content </a:t>
            </a:r>
          </a:p>
          <a:p>
            <a:pPr rtl="0" lvl="0" indent="-381000" marL="457200">
              <a:spcBef>
                <a:spcPts val="0"/>
              </a:spcBef>
              <a:buClr>
                <a:schemeClr val="dk1"/>
              </a:buClr>
              <a:buSzPct val="100000"/>
              <a:buFont typeface="Arial"/>
              <a:buChar char="●"/>
            </a:pPr>
            <a:r>
              <a:rPr sz="2400" lang="nl"/>
              <a:t>Inlevingsvermogen nodig</a:t>
            </a:r>
          </a:p>
          <a:p>
            <a:pPr rtl="0" lvl="0" indent="-381000" marL="457200">
              <a:spcBef>
                <a:spcPts val="0"/>
              </a:spcBef>
              <a:buClr>
                <a:schemeClr val="dk1"/>
              </a:buClr>
              <a:buSzPct val="100000"/>
              <a:buFont typeface="Arial"/>
              <a:buChar char="●"/>
            </a:pPr>
            <a:r>
              <a:rPr sz="2400" lang="nl"/>
              <a:t>Nieuwe technologieën </a:t>
            </a:r>
          </a:p>
          <a:p>
            <a:pPr lvl="0" indent="-381000" marL="457200">
              <a:spcBef>
                <a:spcPts val="0"/>
              </a:spcBef>
              <a:buClr>
                <a:schemeClr val="dk1"/>
              </a:buClr>
              <a:buFont typeface="Arial"/>
              <a:buChar char="●"/>
            </a:pPr>
            <a:r>
              <a:t/>
            </a:r>
            <a:endParaRPr sz="24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nl"/>
              <a:t>Probleemstelling</a:t>
            </a:r>
          </a:p>
        </p:txBody>
      </p:sp>
      <p:sp>
        <p:nvSpPr>
          <p:cNvPr id="30" name="Shape 3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2400" lang="nl"/>
              <a:t>Vrouwen met beperkte middelen een mogelijkheid geven voor:</a:t>
            </a:r>
          </a:p>
          <a:p>
            <a:pPr rtl="0" lvl="0" indent="-381000" marL="457200">
              <a:spcBef>
                <a:spcPts val="0"/>
              </a:spcBef>
              <a:buClr>
                <a:schemeClr val="dk1"/>
              </a:buClr>
              <a:buSzPct val="100000"/>
              <a:buFont typeface="Arial"/>
              <a:buChar char="●"/>
            </a:pPr>
            <a:r>
              <a:rPr sz="2400" lang="nl"/>
              <a:t>Samen te leren en inspireren</a:t>
            </a:r>
          </a:p>
          <a:p>
            <a:pPr rtl="0" lvl="0" indent="-381000" marL="457200">
              <a:spcBef>
                <a:spcPts val="0"/>
              </a:spcBef>
              <a:buClr>
                <a:schemeClr val="dk1"/>
              </a:buClr>
              <a:buSzPct val="100000"/>
              <a:buFont typeface="Arial"/>
              <a:buChar char="●"/>
            </a:pPr>
            <a:r>
              <a:rPr sz="2400" lang="nl"/>
              <a:t>Verkopen van allerlei spullen</a:t>
            </a:r>
          </a:p>
          <a:p>
            <a:pPr lvl="0" indent="-381000" marL="457200">
              <a:spcBef>
                <a:spcPts val="0"/>
              </a:spcBef>
              <a:buClr>
                <a:schemeClr val="dk1"/>
              </a:buClr>
              <a:buSzPct val="100000"/>
              <a:buFont typeface="Arial"/>
              <a:buChar char="●"/>
            </a:pPr>
            <a:r>
              <a:rPr sz="2400" lang="nl"/>
              <a:t>Delen van tutorials, video en foto</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nl"/>
              <a:t>Behaalde doelstellingen</a:t>
            </a:r>
          </a:p>
        </p:txBody>
      </p:sp>
      <p:sp>
        <p:nvSpPr>
          <p:cNvPr id="36" name="Shape 3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spcBef>
                <a:spcPts val="0"/>
              </a:spcBef>
              <a:buClr>
                <a:schemeClr val="dk1"/>
              </a:buClr>
              <a:buSzPct val="100000"/>
              <a:buFont typeface="Arial"/>
              <a:buChar char="●"/>
            </a:pPr>
            <a:r>
              <a:rPr sz="1800" lang="nl"/>
              <a:t>Responsief pinboard systeem</a:t>
            </a:r>
          </a:p>
          <a:p>
            <a:pPr rtl="0" lvl="0" indent="-342900" marL="457200">
              <a:spcBef>
                <a:spcPts val="0"/>
              </a:spcBef>
              <a:buClr>
                <a:schemeClr val="dk1"/>
              </a:buClr>
              <a:buSzPct val="100000"/>
              <a:buFont typeface="Arial"/>
              <a:buChar char="●"/>
            </a:pPr>
            <a:r>
              <a:rPr sz="1800" lang="nl"/>
              <a:t>User management</a:t>
            </a:r>
          </a:p>
          <a:p>
            <a:pPr rtl="0" lvl="1" indent="-342900" marL="914400">
              <a:spcBef>
                <a:spcPts val="0"/>
              </a:spcBef>
              <a:buClr>
                <a:schemeClr val="dk1"/>
              </a:buClr>
              <a:buSzPct val="100000"/>
              <a:buFont typeface="Courier New"/>
              <a:buChar char="o"/>
            </a:pPr>
            <a:r>
              <a:rPr sz="1800" lang="nl"/>
              <a:t>Personalized profiles</a:t>
            </a:r>
          </a:p>
          <a:p>
            <a:pPr rtl="0" lvl="1" indent="-342900" marL="914400">
              <a:spcBef>
                <a:spcPts val="0"/>
              </a:spcBef>
              <a:buClr>
                <a:schemeClr val="dk1"/>
              </a:buClr>
              <a:buSzPct val="100000"/>
              <a:buFont typeface="Courier New"/>
              <a:buChar char="o"/>
            </a:pPr>
            <a:r>
              <a:rPr sz="1800" lang="nl"/>
              <a:t>Personal boards</a:t>
            </a:r>
          </a:p>
          <a:p>
            <a:pPr rtl="0" lvl="0" indent="-342900" marL="457200">
              <a:spcBef>
                <a:spcPts val="0"/>
              </a:spcBef>
              <a:buClr>
                <a:schemeClr val="dk1"/>
              </a:buClr>
              <a:buSzPct val="100000"/>
              <a:buFont typeface="Arial"/>
              <a:buChar char="●"/>
            </a:pPr>
            <a:r>
              <a:rPr sz="1800" lang="nl"/>
              <a:t>Pins</a:t>
            </a:r>
          </a:p>
          <a:p>
            <a:pPr rtl="0" lvl="1" indent="-342900" marL="914400">
              <a:spcBef>
                <a:spcPts val="0"/>
              </a:spcBef>
              <a:buClr>
                <a:schemeClr val="dk1"/>
              </a:buClr>
              <a:buSzPct val="100000"/>
              <a:buFont typeface="Courier New"/>
              <a:buChar char="o"/>
            </a:pPr>
            <a:r>
              <a:rPr sz="1800" lang="nl"/>
              <a:t>Favourites</a:t>
            </a:r>
          </a:p>
          <a:p>
            <a:pPr rtl="0" lvl="1" indent="-342900" marL="914400">
              <a:spcBef>
                <a:spcPts val="0"/>
              </a:spcBef>
              <a:buClr>
                <a:schemeClr val="dk1"/>
              </a:buClr>
              <a:buSzPct val="100000"/>
              <a:buFont typeface="Courier New"/>
              <a:buChar char="o"/>
            </a:pPr>
            <a:r>
              <a:rPr sz="1800" lang="nl"/>
              <a:t>Comments</a:t>
            </a:r>
          </a:p>
          <a:p>
            <a:pPr rtl="0" lvl="1" indent="-342900" marL="914400">
              <a:spcBef>
                <a:spcPts val="0"/>
              </a:spcBef>
              <a:buClr>
                <a:schemeClr val="dk1"/>
              </a:buClr>
              <a:buSzPct val="100000"/>
              <a:buFont typeface="Courier New"/>
              <a:buChar char="o"/>
            </a:pPr>
            <a:r>
              <a:rPr sz="1800" lang="nl"/>
              <a:t>Repin</a:t>
            </a:r>
          </a:p>
          <a:p>
            <a:pPr rtl="0" lvl="0" indent="-342900" marL="457200">
              <a:spcBef>
                <a:spcPts val="0"/>
              </a:spcBef>
              <a:buClr>
                <a:schemeClr val="dk1"/>
              </a:buClr>
              <a:buSzPct val="100000"/>
              <a:buFont typeface="Arial"/>
              <a:buChar char="●"/>
            </a:pPr>
            <a:r>
              <a:rPr sz="1800" lang="nl"/>
              <a:t>Keyword extraction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nl"/>
              <a:t>Niet behaalde doelstellingen</a:t>
            </a:r>
          </a:p>
        </p:txBody>
      </p:sp>
      <p:sp>
        <p:nvSpPr>
          <p:cNvPr id="42" name="Shape 4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nl"/>
              <a:t>Report systeem voor ongepaste pins</a:t>
            </a:r>
          </a:p>
          <a:p>
            <a:pPr rtl="0" lvl="0" indent="-381000" marL="457200">
              <a:spcBef>
                <a:spcPts val="0"/>
              </a:spcBef>
              <a:buClr>
                <a:schemeClr val="dk1"/>
              </a:buClr>
              <a:buSzPct val="100000"/>
              <a:buFont typeface="Arial"/>
              <a:buChar char="●"/>
            </a:pPr>
            <a:r>
              <a:rPr sz="2400" lang="nl"/>
              <a:t>Webshop gekoppeld aan de verkoop pins</a:t>
            </a:r>
          </a:p>
          <a:p>
            <a:pPr rtl="0" lvl="0" indent="-381000" marL="457200">
              <a:spcBef>
                <a:spcPts val="0"/>
              </a:spcBef>
              <a:buClr>
                <a:schemeClr val="dk1"/>
              </a:buClr>
              <a:buSzPct val="100000"/>
              <a:buFont typeface="Arial"/>
              <a:buChar char="●"/>
            </a:pPr>
            <a:r>
              <a:rPr sz="2400" lang="nl"/>
              <a:t>Caching van foto’s</a:t>
            </a:r>
          </a:p>
          <a:p>
            <a:pPr rtl="0">
              <a:spcBef>
                <a:spcPts val="0"/>
              </a:spcBef>
              <a:buNone/>
            </a:pPr>
            <a:r>
              <a:t/>
            </a:r>
            <a:endParaRPr sz="2400"/>
          </a:p>
          <a:p>
            <a:pPr>
              <a:spcBef>
                <a:spcPts val="0"/>
              </a:spcBef>
              <a:buNone/>
            </a:pPr>
            <a:r>
              <a:t/>
            </a:r>
            <a:endParaRPr sz="240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nl"/>
              <a:t>Design &amp; Usability</a:t>
            </a:r>
          </a:p>
        </p:txBody>
      </p:sp>
      <p:sp>
        <p:nvSpPr>
          <p:cNvPr id="48" name="Shape 4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spcBef>
                <a:spcPts val="0"/>
              </a:spcBef>
              <a:buClr>
                <a:schemeClr val="dk1"/>
              </a:buClr>
              <a:buSzPct val="100000"/>
              <a:buFont typeface="Arial"/>
              <a:buChar char="●"/>
            </a:pPr>
            <a:r>
              <a:rPr sz="1800" lang="nl"/>
              <a:t>Doelstelling</a:t>
            </a:r>
          </a:p>
          <a:p>
            <a:pPr rtl="0" lvl="1" indent="-342900" marL="914400">
              <a:spcBef>
                <a:spcPts val="0"/>
              </a:spcBef>
              <a:buClr>
                <a:schemeClr val="dk1"/>
              </a:buClr>
              <a:buSzPct val="100000"/>
              <a:buFont typeface="Courier New"/>
              <a:buChar char="o"/>
            </a:pPr>
            <a:r>
              <a:rPr sz="1800" lang="nl"/>
              <a:t>Intuïtief</a:t>
            </a:r>
          </a:p>
          <a:p>
            <a:pPr rtl="0" lvl="1" indent="-342900" marL="914400">
              <a:spcBef>
                <a:spcPts val="0"/>
              </a:spcBef>
              <a:buClr>
                <a:schemeClr val="dk1"/>
              </a:buClr>
              <a:buSzPct val="100000"/>
              <a:buFont typeface="Courier New"/>
              <a:buChar char="o"/>
            </a:pPr>
            <a:r>
              <a:rPr sz="1800" lang="nl"/>
              <a:t>Responsief</a:t>
            </a:r>
          </a:p>
          <a:p>
            <a:pPr rtl="0" lvl="1" indent="-342900" marL="914400">
              <a:spcBef>
                <a:spcPts val="0"/>
              </a:spcBef>
              <a:buClr>
                <a:schemeClr val="dk1"/>
              </a:buClr>
              <a:buSzPct val="100000"/>
              <a:buFont typeface="Courier New"/>
              <a:buChar char="o"/>
            </a:pPr>
            <a:r>
              <a:rPr sz="1800" lang="nl"/>
              <a:t>Overzichtelijk</a:t>
            </a:r>
          </a:p>
          <a:p>
            <a:pPr rtl="0" lvl="1" indent="-342900" marL="914400">
              <a:spcBef>
                <a:spcPts val="0"/>
              </a:spcBef>
              <a:buClr>
                <a:schemeClr val="dk1"/>
              </a:buClr>
              <a:buSzPct val="100000"/>
              <a:buFont typeface="Courier New"/>
              <a:buChar char="o"/>
            </a:pPr>
            <a:r>
              <a:rPr sz="1800" lang="nl"/>
              <a:t>Minimalistisch</a:t>
            </a:r>
          </a:p>
          <a:p>
            <a:pPr rtl="0" lvl="1" indent="-342900" marL="914400">
              <a:spcBef>
                <a:spcPts val="0"/>
              </a:spcBef>
              <a:buClr>
                <a:schemeClr val="dk1"/>
              </a:buClr>
              <a:buSzPct val="100000"/>
              <a:buFont typeface="Courier New"/>
              <a:buChar char="o"/>
            </a:pPr>
            <a:r>
              <a:rPr sz="1800" lang="nl"/>
              <a:t>Nadruk op content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nl"/>
              <a:t>Pin</a:t>
            </a:r>
            <a:r>
              <a:rPr sz="1800" lang="nl"/>
              <a:t>(content)</a:t>
            </a:r>
          </a:p>
        </p:txBody>
      </p:sp>
      <p:pic>
        <p:nvPicPr>
          <p:cNvPr id="54" name="Shape 54"/>
          <p:cNvPicPr preferRelativeResize="0"/>
          <p:nvPr/>
        </p:nvPicPr>
        <p:blipFill>
          <a:blip r:embed="rId3"/>
          <a:stretch>
            <a:fillRect/>
          </a:stretch>
        </p:blipFill>
        <p:spPr>
          <a:xfrm>
            <a:off y="997500" x="960800"/>
            <a:ext cy="4008300" cx="711634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nl"/>
              <a:t>Board</a:t>
            </a:r>
          </a:p>
        </p:txBody>
      </p:sp>
      <p:pic>
        <p:nvPicPr>
          <p:cNvPr id="60" name="Shape 60"/>
          <p:cNvPicPr preferRelativeResize="0"/>
          <p:nvPr/>
        </p:nvPicPr>
        <p:blipFill rotWithShape="1">
          <a:blip r:embed="rId3"/>
          <a:srcRect t="0" b="0" r="823" l="0"/>
          <a:stretch/>
        </p:blipFill>
        <p:spPr>
          <a:xfrm>
            <a:off y="999325" x="557275"/>
            <a:ext cy="3912523" cx="6898550"/>
          </a:xfrm>
          <a:prstGeom prst="rect">
            <a:avLst/>
          </a:prstGeom>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nl"/>
              <a:t>Back-end</a:t>
            </a:r>
          </a:p>
        </p:txBody>
      </p:sp>
      <p:sp>
        <p:nvSpPr>
          <p:cNvPr id="66" name="Shape 6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nl"/>
              <a:t>Volledig in Laravel</a:t>
            </a:r>
          </a:p>
          <a:p>
            <a:pPr rtl="0" lvl="0" indent="-419100" marL="457200">
              <a:spcBef>
                <a:spcPts val="0"/>
              </a:spcBef>
              <a:buClr>
                <a:schemeClr val="dk1"/>
              </a:buClr>
              <a:buSzPct val="100000"/>
              <a:buFont typeface="Arial"/>
              <a:buChar char="●"/>
            </a:pPr>
            <a:r>
              <a:rPr lang="nl"/>
              <a:t>Waarom?</a:t>
            </a:r>
          </a:p>
          <a:p>
            <a:pPr rtl="0" lvl="0" indent="-342900" marL="914400">
              <a:spcBef>
                <a:spcPts val="0"/>
              </a:spcBef>
              <a:buClr>
                <a:schemeClr val="dk1"/>
              </a:buClr>
              <a:buSzPct val="100000"/>
              <a:buFont typeface="Arial"/>
              <a:buChar char="●"/>
            </a:pPr>
            <a:r>
              <a:rPr sz="1800" lang="nl"/>
              <a:t>Opkomend framework</a:t>
            </a:r>
          </a:p>
          <a:p>
            <a:pPr rtl="0" lvl="0" indent="-342900" marL="914400">
              <a:spcBef>
                <a:spcPts val="0"/>
              </a:spcBef>
              <a:buClr>
                <a:schemeClr val="dk1"/>
              </a:buClr>
              <a:buSzPct val="100000"/>
              <a:buFont typeface="Arial"/>
              <a:buChar char="●"/>
            </a:pPr>
            <a:r>
              <a:rPr sz="1800" lang="nl"/>
              <a:t>Goede integratie databank</a:t>
            </a:r>
          </a:p>
          <a:p>
            <a:pPr rtl="0" lvl="0" indent="-342900" marL="914400">
              <a:spcBef>
                <a:spcPts val="0"/>
              </a:spcBef>
              <a:buClr>
                <a:schemeClr val="dk1"/>
              </a:buClr>
              <a:buSzPct val="100000"/>
              <a:buFont typeface="Arial"/>
              <a:buChar char="●"/>
            </a:pPr>
            <a:r>
              <a:rPr sz="1800" lang="nl"/>
              <a:t>Models</a:t>
            </a:r>
          </a:p>
          <a:p>
            <a:pPr rtl="0" lvl="0" indent="-342900" marL="914400">
              <a:spcBef>
                <a:spcPts val="0"/>
              </a:spcBef>
              <a:buClr>
                <a:schemeClr val="dk1"/>
              </a:buClr>
              <a:buSzPct val="100000"/>
              <a:buFont typeface="Arial"/>
              <a:buChar char="●"/>
            </a:pPr>
            <a:r>
              <a:rPr sz="1800" lang="nl"/>
              <a:t>Composer support</a:t>
            </a:r>
          </a:p>
          <a:p>
            <a:pPr rtl="0" lvl="0" indent="-342900" marL="914400">
              <a:spcBef>
                <a:spcPts val="0"/>
              </a:spcBef>
              <a:buClr>
                <a:schemeClr val="dk1"/>
              </a:buClr>
              <a:buSzPct val="100000"/>
              <a:buFont typeface="Arial"/>
              <a:buChar char="●"/>
            </a:pPr>
            <a:r>
              <a:rPr sz="1800" lang="nl"/>
              <a:t>Artisan</a:t>
            </a: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nl"/>
              <a:t>Keyword Exctraction</a:t>
            </a:r>
          </a:p>
        </p:txBody>
      </p:sp>
      <p:sp>
        <p:nvSpPr>
          <p:cNvPr id="72" name="Shape 7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nl"/>
              <a:t>FiveFilters</a:t>
            </a:r>
          </a:p>
          <a:p>
            <a:pPr rtl="0" lvl="0" indent="-419100" marL="457200">
              <a:spcBef>
                <a:spcPts val="0"/>
              </a:spcBef>
              <a:buClr>
                <a:schemeClr val="dk1"/>
              </a:buClr>
              <a:buSzPct val="100000"/>
              <a:buFont typeface="Arial"/>
              <a:buChar char="●"/>
            </a:pPr>
            <a:r>
              <a:rPr lang="nl"/>
              <a:t>Nieuwe pin -&gt; gaat door Termextractor</a:t>
            </a:r>
          </a:p>
          <a:p>
            <a:pPr rtl="0" lvl="0" indent="-419100" marL="457200">
              <a:spcBef>
                <a:spcPts val="0"/>
              </a:spcBef>
              <a:buClr>
                <a:schemeClr val="dk1"/>
              </a:buClr>
              <a:buSzPct val="100000"/>
              <a:buFont typeface="Arial"/>
              <a:buChar char="●"/>
            </a:pPr>
            <a:r>
              <a:rPr lang="nl"/>
              <a:t>Drie items in database</a:t>
            </a:r>
          </a:p>
          <a:p>
            <a:pPr rtl="0" lvl="1" indent="-381000" marL="914400">
              <a:spcBef>
                <a:spcPts val="0"/>
              </a:spcBef>
              <a:buClr>
                <a:schemeClr val="dk1"/>
              </a:buClr>
              <a:buSzPct val="80000"/>
              <a:buFont typeface="Arial"/>
              <a:buChar char="○"/>
            </a:pPr>
            <a:r>
              <a:rPr lang="nl"/>
              <a:t>Pin ID</a:t>
            </a:r>
          </a:p>
          <a:p>
            <a:pPr rtl="0" lvl="1" indent="-381000" marL="914400">
              <a:spcBef>
                <a:spcPts val="0"/>
              </a:spcBef>
              <a:buClr>
                <a:schemeClr val="dk1"/>
              </a:buClr>
              <a:buSzPct val="80000"/>
              <a:buFont typeface="Arial"/>
              <a:buChar char="○"/>
            </a:pPr>
            <a:r>
              <a:rPr lang="nl"/>
              <a:t>Keyword</a:t>
            </a:r>
          </a:p>
          <a:p>
            <a:pPr rtl="0" lvl="1" indent="-381000" marL="914400">
              <a:spcBef>
                <a:spcPts val="0"/>
              </a:spcBef>
              <a:buClr>
                <a:schemeClr val="dk1"/>
              </a:buClr>
              <a:buSzPct val="80000"/>
              <a:buFont typeface="Arial"/>
              <a:buChar char="○"/>
            </a:pPr>
            <a:r>
              <a:rPr lang="nl"/>
              <a:t>Woordfrequentie over alle pins</a:t>
            </a:r>
          </a:p>
          <a:p>
            <a:pPr rtl="0" lvl="0" indent="-419100" marL="457200">
              <a:spcBef>
                <a:spcPts val="0"/>
              </a:spcBef>
              <a:buClr>
                <a:schemeClr val="dk1"/>
              </a:buClr>
              <a:buSzPct val="100000"/>
              <a:buFont typeface="Arial"/>
              <a:buChar char="●"/>
            </a:pPr>
            <a:r>
              <a:rPr lang="nl"/>
              <a:t>POS tagging algorithm</a:t>
            </a:r>
          </a:p>
          <a:p>
            <a:pPr lv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