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hu-HU"/>
              <a:t>Click to edit the notes format</a:t>
            </a:r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hu-HU"/>
              <a:t>&lt;header&gt;</a:t>
            </a:r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hu-HU"/>
              <a:t>&lt;date/time&gt;</a:t>
            </a:r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hu-HU"/>
              <a:t>&lt;footer&gt;</a:t>
            </a:r>
            <a:endParaRPr/>
          </a:p>
        </p:txBody>
      </p:sp>
      <p:sp>
        <p:nvSpPr>
          <p:cNvPr id="2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131B1F1-C151-4141-B1E1-C1B1E101D1F1}" type="slidenum">
              <a:rPr lang="hu-HU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4204800"/>
          </a:xfrm>
          <a:prstGeom prst="rect">
            <a:avLst/>
          </a:prstGeom>
        </p:spPr>
      </p:sp>
      <p:sp>
        <p:nvSpPr>
          <p:cNvPr id="3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D19191-6171-41C1-A171-017101A17181}" type="slidenum">
              <a:rPr lang="hu-HU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3891a7"/>
          </a:solidFill>
        </p:spPr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rgbClr val="3891a7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2362320" y="3621600"/>
            <a:ext cx="6705360" cy="5543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hu-HU" sz="2600">
                <a:solidFill>
                  <a:srgbClr val="ffffff"/>
                </a:solidFill>
                <a:latin typeface="Tw Cen MT"/>
              </a:rPr>
              <a:t>Eighth Outline Level</a:t>
            </a:r>
            <a:endParaRPr/>
          </a:p>
          <a:p>
            <a:r>
              <a:rPr lang="hu-HU" sz="2600">
                <a:solidFill>
                  <a:srgbClr val="ffffff"/>
                </a:solidFill>
                <a:latin typeface="Tw Cen MT"/>
              </a:rPr>
              <a:t>Ninth Outline LevelClick to edit Master subtitle style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hu-HU" sz="2000">
                <a:solidFill>
                  <a:srgbClr val="ffffff"/>
                </a:solidFill>
                <a:latin typeface="Tw Cen MT"/>
              </a:rPr>
              <a:t>2011. 11. 7.</a:t>
            </a:r>
            <a:r>
              <a:rPr lang="hu-HU" sz="2000">
                <a:solidFill>
                  <a:srgbClr val="ffffff"/>
                </a:solidFill>
                <a:latin typeface="Tw Cen MT"/>
              </a:rPr>
              <a:t> </a:t>
            </a:r>
            <a:r>
              <a:rPr lang="hu-HU" sz="2000">
                <a:solidFill>
                  <a:srgbClr val="ffffff"/>
                </a:solidFill>
                <a:latin typeface="Tw Cen MT"/>
              </a:rPr>
              <a:t>07:54:31</a:t>
            </a:r>
            <a:endParaRPr/>
          </a:p>
        </p:txBody>
      </p:sp>
      <p:sp>
        <p:nvSpPr>
          <p:cNvPr id="9" name="TextShape 10"/>
          <p:cNvSpPr txBox="1"/>
          <p:nvPr/>
        </p:nvSpPr>
        <p:spPr>
          <a:xfrm>
            <a:off x="2085480" y="236520"/>
            <a:ext cx="5866920" cy="364680"/>
          </a:xfrm>
          <a:prstGeom prst="rect">
            <a:avLst/>
          </a:prstGeom>
        </p:spPr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bIns="45000" lIns="90000" rIns="90000" tIns="45000"/>
          <a:p>
            <a:fld id="{91F10141-E141-4181-8101-010171E1B1C1}" type="slidenum">
              <a:rPr b="1" lang="hu-HU" sz="1400">
                <a:solidFill>
                  <a:srgbClr val="4f271c"/>
                </a:solidFill>
                <a:latin typeface="Tw Cen MT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feb80a"/>
          </a:solidFill>
        </p:spPr>
      </p:sp>
      <p:sp>
        <p:nvSpPr>
          <p:cNvPr id="1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3891a7"/>
          </a:solidFill>
        </p:spPr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Click to edit the title text formatClick to edit Master title style</a:t>
            </a:r>
            <a:endParaRPr/>
          </a:p>
        </p:txBody>
      </p:sp>
      <p:sp>
        <p:nvSpPr>
          <p:cNvPr id="15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1400">
                <a:solidFill>
                  <a:srgbClr val="4f271c"/>
                </a:solidFill>
                <a:latin typeface="Tw Cen MT"/>
              </a:rPr>
              <a:t>2011. 11. 7.</a:t>
            </a:r>
            <a:r>
              <a:rPr lang="hu-HU" sz="1400">
                <a:solidFill>
                  <a:srgbClr val="4f271c"/>
                </a:solidFill>
                <a:latin typeface="Tw Cen MT"/>
              </a:rPr>
              <a:t> </a:t>
            </a:r>
            <a:r>
              <a:rPr lang="hu-HU" sz="1400">
                <a:solidFill>
                  <a:srgbClr val="4f271c"/>
                </a:solidFill>
                <a:latin typeface="Tw Cen MT"/>
              </a:rPr>
              <a:t>07:54:31</a:t>
            </a:r>
            <a:endParaRPr/>
          </a:p>
        </p:txBody>
      </p:sp>
      <p:sp>
        <p:nvSpPr>
          <p:cNvPr id="16" name="TextShape 6"/>
          <p:cNvSpPr txBox="1"/>
          <p:nvPr/>
        </p:nvSpPr>
        <p:spPr>
          <a:xfrm>
            <a:off x="609480" y="6248160"/>
            <a:ext cx="5420880" cy="364680"/>
          </a:xfrm>
          <a:prstGeom prst="rect">
            <a:avLst/>
          </a:prstGeom>
        </p:spPr>
      </p:sp>
      <p:sp>
        <p:nvSpPr>
          <p:cNvPr id="17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bIns="45000" lIns="90000" rIns="90000" tIns="45000"/>
          <a:p>
            <a:fld id="{0161A121-21A1-4131-A141-B11191615131}" type="slidenum">
              <a:rPr b="1" lang="hu-HU" sz="1400">
                <a:solidFill>
                  <a:srgbClr val="ffffff"/>
                </a:solidFill>
                <a:latin typeface="Tw Cen MT"/>
              </a:rPr>
              <a:t>&lt;number&gt;</a:t>
            </a:fld>
            <a:endParaRPr/>
          </a:p>
        </p:txBody>
      </p:sp>
      <p:sp>
        <p:nvSpPr>
          <p:cNvPr id="18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Eighth Outline Level</a:t>
            </a:r>
            <a:endParaRPr/>
          </a:p>
          <a:p>
            <a:pPr>
              <a:buSzPct val="60000"/>
              <a:buFont typeface="Wingdings"/>
              <a:buChar char=""/>
            </a:pPr>
            <a:r>
              <a:rPr lang="hu-HU" sz="2900">
                <a:solidFill>
                  <a:srgbClr val="000000"/>
                </a:solidFill>
                <a:latin typeface="Tw Cen MT"/>
              </a:rPr>
              <a:t>Ninth Outline LevelClick to edit Master text styles</a:t>
            </a:r>
            <a:endParaRPr/>
          </a:p>
          <a:p>
            <a:pPr lvl="1">
              <a:buSzPct val="70000"/>
              <a:buFont typeface="Wingdings 2"/>
              <a:buChar char=""/>
            </a:pPr>
            <a:r>
              <a:rPr lang="hu-HU" sz="2600">
                <a:solidFill>
                  <a:srgbClr val="000000"/>
                </a:solidFill>
                <a:latin typeface="Tw Cen MT"/>
              </a:rPr>
              <a:t>Second level</a:t>
            </a:r>
            <a:endParaRPr/>
          </a:p>
          <a:p>
            <a:pPr lvl="1">
              <a:buSzPct val="70000"/>
              <a:buFont typeface="Wingdings 2"/>
              <a:buChar char=""/>
            </a:pPr>
            <a:r>
              <a:rPr lang="hu-HU" sz="2300">
                <a:solidFill>
                  <a:srgbClr val="000000"/>
                </a:solidFill>
                <a:latin typeface="Tw Cen MT"/>
              </a:rPr>
              <a:t>Third level</a:t>
            </a:r>
            <a:endParaRPr/>
          </a:p>
          <a:p>
            <a:pPr lvl="2">
              <a:buSzPct val="75000"/>
              <a:buFont typeface="Wingdings"/>
              <a:buChar char=""/>
            </a:pPr>
            <a:r>
              <a:rPr lang="hu-HU" sz="2000">
                <a:solidFill>
                  <a:srgbClr val="000000"/>
                </a:solidFill>
                <a:latin typeface="Tw Cen MT"/>
              </a:rPr>
              <a:t>Fourth level</a:t>
            </a:r>
            <a:endParaRPr/>
          </a:p>
          <a:p>
            <a:pPr lvl="3">
              <a:buSzPct val="75000"/>
              <a:buFont typeface="Wingdings"/>
              <a:buChar char=""/>
            </a:pPr>
            <a:r>
              <a:rPr lang="hu-HU" sz="2000">
                <a:solidFill>
                  <a:srgbClr val="000000"/>
                </a:solidFill>
                <a:latin typeface="Tw Cen MT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Shape 1"/>
          <p:cNvSpPr txBox="1"/>
          <p:nvPr/>
        </p:nvSpPr>
        <p:spPr>
          <a:xfrm>
            <a:off x="2286000" y="4343400"/>
            <a:ext cx="6476760" cy="1309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2a6d7d"/>
                </a:solidFill>
                <a:latin typeface="Tw Cen MT"/>
              </a:rPr>
              <a:t>Projektmunka</a:t>
            </a:r>
            <a:r>
              <a:rPr lang="hu-HU" sz="3600">
                <a:solidFill>
                  <a:srgbClr val="2a6d7d"/>
                </a:solidFill>
                <a:latin typeface="Tw Cen MT"/>
              </a:rPr>
              <a:t>
</a:t>
            </a:r>
            <a:r>
              <a:rPr lang="hu-HU" sz="3600">
                <a:solidFill>
                  <a:srgbClr val="2a6d7d"/>
                </a:solidFill>
                <a:latin typeface="Tw Cen MT"/>
              </a:rPr>
              <a:t>Évközi beszámoló</a:t>
            </a:r>
            <a:endParaRPr/>
          </a:p>
        </p:txBody>
      </p:sp>
      <p:sp>
        <p:nvSpPr>
          <p:cNvPr id="25" name="TextShape 2"/>
          <p:cNvSpPr txBox="1"/>
          <p:nvPr/>
        </p:nvSpPr>
        <p:spPr>
          <a:xfrm>
            <a:off x="2362320" y="6050160"/>
            <a:ext cx="6705360" cy="4616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2600">
                <a:solidFill>
                  <a:srgbClr val="ffffff"/>
                </a:solidFill>
              </a:rPr>
              <a:t>Bordé Sándor, Csernai Kornél</a:t>
            </a:r>
            <a:r>
              <a:rPr lang="hu-HU" sz="2600">
                <a:solidFill>
                  <a:srgbClr val="ffffff"/>
                </a:solidFill>
              </a:rPr>
              <a:t>
</a:t>
            </a:r>
            <a:r>
              <a:rPr lang="hu-HU" sz="2600">
                <a:solidFill>
                  <a:srgbClr val="ffffff"/>
                </a:solidFill>
              </a:rPr>
              <a:t>Online aláírásfelismerés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Tartalom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/>
              <a:t>Kezdeti lépések</a:t>
            </a:r>
            <a:endParaRPr/>
          </a:p>
          <a:p>
            <a:r>
              <a:rPr lang="hu-HU"/>
              <a:t>Megvalósítás</a:t>
            </a:r>
            <a:endParaRPr/>
          </a:p>
          <a:p>
            <a:r>
              <a:rPr lang="hu-HU"/>
              <a:t>További tervek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Kezdeti lépések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/>
              <a:t>Programozási nyelv választása: Java 1.6</a:t>
            </a:r>
            <a:endParaRPr/>
          </a:p>
          <a:p>
            <a:r>
              <a:rPr lang="hu-HU"/>
              <a:t>Verziókövető rendszer: git</a:t>
            </a:r>
            <a:endParaRPr/>
          </a:p>
          <a:p>
            <a:r>
              <a:rPr lang="hu-HU"/>
              <a:t>Tulajdonságok kinyerése:</a:t>
            </a:r>
            <a:endParaRPr/>
          </a:p>
          <a:p>
            <a:r>
              <a:rPr lang="hu-HU"/>
              <a:t>Kezdeti x, y, z koordináták</a:t>
            </a:r>
            <a:endParaRPr/>
          </a:p>
          <a:p>
            <a:r>
              <a:rPr lang="hu-HU"/>
              <a:t>Ezeknek az első második és harmadik deriváltjai</a:t>
            </a:r>
            <a:endParaRPr/>
          </a:p>
          <a:p>
            <a:r>
              <a:rPr lang="hu-HU"/>
              <a:t>Összesen 12 tulajdonság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Megvalósítás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/>
              <a:t>DTW algoritmust használtunk az összehasonlításra.</a:t>
            </a:r>
            <a:endParaRPr/>
          </a:p>
          <a:p>
            <a:r>
              <a:rPr lang="hu-HU"/>
              <a:t>Interneten találtunk egy DTW implementációt</a:t>
            </a:r>
            <a:endParaRPr/>
          </a:p>
          <a:p>
            <a:r>
              <a:rPr lang="hu-HU"/>
              <a:t>A tanítóhalmaznak (a feladatkiírás ajánlása szerint) az aláírások 2/3 részét választottuk</a:t>
            </a:r>
            <a:endParaRPr/>
          </a:p>
          <a:p>
            <a:r>
              <a:rPr lang="hu-HU"/>
              <a:t>A tanítóhalmaz meghatározza az elemek közötti távolságokat, előállítja a távolságmátrixot</a:t>
            </a:r>
            <a:endParaRPr/>
          </a:p>
          <a:p>
            <a:r>
              <a:rPr lang="hu-HU"/>
              <a:t>Eltárolja a legkisebb és legnagyobb távolságot valamint kiszámítja az átlagos távolságot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Megvalósítás</a:t>
            </a:r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612720" y="1600200"/>
            <a:ext cx="8152920" cy="4616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2000"/>
              <a:t>Az osztályozó ezután kiszámítja a kapott aláírás távolságát a tanító halmaz összes elemétől</a:t>
            </a:r>
            <a:endParaRPr/>
          </a:p>
          <a:p>
            <a:r>
              <a:rPr lang="hu-HU" sz="2000"/>
              <a:t>Itt is elmenti a min, max és átlagos távolságot</a:t>
            </a:r>
            <a:endParaRPr/>
          </a:p>
          <a:p>
            <a:r>
              <a:rPr lang="hu-HU" sz="2000"/>
              <a:t>Ez után osztályozza a teszt aláírást a tanítóhalmaz értékeihez hasonlítva</a:t>
            </a:r>
            <a:endParaRPr/>
          </a:p>
          <a:p>
            <a:r>
              <a:rPr lang="hu-HU" sz="2000"/>
              <a:t>Két típusú osztályozást néztünk meg</a:t>
            </a:r>
            <a:endParaRPr/>
          </a:p>
          <a:p>
            <a:r>
              <a:rPr lang="hu-HU" sz="2000"/>
              <a:t>Ha a teszt aláírás min, max, átlag értéke kisebb, mint a tanító halmazban található elemek távolságainak minimuma, maximuma, átlaga, akkor elfogadjuk</a:t>
            </a:r>
            <a:endParaRPr/>
          </a:p>
          <a:p>
            <a:r>
              <a:rPr lang="hu-HU" sz="2000"/>
              <a:t>Ha a fenti 3 tulajdonságból legalább kettő kisebb, mint a tanítóhalmaz értékei, akkor elfogadjuk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Kezdeti eredmények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/>
              <a:t>A fenti tesztek eredményein még van mit javítani, a legjobb eredményt a maximális távolságok összehasonlítása adta (97,2%-os helyes döntéssel)</a:t>
            </a:r>
            <a:endParaRPr/>
          </a:p>
          <a:p>
            <a:r>
              <a:rPr lang="hu-HU"/>
              <a:t>A legrosszabb 62,5% volt (az átlag távolság szerinti osztályozás esetén)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 sz="4400">
                <a:solidFill>
                  <a:srgbClr val="4f271c"/>
                </a:solidFill>
                <a:latin typeface="Tw Cen MT"/>
              </a:rPr>
              <a:t>További tervek</a:t>
            </a:r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hu-HU"/>
              <a:t>Osztályozás paramétereinek finomítása (küszöbérték)</a:t>
            </a:r>
            <a:endParaRPr/>
          </a:p>
          <a:p>
            <a:r>
              <a:rPr lang="hu-HU"/>
              <a:t>Globális tulajdonságok figyelembe vétele</a:t>
            </a:r>
            <a:endParaRPr/>
          </a:p>
          <a:p>
            <a:r>
              <a:rPr lang="hu-HU"/>
              <a:t>Improved DTW algoritmus kipróbálása</a:t>
            </a:r>
            <a:endParaRPr/>
          </a:p>
          <a:p>
            <a:r>
              <a:rPr lang="hu-HU"/>
              <a:t>HMM módszer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