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5" r:id="rId4"/>
    <p:sldId id="264" r:id="rId5"/>
    <p:sldId id="263" r:id="rId6"/>
    <p:sldId id="262" r:id="rId7"/>
    <p:sldId id="261" r:id="rId8"/>
    <p:sldId id="260" r:id="rId9"/>
    <p:sldId id="259" r:id="rId10"/>
    <p:sldId id="258" r:id="rId11"/>
    <p:sldId id="257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5748-B71B-455C-9BC8-7AD0834582AA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431-C8D3-4741-B3D4-36F7EF0FF3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391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5748-B71B-455C-9BC8-7AD0834582AA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431-C8D3-4741-B3D4-36F7EF0FF3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974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5748-B71B-455C-9BC8-7AD0834582AA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431-C8D3-4741-B3D4-36F7EF0FF3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951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5748-B71B-455C-9BC8-7AD0834582AA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431-C8D3-4741-B3D4-36F7EF0FF342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7551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5748-B71B-455C-9BC8-7AD0834582AA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431-C8D3-4741-B3D4-36F7EF0FF3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0857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5748-B71B-455C-9BC8-7AD0834582AA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431-C8D3-4741-B3D4-36F7EF0FF3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1468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5748-B71B-455C-9BC8-7AD0834582AA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431-C8D3-4741-B3D4-36F7EF0FF3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8251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5748-B71B-455C-9BC8-7AD0834582AA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431-C8D3-4741-B3D4-36F7EF0FF3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1757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5748-B71B-455C-9BC8-7AD0834582AA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431-C8D3-4741-B3D4-36F7EF0FF3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3685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5748-B71B-455C-9BC8-7AD0834582AA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431-C8D3-4741-B3D4-36F7EF0FF3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020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5748-B71B-455C-9BC8-7AD0834582AA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431-C8D3-4741-B3D4-36F7EF0FF3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9738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5748-B71B-455C-9BC8-7AD0834582AA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431-C8D3-4741-B3D4-36F7EF0FF3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896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5748-B71B-455C-9BC8-7AD0834582AA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431-C8D3-4741-B3D4-36F7EF0FF3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871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5748-B71B-455C-9BC8-7AD0834582AA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431-C8D3-4741-B3D4-36F7EF0FF3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3734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5748-B71B-455C-9BC8-7AD0834582AA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431-C8D3-4741-B3D4-36F7EF0FF3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7015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5748-B71B-455C-9BC8-7AD0834582AA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431-C8D3-4741-B3D4-36F7EF0FF3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323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5748-B71B-455C-9BC8-7AD0834582AA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23431-C8D3-4741-B3D4-36F7EF0FF3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297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0A35748-B71B-455C-9BC8-7AD0834582AA}" type="datetimeFigureOut">
              <a:rPr lang="hu-HU" smtClean="0"/>
              <a:t>2025. 09. 09.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B23431-C8D3-4741-B3D4-36F7EF0FF3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8279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803C6D-797B-4762-93BD-0170FB295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507074"/>
            <a:ext cx="9440034" cy="1828801"/>
          </a:xfrm>
        </p:spPr>
        <p:txBody>
          <a:bodyPr/>
          <a:lstStyle/>
          <a:p>
            <a:r>
              <a:rPr lang="hu-HU" dirty="0"/>
              <a:t>Autószerviz Időpontfoglaló Rendszer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FA1EDC1-DFF9-4BF6-9642-4146866BF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843887"/>
            <a:ext cx="9440034" cy="1600194"/>
          </a:xfrm>
        </p:spPr>
        <p:txBody>
          <a:bodyPr>
            <a:normAutofit/>
          </a:bodyPr>
          <a:lstStyle/>
          <a:p>
            <a:r>
              <a:rPr lang="hu-HU" sz="3200" dirty="0"/>
              <a:t>Projektet készítette:</a:t>
            </a:r>
            <a:br>
              <a:rPr lang="hu-HU" dirty="0"/>
            </a:br>
            <a:r>
              <a:rPr lang="hu-HU" dirty="0"/>
              <a:t>Somogyi Soma</a:t>
            </a:r>
            <a:br>
              <a:rPr lang="hu-HU" dirty="0"/>
            </a:br>
            <a:r>
              <a:rPr lang="hu-HU" dirty="0" err="1"/>
              <a:t>Gayer</a:t>
            </a:r>
            <a:r>
              <a:rPr lang="hu-HU" dirty="0"/>
              <a:t> Bence</a:t>
            </a:r>
            <a:br>
              <a:rPr lang="hu-HU" dirty="0"/>
            </a:br>
            <a:r>
              <a:rPr lang="hu-HU" dirty="0" err="1"/>
              <a:t>Cservenka</a:t>
            </a:r>
            <a:r>
              <a:rPr lang="hu-HU" dirty="0"/>
              <a:t> Krisztián</a:t>
            </a:r>
          </a:p>
        </p:txBody>
      </p:sp>
    </p:spTree>
    <p:extLst>
      <p:ext uri="{BB962C8B-B14F-4D97-AF65-F5344CB8AC3E}">
        <p14:creationId xmlns:p14="http://schemas.microsoft.com/office/powerpoint/2010/main" val="1936977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8D0476-0B24-488F-A556-82F1E2AC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 – Tesztelés és minőségbiztosítás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77DF4F7-F242-4EA6-9B6D-DD66839A8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Jest</a:t>
            </a:r>
            <a:r>
              <a:rPr lang="hu-HU" dirty="0"/>
              <a:t> + </a:t>
            </a:r>
            <a:r>
              <a:rPr lang="hu-HU" dirty="0" err="1"/>
              <a:t>React</a:t>
            </a:r>
            <a:r>
              <a:rPr lang="hu-HU" dirty="0"/>
              <a:t> Testing </a:t>
            </a:r>
            <a:r>
              <a:rPr lang="hu-HU" dirty="0" err="1"/>
              <a:t>Library</a:t>
            </a:r>
            <a:endParaRPr lang="hu-HU" dirty="0"/>
          </a:p>
          <a:p>
            <a:r>
              <a:rPr lang="hu-HU" dirty="0" err="1"/>
              <a:t>Cypress</a:t>
            </a:r>
            <a:r>
              <a:rPr lang="hu-HU" dirty="0"/>
              <a:t> E2E tesztek</a:t>
            </a:r>
          </a:p>
          <a:p>
            <a:r>
              <a:rPr lang="hu-HU" dirty="0"/>
              <a:t>CI </a:t>
            </a:r>
            <a:r>
              <a:rPr lang="hu-HU" dirty="0" err="1"/>
              <a:t>pipeline</a:t>
            </a:r>
            <a:r>
              <a:rPr lang="hu-HU" dirty="0"/>
              <a:t> integráció</a:t>
            </a:r>
          </a:p>
        </p:txBody>
      </p:sp>
    </p:spTree>
    <p:extLst>
      <p:ext uri="{BB962C8B-B14F-4D97-AF65-F5344CB8AC3E}">
        <p14:creationId xmlns:p14="http://schemas.microsoft.com/office/powerpoint/2010/main" val="165249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9B44D-52B0-4815-9999-7453BB60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 – </a:t>
            </a:r>
            <a:r>
              <a:rPr lang="hu-HU" dirty="0" err="1"/>
              <a:t>Laravel</a:t>
            </a:r>
            <a:r>
              <a:rPr lang="hu-HU" dirty="0"/>
              <a:t> architektúra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9BAA9-9730-41C8-9FCD-C083BC3A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REST API, </a:t>
            </a:r>
            <a:r>
              <a:rPr lang="hu-HU" dirty="0" err="1"/>
              <a:t>Controller</a:t>
            </a:r>
            <a:r>
              <a:rPr lang="hu-HU" dirty="0"/>
              <a:t>-Service-</a:t>
            </a:r>
            <a:r>
              <a:rPr lang="hu-HU" dirty="0" err="1"/>
              <a:t>Repository</a:t>
            </a:r>
            <a:r>
              <a:rPr lang="hu-HU" dirty="0"/>
              <a:t> minta</a:t>
            </a:r>
          </a:p>
          <a:p>
            <a:r>
              <a:rPr lang="hu-HU" dirty="0"/>
              <a:t>JWT </a:t>
            </a:r>
            <a:r>
              <a:rPr lang="hu-HU" dirty="0" err="1"/>
              <a:t>autentikáció</a:t>
            </a:r>
            <a:r>
              <a:rPr lang="hu-HU" dirty="0"/>
              <a:t>, szerepkör-alapú hozzáférés</a:t>
            </a:r>
          </a:p>
          <a:p>
            <a:r>
              <a:rPr lang="hu-HU" dirty="0" err="1"/>
              <a:t>Queue</a:t>
            </a:r>
            <a:r>
              <a:rPr lang="hu-HU" dirty="0"/>
              <a:t> alapú aszinkron feladatkezelés</a:t>
            </a:r>
          </a:p>
        </p:txBody>
      </p:sp>
    </p:spTree>
    <p:extLst>
      <p:ext uri="{BB962C8B-B14F-4D97-AF65-F5344CB8AC3E}">
        <p14:creationId xmlns:p14="http://schemas.microsoft.com/office/powerpoint/2010/main" val="7487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9B44D-52B0-4815-9999-7453BB60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 – Főbb végpontok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9BAA9-9730-41C8-9FCD-C083BC3A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/</a:t>
            </a:r>
            <a:r>
              <a:rPr lang="hu-HU" dirty="0" err="1"/>
              <a:t>auth</a:t>
            </a:r>
            <a:r>
              <a:rPr lang="hu-HU" dirty="0"/>
              <a:t>/login, /</a:t>
            </a:r>
            <a:r>
              <a:rPr lang="hu-HU" dirty="0" err="1"/>
              <a:t>services</a:t>
            </a:r>
            <a:r>
              <a:rPr lang="hu-HU" dirty="0"/>
              <a:t>, /</a:t>
            </a:r>
            <a:r>
              <a:rPr lang="hu-HU" dirty="0" err="1"/>
              <a:t>bookings</a:t>
            </a:r>
            <a:endParaRPr lang="hu-HU" dirty="0"/>
          </a:p>
          <a:p>
            <a:r>
              <a:rPr lang="hu-HU" dirty="0"/>
              <a:t>Validáció: </a:t>
            </a:r>
            <a:r>
              <a:rPr lang="hu-HU" dirty="0" err="1"/>
              <a:t>FormRequest</a:t>
            </a:r>
            <a:r>
              <a:rPr lang="hu-HU" dirty="0"/>
              <a:t> osztályok</a:t>
            </a:r>
          </a:p>
          <a:p>
            <a:r>
              <a:rPr lang="hu-HU" dirty="0" err="1"/>
              <a:t>Swagger</a:t>
            </a:r>
            <a:r>
              <a:rPr lang="hu-HU" dirty="0"/>
              <a:t> dokumentáció (</a:t>
            </a:r>
            <a:r>
              <a:rPr lang="hu-HU" dirty="0" err="1"/>
              <a:t>OpenAPI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5378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9B44D-52B0-4815-9999-7453BB60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 - Üzleti logika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9BAA9-9730-41C8-9FCD-C083BC3A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Időpontütközés-ellenőrzés</a:t>
            </a:r>
          </a:p>
          <a:p>
            <a:r>
              <a:rPr lang="hu-HU" dirty="0"/>
              <a:t>Szolgáltatáscsomagok kezelése</a:t>
            </a:r>
          </a:p>
          <a:p>
            <a:r>
              <a:rPr lang="hu-HU" dirty="0"/>
              <a:t>Tranzakciókezelés (DB::</a:t>
            </a:r>
            <a:r>
              <a:rPr lang="hu-HU" dirty="0" err="1"/>
              <a:t>transaction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33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9B44D-52B0-4815-9999-7453BB60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 - Értesítések és szinkronizáció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9BAA9-9730-41C8-9FCD-C083BC3A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SMS/e-mail küldés külső API-</a:t>
            </a:r>
            <a:r>
              <a:rPr lang="hu-HU" dirty="0" err="1"/>
              <a:t>val</a:t>
            </a:r>
            <a:endParaRPr lang="hu-HU" dirty="0"/>
          </a:p>
          <a:p>
            <a:r>
              <a:rPr lang="hu-HU" dirty="0" err="1"/>
              <a:t>Retry</a:t>
            </a:r>
            <a:r>
              <a:rPr lang="hu-HU" dirty="0"/>
              <a:t> mechanizmus, </a:t>
            </a:r>
            <a:r>
              <a:rPr lang="hu-HU" dirty="0" err="1"/>
              <a:t>fallback</a:t>
            </a:r>
            <a:r>
              <a:rPr lang="hu-HU" dirty="0"/>
              <a:t> e-mail</a:t>
            </a:r>
          </a:p>
          <a:p>
            <a:r>
              <a:rPr lang="hu-HU" dirty="0"/>
              <a:t>Google </a:t>
            </a:r>
            <a:r>
              <a:rPr lang="hu-HU" dirty="0" err="1"/>
              <a:t>Calendar</a:t>
            </a:r>
            <a:r>
              <a:rPr lang="hu-HU" dirty="0"/>
              <a:t> integráció</a:t>
            </a:r>
          </a:p>
        </p:txBody>
      </p:sp>
    </p:spTree>
    <p:extLst>
      <p:ext uri="{BB962C8B-B14F-4D97-AF65-F5344CB8AC3E}">
        <p14:creationId xmlns:p14="http://schemas.microsoft.com/office/powerpoint/2010/main" val="2004794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9B44D-52B0-4815-9999-7453BB60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 – CI/CD és kódminőség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9BAA9-9730-41C8-9FCD-C083BC3A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Actions</a:t>
            </a:r>
            <a:r>
              <a:rPr lang="hu-HU" dirty="0"/>
              <a:t> </a:t>
            </a:r>
            <a:r>
              <a:rPr lang="hu-HU" dirty="0" err="1"/>
              <a:t>pipeline</a:t>
            </a:r>
            <a:endParaRPr lang="hu-HU" dirty="0"/>
          </a:p>
          <a:p>
            <a:r>
              <a:rPr lang="hu-HU" dirty="0"/>
              <a:t>PHP-CS-</a:t>
            </a:r>
            <a:r>
              <a:rPr lang="hu-HU" dirty="0" err="1"/>
              <a:t>Fixer</a:t>
            </a:r>
            <a:r>
              <a:rPr lang="hu-HU" dirty="0"/>
              <a:t>, </a:t>
            </a:r>
            <a:r>
              <a:rPr lang="hu-HU" dirty="0" err="1"/>
              <a:t>PHPStan</a:t>
            </a:r>
            <a:r>
              <a:rPr lang="hu-HU" dirty="0"/>
              <a:t>, </a:t>
            </a:r>
            <a:r>
              <a:rPr lang="hu-HU" dirty="0" err="1"/>
              <a:t>SonarQube</a:t>
            </a:r>
            <a:endParaRPr lang="hu-HU" dirty="0"/>
          </a:p>
          <a:p>
            <a:r>
              <a:rPr lang="hu-HU" dirty="0" err="1"/>
              <a:t>Blue-Green</a:t>
            </a:r>
            <a:r>
              <a:rPr lang="hu-HU" dirty="0"/>
              <a:t> </a:t>
            </a:r>
            <a:r>
              <a:rPr lang="hu-HU" dirty="0" err="1"/>
              <a:t>deploy</a:t>
            </a:r>
            <a:r>
              <a:rPr lang="hu-HU" dirty="0"/>
              <a:t>, rollback lehetőség</a:t>
            </a:r>
          </a:p>
        </p:txBody>
      </p:sp>
    </p:spTree>
    <p:extLst>
      <p:ext uri="{BB962C8B-B14F-4D97-AF65-F5344CB8AC3E}">
        <p14:creationId xmlns:p14="http://schemas.microsoft.com/office/powerpoint/2010/main" val="3856936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9B44D-52B0-4815-9999-7453BB60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– Adatmodell áttekintés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9BAA9-9730-41C8-9FCD-C083BC3A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Entitások: </a:t>
            </a:r>
            <a:r>
              <a:rPr lang="hu-HU" dirty="0" err="1"/>
              <a:t>users</a:t>
            </a:r>
            <a:r>
              <a:rPr lang="hu-HU" dirty="0"/>
              <a:t>, </a:t>
            </a:r>
            <a:r>
              <a:rPr lang="hu-HU" dirty="0" err="1"/>
              <a:t>vehicles</a:t>
            </a:r>
            <a:r>
              <a:rPr lang="hu-HU" dirty="0"/>
              <a:t>, </a:t>
            </a:r>
            <a:r>
              <a:rPr lang="hu-HU" dirty="0" err="1"/>
              <a:t>services</a:t>
            </a:r>
            <a:r>
              <a:rPr lang="hu-HU" dirty="0"/>
              <a:t>, </a:t>
            </a:r>
            <a:r>
              <a:rPr lang="hu-HU" dirty="0" err="1"/>
              <a:t>bookings</a:t>
            </a:r>
            <a:endParaRPr lang="hu-HU" dirty="0"/>
          </a:p>
          <a:p>
            <a:r>
              <a:rPr lang="hu-HU" dirty="0"/>
              <a:t>Kapcsolatok: 1:N, N:M (</a:t>
            </a:r>
            <a:r>
              <a:rPr lang="hu-HU" dirty="0" err="1"/>
              <a:t>pivot</a:t>
            </a:r>
            <a:r>
              <a:rPr lang="hu-HU" dirty="0"/>
              <a:t> táblák)</a:t>
            </a:r>
          </a:p>
          <a:p>
            <a:r>
              <a:rPr lang="hu-HU" dirty="0" err="1"/>
              <a:t>Alerts</a:t>
            </a:r>
            <a:r>
              <a:rPr lang="hu-HU" dirty="0"/>
              <a:t>, </a:t>
            </a:r>
            <a:r>
              <a:rPr lang="hu-HU" dirty="0" err="1"/>
              <a:t>calendar_events</a:t>
            </a:r>
            <a:r>
              <a:rPr lang="hu-HU" dirty="0"/>
              <a:t> táblák</a:t>
            </a:r>
          </a:p>
        </p:txBody>
      </p:sp>
    </p:spTree>
    <p:extLst>
      <p:ext uri="{BB962C8B-B14F-4D97-AF65-F5344CB8AC3E}">
        <p14:creationId xmlns:p14="http://schemas.microsoft.com/office/powerpoint/2010/main" val="3128734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9B44D-52B0-4815-9999-7453BB60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– </a:t>
            </a:r>
            <a:r>
              <a:rPr lang="hu-HU" dirty="0" err="1"/>
              <a:t>Normalizáció</a:t>
            </a:r>
            <a:r>
              <a:rPr lang="hu-HU" dirty="0"/>
              <a:t> és teljesítmény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9BAA9-9730-41C8-9FCD-C083BC3A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3NF séma, idegen kulcsok, indexek</a:t>
            </a:r>
          </a:p>
          <a:p>
            <a:r>
              <a:rPr lang="hu-HU" dirty="0" err="1"/>
              <a:t>Composite</a:t>
            </a:r>
            <a:r>
              <a:rPr lang="hu-HU" dirty="0"/>
              <a:t> indexek (dátum + státusz)</a:t>
            </a:r>
          </a:p>
          <a:p>
            <a:r>
              <a:rPr lang="hu-HU" dirty="0" err="1"/>
              <a:t>Redis</a:t>
            </a:r>
            <a:r>
              <a:rPr lang="hu-HU" dirty="0"/>
              <a:t> cache </a:t>
            </a:r>
            <a:r>
              <a:rPr lang="hu-HU" dirty="0" err="1"/>
              <a:t>layer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8492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9B44D-52B0-4815-9999-7453BB60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– Migrációk és </a:t>
            </a:r>
            <a:r>
              <a:rPr lang="hu-HU" dirty="0" err="1"/>
              <a:t>seedek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9BAA9-9730-41C8-9FCD-C083BC3A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Laravel</a:t>
            </a:r>
            <a:r>
              <a:rPr lang="hu-HU" dirty="0"/>
              <a:t> </a:t>
            </a:r>
            <a:r>
              <a:rPr lang="hu-HU" dirty="0" err="1"/>
              <a:t>Migration</a:t>
            </a:r>
            <a:r>
              <a:rPr lang="hu-HU" dirty="0"/>
              <a:t> osztályok</a:t>
            </a:r>
          </a:p>
          <a:p>
            <a:r>
              <a:rPr lang="hu-HU" dirty="0" err="1"/>
              <a:t>Faker</a:t>
            </a:r>
            <a:r>
              <a:rPr lang="hu-HU" dirty="0"/>
              <a:t> alapú tesztadatok</a:t>
            </a:r>
          </a:p>
          <a:p>
            <a:r>
              <a:rPr lang="hu-HU" dirty="0"/>
              <a:t>ON DELETE CASCADE, </a:t>
            </a:r>
            <a:r>
              <a:rPr lang="hu-HU" dirty="0" err="1"/>
              <a:t>fulltext</a:t>
            </a:r>
            <a:r>
              <a:rPr lang="hu-HU" dirty="0"/>
              <a:t> index</a:t>
            </a:r>
          </a:p>
        </p:txBody>
      </p:sp>
    </p:spTree>
    <p:extLst>
      <p:ext uri="{BB962C8B-B14F-4D97-AF65-F5344CB8AC3E}">
        <p14:creationId xmlns:p14="http://schemas.microsoft.com/office/powerpoint/2010/main" val="4155745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9B44D-52B0-4815-9999-7453BB60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– Adatbiztonság és GDPR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9BAA9-9730-41C8-9FCD-C083BC3A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AES-256 titkosítás, TLS kommunikáció</a:t>
            </a:r>
          </a:p>
          <a:p>
            <a:r>
              <a:rPr lang="hu-HU" dirty="0"/>
              <a:t>Adatminimalizálás, auditlog</a:t>
            </a:r>
          </a:p>
          <a:p>
            <a:r>
              <a:rPr lang="hu-HU" dirty="0"/>
              <a:t>Export/törlés lehetőség</a:t>
            </a:r>
          </a:p>
        </p:txBody>
      </p:sp>
    </p:spTree>
    <p:extLst>
      <p:ext uri="{BB962C8B-B14F-4D97-AF65-F5344CB8AC3E}">
        <p14:creationId xmlns:p14="http://schemas.microsoft.com/office/powerpoint/2010/main" val="223231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0035E3-E958-407E-8766-938C012C4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Háttér és motiváció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4CEF52-0914-4D25-BD93-BCD87488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Probléma: telefonos/papíralapú foglalás nehézségei</a:t>
            </a:r>
          </a:p>
          <a:p>
            <a:r>
              <a:rPr lang="hu-HU" dirty="0"/>
              <a:t>Megoldás: digitalizált webes, mobilbarát foglalási platform</a:t>
            </a:r>
          </a:p>
          <a:p>
            <a:r>
              <a:rPr lang="hu-HU" dirty="0"/>
              <a:t>Trend: digitalizáció, COVID utáni érintésmentes igények</a:t>
            </a:r>
          </a:p>
        </p:txBody>
      </p:sp>
    </p:spTree>
    <p:extLst>
      <p:ext uri="{BB962C8B-B14F-4D97-AF65-F5344CB8AC3E}">
        <p14:creationId xmlns:p14="http://schemas.microsoft.com/office/powerpoint/2010/main" val="1517064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9B44D-52B0-4815-9999-7453BB60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– Monitoring és backup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9BAA9-9730-41C8-9FCD-C083BC3A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ELK </a:t>
            </a:r>
            <a:r>
              <a:rPr lang="hu-HU" dirty="0" err="1"/>
              <a:t>stack</a:t>
            </a:r>
            <a:r>
              <a:rPr lang="hu-HU" dirty="0"/>
              <a:t> naplózás</a:t>
            </a:r>
          </a:p>
          <a:p>
            <a:r>
              <a:rPr lang="hu-HU" dirty="0"/>
              <a:t>Prometheus + </a:t>
            </a:r>
            <a:r>
              <a:rPr lang="hu-HU" dirty="0" err="1"/>
              <a:t>Grafana</a:t>
            </a:r>
            <a:r>
              <a:rPr lang="hu-HU" dirty="0"/>
              <a:t> metrikák</a:t>
            </a:r>
          </a:p>
          <a:p>
            <a:r>
              <a:rPr lang="hu-HU" dirty="0"/>
              <a:t>Napi mentés, 24 órás RTO</a:t>
            </a:r>
          </a:p>
        </p:txBody>
      </p:sp>
    </p:spTree>
    <p:extLst>
      <p:ext uri="{BB962C8B-B14F-4D97-AF65-F5344CB8AC3E}">
        <p14:creationId xmlns:p14="http://schemas.microsoft.com/office/powerpoint/2010/main" val="2026376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9B44D-52B0-4815-9999-7453BB60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9BAA9-9730-41C8-9FCD-C083BC3A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Teljesen digitalizált szervizfolyamat</a:t>
            </a:r>
          </a:p>
          <a:p>
            <a:r>
              <a:rPr lang="hu-HU" dirty="0"/>
              <a:t>Skálázható, biztonságos, felhasználóbarát rendszer</a:t>
            </a:r>
          </a:p>
          <a:p>
            <a:r>
              <a:rPr lang="hu-HU" dirty="0"/>
              <a:t>Üzleti érték: hatékonyság, ügyfélmegtartás, ROI</a:t>
            </a:r>
          </a:p>
        </p:txBody>
      </p:sp>
    </p:spTree>
    <p:extLst>
      <p:ext uri="{BB962C8B-B14F-4D97-AF65-F5344CB8AC3E}">
        <p14:creationId xmlns:p14="http://schemas.microsoft.com/office/powerpoint/2010/main" val="4211347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9B44D-52B0-4815-9999-7453BB60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Továbblépési</a:t>
            </a:r>
            <a:r>
              <a:rPr lang="hu-HU" dirty="0"/>
              <a:t>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9BAA9-9730-41C8-9FCD-C083BC3A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Üzleti intelligencia modul</a:t>
            </a:r>
          </a:p>
          <a:p>
            <a:r>
              <a:rPr lang="hu-HU" dirty="0"/>
              <a:t>Chatbot integráció</a:t>
            </a:r>
          </a:p>
          <a:p>
            <a:r>
              <a:rPr lang="hu-HU" dirty="0"/>
              <a:t>Mobil </a:t>
            </a:r>
            <a:r>
              <a:rPr lang="hu-HU" dirty="0" err="1"/>
              <a:t>push</a:t>
            </a:r>
            <a:r>
              <a:rPr lang="hu-HU" dirty="0"/>
              <a:t> értesítések, CRM/ERP kapcsolatok</a:t>
            </a:r>
          </a:p>
        </p:txBody>
      </p:sp>
    </p:spTree>
    <p:extLst>
      <p:ext uri="{BB962C8B-B14F-4D97-AF65-F5344CB8AC3E}">
        <p14:creationId xmlns:p14="http://schemas.microsoft.com/office/powerpoint/2010/main" val="4228645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9B44D-52B0-4815-9999-7453BB60E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E9BAA9-9730-41C8-9FCD-C083BC3A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1023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B3B705-1809-44A5-B0BE-5772FB4F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Érintett szereplők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834E64-3BFE-4DE0-B06C-894EF70C6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Ügyfelek: gyors foglalás, emlékeztetők</a:t>
            </a:r>
          </a:p>
          <a:p>
            <a:r>
              <a:rPr lang="hu-HU" dirty="0"/>
              <a:t>Szerelők: naptárszinkronizáció, átláthatóság</a:t>
            </a:r>
          </a:p>
          <a:p>
            <a:r>
              <a:rPr lang="hu-HU" dirty="0"/>
              <a:t>Fejlesztői csapat: backend, frontend, QA, </a:t>
            </a:r>
            <a:r>
              <a:rPr lang="hu-HU" dirty="0" err="1"/>
              <a:t>DevOps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9308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8E35C9-BF12-4139-AAFE-12A74CA67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áttekintése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B2034F-137C-4E10-9803-342131CA1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Foglalás, szolgálatásválasztás, járműkezelés</a:t>
            </a:r>
          </a:p>
          <a:p>
            <a:r>
              <a:rPr lang="hu-HU" dirty="0"/>
              <a:t>Értesítések (SMS/E-mail), naptárszinkronizáció</a:t>
            </a:r>
          </a:p>
          <a:p>
            <a:r>
              <a:rPr lang="hu-HU" dirty="0"/>
              <a:t>GDPR-kompatibilis adatkezelés</a:t>
            </a:r>
          </a:p>
        </p:txBody>
      </p:sp>
    </p:spTree>
    <p:extLst>
      <p:ext uri="{BB962C8B-B14F-4D97-AF65-F5344CB8AC3E}">
        <p14:creationId xmlns:p14="http://schemas.microsoft.com/office/powerpoint/2010/main" val="368776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1AE2E5-4BBC-487D-B352-7D1F8F837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Technológiai alapok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38EE7B-2EDA-4B2C-9632-DB16FA5F1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Backend: </a:t>
            </a:r>
            <a:r>
              <a:rPr lang="hu-HU" dirty="0" err="1"/>
              <a:t>Laravel</a:t>
            </a:r>
            <a:r>
              <a:rPr lang="hu-HU" dirty="0"/>
              <a:t> REST </a:t>
            </a:r>
            <a:r>
              <a:rPr lang="hu-HU" dirty="0" err="1"/>
              <a:t>Api</a:t>
            </a:r>
            <a:endParaRPr lang="hu-HU" dirty="0"/>
          </a:p>
          <a:p>
            <a:r>
              <a:rPr lang="hu-HU" dirty="0"/>
              <a:t>Frontend: </a:t>
            </a:r>
            <a:r>
              <a:rPr lang="hu-HU" dirty="0" err="1"/>
              <a:t>React</a:t>
            </a:r>
            <a:r>
              <a:rPr lang="hu-HU" dirty="0"/>
              <a:t> SPA</a:t>
            </a:r>
          </a:p>
          <a:p>
            <a:r>
              <a:rPr lang="hu-HU" dirty="0"/>
              <a:t>Adatbázis: </a:t>
            </a:r>
            <a:r>
              <a:rPr lang="hu-HU" dirty="0" err="1"/>
              <a:t>MySQL</a:t>
            </a:r>
            <a:endParaRPr lang="hu-HU" dirty="0"/>
          </a:p>
          <a:p>
            <a:r>
              <a:rPr lang="hu-HU" dirty="0" err="1"/>
              <a:t>Konténerizálás</a:t>
            </a:r>
            <a:r>
              <a:rPr lang="hu-HU" dirty="0"/>
              <a:t>: Docker + </a:t>
            </a:r>
            <a:r>
              <a:rPr lang="hu-HU" dirty="0" err="1"/>
              <a:t>Kubernetes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41063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FD90D5-512F-4DE6-8E8E-12313CC49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 – </a:t>
            </a:r>
            <a:r>
              <a:rPr lang="hu-HU" dirty="0" err="1"/>
              <a:t>Architectúra</a:t>
            </a:r>
            <a:r>
              <a:rPr lang="hu-HU" dirty="0"/>
              <a:t> és technológiák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C162E4-AA9A-4B6D-A152-FA4C3B19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React</a:t>
            </a:r>
            <a:r>
              <a:rPr lang="hu-HU" dirty="0"/>
              <a:t> + </a:t>
            </a:r>
            <a:r>
              <a:rPr lang="hu-HU" dirty="0" err="1"/>
              <a:t>React</a:t>
            </a:r>
            <a:r>
              <a:rPr lang="hu-HU" dirty="0"/>
              <a:t> Router DOM</a:t>
            </a:r>
          </a:p>
          <a:p>
            <a:r>
              <a:rPr lang="hu-HU" dirty="0"/>
              <a:t>Moduláris komponensstruktúra</a:t>
            </a:r>
          </a:p>
          <a:p>
            <a:r>
              <a:rPr lang="hu-HU" dirty="0" err="1"/>
              <a:t>Stílusolt</a:t>
            </a:r>
            <a:r>
              <a:rPr lang="hu-HU" dirty="0"/>
              <a:t> komponensek, mobilra optimalizált tervezés</a:t>
            </a:r>
          </a:p>
        </p:txBody>
      </p:sp>
    </p:spTree>
    <p:extLst>
      <p:ext uri="{BB962C8B-B14F-4D97-AF65-F5344CB8AC3E}">
        <p14:creationId xmlns:p14="http://schemas.microsoft.com/office/powerpoint/2010/main" val="181262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BEC04B-BE97-489E-8200-E0956D25A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 – Felhasználói élmény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C189A6-D454-4FAA-A597-9739D9BF0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Wizard</a:t>
            </a:r>
            <a:r>
              <a:rPr lang="hu-HU" dirty="0"/>
              <a:t>-alapú foglalási folyamat</a:t>
            </a:r>
          </a:p>
          <a:p>
            <a:r>
              <a:rPr lang="hu-HU" dirty="0"/>
              <a:t>Reszponzív felület mobilon és </a:t>
            </a:r>
            <a:r>
              <a:rPr lang="hu-HU" dirty="0" err="1"/>
              <a:t>desktopon</a:t>
            </a:r>
            <a:endParaRPr lang="hu-HU" dirty="0"/>
          </a:p>
          <a:p>
            <a:r>
              <a:rPr lang="hu-HU" dirty="0"/>
              <a:t>WCAG 2.1 AA akadálymentesség</a:t>
            </a:r>
          </a:p>
        </p:txBody>
      </p:sp>
    </p:spTree>
    <p:extLst>
      <p:ext uri="{BB962C8B-B14F-4D97-AF65-F5344CB8AC3E}">
        <p14:creationId xmlns:p14="http://schemas.microsoft.com/office/powerpoint/2010/main" val="3220673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732C34-B62D-4802-AC23-BA0C9251E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 – Funkciók és oldalak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FAA2224-14EF-46E5-B58B-E2D9F1399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Belépés/regisztráció, </a:t>
            </a:r>
            <a:r>
              <a:rPr lang="hu-HU" dirty="0" err="1"/>
              <a:t>dashboard</a:t>
            </a:r>
            <a:r>
              <a:rPr lang="hu-HU" dirty="0"/>
              <a:t>, foglalás</a:t>
            </a:r>
          </a:p>
          <a:p>
            <a:r>
              <a:rPr lang="hu-HU" dirty="0"/>
              <a:t>Valós idejű naptárnézet</a:t>
            </a:r>
          </a:p>
          <a:p>
            <a:r>
              <a:rPr lang="hu-HU" dirty="0"/>
              <a:t>ICS-export, </a:t>
            </a:r>
            <a:r>
              <a:rPr lang="hu-HU" dirty="0" err="1"/>
              <a:t>drag</a:t>
            </a:r>
            <a:r>
              <a:rPr lang="hu-HU" dirty="0"/>
              <a:t>-and-</a:t>
            </a:r>
            <a:r>
              <a:rPr lang="hu-HU" dirty="0" err="1"/>
              <a:t>drop</a:t>
            </a:r>
            <a:r>
              <a:rPr lang="hu-HU" dirty="0"/>
              <a:t> módosítás</a:t>
            </a:r>
          </a:p>
        </p:txBody>
      </p:sp>
    </p:spTree>
    <p:extLst>
      <p:ext uri="{BB962C8B-B14F-4D97-AF65-F5344CB8AC3E}">
        <p14:creationId xmlns:p14="http://schemas.microsoft.com/office/powerpoint/2010/main" val="1168399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900240-2B6A-441F-9958-3DF9EC4EE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 – Validáció és hibakezelés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C7211D7-DE88-4F74-B1A5-3A677AEF4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Formik</a:t>
            </a:r>
            <a:r>
              <a:rPr lang="hu-HU" dirty="0"/>
              <a:t> + </a:t>
            </a:r>
            <a:r>
              <a:rPr lang="hu-HU" dirty="0" err="1"/>
              <a:t>Yup</a:t>
            </a:r>
            <a:r>
              <a:rPr lang="hu-HU" dirty="0"/>
              <a:t> űrlapkezelés</a:t>
            </a:r>
          </a:p>
          <a:p>
            <a:r>
              <a:rPr lang="hu-HU" dirty="0"/>
              <a:t>Valós idejű visszajelzés, mezőkiemelés</a:t>
            </a:r>
          </a:p>
          <a:p>
            <a:r>
              <a:rPr lang="hu-HU" dirty="0" err="1"/>
              <a:t>PropTypes</a:t>
            </a:r>
            <a:r>
              <a:rPr lang="hu-HU" dirty="0"/>
              <a:t> + </a:t>
            </a:r>
            <a:r>
              <a:rPr lang="hu-HU" dirty="0" err="1"/>
              <a:t>JSDoc</a:t>
            </a:r>
            <a:r>
              <a:rPr lang="hu-HU" dirty="0"/>
              <a:t> dokumentáció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33683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130</TotalTime>
  <Words>422</Words>
  <Application>Microsoft Office PowerPoint</Application>
  <PresentationFormat>Szélesvásznú</PresentationFormat>
  <Paragraphs>88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7" baseType="lpstr">
      <vt:lpstr>Calisto MT</vt:lpstr>
      <vt:lpstr>Trebuchet MS</vt:lpstr>
      <vt:lpstr>Wingdings 2</vt:lpstr>
      <vt:lpstr>Pala</vt:lpstr>
      <vt:lpstr>Autószerviz Időpontfoglaló Rendszer</vt:lpstr>
      <vt:lpstr>Háttér és motiváció</vt:lpstr>
      <vt:lpstr>Érintett szereplők</vt:lpstr>
      <vt:lpstr>Funkciók áttekintése</vt:lpstr>
      <vt:lpstr>Technológiai alapok</vt:lpstr>
      <vt:lpstr>Frontend – Architectúra és technológiák</vt:lpstr>
      <vt:lpstr>Frontend – Felhasználói élmény</vt:lpstr>
      <vt:lpstr>Frontend – Funkciók és oldalak</vt:lpstr>
      <vt:lpstr>Frontend – Validáció és hibakezelés</vt:lpstr>
      <vt:lpstr>Frontend – Tesztelés és minőségbiztosítás</vt:lpstr>
      <vt:lpstr>Backend – Laravel architektúra</vt:lpstr>
      <vt:lpstr>Backend – Főbb végpontok</vt:lpstr>
      <vt:lpstr>Backend - Üzleti logika</vt:lpstr>
      <vt:lpstr>Backend - Értesítések és szinkronizáció</vt:lpstr>
      <vt:lpstr>Backend – CI/CD és kódminőség</vt:lpstr>
      <vt:lpstr>Adatbázis – Adatmodell áttekintés</vt:lpstr>
      <vt:lpstr>Adatbázis – Normalizáció és teljesítmény</vt:lpstr>
      <vt:lpstr>Adatbázis – Migrációk és seedek</vt:lpstr>
      <vt:lpstr>Adatbázis – Adatbiztonság és GDPR</vt:lpstr>
      <vt:lpstr>Adatbázis – Monitoring és backup</vt:lpstr>
      <vt:lpstr>Összefoglalás</vt:lpstr>
      <vt:lpstr>Továbblépési lehetőségek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Autószerviz Időpontfoglaló Rendszer</dc:title>
  <dc:creator>User</dc:creator>
  <cp:lastModifiedBy>User</cp:lastModifiedBy>
  <cp:revision>8</cp:revision>
  <dcterms:created xsi:type="dcterms:W3CDTF">2025-09-05T07:13:21Z</dcterms:created>
  <dcterms:modified xsi:type="dcterms:W3CDTF">2025-09-09T10:05:52Z</dcterms:modified>
</cp:coreProperties>
</file>