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60" r:id="rId5"/>
    <p:sldId id="263" r:id="rId6"/>
    <p:sldId id="271" r:id="rId7"/>
    <p:sldId id="266" r:id="rId8"/>
    <p:sldId id="267" r:id="rId9"/>
    <p:sldId id="275" r:id="rId10"/>
    <p:sldId id="277" r:id="rId11"/>
    <p:sldId id="257" r:id="rId12"/>
    <p:sldId id="268" r:id="rId13"/>
    <p:sldId id="272" r:id="rId14"/>
    <p:sldId id="274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AA8BDF-2026-480D-B4B2-96DC051696E9}" type="datetimeFigureOut">
              <a:rPr lang="en-IN" smtClean="0">
                <a:solidFill>
                  <a:prstClr val="black"/>
                </a:solidFill>
              </a:rPr>
              <a:pPr/>
              <a:t>2/3/14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9C2C-EFEA-49BA-99EA-E2DA7C91DA49}" type="datetimeFigureOut">
              <a:rPr lang="en-IN" smtClean="0"/>
              <a:pPr/>
              <a:t>2/3/14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FC4-847E-4428-B402-1E1724F9D5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7608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DC0E-9B13-4675-B8B0-EF5226F5D4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ndalyzer.files.wordpress.com/2010/10/sai-krishna-001.jpg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google.co.in/url?sa=i&amp;source=images&amp;cd=&amp;cad=rja&amp;docid=M-rU-IyfKVhD1M&amp;tbnid=QNmChSYamwN-RM:&amp;ved=0CAgQjRwwAA&amp;url=http://www.nag.co.za/2013/05/29/the-xbox-one-reveal-and-why-the-industry-sucks-at-marketing/&amp;ei=zdxsUurRNcKKrQeT84EY&amp;psig=AFQjCNFGcunWL05DQYCAbzxrASzE0dHVhw&amp;ust=1382952525969546" TargetMode="External"/><Relationship Id="rId5" Type="http://schemas.openxmlformats.org/officeDocument/2006/relationships/image" Target="../media/image5.jpeg"/><Relationship Id="rId6" Type="http://schemas.openxmlformats.org/officeDocument/2006/relationships/hyperlink" Target="http://www.google.co.in/url?sa=i&amp;source=images&amp;cd=&amp;cad=rja&amp;docid=SLGgMGVM8JZ8WM&amp;tbnid=txWETaNbyphbmM:&amp;ved=0CAgQjRwwADhZ&amp;url=http://www.iquit-smoking.com/nicotine-withdrawal.html&amp;ei=kt5sUtX6BIbqrQf814DoBw&amp;psig=AFQjCNH_CDKUkTshLIwTeZ0cIrqtOp0eWQ&amp;ust=1382952978219034" TargetMode="External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google.co.in/url?sa=i&amp;source=images&amp;cd=&amp;cad=rja&amp;docid=TW9GDJlpoBYzHM&amp;tbnid=gfnYQGKxivOw-M:&amp;ved=0CAgQjRwwAA&amp;url=http://businesstoday.intoday.in/story/ndtv-bells-the-cat-files-suit-against-tam/1/186887.html&amp;ei=_ttsUpqGM5DkrAfNuYDwBw&amp;psig=AFQjCNHGyOKsFN-IAanYLwCvWLooao-94w&amp;ust=138295231892067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3.gif"/><Relationship Id="rId5" Type="http://schemas.openxmlformats.org/officeDocument/2006/relationships/image" Target="../media/image14.png"/><Relationship Id="rId1" Type="http://schemas.microsoft.com/office/2007/relationships/media" Target="file://localhost/Users/cvarma/Pictures/IMG_0108.MOV" TargetMode="External"/><Relationship Id="rId2" Type="http://schemas.openxmlformats.org/officeDocument/2006/relationships/video" Target="file://localhost/Users/cvarma/Pictures/IMG_0108.M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64294" y="-27384"/>
            <a:ext cx="9744806" cy="691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36096" y="3690898"/>
            <a:ext cx="3717684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</a:rPr>
              <a:t>A smart phone app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</a:rPr>
              <a:t>to measure TV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</a:rPr>
              <a:t>viewership habits.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26100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Bauhaus 93" pitchFamily="82" charset="0"/>
              </a:rPr>
              <a:t>AURUX</a:t>
            </a:r>
            <a:endParaRPr lang="en-IN" sz="6600" dirty="0">
              <a:solidFill>
                <a:schemeClr val="bg1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Slide 1 - Company Name, Logo, Founder details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2 - A brief one liner description of the product/solution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3 - Customer problem that you are aiming to solve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4 - What have you solved that is defensible (proprietary data) / some insights on this business that a layman can’t get in 6 months?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5 - Traction and metrics to substantiate 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6 - Size of market and Go-to-market strategy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Slide 7 – Product/Application Demo or Visualization or Video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rttbuzzbin.com/wp-content/uploads/2012/02/nielsen-second-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480720" cy="3767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6664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TAM</a:t>
            </a:r>
          </a:p>
          <a:p>
            <a:endParaRPr lang="en-US" sz="4000" dirty="0" smtClean="0"/>
          </a:p>
          <a:p>
            <a:pPr>
              <a:buFont typeface="Wingdings"/>
              <a:buChar char="Ø"/>
            </a:pPr>
            <a:r>
              <a:rPr lang="en-US" sz="3200" dirty="0" smtClean="0"/>
              <a:t> 9650 </a:t>
            </a:r>
            <a:r>
              <a:rPr lang="en-US" sz="3200" dirty="0" err="1" smtClean="0"/>
              <a:t>peoplemeters</a:t>
            </a:r>
            <a:r>
              <a:rPr lang="en-US" sz="3200" dirty="0" smtClean="0"/>
              <a:t> covering 36000 respondents</a:t>
            </a:r>
          </a:p>
          <a:p>
            <a:pPr>
              <a:buFont typeface="Wingdings"/>
              <a:buChar char="Ø"/>
            </a:pPr>
            <a:r>
              <a:rPr lang="en-US" sz="3200" dirty="0" smtClean="0"/>
              <a:t>Covers 165 cities (all 1 Lakh plus towns), from </a:t>
            </a:r>
          </a:p>
          <a:p>
            <a:r>
              <a:rPr lang="en-US" sz="3200" dirty="0" smtClean="0"/>
              <a:t>2012 TAM started to include less than 1 lakh towns</a:t>
            </a:r>
          </a:p>
          <a:p>
            <a:pPr>
              <a:buFont typeface="Wingdings"/>
              <a:buChar char="Ø"/>
            </a:pPr>
            <a:r>
              <a:rPr lang="en-US" sz="3200" dirty="0" smtClean="0"/>
              <a:t>TAM is likely to stop by 15 Feb’14</a:t>
            </a:r>
          </a:p>
          <a:p>
            <a:pPr>
              <a:buFont typeface="Wingdings"/>
              <a:buChar char="Ø"/>
            </a:pPr>
            <a:endParaRPr lang="en-IN" sz="3200" dirty="0"/>
          </a:p>
        </p:txBody>
      </p:sp>
      <p:sp>
        <p:nvSpPr>
          <p:cNvPr id="5" name="Oval 10" descr="Picture3"/>
          <p:cNvSpPr>
            <a:spLocks noChangeArrowheads="1"/>
          </p:cNvSpPr>
          <p:nvPr/>
        </p:nvSpPr>
        <p:spPr bwMode="auto">
          <a:xfrm>
            <a:off x="6853238" y="4565650"/>
            <a:ext cx="2290762" cy="229235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6" tIns="45713" rIns="91426" bIns="45713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51 million </a:t>
            </a:r>
            <a:r>
              <a:rPr lang="en-US" dirty="0" err="1" smtClean="0"/>
              <a:t>smartphone</a:t>
            </a:r>
            <a:r>
              <a:rPr lang="en-US" dirty="0" smtClean="0"/>
              <a:t> users in Urban India in 2013 (89% growth over 2012)</a:t>
            </a:r>
          </a:p>
          <a:p>
            <a:r>
              <a:rPr lang="en-US" dirty="0" smtClean="0"/>
              <a:t>17% of the Urban mobile phone market</a:t>
            </a:r>
          </a:p>
          <a:p>
            <a:r>
              <a:rPr lang="en-US" dirty="0" smtClean="0"/>
              <a:t>Big Metros (23%), Tier 1 and Tier 2 cities (13%)</a:t>
            </a:r>
          </a:p>
          <a:p>
            <a:r>
              <a:rPr lang="en-US" dirty="0" smtClean="0"/>
              <a:t>SEC A (18%), SEC B (8%), SEC C (6%), SEC D/E (4%)</a:t>
            </a:r>
          </a:p>
          <a:p>
            <a:r>
              <a:rPr lang="en-US" dirty="0" smtClean="0"/>
              <a:t>&lt;18 ( 22%), 18-24 (13%), 25-30 (8%), 31-35 (8%), 36-40 (8%), </a:t>
            </a:r>
          </a:p>
          <a:p>
            <a:r>
              <a:rPr lang="en-US" dirty="0" smtClean="0"/>
              <a:t>Male (20%), Female (11%)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igitaltrends.com/wp-content/uploads/2013/09/facebook-tv-second-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1" y="0"/>
            <a:ext cx="10321648" cy="68879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462444"/>
            <a:ext cx="4752528" cy="267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-540568" y="2420888"/>
            <a:ext cx="3456384" cy="3528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lighthouseinsights.in/wp-content/uploads/2013/04/Twitter_the_second_screen_in_Ind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000750" cy="2857500"/>
          </a:xfrm>
          <a:prstGeom prst="rect">
            <a:avLst/>
          </a:prstGeom>
          <a:noFill/>
        </p:spPr>
      </p:pic>
      <p:pic>
        <p:nvPicPr>
          <p:cNvPr id="22534" name="Picture 6" descr="http://www.digitaltrends.com/wp-content/uploads/2013/01/Superbowl-apps-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356992"/>
            <a:ext cx="5953125" cy="2857500"/>
          </a:xfrm>
          <a:prstGeom prst="rect">
            <a:avLst/>
          </a:prstGeom>
          <a:noFill/>
        </p:spPr>
      </p:pic>
      <p:pic>
        <p:nvPicPr>
          <p:cNvPr id="22536" name="Picture 8" descr="http://www.theappside.com/wp-content/uploads/2012/10/wio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692696"/>
            <a:ext cx="3048000" cy="4572000"/>
          </a:xfrm>
          <a:prstGeom prst="rect">
            <a:avLst/>
          </a:prstGeom>
          <a:noFill/>
        </p:spPr>
      </p:pic>
      <p:pic>
        <p:nvPicPr>
          <p:cNvPr id="22538" name="Picture 10" descr="http://www.jholjhaal.com/wp-content/uploads/2012/11/Second-Screen-Bar-in-Windows-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844824"/>
            <a:ext cx="447675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81889" y="158660"/>
            <a:ext cx="148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THE TEAM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0526" y="1280116"/>
            <a:ext cx="8337938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550" y="1846888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</a:t>
            </a:r>
            <a:endParaRPr lang="en-IN" dirty="0"/>
          </a:p>
        </p:txBody>
      </p:sp>
      <p:pic>
        <p:nvPicPr>
          <p:cNvPr id="1026" name="Picture 2" descr="CSK Varma"/>
          <p:cNvPicPr>
            <a:picLocks noChangeAspect="1" noChangeArrowheads="1"/>
          </p:cNvPicPr>
          <p:nvPr/>
        </p:nvPicPr>
        <p:blipFill>
          <a:blip r:embed="rId2" cstate="print"/>
          <a:srcRect r="13193"/>
          <a:stretch>
            <a:fillRect/>
          </a:stretch>
        </p:blipFill>
        <p:spPr bwMode="auto">
          <a:xfrm>
            <a:off x="596570" y="1526120"/>
            <a:ext cx="1224136" cy="141018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856850" y="145117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worked extensively in machine learning and optimization problems.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has co-founded a startup named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Matherix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Labs in 2011 and was interviewed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 Y-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Combinator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2012.  He has worked with major technology companies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such as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Yahoo! labs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Amazon, and has experience building large scale systems.</a:t>
            </a: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LinkedIn: http://www.linkedin.com/in/cskvarma</a:t>
            </a:r>
          </a:p>
          <a:p>
            <a:endParaRPr lang="en-IN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13468" y="3569382"/>
            <a:ext cx="8337938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492" y="4136154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14822" y="3845366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 Krishna has worked for 3 years in the market research industry and 4 years in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development. He has founded a startup named Olytor in 2009.  He has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panel research and client-servicing and worked with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major companies such as Nielsen and the Kantar group.</a:t>
            </a: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LinkedIn: http://in.linkedin.com/pub/sai-krishna-balivada/48/702/5a6</a:t>
            </a:r>
          </a:p>
          <a:p>
            <a:endParaRPr lang="en-IN" sz="1600" dirty="0"/>
          </a:p>
        </p:txBody>
      </p:sp>
      <p:pic>
        <p:nvPicPr>
          <p:cNvPr id="1028" name="Picture 4" descr="Sai Krishna-00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5343" t="22040" r="14517"/>
          <a:stretch>
            <a:fillRect/>
          </a:stretch>
        </p:blipFill>
        <p:spPr bwMode="auto">
          <a:xfrm>
            <a:off x="599512" y="3929422"/>
            <a:ext cx="1147688" cy="1353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359438" y="998660"/>
            <a:ext cx="1724602" cy="117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889" y="158660"/>
            <a:ext cx="6251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What is the business problem we want to solve?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75462" y="1129952"/>
            <a:ext cx="1006017" cy="894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7707430" y="438028"/>
            <a:ext cx="432048" cy="5760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159910" y="396000"/>
            <a:ext cx="381636" cy="6205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http://media2.intoday.in/btmt/images/stories/tv-watching_505_08021202201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90" y="4257232"/>
            <a:ext cx="3334886" cy="1743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8436" name="Picture 4" descr="http://www.nag.co.za/wp-content/uploads/2013/05/family-watching-tv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7847" y="4261950"/>
            <a:ext cx="2648329" cy="1752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8440" name="Picture 8" descr="http://t0.gstatic.com/images?q=tbn:ANd9GcTvVgPo9iilOww8S-PDmpmyPkRBiw2FQ6CTiqyKOQ4mte_cK0K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8224" y="4260174"/>
            <a:ext cx="2688831" cy="175248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146590" y="764704"/>
            <a:ext cx="7167878" cy="19862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Calibri Light" pitchFamily="34" charset="0"/>
              </a:rPr>
              <a:t>To measure television viewership habits of a viewer within a household using smart phone app</a:t>
            </a:r>
          </a:p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Calibri Light" pitchFamily="34" charset="0"/>
              </a:rPr>
              <a:t> as a means of measurement.</a:t>
            </a:r>
            <a:endParaRPr lang="en-IN" sz="2400" i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1445659">
            <a:off x="8332270" y="1961606"/>
            <a:ext cx="432048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 rot="1445659">
            <a:off x="8377240" y="2036556"/>
            <a:ext cx="36004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rot="1445659">
            <a:off x="8388802" y="2528564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44016" y="4221088"/>
            <a:ext cx="8748464" cy="18002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403648" y="30689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What people watch and for how long?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89" y="158660"/>
            <a:ext cx="41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What is the customer problem ?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52736"/>
            <a:ext cx="6084168" cy="181588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TV Advertisers want to have  </a:t>
            </a:r>
          </a:p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robust and richer data at cheaper prices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.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Current solutions such as Peoplemeter 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are costlier and non-scalable.</a:t>
            </a:r>
            <a:endParaRPr lang="en-IN" sz="2800" dirty="0">
              <a:solidFill>
                <a:schemeClr val="accent4">
                  <a:lumMod val="5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873128">
            <a:off x="6155588" y="1946038"/>
            <a:ext cx="2696537" cy="100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http://www.todayifoundout.com/wp-content/uploads/2010/02/gold-dollar-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418" y="1687654"/>
            <a:ext cx="617180" cy="4572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013589" y="2348880"/>
            <a:ext cx="1045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Lower</a:t>
            </a:r>
          </a:p>
          <a:p>
            <a:pPr algn="ctr"/>
            <a:r>
              <a:rPr lang="en-US" sz="1600" i="1" dirty="0" smtClean="0"/>
              <a:t>Marketing</a:t>
            </a:r>
          </a:p>
          <a:p>
            <a:pPr algn="ctr"/>
            <a:r>
              <a:rPr lang="en-US" sz="1600" i="1" dirty="0" smtClean="0"/>
              <a:t>Spends</a:t>
            </a:r>
            <a:endParaRPr lang="en-IN" sz="1600" i="1" dirty="0"/>
          </a:p>
        </p:txBody>
      </p:sp>
      <p:sp>
        <p:nvSpPr>
          <p:cNvPr id="11" name="Isosceles Triangle 10"/>
          <p:cNvSpPr/>
          <p:nvPr/>
        </p:nvSpPr>
        <p:spPr>
          <a:xfrm>
            <a:off x="7296256" y="2060848"/>
            <a:ext cx="288032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2180" y="1055678"/>
            <a:ext cx="9129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1851696" y="3486018"/>
            <a:ext cx="2213306" cy="22499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2537844" y="3836554"/>
            <a:ext cx="826020" cy="153940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2606910" y="3938542"/>
            <a:ext cx="696994" cy="1182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919768" y="5189716"/>
            <a:ext cx="72008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483422" y="3891028"/>
            <a:ext cx="5868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Using consumer smart phones</a:t>
            </a:r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libri Light" pitchFamily="34" charset="0"/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is scalable, cheaper, and more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 Light" pitchFamily="34" charset="0"/>
              </a:rPr>
              <a:t>personalized means of measurement.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7414" y="1039456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Richer</a:t>
            </a:r>
          </a:p>
          <a:p>
            <a:pPr algn="ctr"/>
            <a:r>
              <a:rPr lang="en-US" sz="1600" i="1" dirty="0" smtClean="0"/>
              <a:t>data</a:t>
            </a:r>
            <a:endParaRPr lang="en-IN" sz="16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572000" y="1393102"/>
            <a:ext cx="2664296" cy="41961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89" y="158660"/>
            <a:ext cx="3524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Current Stage of Prototype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6302" y="290944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 smtClean="0">
                <a:solidFill>
                  <a:schemeClr val="bg1">
                    <a:lumMod val="65000"/>
                  </a:schemeClr>
                </a:solidFill>
              </a:rPr>
              <a:t>TV Audio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628" y="1815852"/>
            <a:ext cx="1209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>
          <a:xfrm>
            <a:off x="1043608" y="1412776"/>
            <a:ext cx="2664296" cy="417646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013628" y="1102389"/>
            <a:ext cx="269427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When the phone is placed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right next to the TV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164577" y="2705973"/>
            <a:ext cx="394146" cy="76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284694" y="288977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 smtClean="0">
                <a:solidFill>
                  <a:schemeClr val="bg1">
                    <a:lumMod val="65000"/>
                  </a:schemeClr>
                </a:solidFill>
              </a:rPr>
              <a:t>TV Audio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7010" y="1097706"/>
            <a:ext cx="269427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When the phone is placed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far (&gt;1.5 </a:t>
            </a:r>
            <a:r>
              <a:rPr lang="en-US" dirty="0" err="1" smtClean="0">
                <a:solidFill>
                  <a:schemeClr val="bg1"/>
                </a:solidFill>
              </a:rPr>
              <a:t>mtr</a:t>
            </a:r>
            <a:r>
              <a:rPr lang="en-US" dirty="0" smtClean="0">
                <a:solidFill>
                  <a:schemeClr val="bg1"/>
                </a:solidFill>
              </a:rPr>
              <a:t>) from the TV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4124" y="3436615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1631" y="3589015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 rot="2749940">
            <a:off x="2531003" y="5549910"/>
            <a:ext cx="504056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 rot="18730772">
            <a:off x="2792224" y="5513616"/>
            <a:ext cx="923373" cy="1119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 rot="18730772">
            <a:off x="6351131" y="5552946"/>
            <a:ext cx="923373" cy="11191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 rot="2738858">
            <a:off x="6345286" y="5542492"/>
            <a:ext cx="923373" cy="11191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020" y="1796179"/>
            <a:ext cx="1209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692969" y="2686300"/>
            <a:ext cx="394146" cy="76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29837">
            <a:off x="5217515" y="4597984"/>
            <a:ext cx="1195683" cy="85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29837">
            <a:off x="1563684" y="3337019"/>
            <a:ext cx="1195683" cy="85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27584" y="6011996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With an error of 6-16 </a:t>
            </a:r>
            <a:r>
              <a:rPr lang="en-US" i="1" dirty="0" err="1" smtClean="0"/>
              <a:t>secs</a:t>
            </a:r>
            <a:r>
              <a:rPr lang="en-US" i="1" dirty="0" smtClean="0"/>
              <a:t> to detect channel change.</a:t>
            </a:r>
            <a:endParaRPr lang="en-IN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89" y="158660"/>
            <a:ext cx="539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Size of Market and Go-To-Market Strategy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4408" y="4067780"/>
            <a:ext cx="2520280" cy="17281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5-20 Users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3-4 Weeks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1-2 hrs/day</a:t>
            </a:r>
            <a:endParaRPr lang="en-IN" b="1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176" y="3932404"/>
            <a:ext cx="2537512" cy="3663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Methodology Validation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22720" y="4427820"/>
            <a:ext cx="792088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76056" y="4059140"/>
            <a:ext cx="2520280" cy="17281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Demonstrate the capabilities and product/market fit.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Discuss with Mediacom, Nielsen, and FMCG Advertisers.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814" y="3938754"/>
            <a:ext cx="2537512" cy="3663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Product/Market Fit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5786680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 end of March’14</a:t>
            </a:r>
            <a:endParaRPr lang="en-IN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5795972"/>
            <a:ext cx="16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  Apr-May’14</a:t>
            </a:r>
            <a:endParaRPr lang="en-IN" i="1" dirty="0"/>
          </a:p>
        </p:txBody>
      </p:sp>
      <p:sp>
        <p:nvSpPr>
          <p:cNvPr id="18" name="Rounded Rectangle 17"/>
          <p:cNvSpPr/>
          <p:nvPr/>
        </p:nvSpPr>
        <p:spPr>
          <a:xfrm>
            <a:off x="2057884" y="764704"/>
            <a:ext cx="2304256" cy="33916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Major Players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33892" y="947806"/>
            <a:ext cx="2118428" cy="2084320"/>
          </a:xfrm>
          <a:prstGeom prst="ellips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3-5 billion in annual revenues</a:t>
            </a:r>
            <a:endParaRPr lang="en-IN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9190" y="1103870"/>
          <a:ext cx="2255912" cy="2194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55912"/>
              </a:tblGrid>
              <a:tr h="3240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Nielsen TV Ratings</a:t>
                      </a:r>
                      <a:endParaRPr lang="en-IN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dirty="0" smtClean="0"/>
                        <a:t>Kantar Media</a:t>
                      </a:r>
                      <a:endParaRPr lang="en-IN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dirty="0" smtClean="0"/>
                        <a:t>CSM Media Research</a:t>
                      </a:r>
                      <a:endParaRPr lang="en-IN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Gfk</a:t>
                      </a:r>
                      <a:endParaRPr lang="en-IN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dirty="0" smtClean="0"/>
                        <a:t>Gallup</a:t>
                      </a:r>
                      <a:endParaRPr lang="en-IN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Rentrak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4529972" y="1766932"/>
            <a:ext cx="663062" cy="4770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 rot="21434326">
            <a:off x="5334108" y="1300015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$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53336"/>
            <a:ext cx="9324528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658"/>
            <a:ext cx="9144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89" y="158660"/>
            <a:ext cx="221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Prototype Video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4" descr="http://venturebeat.files.wordpress.com/2014/01/ha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023" y="1889673"/>
            <a:ext cx="1872208" cy="27305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26065" y="2275977"/>
            <a:ext cx="129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uhaus 93" pitchFamily="82" charset="0"/>
              </a:rPr>
              <a:t>AURUX</a:t>
            </a:r>
            <a:endParaRPr lang="en-IN" sz="2400" dirty="0">
              <a:latin typeface="Bauhaus 93" pitchFamily="82" charset="0"/>
            </a:endParaRPr>
          </a:p>
        </p:txBody>
      </p:sp>
      <p:pic>
        <p:nvPicPr>
          <p:cNvPr id="11" name="IMG_0108.MOV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3275856" y="1565920"/>
            <a:ext cx="4500331" cy="3375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AM\Varma_Videos\Screen Shot 2014-02-02 at 11.25.42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46" y="2967548"/>
            <a:ext cx="8892480" cy="3413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28" name="Picture 4" descr="C:\TAM\Varma_Videos\Screen Shot 2014-02-02 at 11.11.49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415" y="1310655"/>
            <a:ext cx="4416801" cy="13262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32597" y="116632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Sample Output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3408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93B64E"/>
                </a:solidFill>
                <a:latin typeface="Calibri Light" pitchFamily="34" charset="0"/>
              </a:rPr>
              <a:t>Thank you</a:t>
            </a:r>
            <a:endParaRPr lang="en-IN" sz="6000" dirty="0">
              <a:solidFill>
                <a:srgbClr val="93B64E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553</Words>
  <Application>Microsoft Macintosh PowerPoint</Application>
  <PresentationFormat>On-screen Show (4:3)</PresentationFormat>
  <Paragraphs>86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Krishna</dc:creator>
  <cp:lastModifiedBy>Varma, Chekuri Srikanth</cp:lastModifiedBy>
  <cp:revision>161</cp:revision>
  <dcterms:created xsi:type="dcterms:W3CDTF">2014-01-27T15:30:30Z</dcterms:created>
  <dcterms:modified xsi:type="dcterms:W3CDTF">2014-02-03T08:03:43Z</dcterms:modified>
</cp:coreProperties>
</file>