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9" r:id="rId3"/>
    <p:sldId id="318" r:id="rId4"/>
    <p:sldId id="278" r:id="rId5"/>
    <p:sldId id="319" r:id="rId6"/>
    <p:sldId id="320" r:id="rId7"/>
    <p:sldId id="321" r:id="rId8"/>
    <p:sldId id="309" r:id="rId9"/>
    <p:sldId id="322" r:id="rId10"/>
    <p:sldId id="324" r:id="rId11"/>
    <p:sldId id="325" r:id="rId12"/>
    <p:sldId id="326" r:id="rId13"/>
    <p:sldId id="310" r:id="rId14"/>
    <p:sldId id="327" r:id="rId15"/>
    <p:sldId id="312" r:id="rId16"/>
    <p:sldId id="328" r:id="rId17"/>
    <p:sldId id="313" r:id="rId18"/>
    <p:sldId id="329" r:id="rId19"/>
    <p:sldId id="331" r:id="rId20"/>
    <p:sldId id="33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63" autoAdjust="0"/>
  </p:normalViewPr>
  <p:slideViewPr>
    <p:cSldViewPr>
      <p:cViewPr varScale="1">
        <p:scale>
          <a:sx n="99" d="100"/>
          <a:sy n="99" d="100"/>
        </p:scale>
        <p:origin x="194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FF7F1-1F88-4AFB-8169-9CCBFE405777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179EB-674A-4EAB-A2BD-E3EB380EC2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57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09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48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1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98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2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7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어떻게 변하는지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코스트함수의 그래프로 이해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43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어떻게 변하는지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코스트함수의 그래프로 이해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43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40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42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4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지도학습 설명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지도학습은 데이터에 따라 두가지 문제로 나뉨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4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2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8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6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3515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HY울릉도M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23528" y="1124744"/>
            <a:ext cx="8435280" cy="5328592"/>
          </a:xfrm>
        </p:spPr>
        <p:txBody>
          <a:bodyPr>
            <a:normAutofit/>
          </a:bodyPr>
          <a:lstStyle>
            <a:lvl1pPr latinLnBrk="0">
              <a:defRPr/>
            </a:lvl1pPr>
          </a:lstStyle>
          <a:p>
            <a:pPr lvl="0" eaLnBrk="1" hangingPunct="1"/>
            <a:r>
              <a:rPr lang="ko-KR" altLang="en-US" sz="200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77338" cy="6875463"/>
          </a:xfrm>
          <a:prstGeom prst="rect">
            <a:avLst/>
          </a:prstGeom>
          <a:solidFill>
            <a:srgbClr val="395D9A">
              <a:alpha val="23000"/>
            </a:srgbClr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77338" cy="228600"/>
          </a:xfrm>
          <a:prstGeom prst="rect">
            <a:avLst/>
          </a:prstGeom>
          <a:solidFill>
            <a:srgbClr val="253D65">
              <a:alpha val="50000"/>
            </a:srgbClr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6667500"/>
            <a:ext cx="9177338" cy="228600"/>
          </a:xfrm>
          <a:prstGeom prst="rect">
            <a:avLst/>
          </a:prstGeom>
          <a:solidFill>
            <a:srgbClr val="253D65">
              <a:alpha val="50000"/>
            </a:srgbClr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79512" y="914400"/>
            <a:ext cx="8784976" cy="5682952"/>
          </a:xfrm>
          <a:prstGeom prst="roundRect">
            <a:avLst>
              <a:gd name="adj" fmla="val 278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52320" y="6085204"/>
            <a:ext cx="1440160" cy="43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Courcera</a:t>
            </a:r>
            <a:r>
              <a:rPr lang="en-US" altLang="ko-KR" sz="2400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- Machine Learning</a:t>
            </a:r>
            <a:br>
              <a:rPr lang="en-US" altLang="ko-KR" sz="2400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</a:br>
            <a:r>
              <a:rPr lang="en-US" altLang="ko-KR" sz="2400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 Week</a:t>
            </a:r>
            <a:endParaRPr lang="ko-KR" altLang="en-US" sz="2400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788024" y="5157192"/>
            <a:ext cx="3316228" cy="529560"/>
          </a:xfrm>
          <a:prstGeom prst="rect">
            <a:avLst/>
          </a:prstGeom>
        </p:spPr>
        <p:txBody>
          <a:bodyPr vert="horz" anchor="t" anchorCtr="0">
            <a:normAutofit fontScale="70000" lnSpcReduction="20000"/>
          </a:bodyPr>
          <a:lstStyle>
            <a:lvl1pPr algn="r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HY견고딕" pitchFamily="18" charset="-127"/>
                <a:ea typeface="HY견고딕" pitchFamily="18" charset="-127"/>
              </a:rPr>
              <a:t>최승완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Unsupervised </a:t>
            </a:r>
            <a:r>
              <a:rPr lang="en-US" altLang="ko-KR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Learning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364721"/>
            <a:ext cx="8352928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clustering?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Clustering similar features in Training Data.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EX) </a:t>
            </a:r>
            <a:r>
              <a:rPr lang="en-US" altLang="ko-KR" sz="1400" dirty="0"/>
              <a:t>K-Means Algorithm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DA7AFFD-8C3E-4C83-ACDE-AFCFE434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9" y="2839777"/>
            <a:ext cx="1903273" cy="18133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7814B3-15E5-49C4-9B97-1A309302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846" y="2825227"/>
            <a:ext cx="1812126" cy="18227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83B155-383E-495B-A962-C43D8D5D6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056" y="2825227"/>
            <a:ext cx="1812126" cy="18267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8869705-B74D-486A-80FD-553DDBC52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66" y="2848974"/>
            <a:ext cx="1812126" cy="17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Model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DFB18-6C3F-4FA5-AB74-3847BD9DE88A}"/>
                  </a:ext>
                </a:extLst>
              </p:cNvPr>
              <p:cNvSpPr txBox="1"/>
              <p:nvPr/>
            </p:nvSpPr>
            <p:spPr>
              <a:xfrm>
                <a:off x="539552" y="1364721"/>
                <a:ext cx="8352928" cy="17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is model?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that describes the characteristics of the learning data.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- Model is function to predict output ‘y’  for input ‘x’.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Hypothesis(h(x))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- Hypothesis(h(x))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- EX)  Housing price prediction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DFB18-6C3F-4FA5-AB74-3847BD9DE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64721"/>
                <a:ext cx="8352928" cy="1761829"/>
              </a:xfrm>
              <a:prstGeom prst="rect">
                <a:avLst/>
              </a:prstGeom>
              <a:blipFill>
                <a:blip r:embed="rId3"/>
                <a:stretch>
                  <a:fillRect l="-146" b="-2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CA7DCFA0-DE71-4591-AD85-04BDDB24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0" y="3284984"/>
            <a:ext cx="33123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A01F4E-4064-4692-AB12-B5CE5EE5DB6E}"/>
              </a:ext>
            </a:extLst>
          </p:cNvPr>
          <p:cNvCxnSpPr>
            <a:cxnSpLocks/>
          </p:cNvCxnSpPr>
          <p:nvPr/>
        </p:nvCxnSpPr>
        <p:spPr>
          <a:xfrm flipV="1">
            <a:off x="1619670" y="3616280"/>
            <a:ext cx="1712020" cy="14657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C52E46-F1D4-4005-AD09-7ABEB3BB20A4}"/>
              </a:ext>
            </a:extLst>
          </p:cNvPr>
          <p:cNvCxnSpPr>
            <a:cxnSpLocks/>
          </p:cNvCxnSpPr>
          <p:nvPr/>
        </p:nvCxnSpPr>
        <p:spPr>
          <a:xfrm flipV="1">
            <a:off x="2430633" y="4349135"/>
            <a:ext cx="0" cy="88006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3BC25E-61FA-402E-B8B6-5025324D0C44}"/>
              </a:ext>
            </a:extLst>
          </p:cNvPr>
          <p:cNvCxnSpPr>
            <a:cxnSpLocks/>
          </p:cNvCxnSpPr>
          <p:nvPr/>
        </p:nvCxnSpPr>
        <p:spPr>
          <a:xfrm flipH="1">
            <a:off x="1619670" y="4375173"/>
            <a:ext cx="78400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DA774-B261-486F-920D-1076E906E2D0}"/>
                  </a:ext>
                </a:extLst>
              </p:cNvPr>
              <p:cNvSpPr txBox="1"/>
              <p:nvPr/>
            </p:nvSpPr>
            <p:spPr>
              <a:xfrm>
                <a:off x="1259632" y="3367022"/>
                <a:ext cx="49685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DA774-B261-486F-920D-1076E906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67022"/>
                <a:ext cx="4968552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7A673D7-F376-4E9E-BE26-0633CA377DD6}"/>
              </a:ext>
            </a:extLst>
          </p:cNvPr>
          <p:cNvSpPr/>
          <p:nvPr/>
        </p:nvSpPr>
        <p:spPr>
          <a:xfrm rot="16200000">
            <a:off x="4624394" y="4382608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EF129-782E-42DC-8045-C3D38217FD09}"/>
              </a:ext>
            </a:extLst>
          </p:cNvPr>
          <p:cNvSpPr txBox="1"/>
          <p:nvPr/>
        </p:nvSpPr>
        <p:spPr>
          <a:xfrm>
            <a:off x="5148064" y="43660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6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7EBDC-6B33-4FD8-8216-2DB2E011BAFE}"/>
              </a:ext>
            </a:extLst>
          </p:cNvPr>
          <p:cNvSpPr txBox="1"/>
          <p:nvPr/>
        </p:nvSpPr>
        <p:spPr>
          <a:xfrm>
            <a:off x="323528" y="1196752"/>
            <a:ext cx="9217024" cy="20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Problem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C7AA55-2430-4F57-A796-3847A6A3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9" y="1993761"/>
            <a:ext cx="2808312" cy="25759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C4360-4777-4D57-B2EB-DA395C46BE9F}"/>
              </a:ext>
            </a:extLst>
          </p:cNvPr>
          <p:cNvSpPr txBox="1"/>
          <p:nvPr/>
        </p:nvSpPr>
        <p:spPr>
          <a:xfrm>
            <a:off x="3707904" y="2123832"/>
            <a:ext cx="4176464" cy="23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training data set.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through any algorithm.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generate that describes the characteristics of the learning data.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hypothesis Predicts the output ‘y’ for input ‘x’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8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9A2D0-76E5-4F6D-8411-BC657D65833C}"/>
              </a:ext>
            </a:extLst>
          </p:cNvPr>
          <p:cNvSpPr txBox="1"/>
          <p:nvPr/>
        </p:nvSpPr>
        <p:spPr>
          <a:xfrm>
            <a:off x="539552" y="1364721"/>
            <a:ext cx="8352928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Cost Function?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Training data and hypotheses(h(x)).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when Similarity value is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Cost function value is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when Similarity value is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Cost function value is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    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E684D6-5C9A-4EC0-963B-2FB1CA5BA4D2}"/>
              </a:ext>
            </a:extLst>
          </p:cNvPr>
          <p:cNvGrpSpPr/>
          <p:nvPr/>
        </p:nvGrpSpPr>
        <p:grpSpPr>
          <a:xfrm>
            <a:off x="611566" y="3573016"/>
            <a:ext cx="3384370" cy="2376264"/>
            <a:chOff x="4572000" y="938917"/>
            <a:chExt cx="3384370" cy="2376264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EFF570E-9CB7-4235-A9CB-C5DDE17884F6}"/>
                </a:ext>
              </a:extLst>
            </p:cNvPr>
            <p:cNvCxnSpPr/>
            <p:nvPr/>
          </p:nvCxnSpPr>
          <p:spPr>
            <a:xfrm flipV="1">
              <a:off x="4860032" y="1124744"/>
              <a:ext cx="0" cy="1944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4E5D34E-00E9-469A-B8E6-06E8A9171B7F}"/>
                </a:ext>
              </a:extLst>
            </p:cNvPr>
            <p:cNvCxnSpPr/>
            <p:nvPr/>
          </p:nvCxnSpPr>
          <p:spPr>
            <a:xfrm>
              <a:off x="4860032" y="3068960"/>
              <a:ext cx="27363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6851231-B69F-41A7-9A7F-C8E9009E62B0}"/>
                </a:ext>
              </a:extLst>
            </p:cNvPr>
            <p:cNvCxnSpPr/>
            <p:nvPr/>
          </p:nvCxnSpPr>
          <p:spPr>
            <a:xfrm>
              <a:off x="5292080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D23978-5306-416D-B446-2DEF63E9A477}"/>
                </a:ext>
              </a:extLst>
            </p:cNvPr>
            <p:cNvCxnSpPr/>
            <p:nvPr/>
          </p:nvCxnSpPr>
          <p:spPr>
            <a:xfrm>
              <a:off x="5724128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2C08BC1-18C4-4EC3-97C9-729FABF5E06B}"/>
                </a:ext>
              </a:extLst>
            </p:cNvPr>
            <p:cNvCxnSpPr/>
            <p:nvPr/>
          </p:nvCxnSpPr>
          <p:spPr>
            <a:xfrm>
              <a:off x="6156176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6856B57-4BDB-4923-8F33-E65624ED1A87}"/>
                </a:ext>
              </a:extLst>
            </p:cNvPr>
            <p:cNvCxnSpPr/>
            <p:nvPr/>
          </p:nvCxnSpPr>
          <p:spPr>
            <a:xfrm>
              <a:off x="6588224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432B417-E7C4-40E5-99C8-DFEC215939B2}"/>
                </a:ext>
              </a:extLst>
            </p:cNvPr>
            <p:cNvCxnSpPr/>
            <p:nvPr/>
          </p:nvCxnSpPr>
          <p:spPr>
            <a:xfrm>
              <a:off x="7020272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E7B77D7-1A78-4897-A1C7-312E258E4A0A}"/>
                </a:ext>
              </a:extLst>
            </p:cNvPr>
            <p:cNvCxnSpPr/>
            <p:nvPr/>
          </p:nvCxnSpPr>
          <p:spPr>
            <a:xfrm>
              <a:off x="7452320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F5BE64C-C374-4849-BF34-4FD2EDBFF7D7}"/>
                </a:ext>
              </a:extLst>
            </p:cNvPr>
            <p:cNvCxnSpPr/>
            <p:nvPr/>
          </p:nvCxnSpPr>
          <p:spPr>
            <a:xfrm rot="16200000">
              <a:off x="4919919" y="2673414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2034C3-D688-48D4-81CE-2707B5EA6888}"/>
                </a:ext>
              </a:extLst>
            </p:cNvPr>
            <p:cNvCxnSpPr/>
            <p:nvPr/>
          </p:nvCxnSpPr>
          <p:spPr>
            <a:xfrm rot="16200000">
              <a:off x="4919919" y="2241366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4FE375-8D97-45F3-AF29-002DED463860}"/>
                </a:ext>
              </a:extLst>
            </p:cNvPr>
            <p:cNvCxnSpPr/>
            <p:nvPr/>
          </p:nvCxnSpPr>
          <p:spPr>
            <a:xfrm rot="16200000">
              <a:off x="4919919" y="1809318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DFAF62-20EA-4466-A2B0-1692B353A8FA}"/>
                </a:ext>
              </a:extLst>
            </p:cNvPr>
            <p:cNvCxnSpPr/>
            <p:nvPr/>
          </p:nvCxnSpPr>
          <p:spPr>
            <a:xfrm rot="16200000">
              <a:off x="4919919" y="1377270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5CACD5C-5E3D-46E7-80C1-1352B345CE89}"/>
                </a:ext>
              </a:extLst>
            </p:cNvPr>
            <p:cNvSpPr/>
            <p:nvPr/>
          </p:nvSpPr>
          <p:spPr>
            <a:xfrm>
              <a:off x="5239322" y="2708920"/>
              <a:ext cx="72008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AD5253F-2160-458B-B6C6-B3252D5D7468}"/>
                </a:ext>
              </a:extLst>
            </p:cNvPr>
            <p:cNvSpPr/>
            <p:nvPr/>
          </p:nvSpPr>
          <p:spPr>
            <a:xfrm>
              <a:off x="5632870" y="2276872"/>
              <a:ext cx="72008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74BADC2-92BE-433F-91B5-0B22EDDB0290}"/>
                </a:ext>
              </a:extLst>
            </p:cNvPr>
            <p:cNvSpPr/>
            <p:nvPr/>
          </p:nvSpPr>
          <p:spPr>
            <a:xfrm>
              <a:off x="6050660" y="1825574"/>
              <a:ext cx="72008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E28F02-5B87-4474-A405-1B18B3C4EF24}"/>
                </a:ext>
              </a:extLst>
            </p:cNvPr>
            <p:cNvSpPr txBox="1"/>
            <p:nvPr/>
          </p:nvSpPr>
          <p:spPr>
            <a:xfrm>
              <a:off x="4788024" y="3068960"/>
              <a:ext cx="31683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1            2            3           4            5                X 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C83E04-5599-40C7-8422-0D66F029DE09}"/>
                </a:ext>
              </a:extLst>
            </p:cNvPr>
            <p:cNvSpPr txBox="1"/>
            <p:nvPr/>
          </p:nvSpPr>
          <p:spPr>
            <a:xfrm>
              <a:off x="4572000" y="938917"/>
              <a:ext cx="26414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D6E9FB8-4BA6-42E7-BE43-79D4524088EE}"/>
              </a:ext>
            </a:extLst>
          </p:cNvPr>
          <p:cNvCxnSpPr>
            <a:cxnSpLocks/>
          </p:cNvCxnSpPr>
          <p:nvPr/>
        </p:nvCxnSpPr>
        <p:spPr>
          <a:xfrm flipV="1">
            <a:off x="899598" y="3758843"/>
            <a:ext cx="1728192" cy="115212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20A748-DD0C-417B-89F9-482599C1568F}"/>
              </a:ext>
            </a:extLst>
          </p:cNvPr>
          <p:cNvCxnSpPr>
            <a:cxnSpLocks/>
          </p:cNvCxnSpPr>
          <p:nvPr/>
        </p:nvCxnSpPr>
        <p:spPr>
          <a:xfrm flipV="1">
            <a:off x="899598" y="3933056"/>
            <a:ext cx="1800200" cy="177000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8E9-D3BF-446F-BB8C-F18EEA5625B6}"/>
                  </a:ext>
                </a:extLst>
              </p:cNvPr>
              <p:cNvSpPr txBox="1"/>
              <p:nvPr/>
            </p:nvSpPr>
            <p:spPr>
              <a:xfrm>
                <a:off x="1907710" y="3520738"/>
                <a:ext cx="15121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8E9-D3BF-446F-BB8C-F18EEA562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10" y="3520738"/>
                <a:ext cx="151216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70F0F8-92BC-46A2-9643-F9513D744036}"/>
                  </a:ext>
                </a:extLst>
              </p:cNvPr>
              <p:cNvSpPr txBox="1"/>
              <p:nvPr/>
            </p:nvSpPr>
            <p:spPr>
              <a:xfrm>
                <a:off x="2036469" y="3760275"/>
                <a:ext cx="15121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70F0F8-92BC-46A2-9643-F9513D744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69" y="3760275"/>
                <a:ext cx="1512166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8BF0F92-F775-44C7-A85F-F00AE5CF21D8}"/>
              </a:ext>
            </a:extLst>
          </p:cNvPr>
          <p:cNvSpPr/>
          <p:nvPr/>
        </p:nvSpPr>
        <p:spPr>
          <a:xfrm rot="16200000">
            <a:off x="4624394" y="4382608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EE048D-AD32-4B04-ABC1-EF25C1DD2CFC}"/>
                  </a:ext>
                </a:extLst>
              </p:cNvPr>
              <p:cNvSpPr txBox="1"/>
              <p:nvPr/>
            </p:nvSpPr>
            <p:spPr>
              <a:xfrm>
                <a:off x="5148064" y="4149080"/>
                <a:ext cx="2016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worst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best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EE048D-AD32-4B04-ABC1-EF25C1D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149080"/>
                <a:ext cx="2016224" cy="923330"/>
              </a:xfrm>
              <a:prstGeom prst="rect">
                <a:avLst/>
              </a:prstGeom>
              <a:blipFill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1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9A2D0-76E5-4F6D-8411-BC657D65833C}"/>
              </a:ext>
            </a:extLst>
          </p:cNvPr>
          <p:cNvSpPr txBox="1"/>
          <p:nvPr/>
        </p:nvSpPr>
        <p:spPr>
          <a:xfrm>
            <a:off x="539552" y="1364721"/>
            <a:ext cx="8352928" cy="79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calculate Cost Function?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difference between hypothesis function and training data.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C89BA4-D89B-4FD4-8746-FB50C6B2627E}"/>
                  </a:ext>
                </a:extLst>
              </p:cNvPr>
              <p:cNvSpPr txBox="1"/>
              <p:nvPr/>
            </p:nvSpPr>
            <p:spPr>
              <a:xfrm>
                <a:off x="142999" y="2153391"/>
                <a:ext cx="4176464" cy="68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ko-KR" sz="1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ko-KR" sz="1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C89BA4-D89B-4FD4-8746-FB50C6B2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99" y="2153391"/>
                <a:ext cx="4176464" cy="680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77969CB3-C74F-4240-B18C-FE271F2DF10B}"/>
              </a:ext>
            </a:extLst>
          </p:cNvPr>
          <p:cNvGrpSpPr/>
          <p:nvPr/>
        </p:nvGrpSpPr>
        <p:grpSpPr>
          <a:xfrm>
            <a:off x="395536" y="4293096"/>
            <a:ext cx="3384370" cy="2376264"/>
            <a:chOff x="4572000" y="938917"/>
            <a:chExt cx="3384370" cy="2376264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69FDEB57-545B-4638-BAB4-5116D42669FD}"/>
                </a:ext>
              </a:extLst>
            </p:cNvPr>
            <p:cNvCxnSpPr/>
            <p:nvPr/>
          </p:nvCxnSpPr>
          <p:spPr>
            <a:xfrm flipV="1">
              <a:off x="4860032" y="1124744"/>
              <a:ext cx="0" cy="1944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D1E74A2-F427-492C-A695-62F4C73E7745}"/>
                </a:ext>
              </a:extLst>
            </p:cNvPr>
            <p:cNvCxnSpPr/>
            <p:nvPr/>
          </p:nvCxnSpPr>
          <p:spPr>
            <a:xfrm>
              <a:off x="4860032" y="3068960"/>
              <a:ext cx="27363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E06AAF9-033C-4D71-B4AA-DE895C942C05}"/>
                </a:ext>
              </a:extLst>
            </p:cNvPr>
            <p:cNvCxnSpPr/>
            <p:nvPr/>
          </p:nvCxnSpPr>
          <p:spPr>
            <a:xfrm>
              <a:off x="5292080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ED622E99-8356-44B4-9914-C33406C38334}"/>
                </a:ext>
              </a:extLst>
            </p:cNvPr>
            <p:cNvCxnSpPr/>
            <p:nvPr/>
          </p:nvCxnSpPr>
          <p:spPr>
            <a:xfrm>
              <a:off x="5724128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79A1BFC-1F36-412A-AD3F-C34667B8AE3A}"/>
                </a:ext>
              </a:extLst>
            </p:cNvPr>
            <p:cNvCxnSpPr/>
            <p:nvPr/>
          </p:nvCxnSpPr>
          <p:spPr>
            <a:xfrm>
              <a:off x="6156176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317B157-A681-4DE1-B420-A1EF1AC078C9}"/>
                </a:ext>
              </a:extLst>
            </p:cNvPr>
            <p:cNvCxnSpPr/>
            <p:nvPr/>
          </p:nvCxnSpPr>
          <p:spPr>
            <a:xfrm>
              <a:off x="6588224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6EAC241-6F72-4AB7-8EA1-B3A0EE2B73E4}"/>
                </a:ext>
              </a:extLst>
            </p:cNvPr>
            <p:cNvCxnSpPr/>
            <p:nvPr/>
          </p:nvCxnSpPr>
          <p:spPr>
            <a:xfrm>
              <a:off x="7020272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7E6D4545-8CEC-425D-B46C-789F91284979}"/>
                </a:ext>
              </a:extLst>
            </p:cNvPr>
            <p:cNvCxnSpPr/>
            <p:nvPr/>
          </p:nvCxnSpPr>
          <p:spPr>
            <a:xfrm>
              <a:off x="7452320" y="2996952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290B5E6-D9D3-42A0-A0EA-89C5BF2AB0A7}"/>
                </a:ext>
              </a:extLst>
            </p:cNvPr>
            <p:cNvCxnSpPr/>
            <p:nvPr/>
          </p:nvCxnSpPr>
          <p:spPr>
            <a:xfrm rot="16200000">
              <a:off x="4919919" y="2673414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5ABFBBE-361C-4024-92D9-67A1C691DC70}"/>
                </a:ext>
              </a:extLst>
            </p:cNvPr>
            <p:cNvCxnSpPr/>
            <p:nvPr/>
          </p:nvCxnSpPr>
          <p:spPr>
            <a:xfrm rot="16200000">
              <a:off x="4919919" y="2241366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3DDD3CD0-61B0-494F-8ECC-05EA16C47DBB}"/>
                </a:ext>
              </a:extLst>
            </p:cNvPr>
            <p:cNvCxnSpPr/>
            <p:nvPr/>
          </p:nvCxnSpPr>
          <p:spPr>
            <a:xfrm rot="16200000">
              <a:off x="4919919" y="1809318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796417F-8012-4278-9EDA-FAEF5D48CFAE}"/>
                </a:ext>
              </a:extLst>
            </p:cNvPr>
            <p:cNvCxnSpPr/>
            <p:nvPr/>
          </p:nvCxnSpPr>
          <p:spPr>
            <a:xfrm rot="16200000">
              <a:off x="4919919" y="1377270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EC23E7C-96B3-4CFD-88C4-058747A54419}"/>
                </a:ext>
              </a:extLst>
            </p:cNvPr>
            <p:cNvSpPr/>
            <p:nvPr/>
          </p:nvSpPr>
          <p:spPr>
            <a:xfrm>
              <a:off x="5239322" y="2708920"/>
              <a:ext cx="72008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79E4FE-05A7-453C-8E78-31F99B132839}"/>
                </a:ext>
              </a:extLst>
            </p:cNvPr>
            <p:cNvSpPr/>
            <p:nvPr/>
          </p:nvSpPr>
          <p:spPr>
            <a:xfrm>
              <a:off x="5632870" y="2276872"/>
              <a:ext cx="72008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6370C08-0750-4613-ADD1-0687D759D323}"/>
                </a:ext>
              </a:extLst>
            </p:cNvPr>
            <p:cNvSpPr/>
            <p:nvPr/>
          </p:nvSpPr>
          <p:spPr>
            <a:xfrm>
              <a:off x="6050660" y="1825574"/>
              <a:ext cx="72008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DE9794-369E-492C-8092-40BB4605183E}"/>
                </a:ext>
              </a:extLst>
            </p:cNvPr>
            <p:cNvSpPr txBox="1"/>
            <p:nvPr/>
          </p:nvSpPr>
          <p:spPr>
            <a:xfrm>
              <a:off x="4788024" y="3068960"/>
              <a:ext cx="31683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1            2            3           4            5                X 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E54C72C-E704-4648-A35E-EF7762ED8A42}"/>
                </a:ext>
              </a:extLst>
            </p:cNvPr>
            <p:cNvSpPr txBox="1"/>
            <p:nvPr/>
          </p:nvSpPr>
          <p:spPr>
            <a:xfrm>
              <a:off x="4572000" y="938917"/>
              <a:ext cx="26414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58E336F5-C836-4256-97E8-69B1C688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67565"/>
              </p:ext>
            </p:extLst>
          </p:nvPr>
        </p:nvGraphicFramePr>
        <p:xfrm>
          <a:off x="467544" y="3245728"/>
          <a:ext cx="81757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86">
                  <a:extLst>
                    <a:ext uri="{9D8B030D-6E8A-4147-A177-3AD203B41FA5}">
                      <a16:colId xmlns:a16="http://schemas.microsoft.com/office/drawing/2014/main" val="2857898238"/>
                    </a:ext>
                  </a:extLst>
                </a:gridCol>
                <a:gridCol w="408786">
                  <a:extLst>
                    <a:ext uri="{9D8B030D-6E8A-4147-A177-3AD203B41FA5}">
                      <a16:colId xmlns:a16="http://schemas.microsoft.com/office/drawing/2014/main" val="1316215604"/>
                    </a:ext>
                  </a:extLst>
                </a:gridCol>
              </a:tblGrid>
              <a:tr h="138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00420"/>
                  </a:ext>
                </a:extLst>
              </a:tr>
              <a:tr h="138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08365"/>
                  </a:ext>
                </a:extLst>
              </a:tr>
              <a:tr h="138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86897"/>
                  </a:ext>
                </a:extLst>
              </a:tr>
              <a:tr h="138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85069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BA7FA8D6-0A65-43B9-A007-4FC78C2B7430}"/>
              </a:ext>
            </a:extLst>
          </p:cNvPr>
          <p:cNvSpPr txBox="1"/>
          <p:nvPr/>
        </p:nvSpPr>
        <p:spPr>
          <a:xfrm>
            <a:off x="362028" y="292494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7164B23-E084-48A5-B097-8DE528D487B3}"/>
                  </a:ext>
                </a:extLst>
              </p:cNvPr>
              <p:cNvSpPr txBox="1"/>
              <p:nvPr/>
            </p:nvSpPr>
            <p:spPr>
              <a:xfrm>
                <a:off x="3995936" y="3734713"/>
                <a:ext cx="4139951" cy="52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0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0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l-GR" altLang="ko-KR" sz="10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0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=0.5</a:t>
                </a: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7164B23-E084-48A5-B097-8DE528D48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734713"/>
                <a:ext cx="4139951" cy="526363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764524E-0F69-491B-B2FB-B65EEC308916}"/>
              </a:ext>
            </a:extLst>
          </p:cNvPr>
          <p:cNvCxnSpPr>
            <a:cxnSpLocks/>
          </p:cNvCxnSpPr>
          <p:nvPr/>
        </p:nvCxnSpPr>
        <p:spPr>
          <a:xfrm flipV="1">
            <a:off x="683568" y="4478923"/>
            <a:ext cx="1728192" cy="115212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403824-311C-45CB-883C-D7397ED6D9C7}"/>
              </a:ext>
            </a:extLst>
          </p:cNvPr>
          <p:cNvCxnSpPr>
            <a:cxnSpLocks/>
          </p:cNvCxnSpPr>
          <p:nvPr/>
        </p:nvCxnSpPr>
        <p:spPr>
          <a:xfrm>
            <a:off x="1091733" y="5373217"/>
            <a:ext cx="1" cy="735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AA6EE01-26AC-466F-BE4F-6FF47601DBED}"/>
              </a:ext>
            </a:extLst>
          </p:cNvPr>
          <p:cNvCxnSpPr>
            <a:cxnSpLocks/>
          </p:cNvCxnSpPr>
          <p:nvPr/>
        </p:nvCxnSpPr>
        <p:spPr>
          <a:xfrm>
            <a:off x="1492410" y="5067657"/>
            <a:ext cx="1" cy="5862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FD7A2C6-0522-4945-8835-F430AF67191E}"/>
              </a:ext>
            </a:extLst>
          </p:cNvPr>
          <p:cNvCxnSpPr>
            <a:cxnSpLocks/>
          </p:cNvCxnSpPr>
          <p:nvPr/>
        </p:nvCxnSpPr>
        <p:spPr>
          <a:xfrm>
            <a:off x="1910201" y="4800017"/>
            <a:ext cx="0" cy="41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D69C97B-5A7A-47A8-8977-9B22AE3911C0}"/>
                  </a:ext>
                </a:extLst>
              </p:cNvPr>
              <p:cNvSpPr txBox="1"/>
              <p:nvPr/>
            </p:nvSpPr>
            <p:spPr>
              <a:xfrm>
                <a:off x="4053001" y="5131839"/>
                <a:ext cx="4139951" cy="52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0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0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l-GR" altLang="ko-KR" sz="10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0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D69C97B-5A7A-47A8-8977-9B22AE39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01" y="5131839"/>
                <a:ext cx="4139951" cy="526363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03CD3D6-5D2E-40C1-87DD-B0BEC38E4D4B}"/>
              </a:ext>
            </a:extLst>
          </p:cNvPr>
          <p:cNvCxnSpPr>
            <a:cxnSpLocks/>
          </p:cNvCxnSpPr>
          <p:nvPr/>
        </p:nvCxnSpPr>
        <p:spPr>
          <a:xfrm flipV="1">
            <a:off x="683568" y="4653136"/>
            <a:ext cx="1800200" cy="177000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7672589-6C76-4B47-B291-DF3EC0209CB0}"/>
                  </a:ext>
                </a:extLst>
              </p:cNvPr>
              <p:cNvSpPr txBox="1"/>
              <p:nvPr/>
            </p:nvSpPr>
            <p:spPr>
              <a:xfrm>
                <a:off x="1691680" y="4240818"/>
                <a:ext cx="15121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7672589-6C76-4B47-B291-DF3EC0209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40818"/>
                <a:ext cx="1512166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F7C3552-2DF0-437E-A4B8-1181BC9EAAE5}"/>
                  </a:ext>
                </a:extLst>
              </p:cNvPr>
              <p:cNvSpPr txBox="1"/>
              <p:nvPr/>
            </p:nvSpPr>
            <p:spPr>
              <a:xfrm>
                <a:off x="1820439" y="4480355"/>
                <a:ext cx="15121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F7C3552-2DF0-437E-A4B8-1181BC9E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39" y="4480355"/>
                <a:ext cx="1512166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7AC6FA5-776A-4E56-A8EF-6EA64F4FE0D0}"/>
                  </a:ext>
                </a:extLst>
              </p:cNvPr>
              <p:cNvSpPr/>
              <p:nvPr/>
            </p:nvSpPr>
            <p:spPr>
              <a:xfrm>
                <a:off x="4191807" y="4102473"/>
                <a:ext cx="5454345" cy="622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2∗3</m:t>
                        </m:r>
                      </m:den>
                    </m:f>
                    <m:r>
                      <a:rPr lang="en-US" altLang="ko-KR" sz="1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(2.5−1)</m:t>
                        </m:r>
                      </m:e>
                      <m:sup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(3−2)</m:t>
                        </m:r>
                      </m:e>
                      <m:sup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(3.5−3)</m:t>
                        </m:r>
                      </m:e>
                      <m:sup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0.583</a:t>
                </a:r>
              </a:p>
            </p:txBody>
          </p:sp>
        </mc:Choice>
        <mc:Fallback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7AC6FA5-776A-4E56-A8EF-6EA64F4FE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807" y="4102473"/>
                <a:ext cx="5454345" cy="622671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33F9C984-0B8A-492E-9149-3D6F75504DE1}"/>
                  </a:ext>
                </a:extLst>
              </p:cNvPr>
              <p:cNvSpPr/>
              <p:nvPr/>
            </p:nvSpPr>
            <p:spPr>
              <a:xfrm>
                <a:off x="4244649" y="5499551"/>
                <a:ext cx="4572000" cy="8535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2∗3</m:t>
                        </m:r>
                      </m:den>
                    </m:f>
                    <m:r>
                      <a:rPr lang="en-US" altLang="ko-KR" sz="1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(1−1)</m:t>
                        </m:r>
                      </m:e>
                      <m:sup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(2−2)</m:t>
                        </m:r>
                      </m:e>
                      <m:sup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(3−3)</m:t>
                        </m:r>
                      </m:e>
                      <m:sup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33F9C984-0B8A-492E-9149-3D6F75504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649" y="5499551"/>
                <a:ext cx="4572000" cy="8535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05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A7EACB8-E3F6-4132-82E3-CCC428776692}"/>
                  </a:ext>
                </a:extLst>
              </p:cNvPr>
              <p:cNvSpPr txBox="1"/>
              <p:nvPr/>
            </p:nvSpPr>
            <p:spPr>
              <a:xfrm>
                <a:off x="745294" y="3189203"/>
                <a:ext cx="41399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=0.5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0.583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=1.5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0.583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A7EACB8-E3F6-4132-82E3-CCC428776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94" y="3189203"/>
                <a:ext cx="4139951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9F293C-80C2-4073-84A0-1E46B580EA77}"/>
              </a:ext>
            </a:extLst>
          </p:cNvPr>
          <p:cNvGrpSpPr/>
          <p:nvPr/>
        </p:nvGrpSpPr>
        <p:grpSpPr>
          <a:xfrm>
            <a:off x="3779912" y="2708920"/>
            <a:ext cx="3312368" cy="2979746"/>
            <a:chOff x="3635896" y="2132856"/>
            <a:chExt cx="3312368" cy="2979746"/>
          </a:xfrm>
        </p:grpSpPr>
        <p:sp>
          <p:nvSpPr>
            <p:cNvPr id="144" name="원호 143"/>
            <p:cNvSpPr/>
            <p:nvPr/>
          </p:nvSpPr>
          <p:spPr>
            <a:xfrm rot="5400000">
              <a:off x="4109125" y="2696314"/>
              <a:ext cx="2851745" cy="1724830"/>
            </a:xfrm>
            <a:prstGeom prst="arc">
              <a:avLst>
                <a:gd name="adj1" fmla="val 15939851"/>
                <a:gd name="adj2" fmla="val 5818420"/>
              </a:avLst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8AE0070B-E747-40DE-90B5-D0272DA1F25B}"/>
                </a:ext>
              </a:extLst>
            </p:cNvPr>
            <p:cNvCxnSpPr/>
            <p:nvPr/>
          </p:nvCxnSpPr>
          <p:spPr>
            <a:xfrm flipV="1">
              <a:off x="4889107" y="2922165"/>
              <a:ext cx="0" cy="1944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33588E7E-CA75-4724-A39A-58402D88F5B0}"/>
                </a:ext>
              </a:extLst>
            </p:cNvPr>
            <p:cNvCxnSpPr/>
            <p:nvPr/>
          </p:nvCxnSpPr>
          <p:spPr>
            <a:xfrm>
              <a:off x="3808487" y="4866381"/>
              <a:ext cx="27363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4643DCE-187B-4BCD-8474-FA6E943D6FA9}"/>
                </a:ext>
              </a:extLst>
            </p:cNvPr>
            <p:cNvCxnSpPr/>
            <p:nvPr/>
          </p:nvCxnSpPr>
          <p:spPr>
            <a:xfrm>
              <a:off x="4240535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EB4042D-A884-47BD-B7F5-764F5165C43C}"/>
                </a:ext>
              </a:extLst>
            </p:cNvPr>
            <p:cNvCxnSpPr/>
            <p:nvPr/>
          </p:nvCxnSpPr>
          <p:spPr>
            <a:xfrm>
              <a:off x="4672583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DC4913F-9670-4244-A053-0532808EED20}"/>
                </a:ext>
              </a:extLst>
            </p:cNvPr>
            <p:cNvCxnSpPr/>
            <p:nvPr/>
          </p:nvCxnSpPr>
          <p:spPr>
            <a:xfrm>
              <a:off x="5104631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5FC719F4-A7E8-47C7-A651-427F98F65CC3}"/>
                </a:ext>
              </a:extLst>
            </p:cNvPr>
            <p:cNvCxnSpPr/>
            <p:nvPr/>
          </p:nvCxnSpPr>
          <p:spPr>
            <a:xfrm>
              <a:off x="5536679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CDC3ECE-B0B8-4DCF-BDE5-BC33D1552450}"/>
                </a:ext>
              </a:extLst>
            </p:cNvPr>
            <p:cNvCxnSpPr/>
            <p:nvPr/>
          </p:nvCxnSpPr>
          <p:spPr>
            <a:xfrm>
              <a:off x="5968727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D7E84625-3F59-4F65-AE4C-71B18769B387}"/>
                </a:ext>
              </a:extLst>
            </p:cNvPr>
            <p:cNvCxnSpPr/>
            <p:nvPr/>
          </p:nvCxnSpPr>
          <p:spPr>
            <a:xfrm>
              <a:off x="6400775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936E0E7-B07A-43DB-9652-200DF64E097D}"/>
                </a:ext>
              </a:extLst>
            </p:cNvPr>
            <p:cNvCxnSpPr/>
            <p:nvPr/>
          </p:nvCxnSpPr>
          <p:spPr>
            <a:xfrm rot="16200000">
              <a:off x="4948994" y="447083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77A0B41-D51D-401E-AA1F-44BB1DB7F870}"/>
                </a:ext>
              </a:extLst>
            </p:cNvPr>
            <p:cNvCxnSpPr/>
            <p:nvPr/>
          </p:nvCxnSpPr>
          <p:spPr>
            <a:xfrm rot="16200000">
              <a:off x="4948994" y="4038787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1A41287-5F6A-4391-8A26-60E6D23FDC93}"/>
                </a:ext>
              </a:extLst>
            </p:cNvPr>
            <p:cNvCxnSpPr/>
            <p:nvPr/>
          </p:nvCxnSpPr>
          <p:spPr>
            <a:xfrm rot="16200000">
              <a:off x="4948994" y="3606739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18E7915-9D2A-414D-A1A9-B49D1542F5AA}"/>
                </a:ext>
              </a:extLst>
            </p:cNvPr>
            <p:cNvCxnSpPr/>
            <p:nvPr/>
          </p:nvCxnSpPr>
          <p:spPr>
            <a:xfrm rot="16200000">
              <a:off x="4948994" y="3174691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C4D92F9-ECF5-4DAB-A5F6-54F85E4CD471}"/>
                    </a:ext>
                  </a:extLst>
                </p:cNvPr>
                <p:cNvSpPr txBox="1"/>
                <p:nvPr/>
              </p:nvSpPr>
              <p:spPr>
                <a:xfrm>
                  <a:off x="3635896" y="4866381"/>
                  <a:ext cx="33123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-1          -0.5        0.5          1          1.5          2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C4D92F9-ECF5-4DAB-A5F6-54F85E4CD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866381"/>
                  <a:ext cx="3312368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3BCD97-0B74-4887-B0CE-E838A80EA954}"/>
                    </a:ext>
                  </a:extLst>
                </p:cNvPr>
                <p:cNvSpPr txBox="1"/>
                <p:nvPr/>
              </p:nvSpPr>
              <p:spPr>
                <a:xfrm>
                  <a:off x="4640316" y="2574196"/>
                  <a:ext cx="264148" cy="2092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ko-KR" sz="10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3BCD97-0B74-4887-B0CE-E838A80EA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16" y="2574196"/>
                  <a:ext cx="264148" cy="2092881"/>
                </a:xfrm>
                <a:prstGeom prst="rect">
                  <a:avLst/>
                </a:prstGeom>
                <a:blipFill>
                  <a:blip r:embed="rId5"/>
                  <a:stretch>
                    <a:fillRect r="-44186" b="-5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덧셈 기호 11"/>
            <p:cNvSpPr/>
            <p:nvPr/>
          </p:nvSpPr>
          <p:spPr>
            <a:xfrm rot="2700164">
              <a:off x="5415362" y="4741110"/>
              <a:ext cx="288032" cy="249248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덧셈 기호 131"/>
            <p:cNvSpPr/>
            <p:nvPr/>
          </p:nvSpPr>
          <p:spPr>
            <a:xfrm rot="2700164">
              <a:off x="4934548" y="4525912"/>
              <a:ext cx="288032" cy="249248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덧셈 기호 132"/>
            <p:cNvSpPr/>
            <p:nvPr/>
          </p:nvSpPr>
          <p:spPr>
            <a:xfrm rot="2700164">
              <a:off x="5850778" y="4524170"/>
              <a:ext cx="288032" cy="249248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C891AD-AC07-4FCB-A402-397A8B950DF3}"/>
                  </a:ext>
                </a:extLst>
              </p:cNvPr>
              <p:cNvSpPr txBox="1"/>
              <p:nvPr/>
            </p:nvSpPr>
            <p:spPr>
              <a:xfrm>
                <a:off x="539552" y="1364721"/>
                <a:ext cx="8352928" cy="11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Cost Function looks like?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hypothesis a Simplified hypothesis h(x)=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4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you keep changing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C891AD-AC07-4FCB-A402-397A8B95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64721"/>
                <a:ext cx="8352928" cy="1115498"/>
              </a:xfrm>
              <a:prstGeom prst="rect">
                <a:avLst/>
              </a:prstGeom>
              <a:blipFill>
                <a:blip r:embed="rId6"/>
                <a:stretch>
                  <a:fillRect l="-146" b="-4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A57715D7-84AA-4978-9A50-98D1744CDAE5}"/>
              </a:ext>
            </a:extLst>
          </p:cNvPr>
          <p:cNvSpPr/>
          <p:nvPr/>
        </p:nvSpPr>
        <p:spPr>
          <a:xfrm rot="16200000">
            <a:off x="3740216" y="3776921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7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9F293C-80C2-4073-84A0-1E46B580EA77}"/>
              </a:ext>
            </a:extLst>
          </p:cNvPr>
          <p:cNvGrpSpPr/>
          <p:nvPr/>
        </p:nvGrpSpPr>
        <p:grpSpPr>
          <a:xfrm>
            <a:off x="539552" y="2825518"/>
            <a:ext cx="3312368" cy="2979746"/>
            <a:chOff x="3635896" y="2132856"/>
            <a:chExt cx="3312368" cy="2979746"/>
          </a:xfrm>
        </p:grpSpPr>
        <p:cxnSp>
          <p:nvCxnSpPr>
            <p:cNvPr id="149" name="직선 화살표 연결선 148"/>
            <p:cNvCxnSpPr>
              <a:endCxn id="12" idx="2"/>
            </p:cNvCxnSpPr>
            <p:nvPr/>
          </p:nvCxnSpPr>
          <p:spPr>
            <a:xfrm>
              <a:off x="4672583" y="3620636"/>
              <a:ext cx="811961" cy="117025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원호 143"/>
            <p:cNvSpPr/>
            <p:nvPr/>
          </p:nvSpPr>
          <p:spPr>
            <a:xfrm rot="5400000">
              <a:off x="4109125" y="2696314"/>
              <a:ext cx="2851745" cy="1724830"/>
            </a:xfrm>
            <a:prstGeom prst="arc">
              <a:avLst>
                <a:gd name="adj1" fmla="val 15939851"/>
                <a:gd name="adj2" fmla="val 5818420"/>
              </a:avLst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8AE0070B-E747-40DE-90B5-D0272DA1F25B}"/>
                </a:ext>
              </a:extLst>
            </p:cNvPr>
            <p:cNvCxnSpPr/>
            <p:nvPr/>
          </p:nvCxnSpPr>
          <p:spPr>
            <a:xfrm flipV="1">
              <a:off x="4889107" y="2922165"/>
              <a:ext cx="0" cy="1944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33588E7E-CA75-4724-A39A-58402D88F5B0}"/>
                </a:ext>
              </a:extLst>
            </p:cNvPr>
            <p:cNvCxnSpPr/>
            <p:nvPr/>
          </p:nvCxnSpPr>
          <p:spPr>
            <a:xfrm>
              <a:off x="3808487" y="4866381"/>
              <a:ext cx="27363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4643DCE-187B-4BCD-8474-FA6E943D6FA9}"/>
                </a:ext>
              </a:extLst>
            </p:cNvPr>
            <p:cNvCxnSpPr/>
            <p:nvPr/>
          </p:nvCxnSpPr>
          <p:spPr>
            <a:xfrm>
              <a:off x="4240535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EB4042D-A884-47BD-B7F5-764F5165C43C}"/>
                </a:ext>
              </a:extLst>
            </p:cNvPr>
            <p:cNvCxnSpPr/>
            <p:nvPr/>
          </p:nvCxnSpPr>
          <p:spPr>
            <a:xfrm>
              <a:off x="4672583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DC4913F-9670-4244-A053-0532808EED20}"/>
                </a:ext>
              </a:extLst>
            </p:cNvPr>
            <p:cNvCxnSpPr/>
            <p:nvPr/>
          </p:nvCxnSpPr>
          <p:spPr>
            <a:xfrm>
              <a:off x="5104631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5FC719F4-A7E8-47C7-A651-427F98F65CC3}"/>
                </a:ext>
              </a:extLst>
            </p:cNvPr>
            <p:cNvCxnSpPr/>
            <p:nvPr/>
          </p:nvCxnSpPr>
          <p:spPr>
            <a:xfrm>
              <a:off x="5536679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CDC3ECE-B0B8-4DCF-BDE5-BC33D1552450}"/>
                </a:ext>
              </a:extLst>
            </p:cNvPr>
            <p:cNvCxnSpPr/>
            <p:nvPr/>
          </p:nvCxnSpPr>
          <p:spPr>
            <a:xfrm>
              <a:off x="5968727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D7E84625-3F59-4F65-AE4C-71B18769B387}"/>
                </a:ext>
              </a:extLst>
            </p:cNvPr>
            <p:cNvCxnSpPr/>
            <p:nvPr/>
          </p:nvCxnSpPr>
          <p:spPr>
            <a:xfrm>
              <a:off x="6400775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936E0E7-B07A-43DB-9652-200DF64E097D}"/>
                </a:ext>
              </a:extLst>
            </p:cNvPr>
            <p:cNvCxnSpPr/>
            <p:nvPr/>
          </p:nvCxnSpPr>
          <p:spPr>
            <a:xfrm rot="16200000">
              <a:off x="4948994" y="447083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77A0B41-D51D-401E-AA1F-44BB1DB7F870}"/>
                </a:ext>
              </a:extLst>
            </p:cNvPr>
            <p:cNvCxnSpPr/>
            <p:nvPr/>
          </p:nvCxnSpPr>
          <p:spPr>
            <a:xfrm rot="16200000">
              <a:off x="4948994" y="4038787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1A41287-5F6A-4391-8A26-60E6D23FDC93}"/>
                </a:ext>
              </a:extLst>
            </p:cNvPr>
            <p:cNvCxnSpPr/>
            <p:nvPr/>
          </p:nvCxnSpPr>
          <p:spPr>
            <a:xfrm rot="16200000">
              <a:off x="4948994" y="3606739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18E7915-9D2A-414D-A1A9-B49D1542F5AA}"/>
                </a:ext>
              </a:extLst>
            </p:cNvPr>
            <p:cNvCxnSpPr/>
            <p:nvPr/>
          </p:nvCxnSpPr>
          <p:spPr>
            <a:xfrm rot="16200000">
              <a:off x="4948994" y="3174691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C4D92F9-ECF5-4DAB-A5F6-54F85E4CD471}"/>
                    </a:ext>
                  </a:extLst>
                </p:cNvPr>
                <p:cNvSpPr txBox="1"/>
                <p:nvPr/>
              </p:nvSpPr>
              <p:spPr>
                <a:xfrm>
                  <a:off x="3635896" y="4866381"/>
                  <a:ext cx="33123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-1          -0.5        0.5          1          1.5          2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C4D92F9-ECF5-4DAB-A5F6-54F85E4CD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866381"/>
                  <a:ext cx="3312368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3BCD97-0B74-4887-B0CE-E838A80EA954}"/>
                    </a:ext>
                  </a:extLst>
                </p:cNvPr>
                <p:cNvSpPr txBox="1"/>
                <p:nvPr/>
              </p:nvSpPr>
              <p:spPr>
                <a:xfrm>
                  <a:off x="4640316" y="2574196"/>
                  <a:ext cx="264148" cy="2092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ko-KR" sz="10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3BCD97-0B74-4887-B0CE-E838A80EA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16" y="2574196"/>
                  <a:ext cx="264148" cy="2092881"/>
                </a:xfrm>
                <a:prstGeom prst="rect">
                  <a:avLst/>
                </a:prstGeom>
                <a:blipFill>
                  <a:blip r:embed="rId4"/>
                  <a:stretch>
                    <a:fillRect r="-43182" b="-5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덧셈 기호 11"/>
            <p:cNvSpPr/>
            <p:nvPr/>
          </p:nvSpPr>
          <p:spPr>
            <a:xfrm rot="2700164">
              <a:off x="5415362" y="4741110"/>
              <a:ext cx="288032" cy="249248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덧셈 기호 146"/>
            <p:cNvSpPr/>
            <p:nvPr/>
          </p:nvSpPr>
          <p:spPr>
            <a:xfrm rot="2700164">
              <a:off x="4528565" y="3487180"/>
              <a:ext cx="288032" cy="249248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C891AD-AC07-4FCB-A402-397A8B950DF3}"/>
                  </a:ext>
                </a:extLst>
              </p:cNvPr>
              <p:cNvSpPr txBox="1"/>
              <p:nvPr/>
            </p:nvSpPr>
            <p:spPr>
              <a:xfrm>
                <a:off x="539552" y="1364721"/>
                <a:ext cx="8352928" cy="2084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Cost Function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when Similarity value is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Cost function value is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when Similarity value is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Cost function value is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※ Minimize of Cost function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0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C891AD-AC07-4FCB-A402-397A8B95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64721"/>
                <a:ext cx="8352928" cy="2084994"/>
              </a:xfrm>
              <a:prstGeom prst="rect">
                <a:avLst/>
              </a:prstGeom>
              <a:blipFill>
                <a:blip r:embed="rId5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74FD4CF-E2E2-42A5-885F-2ED1F81BB96B}"/>
                  </a:ext>
                </a:extLst>
              </p:cNvPr>
              <p:cNvSpPr/>
              <p:nvPr/>
            </p:nvSpPr>
            <p:spPr>
              <a:xfrm>
                <a:off x="3191870" y="3910682"/>
                <a:ext cx="51315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ko-KR" sz="1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74FD4CF-E2E2-42A5-885F-2ED1F81BB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70" y="3910682"/>
                <a:ext cx="513153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4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Gradient Descent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0398A-C9AC-4791-B5E5-9CD75EDE9D97}"/>
              </a:ext>
            </a:extLst>
          </p:cNvPr>
          <p:cNvSpPr txBox="1"/>
          <p:nvPr/>
        </p:nvSpPr>
        <p:spPr>
          <a:xfrm>
            <a:off x="323528" y="1196752"/>
            <a:ext cx="9217024" cy="11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Gradient Descent?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 algorithm that approaches the minimum or maximum of a function step by step,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proportional to the slope at the current position.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7DC06-E3F3-4C40-880B-7E878A22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72290"/>
            <a:ext cx="5305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4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Gradient Descent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70398A-C9AC-4791-B5E5-9CD75EDE9D97}"/>
                  </a:ext>
                </a:extLst>
              </p:cNvPr>
              <p:cNvSpPr txBox="1"/>
              <p:nvPr/>
            </p:nvSpPr>
            <p:spPr>
              <a:xfrm>
                <a:off x="321162" y="1196752"/>
                <a:ext cx="9217024" cy="40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use Gradient Descent?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An algorithm that approaches the minimum or maximum of a function step by step,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proportional to the slope at the current position.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until convergence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leaning Rate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70398A-C9AC-4791-B5E5-9CD75EDE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2" y="1196752"/>
                <a:ext cx="9217024" cy="4023987"/>
              </a:xfrm>
              <a:prstGeom prst="rect">
                <a:avLst/>
              </a:prstGeom>
              <a:blipFill>
                <a:blip r:embed="rId3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3DE879-41CB-41C6-9A95-906B08A02731}"/>
                  </a:ext>
                </a:extLst>
              </p:cNvPr>
              <p:cNvSpPr txBox="1"/>
              <p:nvPr/>
            </p:nvSpPr>
            <p:spPr>
              <a:xfrm>
                <a:off x="539552" y="3566545"/>
                <a:ext cx="6881826" cy="366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(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3DE879-41CB-41C6-9A95-906B08A0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66545"/>
                <a:ext cx="6881826" cy="366511"/>
              </a:xfrm>
              <a:prstGeom prst="rect">
                <a:avLst/>
              </a:prstGeom>
              <a:blipFill>
                <a:blip r:embed="rId4"/>
                <a:stretch>
                  <a:fillRect l="-975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1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Gradient Descent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60712"/>
            <a:ext cx="2609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1" y="4791794"/>
            <a:ext cx="2714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62E7C-7670-4B7F-B5ED-E513B91CED83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928992" cy="37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leaning Rate?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Learning rate is a parameter that controls how much we are adjusting the weights of our  with respect the  gradient.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 small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 large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62E7C-7670-4B7F-B5ED-E513B91CE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928992" cy="3700821"/>
              </a:xfrm>
              <a:prstGeom prst="rect">
                <a:avLst/>
              </a:prstGeom>
              <a:blipFill>
                <a:blip r:embed="rId5"/>
                <a:stretch>
                  <a:fillRect l="-546" b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76F4E76-AAF9-4D9F-91B7-C7EDBB4394E2}"/>
              </a:ext>
            </a:extLst>
          </p:cNvPr>
          <p:cNvSpPr/>
          <p:nvPr/>
        </p:nvSpPr>
        <p:spPr>
          <a:xfrm rot="16200000">
            <a:off x="4372046" y="3248980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2BEDE3B-28BC-4B39-ACD6-FE784E32CEDE}"/>
              </a:ext>
            </a:extLst>
          </p:cNvPr>
          <p:cNvSpPr/>
          <p:nvPr/>
        </p:nvSpPr>
        <p:spPr>
          <a:xfrm rot="16200000">
            <a:off x="4372046" y="5447771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7D2A8-54C1-45C1-BFDA-E0AA42CEBCC1}"/>
              </a:ext>
            </a:extLst>
          </p:cNvPr>
          <p:cNvSpPr txBox="1"/>
          <p:nvPr/>
        </p:nvSpPr>
        <p:spPr>
          <a:xfrm>
            <a:off x="5148064" y="3275111"/>
            <a:ext cx="279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spend a lot of time to converge.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B96C3-A3FD-4A05-9B55-0B044E96500F}"/>
              </a:ext>
            </a:extLst>
          </p:cNvPr>
          <p:cNvSpPr txBox="1"/>
          <p:nvPr/>
        </p:nvSpPr>
        <p:spPr>
          <a:xfrm>
            <a:off x="5263079" y="5473901"/>
            <a:ext cx="256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will diverge.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3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Machine Learning</a:t>
            </a:r>
            <a:endParaRPr lang="ko-KR" altLang="en-US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B7DA9-340A-4C52-8F0F-98B6A5D98F99}"/>
              </a:ext>
            </a:extLst>
          </p:cNvPr>
          <p:cNvSpPr txBox="1"/>
          <p:nvPr/>
        </p:nvSpPr>
        <p:spPr>
          <a:xfrm>
            <a:off x="323528" y="1196752"/>
            <a:ext cx="8640960" cy="11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What is Machine Learning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“Field of study that gives computers the ability to learn without being explicitly programmed”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Form.  </a:t>
            </a:r>
            <a:r>
              <a:rPr lang="ko-KR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Arthur</a:t>
            </a:r>
            <a:r>
              <a:rPr lang="ko-KR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Samuel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65AD9-9CD3-432E-83BC-A1E44C3E9B91}"/>
              </a:ext>
            </a:extLst>
          </p:cNvPr>
          <p:cNvSpPr txBox="1"/>
          <p:nvPr/>
        </p:nvSpPr>
        <p:spPr>
          <a:xfrm>
            <a:off x="467544" y="2744298"/>
            <a:ext cx="6840760" cy="217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Definition(Form. Tom Mitchell)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datasets for learning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of  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  Algorithm to improve performance 'p' of problem 'T' using Experience 'E'</a:t>
            </a:r>
          </a:p>
        </p:txBody>
      </p:sp>
    </p:spTree>
    <p:extLst>
      <p:ext uri="{BB962C8B-B14F-4D97-AF65-F5344CB8AC3E}">
        <p14:creationId xmlns:p14="http://schemas.microsoft.com/office/powerpoint/2010/main" val="373769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Gradient Descent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0398A-C9AC-4791-B5E5-9CD75EDE9D97}"/>
              </a:ext>
            </a:extLst>
          </p:cNvPr>
          <p:cNvSpPr txBox="1"/>
          <p:nvPr/>
        </p:nvSpPr>
        <p:spPr>
          <a:xfrm>
            <a:off x="321162" y="1196752"/>
            <a:ext cx="9217024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of Cost Function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convergence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3DE879-41CB-41C6-9A95-906B08A02731}"/>
                  </a:ext>
                </a:extLst>
              </p:cNvPr>
              <p:cNvSpPr txBox="1"/>
              <p:nvPr/>
            </p:nvSpPr>
            <p:spPr>
              <a:xfrm>
                <a:off x="539552" y="2636912"/>
                <a:ext cx="6881826" cy="366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(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3DE879-41CB-41C6-9A95-906B08A0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36912"/>
                <a:ext cx="6881826" cy="366511"/>
              </a:xfrm>
              <a:prstGeom prst="rect">
                <a:avLst/>
              </a:prstGeom>
              <a:blipFill>
                <a:blip r:embed="rId3"/>
                <a:stretch>
                  <a:fillRect l="-975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E8ADDD-9182-4E91-88C6-28082A9DE171}"/>
                  </a:ext>
                </a:extLst>
              </p:cNvPr>
              <p:cNvSpPr txBox="1"/>
              <p:nvPr/>
            </p:nvSpPr>
            <p:spPr>
              <a:xfrm>
                <a:off x="539552" y="3861048"/>
                <a:ext cx="3096344" cy="68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ko-KR" sz="1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ko-KR" sz="1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ko-KR" sz="1400" i="1">
                                          <a:latin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ko-KR" sz="1400" i="1">
                                          <a:latin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E8ADDD-9182-4E91-88C6-28082A9D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861048"/>
                <a:ext cx="3096344" cy="680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161034-0042-4170-BF31-2119F17B969E}"/>
                  </a:ext>
                </a:extLst>
              </p:cNvPr>
              <p:cNvSpPr txBox="1"/>
              <p:nvPr/>
            </p:nvSpPr>
            <p:spPr>
              <a:xfrm>
                <a:off x="5500583" y="3096143"/>
                <a:ext cx="2917402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ko-KR" sz="1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161034-0042-4170-BF31-2119F17B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583" y="3096143"/>
                <a:ext cx="2917402" cy="588174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0BD9BD-177F-4938-BFF1-CD943E103560}"/>
                  </a:ext>
                </a:extLst>
              </p:cNvPr>
              <p:cNvSpPr/>
              <p:nvPr/>
            </p:nvSpPr>
            <p:spPr>
              <a:xfrm>
                <a:off x="5464773" y="3727707"/>
                <a:ext cx="3426002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ko-KR" sz="1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0BD9BD-177F-4938-BFF1-CD943E103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73" y="3727707"/>
                <a:ext cx="3426002" cy="6805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62267CF-2C41-4A48-BC22-86F74994BFC8}"/>
              </a:ext>
            </a:extLst>
          </p:cNvPr>
          <p:cNvSpPr/>
          <p:nvPr/>
        </p:nvSpPr>
        <p:spPr>
          <a:xfrm rot="16200000">
            <a:off x="4499991" y="3382342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078D0F-40D4-4905-A794-7C0DD0E2721A}"/>
              </a:ext>
            </a:extLst>
          </p:cNvPr>
          <p:cNvSpPr/>
          <p:nvPr/>
        </p:nvSpPr>
        <p:spPr>
          <a:xfrm>
            <a:off x="5189033" y="2314296"/>
            <a:ext cx="4572000" cy="23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Decent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convergence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16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Machine Learning</a:t>
            </a:r>
            <a:endParaRPr lang="ko-KR" altLang="en-US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85E08-DCDA-4DA3-B51F-09D1873275F4}"/>
              </a:ext>
            </a:extLst>
          </p:cNvPr>
          <p:cNvSpPr txBox="1"/>
          <p:nvPr/>
        </p:nvSpPr>
        <p:spPr>
          <a:xfrm>
            <a:off x="323528" y="1196752"/>
            <a:ext cx="8640960" cy="79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What is learning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2A32-99AD-4914-A5A4-515F0F51A26A}"/>
              </a:ext>
            </a:extLst>
          </p:cNvPr>
          <p:cNvSpPr txBox="1"/>
          <p:nvPr/>
        </p:nvSpPr>
        <p:spPr>
          <a:xfrm>
            <a:off x="4696584" y="4123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2FABF-5E31-4E95-B69B-590F46E7F092}"/>
              </a:ext>
            </a:extLst>
          </p:cNvPr>
          <p:cNvSpPr txBox="1"/>
          <p:nvPr/>
        </p:nvSpPr>
        <p:spPr>
          <a:xfrm>
            <a:off x="539552" y="3572065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Machine Learning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꺾인 연결선 8">
            <a:extLst>
              <a:ext uri="{FF2B5EF4-FFF2-40B4-BE49-F238E27FC236}">
                <a16:creationId xmlns:a16="http://schemas.microsoft.com/office/drawing/2014/main" id="{B87210DF-B3D9-4FE9-94A0-61D77C14229F}"/>
              </a:ext>
            </a:extLst>
          </p:cNvPr>
          <p:cNvCxnSpPr/>
          <p:nvPr/>
        </p:nvCxnSpPr>
        <p:spPr>
          <a:xfrm flipV="1">
            <a:off x="2123728" y="3332578"/>
            <a:ext cx="1224136" cy="4320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>
            <a:extLst>
              <a:ext uri="{FF2B5EF4-FFF2-40B4-BE49-F238E27FC236}">
                <a16:creationId xmlns:a16="http://schemas.microsoft.com/office/drawing/2014/main" id="{C5C04066-8A19-48C6-A2E6-3F937E822A36}"/>
              </a:ext>
            </a:extLst>
          </p:cNvPr>
          <p:cNvCxnSpPr/>
          <p:nvPr/>
        </p:nvCxnSpPr>
        <p:spPr>
          <a:xfrm>
            <a:off x="2127176" y="3776644"/>
            <a:ext cx="1220688" cy="627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DE6F12-BF84-4A4F-B428-7A0A33178D8F}"/>
              </a:ext>
            </a:extLst>
          </p:cNvPr>
          <p:cNvSpPr txBox="1"/>
          <p:nvPr/>
        </p:nvSpPr>
        <p:spPr>
          <a:xfrm>
            <a:off x="3491880" y="311655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5CB05-B103-4508-986E-126E7A5246CF}"/>
              </a:ext>
            </a:extLst>
          </p:cNvPr>
          <p:cNvSpPr txBox="1"/>
          <p:nvPr/>
        </p:nvSpPr>
        <p:spPr>
          <a:xfrm>
            <a:off x="3496072" y="427335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꺾인 연결선 12">
            <a:extLst>
              <a:ext uri="{FF2B5EF4-FFF2-40B4-BE49-F238E27FC236}">
                <a16:creationId xmlns:a16="http://schemas.microsoft.com/office/drawing/2014/main" id="{8903F78E-CC2E-486E-839B-CA1D46616EA9}"/>
              </a:ext>
            </a:extLst>
          </p:cNvPr>
          <p:cNvCxnSpPr/>
          <p:nvPr/>
        </p:nvCxnSpPr>
        <p:spPr>
          <a:xfrm flipV="1">
            <a:off x="5152256" y="2861643"/>
            <a:ext cx="1224136" cy="4320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3">
            <a:extLst>
              <a:ext uri="{FF2B5EF4-FFF2-40B4-BE49-F238E27FC236}">
                <a16:creationId xmlns:a16="http://schemas.microsoft.com/office/drawing/2014/main" id="{12992126-B3E4-4FEF-BD9E-8A462947E3A8}"/>
              </a:ext>
            </a:extLst>
          </p:cNvPr>
          <p:cNvCxnSpPr/>
          <p:nvPr/>
        </p:nvCxnSpPr>
        <p:spPr>
          <a:xfrm>
            <a:off x="5155704" y="3293691"/>
            <a:ext cx="1220688" cy="4787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592243-31A4-486D-AA33-FA29C37B30DF}"/>
              </a:ext>
            </a:extLst>
          </p:cNvPr>
          <p:cNvSpPr txBox="1"/>
          <p:nvPr/>
        </p:nvSpPr>
        <p:spPr>
          <a:xfrm>
            <a:off x="6520408" y="2645619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EDE5C-8E0C-4F95-B874-E17CE896CAF8}"/>
              </a:ext>
            </a:extLst>
          </p:cNvPr>
          <p:cNvSpPr txBox="1"/>
          <p:nvPr/>
        </p:nvSpPr>
        <p:spPr>
          <a:xfrm>
            <a:off x="6524600" y="363727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0F54129-1B74-406C-9A69-DA78AAE360C4}"/>
              </a:ext>
            </a:extLst>
          </p:cNvPr>
          <p:cNvCxnSpPr/>
          <p:nvPr/>
        </p:nvCxnSpPr>
        <p:spPr>
          <a:xfrm>
            <a:off x="5436096" y="4491723"/>
            <a:ext cx="940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87757E-300A-49E9-B0D8-0B966F7624C9}"/>
              </a:ext>
            </a:extLst>
          </p:cNvPr>
          <p:cNvSpPr txBox="1"/>
          <p:nvPr/>
        </p:nvSpPr>
        <p:spPr>
          <a:xfrm>
            <a:off x="6588224" y="4345359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Learning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196752"/>
            <a:ext cx="9217024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predict the correct answer to a new one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data that knows the correct answer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 Given information on Output ‘Y’ for Input ‘X’(Training Data)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66BEA-5837-4881-B2AE-38D47456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10429"/>
            <a:ext cx="4824536" cy="2571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267226-BF49-4986-99DC-A85ABB188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3861048"/>
            <a:ext cx="1590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2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Learning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196752"/>
            <a:ext cx="9217024" cy="34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predict the correct answer to a new one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data that knows the correct answer.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 Given the information of Output ‘Y’ for Input ‘X’(Training Data).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 Housing price prediction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Predict the prices according to the size of the house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A8948-E7A1-4B77-95F7-ED47C60D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40968"/>
            <a:ext cx="3528392" cy="2376264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480492-F8F1-478F-B75C-9326A29F5198}"/>
              </a:ext>
            </a:extLst>
          </p:cNvPr>
          <p:cNvSpPr/>
          <p:nvPr/>
        </p:nvSpPr>
        <p:spPr>
          <a:xfrm rot="16200000">
            <a:off x="4355976" y="4005064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2CD20-5EDC-4CE4-A224-0922E4BE9423}"/>
              </a:ext>
            </a:extLst>
          </p:cNvPr>
          <p:cNvSpPr txBox="1"/>
          <p:nvPr/>
        </p:nvSpPr>
        <p:spPr>
          <a:xfrm>
            <a:off x="5148064" y="39957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Learning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196752"/>
            <a:ext cx="9217024" cy="34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predict the correct answer to a new one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data that knows the correct answer.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 Given the information of Output ‘Y’ for Input ‘X’(Training Data).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 Breast cancer(malignant, benign)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Predict the malignant tumor according to the size of the tumor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CEE88-ED6A-4EEE-826F-877ADCE00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12399"/>
            <a:ext cx="3046766" cy="1983744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C14034B-2E88-4F70-8DF3-7DCCDC70CEE8}"/>
              </a:ext>
            </a:extLst>
          </p:cNvPr>
          <p:cNvSpPr/>
          <p:nvPr/>
        </p:nvSpPr>
        <p:spPr>
          <a:xfrm rot="16200000">
            <a:off x="4355976" y="4005064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5F2FE-7B2D-4D5C-9F06-2DB5462E3AFA}"/>
              </a:ext>
            </a:extLst>
          </p:cNvPr>
          <p:cNvSpPr txBox="1"/>
          <p:nvPr/>
        </p:nvSpPr>
        <p:spPr>
          <a:xfrm>
            <a:off x="5148064" y="39957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1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Learning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196752"/>
            <a:ext cx="9217024" cy="53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difference on Regression to classification?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- Output information age(Y) is continuous.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 age = {1,2,3,4……88,…,99}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- Output information malignant or benign is Discrete.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malignant = {Ture or False}, {1,0}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FF49D6-DFC1-42C7-B310-15758CC69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060848"/>
            <a:ext cx="671526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27008D-E06B-415A-A610-F94D177A0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0" y="3573016"/>
            <a:ext cx="33123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156229E-6E45-4A9C-A2FF-55559076EF12}"/>
              </a:ext>
            </a:extLst>
          </p:cNvPr>
          <p:cNvCxnSpPr>
            <a:cxnSpLocks/>
          </p:cNvCxnSpPr>
          <p:nvPr/>
        </p:nvCxnSpPr>
        <p:spPr>
          <a:xfrm flipV="1">
            <a:off x="1619670" y="3904312"/>
            <a:ext cx="1712020" cy="14657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DF07FE-91E2-4A92-8FE9-67AD814867F0}"/>
              </a:ext>
            </a:extLst>
          </p:cNvPr>
          <p:cNvCxnSpPr>
            <a:cxnSpLocks/>
          </p:cNvCxnSpPr>
          <p:nvPr/>
        </p:nvCxnSpPr>
        <p:spPr>
          <a:xfrm flipV="1">
            <a:off x="2430633" y="4637167"/>
            <a:ext cx="0" cy="88006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86B103-B3D1-41C5-B8D3-E4F96B4C49E6}"/>
              </a:ext>
            </a:extLst>
          </p:cNvPr>
          <p:cNvCxnSpPr>
            <a:cxnSpLocks/>
          </p:cNvCxnSpPr>
          <p:nvPr/>
        </p:nvCxnSpPr>
        <p:spPr>
          <a:xfrm flipH="1">
            <a:off x="1619670" y="4663205"/>
            <a:ext cx="78400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1AC39E-5FB8-4DAE-A244-9CA763225157}"/>
              </a:ext>
            </a:extLst>
          </p:cNvPr>
          <p:cNvSpPr txBox="1"/>
          <p:nvPr/>
        </p:nvSpPr>
        <p:spPr>
          <a:xfrm>
            <a:off x="4339800" y="3652017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x=1000 , y=220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0560A4-7784-4763-861B-F0C4018D68B5}"/>
                  </a:ext>
                </a:extLst>
              </p:cNvPr>
              <p:cNvSpPr txBox="1"/>
              <p:nvPr/>
            </p:nvSpPr>
            <p:spPr>
              <a:xfrm>
                <a:off x="1259632" y="3655054"/>
                <a:ext cx="49685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0560A4-7784-4763-861B-F0C4018D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655054"/>
                <a:ext cx="4968552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BE8767-ED85-4CB9-A12B-9B5DCF73FFC4}"/>
              </a:ext>
            </a:extLst>
          </p:cNvPr>
          <p:cNvSpPr txBox="1"/>
          <p:nvPr/>
        </p:nvSpPr>
        <p:spPr>
          <a:xfrm>
            <a:off x="323528" y="1196752"/>
            <a:ext cx="9217024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 (Continuous Output)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Create a model representing training data to predict the output.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Create a model H(x)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H(input ‘X’)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Output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0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CE98AA-59BA-43A7-8946-C50DE52A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0" y="3586316"/>
            <a:ext cx="4403018" cy="1952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Unsupervised </a:t>
            </a:r>
            <a:r>
              <a:rPr lang="en-US" altLang="ko-KR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Learning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364721"/>
            <a:ext cx="8352928" cy="79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Learning 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how to organize data when given information that can not distinguish data.</a:t>
            </a:r>
          </a:p>
        </p:txBody>
      </p:sp>
      <p:sp>
        <p:nvSpPr>
          <p:cNvPr id="3" name="타원 2"/>
          <p:cNvSpPr/>
          <p:nvPr/>
        </p:nvSpPr>
        <p:spPr>
          <a:xfrm>
            <a:off x="3455876" y="4365104"/>
            <a:ext cx="612068" cy="611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16635" y="3843544"/>
            <a:ext cx="612068" cy="611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4EA451C-D766-441D-8EA7-5F3C9A25AC39}"/>
              </a:ext>
            </a:extLst>
          </p:cNvPr>
          <p:cNvSpPr/>
          <p:nvPr/>
        </p:nvSpPr>
        <p:spPr>
          <a:xfrm rot="16200000">
            <a:off x="2734140" y="4420270"/>
            <a:ext cx="291345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CCA4637-6DB0-4692-B6F8-D7764CB4AFBA}"/>
              </a:ext>
            </a:extLst>
          </p:cNvPr>
          <p:cNvSpPr/>
          <p:nvPr/>
        </p:nvSpPr>
        <p:spPr>
          <a:xfrm rot="16200000">
            <a:off x="5329990" y="4382608"/>
            <a:ext cx="50405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05205-A65C-4F09-801F-A6C3D0E1A7B1}"/>
              </a:ext>
            </a:extLst>
          </p:cNvPr>
          <p:cNvSpPr txBox="1"/>
          <p:nvPr/>
        </p:nvSpPr>
        <p:spPr>
          <a:xfrm>
            <a:off x="5853660" y="43660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31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23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</Template>
  <TotalTime>5850</TotalTime>
  <Words>1129</Words>
  <Application>Microsoft Office PowerPoint</Application>
  <PresentationFormat>화면 슬라이드 쇼(4:3)</PresentationFormat>
  <Paragraphs>287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HY견고딕</vt:lpstr>
      <vt:lpstr>HY울릉도M</vt:lpstr>
      <vt:lpstr>돋움</vt:lpstr>
      <vt:lpstr>맑은 고딕</vt:lpstr>
      <vt:lpstr>Arial</vt:lpstr>
      <vt:lpstr>Bookman Old Style</vt:lpstr>
      <vt:lpstr>Cambria Math</vt:lpstr>
      <vt:lpstr>Gill Sans MT</vt:lpstr>
      <vt:lpstr>Times New Roman</vt:lpstr>
      <vt:lpstr>Wingdings</vt:lpstr>
      <vt:lpstr>Wingdings 3</vt:lpstr>
      <vt:lpstr>123</vt:lpstr>
      <vt:lpstr>Courcera - Machine Learning 1 Week</vt:lpstr>
      <vt:lpstr>Machine Learning</vt:lpstr>
      <vt:lpstr>Machine Learning</vt:lpstr>
      <vt:lpstr>Supervised Learning</vt:lpstr>
      <vt:lpstr>Supervised Learning</vt:lpstr>
      <vt:lpstr>Supervised Learning</vt:lpstr>
      <vt:lpstr>Supervised Learning</vt:lpstr>
      <vt:lpstr>Regression Problem</vt:lpstr>
      <vt:lpstr>Unsupervised Learning</vt:lpstr>
      <vt:lpstr>Unsupervised Learning</vt:lpstr>
      <vt:lpstr>Model</vt:lpstr>
      <vt:lpstr>Linear Regression</vt:lpstr>
      <vt:lpstr>Cost Function</vt:lpstr>
      <vt:lpstr>Cost Function</vt:lpstr>
      <vt:lpstr>Cost Function</vt:lpstr>
      <vt:lpstr>Cost Function</vt:lpstr>
      <vt:lpstr>Gradient Descent</vt:lpstr>
      <vt:lpstr>Gradient Descent</vt:lpstr>
      <vt:lpstr>Gradient Descent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허프 변환</dc:title>
  <dc:creator>RVlab</dc:creator>
  <cp:lastModifiedBy>최승완</cp:lastModifiedBy>
  <cp:revision>289</cp:revision>
  <dcterms:created xsi:type="dcterms:W3CDTF">2017-04-19T11:50:06Z</dcterms:created>
  <dcterms:modified xsi:type="dcterms:W3CDTF">2018-05-17T05:56:34Z</dcterms:modified>
</cp:coreProperties>
</file>