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318" r:id="rId4"/>
    <p:sldId id="333" r:id="rId5"/>
    <p:sldId id="334" r:id="rId6"/>
    <p:sldId id="313" r:id="rId7"/>
    <p:sldId id="329" r:id="rId8"/>
    <p:sldId id="335" r:id="rId9"/>
    <p:sldId id="331" r:id="rId10"/>
    <p:sldId id="336" r:id="rId11"/>
    <p:sldId id="337" r:id="rId12"/>
    <p:sldId id="339" r:id="rId13"/>
    <p:sldId id="338" r:id="rId14"/>
    <p:sldId id="332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F7F1-1F88-4AFB-8169-9CCBFE405777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79EB-674A-4EAB-A2BD-E3EB380EC2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5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09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6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8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6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42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4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4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4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9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179EB-674A-4EAB-A2BD-E3EB380EC2E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515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Y울릉도M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23528" y="1124744"/>
            <a:ext cx="8435280" cy="5328592"/>
          </a:xfrm>
        </p:spPr>
        <p:txBody>
          <a:bodyPr>
            <a:normAutofit/>
          </a:bodyPr>
          <a:lstStyle>
            <a:lvl1pPr latinLnBrk="0">
              <a:defRPr/>
            </a:lvl1pPr>
          </a:lstStyle>
          <a:p>
            <a:pPr lvl="0" eaLnBrk="1" hangingPunct="1"/>
            <a:r>
              <a:rPr lang="ko-KR" altLang="en-US" sz="200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31FD186-DC5B-41E1-8CE0-E45FE1BC874C}" type="datetimeFigureOut">
              <a:rPr lang="ko-KR" altLang="en-US" smtClean="0"/>
              <a:pPr/>
              <a:t>2018-05-18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1C16363C-1FB3-4534-BD00-AD42FFF1C2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77338" cy="6875463"/>
          </a:xfrm>
          <a:prstGeom prst="rect">
            <a:avLst/>
          </a:prstGeom>
          <a:solidFill>
            <a:srgbClr val="395D9A">
              <a:alpha val="23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77338" cy="228600"/>
          </a:xfrm>
          <a:prstGeom prst="rect">
            <a:avLst/>
          </a:prstGeom>
          <a:solidFill>
            <a:srgbClr val="253D65">
              <a:alpha val="50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6667500"/>
            <a:ext cx="9177338" cy="228600"/>
          </a:xfrm>
          <a:prstGeom prst="rect">
            <a:avLst/>
          </a:prstGeom>
          <a:solidFill>
            <a:srgbClr val="253D65">
              <a:alpha val="50000"/>
            </a:srgbClr>
          </a:solidFill>
          <a:ln w="0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79512" y="914400"/>
            <a:ext cx="8784976" cy="5682952"/>
          </a:xfrm>
          <a:prstGeom prst="roundRect">
            <a:avLst>
              <a:gd name="adj" fmla="val 278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52320" y="6085204"/>
            <a:ext cx="1440160" cy="43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Courcera</a:t>
            </a:r>
            <a: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- Machine Learning</a:t>
            </a:r>
            <a:b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</a:br>
            <a:r>
              <a:rPr lang="en-US" altLang="ko-KR" sz="2400" b="1" dirty="0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 Week</a:t>
            </a:r>
            <a:endParaRPr lang="ko-KR" altLang="en-US" sz="2400" b="1" dirty="0"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788024" y="5157192"/>
            <a:ext cx="3316228" cy="529560"/>
          </a:xfrm>
          <a:prstGeom prst="rect">
            <a:avLst/>
          </a:prstGeom>
        </p:spPr>
        <p:txBody>
          <a:bodyPr vert="horz" anchor="t" anchorCtr="0">
            <a:normAutofit fontScale="70000" lnSpcReduction="20000"/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HY견고딕" pitchFamily="18" charset="-127"/>
                <a:ea typeface="HY견고딕" pitchFamily="18" charset="-127"/>
              </a:rPr>
              <a:t>최승완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62E7C-7670-4B7F-B5ED-E513B91CED83}"/>
              </a:ext>
            </a:extLst>
          </p:cNvPr>
          <p:cNvSpPr txBox="1"/>
          <p:nvPr/>
        </p:nvSpPr>
        <p:spPr>
          <a:xfrm>
            <a:off x="323528" y="1196752"/>
            <a:ext cx="8928992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Debugging : How to make sure gradient descent is working correctly.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Alpha : learning rate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) Gradient Descent not working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4" y="3453596"/>
            <a:ext cx="3218716" cy="2160240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14AA779-E0AB-4EAE-8F95-B6C479A86F8C}"/>
              </a:ext>
            </a:extLst>
          </p:cNvPr>
          <p:cNvSpPr/>
          <p:nvPr/>
        </p:nvSpPr>
        <p:spPr>
          <a:xfrm rot="18078621">
            <a:off x="702426" y="3580633"/>
            <a:ext cx="1904301" cy="1082180"/>
          </a:xfrm>
          <a:custGeom>
            <a:avLst/>
            <a:gdLst>
              <a:gd name="connsiteX0" fmla="*/ 0 w 1904301"/>
              <a:gd name="connsiteY0" fmla="*/ 0 h 1082180"/>
              <a:gd name="connsiteX1" fmla="*/ 721453 w 1904301"/>
              <a:gd name="connsiteY1" fmla="*/ 897622 h 1082180"/>
              <a:gd name="connsiteX2" fmla="*/ 1904301 w 1904301"/>
              <a:gd name="connsiteY2" fmla="*/ 1082180 h 108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4301" h="1082180">
                <a:moveTo>
                  <a:pt x="0" y="0"/>
                </a:moveTo>
                <a:cubicBezTo>
                  <a:pt x="202035" y="358629"/>
                  <a:pt x="404070" y="717259"/>
                  <a:pt x="721453" y="897622"/>
                </a:cubicBezTo>
                <a:cubicBezTo>
                  <a:pt x="1038836" y="1077985"/>
                  <a:pt x="1581325" y="1051420"/>
                  <a:pt x="1904301" y="1082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A4099510-26B8-46CF-869F-34B48F6A24AF}"/>
              </a:ext>
            </a:extLst>
          </p:cNvPr>
          <p:cNvSpPr/>
          <p:nvPr/>
        </p:nvSpPr>
        <p:spPr>
          <a:xfrm>
            <a:off x="4045927" y="4084085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195F45-D83B-48EA-887C-97661C8C2CC8}"/>
              </a:ext>
            </a:extLst>
          </p:cNvPr>
          <p:cNvSpPr txBox="1"/>
          <p:nvPr/>
        </p:nvSpPr>
        <p:spPr>
          <a:xfrm>
            <a:off x="4549610" y="3714752"/>
            <a:ext cx="311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large Alpha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smaller Alpha </a:t>
            </a:r>
          </a:p>
        </p:txBody>
      </p:sp>
    </p:spTree>
    <p:extLst>
      <p:ext uri="{BB962C8B-B14F-4D97-AF65-F5344CB8AC3E}">
        <p14:creationId xmlns:p14="http://schemas.microsoft.com/office/powerpoint/2010/main" val="1881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62E7C-7670-4B7F-B5ED-E513B91CED83}"/>
              </a:ext>
            </a:extLst>
          </p:cNvPr>
          <p:cNvSpPr txBox="1"/>
          <p:nvPr/>
        </p:nvSpPr>
        <p:spPr>
          <a:xfrm>
            <a:off x="323528" y="1196752"/>
            <a:ext cx="8928992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Debugging : How to make sure gradient descent is working correctly.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Alpha : learning rate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) Gradient Descent not working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7" y="3445778"/>
            <a:ext cx="3218716" cy="216024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A4099510-26B8-46CF-869F-34B48F6A24AF}"/>
              </a:ext>
            </a:extLst>
          </p:cNvPr>
          <p:cNvSpPr/>
          <p:nvPr/>
        </p:nvSpPr>
        <p:spPr>
          <a:xfrm>
            <a:off x="4045927" y="4084085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A195F45-D83B-48EA-887C-97661C8C2CC8}"/>
              </a:ext>
            </a:extLst>
          </p:cNvPr>
          <p:cNvSpPr txBox="1"/>
          <p:nvPr/>
        </p:nvSpPr>
        <p:spPr>
          <a:xfrm>
            <a:off x="4549610" y="3714752"/>
            <a:ext cx="311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large Alpha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smaller Alpha </a:t>
            </a: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xmlns="" id="{9AFFFB01-C471-4A96-B4CE-D410A8B200C6}"/>
              </a:ext>
            </a:extLst>
          </p:cNvPr>
          <p:cNvSpPr/>
          <p:nvPr/>
        </p:nvSpPr>
        <p:spPr>
          <a:xfrm rot="5400000">
            <a:off x="658348" y="4117498"/>
            <a:ext cx="936104" cy="487172"/>
          </a:xfrm>
          <a:prstGeom prst="arc">
            <a:avLst>
              <a:gd name="adj1" fmla="val 16200000"/>
              <a:gd name="adj2" fmla="val 5314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xmlns="" id="{29442E15-5A4D-4196-AA70-CA0C8CC7BFC4}"/>
              </a:ext>
            </a:extLst>
          </p:cNvPr>
          <p:cNvSpPr/>
          <p:nvPr/>
        </p:nvSpPr>
        <p:spPr>
          <a:xfrm rot="5400000">
            <a:off x="1154121" y="4140744"/>
            <a:ext cx="936104" cy="487172"/>
          </a:xfrm>
          <a:prstGeom prst="arc">
            <a:avLst>
              <a:gd name="adj1" fmla="val 16200000"/>
              <a:gd name="adj2" fmla="val 5314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xmlns="" id="{B9519B9D-BC73-48D4-9302-D6CD992B7079}"/>
              </a:ext>
            </a:extLst>
          </p:cNvPr>
          <p:cNvSpPr/>
          <p:nvPr/>
        </p:nvSpPr>
        <p:spPr>
          <a:xfrm rot="5400000">
            <a:off x="1649682" y="4140744"/>
            <a:ext cx="936104" cy="487172"/>
          </a:xfrm>
          <a:prstGeom prst="arc">
            <a:avLst>
              <a:gd name="adj1" fmla="val 16200000"/>
              <a:gd name="adj2" fmla="val 5314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4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62E7C-7670-4B7F-B5ED-E513B91CED83}"/>
              </a:ext>
            </a:extLst>
          </p:cNvPr>
          <p:cNvSpPr txBox="1"/>
          <p:nvPr/>
        </p:nvSpPr>
        <p:spPr>
          <a:xfrm>
            <a:off x="323528" y="1196752"/>
            <a:ext cx="8928992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Debugging : How to make sure gradient descent is working correctly.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Alpha : learning rate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) How to choose Alpha, try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Draw a graph.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…, 0.001,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0.01,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… 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365104"/>
            <a:ext cx="1872208" cy="1440160"/>
          </a:xfrm>
          <a:prstGeom prst="rect">
            <a:avLst/>
          </a:prstGeom>
        </p:spPr>
      </p:pic>
      <p:sp>
        <p:nvSpPr>
          <p:cNvPr id="3" name="자유형 2"/>
          <p:cNvSpPr/>
          <p:nvPr/>
        </p:nvSpPr>
        <p:spPr>
          <a:xfrm>
            <a:off x="4459268" y="4728532"/>
            <a:ext cx="881448" cy="716692"/>
          </a:xfrm>
          <a:custGeom>
            <a:avLst/>
            <a:gdLst>
              <a:gd name="connsiteX0" fmla="*/ 0 w 881448"/>
              <a:gd name="connsiteY0" fmla="*/ 0 h 716692"/>
              <a:gd name="connsiteX1" fmla="*/ 148281 w 881448"/>
              <a:gd name="connsiteY1" fmla="*/ 617838 h 716692"/>
              <a:gd name="connsiteX2" fmla="*/ 881448 w 881448"/>
              <a:gd name="connsiteY2" fmla="*/ 716692 h 71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448" h="716692">
                <a:moveTo>
                  <a:pt x="0" y="0"/>
                </a:moveTo>
                <a:cubicBezTo>
                  <a:pt x="686" y="249194"/>
                  <a:pt x="1373" y="498389"/>
                  <a:pt x="148281" y="617838"/>
                </a:cubicBezTo>
                <a:cubicBezTo>
                  <a:pt x="295189" y="737287"/>
                  <a:pt x="708454" y="704335"/>
                  <a:pt x="881448" y="716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1872208" cy="1440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346582"/>
            <a:ext cx="1872208" cy="144016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2683024" y="4653428"/>
            <a:ext cx="1326292" cy="510746"/>
          </a:xfrm>
          <a:custGeom>
            <a:avLst/>
            <a:gdLst>
              <a:gd name="connsiteX0" fmla="*/ 0 w 1326292"/>
              <a:gd name="connsiteY0" fmla="*/ 0 h 510746"/>
              <a:gd name="connsiteX1" fmla="*/ 288324 w 1326292"/>
              <a:gd name="connsiteY1" fmla="*/ 230660 h 510746"/>
              <a:gd name="connsiteX2" fmla="*/ 848497 w 1326292"/>
              <a:gd name="connsiteY2" fmla="*/ 370703 h 510746"/>
              <a:gd name="connsiteX3" fmla="*/ 1326292 w 1326292"/>
              <a:gd name="connsiteY3" fmla="*/ 510746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292" h="510746">
                <a:moveTo>
                  <a:pt x="0" y="0"/>
                </a:moveTo>
                <a:cubicBezTo>
                  <a:pt x="73454" y="84438"/>
                  <a:pt x="146908" y="168876"/>
                  <a:pt x="288324" y="230660"/>
                </a:cubicBezTo>
                <a:cubicBezTo>
                  <a:pt x="429740" y="292444"/>
                  <a:pt x="675502" y="324022"/>
                  <a:pt x="848497" y="370703"/>
                </a:cubicBezTo>
                <a:cubicBezTo>
                  <a:pt x="1021492" y="417384"/>
                  <a:pt x="1173892" y="464065"/>
                  <a:pt x="1326292" y="5107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65104"/>
            <a:ext cx="1872208" cy="1440160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781751" y="4627984"/>
            <a:ext cx="1112108" cy="304800"/>
          </a:xfrm>
          <a:custGeom>
            <a:avLst/>
            <a:gdLst>
              <a:gd name="connsiteX0" fmla="*/ 0 w 1112108"/>
              <a:gd name="connsiteY0" fmla="*/ 0 h 304800"/>
              <a:gd name="connsiteX1" fmla="*/ 313038 w 1112108"/>
              <a:gd name="connsiteY1" fmla="*/ 164757 h 304800"/>
              <a:gd name="connsiteX2" fmla="*/ 617838 w 1112108"/>
              <a:gd name="connsiteY2" fmla="*/ 214184 h 304800"/>
              <a:gd name="connsiteX3" fmla="*/ 815546 w 1112108"/>
              <a:gd name="connsiteY3" fmla="*/ 255373 h 304800"/>
              <a:gd name="connsiteX4" fmla="*/ 1112108 w 1112108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108" h="304800">
                <a:moveTo>
                  <a:pt x="0" y="0"/>
                </a:moveTo>
                <a:cubicBezTo>
                  <a:pt x="105032" y="64530"/>
                  <a:pt x="210065" y="129060"/>
                  <a:pt x="313038" y="164757"/>
                </a:cubicBezTo>
                <a:cubicBezTo>
                  <a:pt x="416011" y="200454"/>
                  <a:pt x="534087" y="199081"/>
                  <a:pt x="617838" y="214184"/>
                </a:cubicBezTo>
                <a:cubicBezTo>
                  <a:pt x="701589" y="229287"/>
                  <a:pt x="733168" y="240270"/>
                  <a:pt x="815546" y="255373"/>
                </a:cubicBezTo>
                <a:cubicBezTo>
                  <a:pt x="897924" y="270476"/>
                  <a:pt x="1112108" y="304800"/>
                  <a:pt x="1112108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25358" y="4805098"/>
            <a:ext cx="1007281" cy="639983"/>
          </a:xfrm>
          <a:custGeom>
            <a:avLst/>
            <a:gdLst>
              <a:gd name="connsiteX0" fmla="*/ 10503 w 1007281"/>
              <a:gd name="connsiteY0" fmla="*/ 0 h 783707"/>
              <a:gd name="connsiteX1" fmla="*/ 142308 w 1007281"/>
              <a:gd name="connsiteY1" fmla="*/ 683741 h 783707"/>
              <a:gd name="connsiteX2" fmla="*/ 1007281 w 1007281"/>
              <a:gd name="connsiteY2" fmla="*/ 766119 h 78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281" h="783707">
                <a:moveTo>
                  <a:pt x="10503" y="0"/>
                </a:moveTo>
                <a:cubicBezTo>
                  <a:pt x="-6660" y="278027"/>
                  <a:pt x="-23822" y="556054"/>
                  <a:pt x="142308" y="683741"/>
                </a:cubicBezTo>
                <a:cubicBezTo>
                  <a:pt x="308438" y="811428"/>
                  <a:pt x="657859" y="788773"/>
                  <a:pt x="1007281" y="7661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462E7C-7670-4B7F-B5ED-E513B91CED83}"/>
              </a:ext>
            </a:extLst>
          </p:cNvPr>
          <p:cNvSpPr txBox="1"/>
          <p:nvPr/>
        </p:nvSpPr>
        <p:spPr>
          <a:xfrm>
            <a:off x="323528" y="1196752"/>
            <a:ext cx="8928992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Debugging : How to make sure gradient descent is working correctly.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Alpha : learning rate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) How to choose Alpha, try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Draw a graph.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…, 0.001,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0.003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0.01,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0.1,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… 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321871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Polynomial Regression?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 smtClean="0"/>
              <a:t> Regression analysis when dependent variable is represented by polynomial of independent variables.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4" y="2348880"/>
            <a:ext cx="4202807" cy="21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5576" y="3356992"/>
                <a:ext cx="22322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= x</a:t>
                </a:r>
              </a:p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 frontage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(Area)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2232248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820" t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1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Polynomial Regression?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 smtClean="0"/>
              <a:t> Regression analysis when dependent variable is represented by polynomial of independent variables.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8884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1674533" y="2674080"/>
            <a:ext cx="2249395" cy="6085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53402" y="2564904"/>
                <a:ext cx="2232248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402" y="2564904"/>
                <a:ext cx="2232248" cy="541623"/>
              </a:xfrm>
              <a:prstGeom prst="rect">
                <a:avLst/>
              </a:prstGeom>
              <a:blipFill rotWithShape="1">
                <a:blip r:embed="rId4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자유형 8"/>
          <p:cNvSpPr/>
          <p:nvPr/>
        </p:nvSpPr>
        <p:spPr>
          <a:xfrm>
            <a:off x="1820562" y="2803439"/>
            <a:ext cx="2685535" cy="994204"/>
          </a:xfrm>
          <a:custGeom>
            <a:avLst/>
            <a:gdLst>
              <a:gd name="connsiteX0" fmla="*/ 0 w 2685535"/>
              <a:gd name="connsiteY0" fmla="*/ 994204 h 994204"/>
              <a:gd name="connsiteX1" fmla="*/ 634314 w 2685535"/>
              <a:gd name="connsiteY1" fmla="*/ 104518 h 994204"/>
              <a:gd name="connsiteX2" fmla="*/ 2092411 w 2685535"/>
              <a:gd name="connsiteY2" fmla="*/ 46853 h 994204"/>
              <a:gd name="connsiteX3" fmla="*/ 2685535 w 2685535"/>
              <a:gd name="connsiteY3" fmla="*/ 368129 h 99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535" h="994204">
                <a:moveTo>
                  <a:pt x="0" y="994204"/>
                </a:moveTo>
                <a:cubicBezTo>
                  <a:pt x="142789" y="628307"/>
                  <a:pt x="285579" y="262410"/>
                  <a:pt x="634314" y="104518"/>
                </a:cubicBezTo>
                <a:cubicBezTo>
                  <a:pt x="983049" y="-53374"/>
                  <a:pt x="1750541" y="2918"/>
                  <a:pt x="2092411" y="46853"/>
                </a:cubicBezTo>
                <a:cubicBezTo>
                  <a:pt x="2434281" y="90788"/>
                  <a:pt x="2603157" y="326940"/>
                  <a:pt x="2685535" y="368129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Polynomial Regression?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 smtClean="0"/>
              <a:t> Regression analysis when dependent variable is represented by polynomial of independent variables.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8884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536" y="4464168"/>
                <a:ext cx="367676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※ Use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multivariant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regression</a:t>
                </a:r>
              </a:p>
              <a:p>
                <a:endParaRPr lang="en-US" altLang="ko-KR" sz="1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(</m:t>
                    </m:r>
                    <m:r>
                      <a:rPr lang="en-US" altLang="ko-KR" sz="1400" i="1">
                        <a:latin typeface="Cambria Math"/>
                      </a:rPr>
                      <m:t>𝑠𝑖𝑧𝑒</m:t>
                    </m:r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140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i="1" dirty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64168"/>
                <a:ext cx="3676761" cy="1277273"/>
              </a:xfrm>
              <a:prstGeom prst="rect">
                <a:avLst/>
              </a:prstGeom>
              <a:blipFill rotWithShape="1">
                <a:blip r:embed="rId4"/>
                <a:stretch>
                  <a:fillRect l="-498" t="-476" b="-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1672281" y="2273643"/>
            <a:ext cx="2891481" cy="1507525"/>
          </a:xfrm>
          <a:custGeom>
            <a:avLst/>
            <a:gdLst>
              <a:gd name="connsiteX0" fmla="*/ 0 w 2891481"/>
              <a:gd name="connsiteY0" fmla="*/ 1507525 h 1507525"/>
              <a:gd name="connsiteX1" fmla="*/ 724930 w 2891481"/>
              <a:gd name="connsiteY1" fmla="*/ 683741 h 1507525"/>
              <a:gd name="connsiteX2" fmla="*/ 2133600 w 2891481"/>
              <a:gd name="connsiteY2" fmla="*/ 560173 h 1507525"/>
              <a:gd name="connsiteX3" fmla="*/ 2891481 w 2891481"/>
              <a:gd name="connsiteY3" fmla="*/ 0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481" h="1507525">
                <a:moveTo>
                  <a:pt x="0" y="1507525"/>
                </a:moveTo>
                <a:cubicBezTo>
                  <a:pt x="184665" y="1174579"/>
                  <a:pt x="369330" y="841633"/>
                  <a:pt x="724930" y="683741"/>
                </a:cubicBezTo>
                <a:cubicBezTo>
                  <a:pt x="1080530" y="525849"/>
                  <a:pt x="1772508" y="674130"/>
                  <a:pt x="2133600" y="560173"/>
                </a:cubicBezTo>
                <a:cubicBezTo>
                  <a:pt x="2494692" y="446216"/>
                  <a:pt x="2693086" y="223108"/>
                  <a:pt x="2891481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18">
            <a:extLst>
              <a:ext uri="{FF2B5EF4-FFF2-40B4-BE49-F238E27FC236}">
                <a16:creationId xmlns:a16="http://schemas.microsoft.com/office/drawing/2014/main" xmlns="" id="{A4099510-26B8-46CF-869F-34B48F6A24AF}"/>
              </a:ext>
            </a:extLst>
          </p:cNvPr>
          <p:cNvSpPr/>
          <p:nvPr/>
        </p:nvSpPr>
        <p:spPr>
          <a:xfrm>
            <a:off x="4261951" y="4797152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A195F45-D83B-48EA-887C-97661C8C2CC8}"/>
                  </a:ext>
                </a:extLst>
              </p:cNvPr>
              <p:cNvSpPr txBox="1"/>
              <p:nvPr/>
            </p:nvSpPr>
            <p:spPr>
              <a:xfrm>
                <a:off x="4860032" y="4221088"/>
                <a:ext cx="3240360" cy="1735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scaling is important.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range : 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i="1">
                        <a:latin typeface="Cambria Math"/>
                      </a:rPr>
                      <m:t>𝑠𝑖𝑧𝑒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: 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i="1">
                        <a:latin typeface="Cambria Math"/>
                      </a:rPr>
                      <m:t>𝑠𝑖𝑧𝑒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1000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𝑠𝑖𝑧𝑒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 : 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i="1">
                        <a:latin typeface="Cambria Math"/>
                      </a:rPr>
                      <m:t>𝑠𝑖𝑧𝑒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1000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195F45-D83B-48EA-887C-97661C8C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221088"/>
                <a:ext cx="3240360" cy="1735796"/>
              </a:xfrm>
              <a:prstGeom prst="rect">
                <a:avLst/>
              </a:prstGeom>
              <a:blipFill rotWithShape="1">
                <a:blip r:embed="rId5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 Equation?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linear regression problems, it is an effective way to find the optimal value of the parameter 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60712"/>
            <a:ext cx="26098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화살표: 오른쪽 18">
            <a:extLst>
              <a:ext uri="{FF2B5EF4-FFF2-40B4-BE49-F238E27FC236}">
                <a16:creationId xmlns:a16="http://schemas.microsoft.com/office/drawing/2014/main" xmlns="" id="{A4099510-26B8-46CF-869F-34B48F6A24AF}"/>
              </a:ext>
            </a:extLst>
          </p:cNvPr>
          <p:cNvSpPr/>
          <p:nvPr/>
        </p:nvSpPr>
        <p:spPr>
          <a:xfrm>
            <a:off x="4261951" y="3637420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A195F45-D83B-48EA-887C-97661C8C2CC8}"/>
              </a:ext>
            </a:extLst>
          </p:cNvPr>
          <p:cNvSpPr txBox="1"/>
          <p:nvPr/>
        </p:nvSpPr>
        <p:spPr>
          <a:xfrm>
            <a:off x="4859155" y="2782306"/>
            <a:ext cx="32403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Method to solve for θ analytically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 Equation?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linear regression problems, it is an effective way to find the optimal value of the parameter 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99F293C-80C2-4073-84A0-1E46B580EA77}"/>
              </a:ext>
            </a:extLst>
          </p:cNvPr>
          <p:cNvGrpSpPr/>
          <p:nvPr/>
        </p:nvGrpSpPr>
        <p:grpSpPr>
          <a:xfrm>
            <a:off x="4518140" y="1640806"/>
            <a:ext cx="3312368" cy="3327780"/>
            <a:chOff x="3635896" y="1784822"/>
            <a:chExt cx="3312368" cy="3327780"/>
          </a:xfrm>
        </p:grpSpPr>
        <p:sp>
          <p:nvSpPr>
            <p:cNvPr id="9" name="원호 8"/>
            <p:cNvSpPr/>
            <p:nvPr/>
          </p:nvSpPr>
          <p:spPr>
            <a:xfrm rot="5400000">
              <a:off x="4421540" y="2348280"/>
              <a:ext cx="2851745" cy="1724830"/>
            </a:xfrm>
            <a:prstGeom prst="arc">
              <a:avLst>
                <a:gd name="adj1" fmla="val 15939851"/>
                <a:gd name="adj2" fmla="val 5818420"/>
              </a:avLst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8AE0070B-E747-40DE-90B5-D0272DA1F25B}"/>
                </a:ext>
              </a:extLst>
            </p:cNvPr>
            <p:cNvCxnSpPr/>
            <p:nvPr/>
          </p:nvCxnSpPr>
          <p:spPr>
            <a:xfrm flipV="1">
              <a:off x="4889107" y="2922165"/>
              <a:ext cx="0" cy="1944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xmlns="" id="{33588E7E-CA75-4724-A39A-58402D88F5B0}"/>
                </a:ext>
              </a:extLst>
            </p:cNvPr>
            <p:cNvCxnSpPr/>
            <p:nvPr/>
          </p:nvCxnSpPr>
          <p:spPr>
            <a:xfrm>
              <a:off x="3808487" y="4866381"/>
              <a:ext cx="27363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44643DCE-187B-4BCD-8474-FA6E943D6FA9}"/>
                </a:ext>
              </a:extLst>
            </p:cNvPr>
            <p:cNvCxnSpPr/>
            <p:nvPr/>
          </p:nvCxnSpPr>
          <p:spPr>
            <a:xfrm>
              <a:off x="424053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EB4042D-A884-47BD-B7F5-764F5165C43C}"/>
                </a:ext>
              </a:extLst>
            </p:cNvPr>
            <p:cNvCxnSpPr/>
            <p:nvPr/>
          </p:nvCxnSpPr>
          <p:spPr>
            <a:xfrm>
              <a:off x="4672583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EDC4913F-9670-4244-A053-0532808EED20}"/>
                </a:ext>
              </a:extLst>
            </p:cNvPr>
            <p:cNvCxnSpPr/>
            <p:nvPr/>
          </p:nvCxnSpPr>
          <p:spPr>
            <a:xfrm>
              <a:off x="5104631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5FC719F4-A7E8-47C7-A651-427F98F65CC3}"/>
                </a:ext>
              </a:extLst>
            </p:cNvPr>
            <p:cNvCxnSpPr/>
            <p:nvPr/>
          </p:nvCxnSpPr>
          <p:spPr>
            <a:xfrm>
              <a:off x="5536679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CDC3ECE-B0B8-4DCF-BDE5-BC33D1552450}"/>
                </a:ext>
              </a:extLst>
            </p:cNvPr>
            <p:cNvCxnSpPr/>
            <p:nvPr/>
          </p:nvCxnSpPr>
          <p:spPr>
            <a:xfrm>
              <a:off x="5968727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7E84625-3F59-4F65-AE4C-71B18769B387}"/>
                </a:ext>
              </a:extLst>
            </p:cNvPr>
            <p:cNvCxnSpPr/>
            <p:nvPr/>
          </p:nvCxnSpPr>
          <p:spPr>
            <a:xfrm>
              <a:off x="6400775" y="4794373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7936E0E7-B07A-43DB-9652-200DF64E097D}"/>
                </a:ext>
              </a:extLst>
            </p:cNvPr>
            <p:cNvCxnSpPr/>
            <p:nvPr/>
          </p:nvCxnSpPr>
          <p:spPr>
            <a:xfrm rot="16200000">
              <a:off x="4948994" y="447083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477A0B41-D51D-401E-AA1F-44BB1DB7F870}"/>
                </a:ext>
              </a:extLst>
            </p:cNvPr>
            <p:cNvCxnSpPr/>
            <p:nvPr/>
          </p:nvCxnSpPr>
          <p:spPr>
            <a:xfrm rot="16200000">
              <a:off x="4948994" y="4038787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31A41287-5F6A-4391-8A26-60E6D23FDC93}"/>
                </a:ext>
              </a:extLst>
            </p:cNvPr>
            <p:cNvCxnSpPr/>
            <p:nvPr/>
          </p:nvCxnSpPr>
          <p:spPr>
            <a:xfrm rot="16200000">
              <a:off x="4948994" y="3606739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B18E7915-9D2A-414D-A1A9-B49D1542F5AA}"/>
                </a:ext>
              </a:extLst>
            </p:cNvPr>
            <p:cNvCxnSpPr/>
            <p:nvPr/>
          </p:nvCxnSpPr>
          <p:spPr>
            <a:xfrm rot="16200000">
              <a:off x="4948994" y="3174691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EC4D92F9-ECF5-4DAB-A5F6-54F85E4CD471}"/>
                    </a:ext>
                  </a:extLst>
                </p:cNvPr>
                <p:cNvSpPr txBox="1"/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-1          -0.5        0.5          1          1.5          2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sz="1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/>
                      </m:sSub>
                    </m:oMath>
                  </a14:m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C4D92F9-ECF5-4DAB-A5F6-54F85E4CD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866381"/>
                  <a:ext cx="3312368" cy="2462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CE3BCD97-0B74-4887-B0CE-E838A80EA954}"/>
                    </a:ext>
                  </a:extLst>
                </p:cNvPr>
                <p:cNvSpPr txBox="1"/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1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0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/>
                            </m:sSub>
                          </m:e>
                        </m:d>
                      </m:oMath>
                    </m:oMathPara>
                  </a14:m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ko-KR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E3BCD97-0B74-4887-B0CE-E838A80EA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16" y="2574196"/>
                  <a:ext cx="264148" cy="209288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140" b="-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840D597-F526-4315-9332-B75624B9A237}"/>
                  </a:ext>
                </a:extLst>
              </p:cNvPr>
              <p:cNvSpPr txBox="1"/>
              <p:nvPr/>
            </p:nvSpPr>
            <p:spPr>
              <a:xfrm>
                <a:off x="675828" y="2797989"/>
                <a:ext cx="3608139" cy="73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 </a:t>
                </a:r>
                <a14:m>
                  <m:oMath xmlns:m="http://schemas.openxmlformats.org/officeDocument/2006/math">
                    <m:r>
                      <a:rPr lang="el-GR" altLang="ko-KR" sz="12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l-GR" altLang="ko-KR" sz="12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l-GR" altLang="ko-KR" sz="1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/>
                      <m:t> </m:t>
                    </m:r>
                    <m:r>
                      <a:rPr lang="en-US" altLang="ko-KR" sz="1200" b="0" i="1" dirty="0" smtClean="0">
                        <a:latin typeface="Cambria Math"/>
                      </a:rPr>
                      <m:t>, 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/>
                      </a:rPr>
                      <m:t>+</m:t>
                    </m:r>
                    <m:r>
                      <a:rPr lang="en-US" altLang="ko-KR" sz="1200" b="0" i="1" smtClean="0">
                        <a:latin typeface="Cambria Math"/>
                      </a:rPr>
                      <m:t>𝑏</m:t>
                    </m:r>
                    <m:r>
                      <a:rPr lang="el-GR" altLang="ko-KR" sz="12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ko-KR" sz="1200" dirty="0" smtClean="0"/>
                  <a:t>+c</a:t>
                </a:r>
              </a:p>
              <a:p>
                <a:pPr/>
                <a:endParaRPr lang="en-US" altLang="ko-KR" sz="1200" dirty="0"/>
              </a:p>
              <a:p>
                <a:pPr/>
                <a:r>
                  <a:rPr lang="en-US" altLang="ko-KR" sz="1200" dirty="0" smtClean="0"/>
                  <a:t>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2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ko-KR" altLang="en-US" sz="1200" i="1" smtClean="0">
                            <a:latin typeface="Cambria Math"/>
                          </a:rPr>
                          <m:t>𝜕</m:t>
                        </m:r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den>
                    </m:f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… set 0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0D597-F526-4315-9332-B75624B9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8" y="2797989"/>
                <a:ext cx="3608139" cy="733342"/>
              </a:xfrm>
              <a:prstGeom prst="rect">
                <a:avLst/>
              </a:prstGeom>
              <a:blipFill rotWithShape="1">
                <a:blip r:embed="rId5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 Equation?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linear regression problems, it is an effective way to find the optimal value of the parameter 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3840D597-F526-4315-9332-B75624B9A237}"/>
                  </a:ext>
                </a:extLst>
              </p:cNvPr>
              <p:cNvSpPr txBox="1"/>
              <p:nvPr/>
            </p:nvSpPr>
            <p:spPr>
              <a:xfrm>
                <a:off x="675829" y="2797989"/>
                <a:ext cx="3096344" cy="77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l-GR" altLang="ko-KR" sz="12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l-GR" altLang="ko-KR" sz="12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l-GR" altLang="ko-KR" sz="12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ko-KR" sz="1200" dirty="0" smtClean="0"/>
                  <a:t> </a:t>
                </a:r>
              </a:p>
              <a:p>
                <a:pPr/>
                <a:endParaRPr lang="en-US" altLang="ko-KR" sz="1200" dirty="0"/>
              </a:p>
              <a:p>
                <a:pPr/>
                <a:r>
                  <a:rPr lang="en-US" altLang="ko-KR" sz="1200" dirty="0" smtClean="0"/>
                  <a:t>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sz="12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ko-KR" altLang="en-US" sz="12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… = 0(for every j)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0D597-F526-4315-9332-B75624B9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9" y="2797989"/>
                <a:ext cx="3096344" cy="775853"/>
              </a:xfrm>
              <a:prstGeom prst="rect">
                <a:avLst/>
              </a:prstGeom>
              <a:blipFill rotWithShape="1"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3840D597-F526-4315-9332-B75624B9A237}"/>
                  </a:ext>
                </a:extLst>
              </p:cNvPr>
              <p:cNvSpPr txBox="1"/>
              <p:nvPr/>
            </p:nvSpPr>
            <p:spPr>
              <a:xfrm>
                <a:off x="1547664" y="2570927"/>
                <a:ext cx="3096344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 ,…, 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l-GR" altLang="ko-KR" sz="12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0D597-F526-4315-9332-B75624B9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570927"/>
                <a:ext cx="3096344" cy="596445"/>
              </a:xfrm>
              <a:prstGeom prst="rect">
                <a:avLst/>
              </a:prstGeom>
              <a:blipFill rotWithShape="1"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E7A7CEF-064F-4CF1-BFC6-DAD89DFBFC2E}"/>
              </a:ext>
            </a:extLst>
          </p:cNvPr>
          <p:cNvGrpSpPr/>
          <p:nvPr/>
        </p:nvGrpSpPr>
        <p:grpSpPr>
          <a:xfrm>
            <a:off x="749641" y="4156160"/>
            <a:ext cx="4572000" cy="1721112"/>
            <a:chOff x="749641" y="4327206"/>
            <a:chExt cx="4572000" cy="1721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D8BA63F2-C707-41FA-944C-A4D329961A5F}"/>
                    </a:ext>
                  </a:extLst>
                </p:cNvPr>
                <p:cNvSpPr txBox="1"/>
                <p:nvPr/>
              </p:nvSpPr>
              <p:spPr>
                <a:xfrm>
                  <a:off x="952207" y="4783015"/>
                  <a:ext cx="2507546" cy="5041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box>
                          <m:box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2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altLang="ko-KR" sz="1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BA63F2-C707-41FA-944C-A4D329961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07" y="4783015"/>
                  <a:ext cx="2507546" cy="504112"/>
                </a:xfrm>
                <a:prstGeom prst="rect">
                  <a:avLst/>
                </a:prstGeom>
                <a:blipFill>
                  <a:blip r:embed="rId3"/>
                  <a:stretch>
                    <a:fillRect l="-971" t="-124390" r="-1699" b="-18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xmlns="" id="{D6C2DB80-39B8-4BF8-A749-F4D0BD992960}"/>
                    </a:ext>
                  </a:extLst>
                </p:cNvPr>
                <p:cNvSpPr/>
                <p:nvPr/>
              </p:nvSpPr>
              <p:spPr>
                <a:xfrm>
                  <a:off x="916397" y="5414579"/>
                  <a:ext cx="2970108" cy="596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box>
                          <m:boxPr>
                            <m:ctrlPr>
                              <a:rPr lang="en-US" altLang="ko-KR" sz="1200" i="1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2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altLang="ko-KR" sz="1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6C2DB80-39B8-4BF8-A749-F4D0BD9929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97" y="5414579"/>
                  <a:ext cx="2970108" cy="596445"/>
                </a:xfrm>
                <a:prstGeom prst="rect">
                  <a:avLst/>
                </a:prstGeom>
                <a:blipFill>
                  <a:blip r:embed="rId4"/>
                  <a:stretch>
                    <a:fillRect t="-95918" b="-1479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CD7CCD3-A53A-430B-9089-502A1F8285AB}"/>
                </a:ext>
              </a:extLst>
            </p:cNvPr>
            <p:cNvSpPr/>
            <p:nvPr/>
          </p:nvSpPr>
          <p:spPr>
            <a:xfrm>
              <a:off x="749641" y="4327206"/>
              <a:ext cx="4572000" cy="17211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until convergence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D8FB61-B05A-4FCB-A481-54BC571533B4}"/>
              </a:ext>
            </a:extLst>
          </p:cNvPr>
          <p:cNvSpPr txBox="1"/>
          <p:nvPr/>
        </p:nvSpPr>
        <p:spPr>
          <a:xfrm>
            <a:off x="323528" y="1639833"/>
            <a:ext cx="8640960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Review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A464F641-2CEC-4D7D-A31D-E04921EA8BE4}"/>
                  </a:ext>
                </a:extLst>
              </p:cNvPr>
              <p:cNvSpPr/>
              <p:nvPr/>
            </p:nvSpPr>
            <p:spPr>
              <a:xfrm>
                <a:off x="755576" y="2071881"/>
                <a:ext cx="1413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464F641-2CEC-4D7D-A31D-E04921EA8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71881"/>
                <a:ext cx="141352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71F4AAE-CB7B-4AD9-B347-B5F920E03466}"/>
              </a:ext>
            </a:extLst>
          </p:cNvPr>
          <p:cNvSpPr txBox="1"/>
          <p:nvPr/>
        </p:nvSpPr>
        <p:spPr>
          <a:xfrm>
            <a:off x="335433" y="1196752"/>
            <a:ext cx="8640960" cy="45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solve the linear regression problem ?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3840D597-F526-4315-9332-B75624B9A237}"/>
                  </a:ext>
                </a:extLst>
              </p:cNvPr>
              <p:cNvSpPr txBox="1"/>
              <p:nvPr/>
            </p:nvSpPr>
            <p:spPr>
              <a:xfrm>
                <a:off x="539552" y="2976571"/>
                <a:ext cx="3096344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l-GR" altLang="ko-KR" sz="12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40D597-F526-4315-9332-B75624B9A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76571"/>
                <a:ext cx="3096344" cy="596445"/>
              </a:xfrm>
              <a:prstGeom prst="rect">
                <a:avLst/>
              </a:prstGeom>
              <a:blipFill>
                <a:blip r:embed="rId6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70398A-C9AC-4791-B5E5-9CD75EDE9D97}"/>
              </a:ext>
            </a:extLst>
          </p:cNvPr>
          <p:cNvSpPr txBox="1"/>
          <p:nvPr/>
        </p:nvSpPr>
        <p:spPr>
          <a:xfrm>
            <a:off x="321162" y="1196752"/>
            <a:ext cx="921702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 Equation?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linear regression problems, it is an effective way to find the optimal value of the parameter θ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   </a:t>
            </a:r>
            <a:endParaRPr lang="en-US" altLang="ko-KR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489654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DEE3912-BBA6-435B-BCBD-EEC19AADAA63}"/>
                  </a:ext>
                </a:extLst>
              </p:cNvPr>
              <p:cNvSpPr txBox="1"/>
              <p:nvPr/>
            </p:nvSpPr>
            <p:spPr>
              <a:xfrm>
                <a:off x="2051720" y="4351261"/>
                <a:ext cx="127445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1  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5  1  45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1  3  2  40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1  3  2  30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1  2  1  36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EE3912-BBA6-435B-BCBD-EEC19AAD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351261"/>
                <a:ext cx="1274451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9DEE3912-BBA6-435B-BCBD-EEC19AADAA63}"/>
                  </a:ext>
                </a:extLst>
              </p:cNvPr>
              <p:cNvSpPr txBox="1"/>
              <p:nvPr/>
            </p:nvSpPr>
            <p:spPr>
              <a:xfrm>
                <a:off x="4283968" y="4351261"/>
                <a:ext cx="83766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460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232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315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178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EE3912-BBA6-435B-BCBD-EEC19AAD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51261"/>
                <a:ext cx="837665" cy="793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83768" y="5229199"/>
                <a:ext cx="10801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1000" b="0" i="1" smtClean="0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altLang="ko-KR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229199"/>
                <a:ext cx="1080120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44008" y="5229200"/>
                <a:ext cx="10801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29200"/>
                <a:ext cx="1080120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5508104" y="4653136"/>
            <a:ext cx="216024" cy="1930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12160" y="4562407"/>
                <a:ext cx="1908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b="0" i="0" dirty="0" smtClean="0">
                          <a:latin typeface="Cambria Math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562407"/>
                <a:ext cx="19086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051720" y="2780928"/>
            <a:ext cx="0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531188" y="3296274"/>
            <a:ext cx="5760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619672" y="3047001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47001"/>
                <a:ext cx="288032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646094" y="3284984"/>
            <a:ext cx="261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12" grpId="0"/>
      <p:bldP spid="4" grpId="0" animBg="1"/>
      <p:bldP spid="5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/>
              <p:nvPr/>
            </p:nvSpPr>
            <p:spPr>
              <a:xfrm>
                <a:off x="321162" y="1196752"/>
                <a:ext cx="2810678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do I use it 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Descent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Need to choose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Need to many iteration.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works well even when n is large.   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2" y="1196752"/>
                <a:ext cx="2810678" cy="2769989"/>
              </a:xfrm>
              <a:prstGeom prst="rect">
                <a:avLst/>
              </a:prstGeom>
              <a:blipFill rotWithShape="1">
                <a:blip r:embed="rId3"/>
                <a:stretch>
                  <a:fillRect l="-1952" r="-1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/>
              <p:nvPr/>
            </p:nvSpPr>
            <p:spPr>
              <a:xfrm>
                <a:off x="3491880" y="1253659"/>
                <a:ext cx="2378630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NO need to choose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Don’t Need to iteration.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Slow if n is very large.  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253659"/>
                <a:ext cx="2378630" cy="3000821"/>
              </a:xfrm>
              <a:prstGeom prst="rect">
                <a:avLst/>
              </a:prstGeom>
              <a:blipFill rotWithShape="1">
                <a:blip r:embed="rId4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0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Multiple Feature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485E08-DCDA-4DA3-B51F-09D1873275F4}"/>
              </a:ext>
            </a:extLst>
          </p:cNvPr>
          <p:cNvSpPr txBox="1"/>
          <p:nvPr/>
        </p:nvSpPr>
        <p:spPr>
          <a:xfrm>
            <a:off x="323528" y="1196752"/>
            <a:ext cx="8640960" cy="43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What if the number of features increases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 Changes in House price for various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AF48BFC-3E3A-4057-963B-4BD1A3FF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131293"/>
            <a:ext cx="4896544" cy="194577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8452B009-8122-4DBC-AD9F-127013102128}"/>
              </a:ext>
            </a:extLst>
          </p:cNvPr>
          <p:cNvSpPr/>
          <p:nvPr/>
        </p:nvSpPr>
        <p:spPr>
          <a:xfrm rot="16200000">
            <a:off x="2087724" y="403926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B755EDDA-B781-4729-94FD-980C91811F95}"/>
              </a:ext>
            </a:extLst>
          </p:cNvPr>
          <p:cNvSpPr/>
          <p:nvPr/>
        </p:nvSpPr>
        <p:spPr>
          <a:xfrm rot="16200000">
            <a:off x="2879812" y="404171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8F5F10A2-2B2C-4E7B-9E9F-4CC50150B095}"/>
              </a:ext>
            </a:extLst>
          </p:cNvPr>
          <p:cNvSpPr/>
          <p:nvPr/>
        </p:nvSpPr>
        <p:spPr>
          <a:xfrm rot="16200000">
            <a:off x="3815916" y="403926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0781F828-F08F-4BCF-9A59-1510DE6E4C18}"/>
              </a:ext>
            </a:extLst>
          </p:cNvPr>
          <p:cNvSpPr/>
          <p:nvPr/>
        </p:nvSpPr>
        <p:spPr>
          <a:xfrm rot="16200000">
            <a:off x="4968046" y="403926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8EA82316-8DC9-44F8-9BA5-8E582AADEC7C}"/>
              </a:ext>
            </a:extLst>
          </p:cNvPr>
          <p:cNvSpPr/>
          <p:nvPr/>
        </p:nvSpPr>
        <p:spPr>
          <a:xfrm rot="16200000">
            <a:off x="1238656" y="403926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BA9E2FE3-F8BA-40ED-9186-64949F24C8E6}"/>
                  </a:ext>
                </a:extLst>
              </p:cNvPr>
              <p:cNvSpPr txBox="1"/>
              <p:nvPr/>
            </p:nvSpPr>
            <p:spPr>
              <a:xfrm>
                <a:off x="1231497" y="4216287"/>
                <a:ext cx="287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9E2FE3-F8BA-40ED-9186-64949F24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97" y="4216287"/>
                <a:ext cx="287323" cy="276999"/>
              </a:xfrm>
              <a:prstGeom prst="rect">
                <a:avLst/>
              </a:prstGeom>
              <a:blipFill>
                <a:blip r:embed="rId4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917FCE-07BD-4876-966D-860766059021}"/>
                  </a:ext>
                </a:extLst>
              </p:cNvPr>
              <p:cNvSpPr txBox="1"/>
              <p:nvPr/>
            </p:nvSpPr>
            <p:spPr>
              <a:xfrm>
                <a:off x="2088788" y="421008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917FCE-07BD-4876-966D-86076605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88" y="4210088"/>
                <a:ext cx="292644" cy="276999"/>
              </a:xfrm>
              <a:prstGeom prst="rect">
                <a:avLst/>
              </a:prstGeom>
              <a:blipFill>
                <a:blip r:embed="rId5"/>
                <a:stretch>
                  <a:fillRect l="-10417" r="-4167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D630195-3D85-460A-BCC9-61AD144A2D80}"/>
                  </a:ext>
                </a:extLst>
              </p:cNvPr>
              <p:cNvSpPr txBox="1"/>
              <p:nvPr/>
            </p:nvSpPr>
            <p:spPr>
              <a:xfrm>
                <a:off x="2883550" y="4210087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630195-3D85-460A-BCC9-61AD144A2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50" y="4210087"/>
                <a:ext cx="292644" cy="276999"/>
              </a:xfrm>
              <a:prstGeom prst="rect">
                <a:avLst/>
              </a:prstGeom>
              <a:blipFill>
                <a:blip r:embed="rId6"/>
                <a:stretch>
                  <a:fillRect l="-10417" r="-625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9711649-6A74-41CB-B7B4-28089A80AFC7}"/>
                  </a:ext>
                </a:extLst>
              </p:cNvPr>
              <p:cNvSpPr txBox="1"/>
              <p:nvPr/>
            </p:nvSpPr>
            <p:spPr>
              <a:xfrm>
                <a:off x="3818945" y="4207737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711649-6A74-41CB-B7B4-28089A80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45" y="4207737"/>
                <a:ext cx="292644" cy="276999"/>
              </a:xfrm>
              <a:prstGeom prst="rect">
                <a:avLst/>
              </a:prstGeom>
              <a:blipFill>
                <a:blip r:embed="rId7"/>
                <a:stretch>
                  <a:fillRect l="-10417" r="-625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C85170F-8E0C-47EC-838E-3961759E1732}"/>
              </a:ext>
            </a:extLst>
          </p:cNvPr>
          <p:cNvSpPr txBox="1"/>
          <p:nvPr/>
        </p:nvSpPr>
        <p:spPr>
          <a:xfrm>
            <a:off x="5025563" y="4207736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73AD917-ADA6-48A5-B6E9-C64AB7A2E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5229200"/>
            <a:ext cx="3960440" cy="936104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8CCCD7F6-3376-4FAB-9EB7-7A3E65133BE9}"/>
              </a:ext>
            </a:extLst>
          </p:cNvPr>
          <p:cNvSpPr/>
          <p:nvPr/>
        </p:nvSpPr>
        <p:spPr>
          <a:xfrm>
            <a:off x="4839659" y="5589240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7762D214-F314-4945-8D4B-8FF554E2DCAF}"/>
                  </a:ext>
                </a:extLst>
              </p:cNvPr>
              <p:cNvSpPr txBox="1"/>
              <p:nvPr/>
            </p:nvSpPr>
            <p:spPr>
              <a:xfrm>
                <a:off x="5220072" y="4914233"/>
                <a:ext cx="102175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1416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62D214-F314-4945-8D4B-8FF554E2D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914233"/>
                <a:ext cx="1021755" cy="793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xmlns="" id="{91ACA229-958D-4C90-B167-293C45A611D7}"/>
              </a:ext>
            </a:extLst>
          </p:cNvPr>
          <p:cNvSpPr/>
          <p:nvPr/>
        </p:nvSpPr>
        <p:spPr>
          <a:xfrm>
            <a:off x="4860034" y="5929472"/>
            <a:ext cx="216024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4914B70-8DFD-4807-BC34-4F9C0AFE7C7A}"/>
                  </a:ext>
                </a:extLst>
              </p:cNvPr>
              <p:cNvSpPr txBox="1"/>
              <p:nvPr/>
            </p:nvSpPr>
            <p:spPr>
              <a:xfrm>
                <a:off x="5224596" y="5865949"/>
                <a:ext cx="950581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 1416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4914B70-8DFD-4807-BC34-4F9C0AFE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96" y="5865949"/>
                <a:ext cx="950581" cy="217880"/>
              </a:xfrm>
              <a:prstGeom prst="rect">
                <a:avLst/>
              </a:prstGeom>
              <a:blipFill>
                <a:blip r:embed="rId10"/>
                <a:stretch>
                  <a:fillRect l="-1282" r="-2564" b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1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2" grpId="0" animBg="1"/>
      <p:bldP spid="33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Multiple Feature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485E08-DCDA-4DA3-B51F-09D1873275F4}"/>
              </a:ext>
            </a:extLst>
          </p:cNvPr>
          <p:cNvSpPr txBox="1"/>
          <p:nvPr/>
        </p:nvSpPr>
        <p:spPr>
          <a:xfrm>
            <a:off x="323528" y="1196752"/>
            <a:ext cx="8640960" cy="3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express the hypothesis?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for multiple feature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If the number of  features is  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 Changes in House price for various Features.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8296F062-7006-4A25-A98E-F787C0CE277E}"/>
                  </a:ext>
                </a:extLst>
              </p:cNvPr>
              <p:cNvSpPr/>
              <p:nvPr/>
            </p:nvSpPr>
            <p:spPr>
              <a:xfrm>
                <a:off x="755576" y="1988840"/>
                <a:ext cx="14135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296F062-7006-4A25-A98E-F787C0CE2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88840"/>
                <a:ext cx="141352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C0C18BF6-C631-4087-AE90-091D47CB954B}"/>
                  </a:ext>
                </a:extLst>
              </p:cNvPr>
              <p:cNvSpPr/>
              <p:nvPr/>
            </p:nvSpPr>
            <p:spPr>
              <a:xfrm>
                <a:off x="755576" y="2924944"/>
                <a:ext cx="34624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C18BF6-C631-4087-AE90-091D47CB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24944"/>
                <a:ext cx="346248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8E0FEF51-0839-47AD-91C8-0A588D9068BD}"/>
                  </a:ext>
                </a:extLst>
              </p:cNvPr>
              <p:cNvSpPr/>
              <p:nvPr/>
            </p:nvSpPr>
            <p:spPr>
              <a:xfrm>
                <a:off x="740644" y="5522748"/>
                <a:ext cx="29941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=80+0.1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0.01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200" dirty="0"/>
                  <a:t>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E0FEF51-0839-47AD-91C8-0A588D906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44" y="5522748"/>
                <a:ext cx="299415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56A95E-2208-45EE-B9DF-10B861E21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4077072"/>
            <a:ext cx="4591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A05AFF6-A017-4BC6-A10A-E9275DB595DA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640960" cy="4520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Let's simply express the hypothesis.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Hypothesis for multiple feature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For convenience of notation,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ko-KR" sz="1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ko-KR" dirty="0"/>
                  <a:t> 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multivariate linear regression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05AFF6-A017-4BC6-A10A-E9275DB5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640960" cy="4520725"/>
              </a:xfrm>
              <a:prstGeom prst="rect">
                <a:avLst/>
              </a:prstGeom>
              <a:blipFill rotWithShape="1"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DEE3912-BBA6-435B-BCBD-EEC19AADAA63}"/>
                  </a:ext>
                </a:extLst>
              </p:cNvPr>
              <p:cNvSpPr txBox="1"/>
              <p:nvPr/>
            </p:nvSpPr>
            <p:spPr>
              <a:xfrm>
                <a:off x="899592" y="3096159"/>
                <a:ext cx="700512" cy="122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EE3912-BBA6-435B-BCBD-EEC19AAD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096159"/>
                <a:ext cx="700512" cy="122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itchFamily="18" charset="0"/>
              </a:rPr>
              <a:t>Multiple Feature</a:t>
            </a:r>
            <a:endParaRPr lang="ko-KR" altLang="en-US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33BBAC99-96EF-492C-A278-BBF37D86F33D}"/>
                  </a:ext>
                </a:extLst>
              </p:cNvPr>
              <p:cNvSpPr/>
              <p:nvPr/>
            </p:nvSpPr>
            <p:spPr>
              <a:xfrm>
                <a:off x="611560" y="2032281"/>
                <a:ext cx="34624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BBAC99-96EF-492C-A278-BBF37D86F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32281"/>
                <a:ext cx="346248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97F91C-8736-42D1-B8D6-67842646CEBF}"/>
              </a:ext>
            </a:extLst>
          </p:cNvPr>
          <p:cNvSpPr/>
          <p:nvPr/>
        </p:nvSpPr>
        <p:spPr>
          <a:xfrm rot="16200000" flipH="1">
            <a:off x="1272992" y="3816260"/>
            <a:ext cx="296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DA19E128-6208-4065-9132-52526DAEA8EE}"/>
                  </a:ext>
                </a:extLst>
              </p:cNvPr>
              <p:cNvSpPr txBox="1"/>
              <p:nvPr/>
            </p:nvSpPr>
            <p:spPr>
              <a:xfrm>
                <a:off x="2353612" y="3068960"/>
                <a:ext cx="736677" cy="1270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400" i="1" smtClean="0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14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19E128-6208-4065-9132-52526DAE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12" y="3068960"/>
                <a:ext cx="736677" cy="1270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968D5F3-323C-4A05-BB4F-3949F298BC1B}"/>
              </a:ext>
            </a:extLst>
          </p:cNvPr>
          <p:cNvSpPr/>
          <p:nvPr/>
        </p:nvSpPr>
        <p:spPr>
          <a:xfrm rot="16200000" flipH="1">
            <a:off x="2727012" y="3789061"/>
            <a:ext cx="296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46A7D8F7-02E1-4DE4-BD7B-B5C7FDC80F02}"/>
              </a:ext>
            </a:extLst>
          </p:cNvPr>
          <p:cNvSpPr/>
          <p:nvPr/>
        </p:nvSpPr>
        <p:spPr>
          <a:xfrm>
            <a:off x="1907704" y="4597029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D5B5FF-5BCD-4130-949F-3AFB26756618}"/>
              </a:ext>
            </a:extLst>
          </p:cNvPr>
          <p:cNvSpPr txBox="1"/>
          <p:nvPr/>
        </p:nvSpPr>
        <p:spPr>
          <a:xfrm>
            <a:off x="323528" y="1178078"/>
            <a:ext cx="9217024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Gradient Descent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for multiple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</a:t>
            </a:r>
            <a:b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Gradient Descent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CFCCE3E9-E4CC-4DF9-8498-42B110519581}"/>
                  </a:ext>
                </a:extLst>
              </p:cNvPr>
              <p:cNvSpPr/>
              <p:nvPr/>
            </p:nvSpPr>
            <p:spPr>
              <a:xfrm>
                <a:off x="611560" y="1916832"/>
                <a:ext cx="34624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FCCE3E9-E4CC-4DF9-8498-42B110519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3462486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7E531A3-DF79-4F3C-8925-4F8DF5F05736}"/>
                  </a:ext>
                </a:extLst>
              </p:cNvPr>
              <p:cNvSpPr txBox="1"/>
              <p:nvPr/>
            </p:nvSpPr>
            <p:spPr>
              <a:xfrm>
                <a:off x="395536" y="2535197"/>
                <a:ext cx="3096344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1200" dirty="0">
                              <a:solidFill>
                                <a:srgbClr val="000000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l-GR" altLang="ko-KR" sz="1200" i="1">
                                      <a:latin typeface="Cambria Math" panose="02040503050406030204" pitchFamily="18" charset="0"/>
                                    </a:rPr>
                                    <m:t>𝛩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531A3-DF79-4F3C-8925-4F8DF5F0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35197"/>
                <a:ext cx="3096344" cy="596445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D8E2996-22AD-4BEA-8856-FB19FA884E9D}"/>
              </a:ext>
            </a:extLst>
          </p:cNvPr>
          <p:cNvGrpSpPr/>
          <p:nvPr/>
        </p:nvGrpSpPr>
        <p:grpSpPr>
          <a:xfrm>
            <a:off x="635183" y="3645024"/>
            <a:ext cx="4572000" cy="1167114"/>
            <a:chOff x="749641" y="4327206"/>
            <a:chExt cx="4572000" cy="11671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12B1E4F-2211-4953-BC89-82D6BF737E9E}"/>
                </a:ext>
              </a:extLst>
            </p:cNvPr>
            <p:cNvSpPr/>
            <p:nvPr/>
          </p:nvSpPr>
          <p:spPr>
            <a:xfrm>
              <a:off x="749641" y="4327206"/>
              <a:ext cx="4572000" cy="11671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until convergence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5033947A-4EFF-482B-9487-1B98F900D0DE}"/>
                    </a:ext>
                  </a:extLst>
                </p:cNvPr>
                <p:cNvSpPr txBox="1"/>
                <p:nvPr/>
              </p:nvSpPr>
              <p:spPr>
                <a:xfrm>
                  <a:off x="952207" y="4783015"/>
                  <a:ext cx="2045368" cy="40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box>
                          <m:box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2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ko-KR" altLang="en-US" sz="12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1200" dirty="0">
                                    <a:solidFill>
                                      <a:srgbClr val="000000"/>
                                    </a:solidFill>
                                    <a:latin typeface="굴림" panose="020B0600000101010101" pitchFamily="50" charset="-127"/>
                                    <a:ea typeface="굴림" panose="020B0600000101010101" pitchFamily="50" charset="-127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1200" i="1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box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033947A-4EFF-482B-9487-1B98F900D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07" y="4783015"/>
                  <a:ext cx="2045368" cy="403187"/>
                </a:xfrm>
                <a:prstGeom prst="rect">
                  <a:avLst/>
                </a:prstGeom>
                <a:blipFill>
                  <a:blip r:embed="rId5"/>
                  <a:stretch>
                    <a:fillRect l="-1190" t="-3030" b="-1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AC5455DC-C542-4DC3-A977-E986CAB88065}"/>
              </a:ext>
            </a:extLst>
          </p:cNvPr>
          <p:cNvSpPr/>
          <p:nvPr/>
        </p:nvSpPr>
        <p:spPr>
          <a:xfrm>
            <a:off x="4171096" y="4669389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72F0EC9B-FB08-4BDA-B52E-B15C927C5500}"/>
              </a:ext>
            </a:extLst>
          </p:cNvPr>
          <p:cNvGrpSpPr/>
          <p:nvPr/>
        </p:nvGrpSpPr>
        <p:grpSpPr>
          <a:xfrm>
            <a:off x="635183" y="4987498"/>
            <a:ext cx="4572000" cy="1167114"/>
            <a:chOff x="749641" y="4327206"/>
            <a:chExt cx="4572000" cy="11671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985CF7C-E57E-410B-BED2-EA5540D11AAF}"/>
                </a:ext>
              </a:extLst>
            </p:cNvPr>
            <p:cNvSpPr/>
            <p:nvPr/>
          </p:nvSpPr>
          <p:spPr>
            <a:xfrm>
              <a:off x="749641" y="4327206"/>
              <a:ext cx="4572000" cy="11671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until convergence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8DF7C9A8-DF65-4228-AF93-CA5DF0301869}"/>
                    </a:ext>
                  </a:extLst>
                </p:cNvPr>
                <p:cNvSpPr txBox="1"/>
                <p:nvPr/>
              </p:nvSpPr>
              <p:spPr>
                <a:xfrm>
                  <a:off x="952207" y="4783015"/>
                  <a:ext cx="2513252" cy="5041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box>
                          <m:box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2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l-GR" altLang="ko-KR" sz="1200" i="1">
                                            <a:latin typeface="Cambria Math" panose="02040503050406030204" pitchFamily="18" charset="0"/>
                                          </a:rPr>
                                          <m:t>𝛩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</m:e>
                        </m:box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DF7C9A8-DF65-4228-AF93-CA5DF0301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07" y="4783015"/>
                  <a:ext cx="2513252" cy="504112"/>
                </a:xfrm>
                <a:prstGeom prst="rect">
                  <a:avLst/>
                </a:prstGeom>
                <a:blipFill>
                  <a:blip r:embed="rId6"/>
                  <a:stretch>
                    <a:fillRect t="-122892" b="-1831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05E2C6D-A939-4ACB-BEE6-CB6D93B5DC3E}"/>
              </a:ext>
            </a:extLst>
          </p:cNvPr>
          <p:cNvGrpSpPr/>
          <p:nvPr/>
        </p:nvGrpSpPr>
        <p:grpSpPr>
          <a:xfrm>
            <a:off x="4971975" y="4347228"/>
            <a:ext cx="4572000" cy="1167114"/>
            <a:chOff x="749641" y="4327206"/>
            <a:chExt cx="4572000" cy="116711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004DC43E-8F8A-41DD-A467-BA74F8869321}"/>
                </a:ext>
              </a:extLst>
            </p:cNvPr>
            <p:cNvSpPr/>
            <p:nvPr/>
          </p:nvSpPr>
          <p:spPr>
            <a:xfrm>
              <a:off x="749641" y="4327206"/>
              <a:ext cx="4572000" cy="11671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until convergence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05D9BD73-E8FD-4D18-9597-077C48BA4C5A}"/>
                    </a:ext>
                  </a:extLst>
                </p:cNvPr>
                <p:cNvSpPr txBox="1"/>
                <p:nvPr/>
              </p:nvSpPr>
              <p:spPr>
                <a:xfrm>
                  <a:off x="952207" y="4783015"/>
                  <a:ext cx="2933560" cy="5041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box>
                          <m:box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ko-KR" sz="12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altLang="ko-KR" sz="1200" i="1" smtClean="0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l-GR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𝛩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  <m:sub/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</m:e>
                        </m:box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5D9BD73-E8FD-4D18-9597-077C48BA4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07" y="4783015"/>
                  <a:ext cx="2933560" cy="504112"/>
                </a:xfrm>
                <a:prstGeom prst="rect">
                  <a:avLst/>
                </a:prstGeom>
                <a:blipFill>
                  <a:blip r:embed="rId7"/>
                  <a:stretch>
                    <a:fillRect l="-624" t="-122892" b="-1831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C8BFE09-2FA1-4A8A-90CE-FF5AD25591AF}"/>
                  </a:ext>
                </a:extLst>
              </p:cNvPr>
              <p:cNvSpPr txBox="1"/>
              <p:nvPr/>
            </p:nvSpPr>
            <p:spPr>
              <a:xfrm>
                <a:off x="4760803" y="2527826"/>
                <a:ext cx="3620136" cy="59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altLang="ko-KR" sz="12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sz="1200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2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  <m:sub/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8BFE09-2FA1-4A8A-90CE-FF5AD255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03" y="2527826"/>
                <a:ext cx="3620136" cy="596445"/>
              </a:xfrm>
              <a:prstGeom prst="rect">
                <a:avLst/>
              </a:prstGeom>
              <a:blipFill rotWithShape="1">
                <a:blip r:embed="rId8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3E2F6D6F-B380-4980-9364-AB0C7D4CAF94}"/>
                  </a:ext>
                </a:extLst>
              </p:cNvPr>
              <p:cNvSpPr/>
              <p:nvPr/>
            </p:nvSpPr>
            <p:spPr>
              <a:xfrm>
                <a:off x="4971150" y="1901065"/>
                <a:ext cx="10220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E2F6D6F-B380-4980-9364-AB0C7D4CA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50" y="1901065"/>
                <a:ext cx="1022011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0C265FF8-8374-4706-83ED-60E7ACC18751}"/>
              </a:ext>
            </a:extLst>
          </p:cNvPr>
          <p:cNvSpPr/>
          <p:nvPr/>
        </p:nvSpPr>
        <p:spPr>
          <a:xfrm>
            <a:off x="4164104" y="1936196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84E3B524-14A0-494A-800A-C35D2AC73701}"/>
              </a:ext>
            </a:extLst>
          </p:cNvPr>
          <p:cNvSpPr/>
          <p:nvPr/>
        </p:nvSpPr>
        <p:spPr>
          <a:xfrm>
            <a:off x="4166081" y="2762651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3" grpId="0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Feature Scaling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/>
              <p:nvPr/>
            </p:nvSpPr>
            <p:spPr>
              <a:xfrm>
                <a:off x="321162" y="1196752"/>
                <a:ext cx="4394852" cy="17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Feature Scaling?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Make sure features are on a similar scale.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size(0-2000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𝑓𝑒𝑒𝑡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bedrooms(1-5)     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70398A-C9AC-4791-B5E5-9CD75EDE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2" y="1196752"/>
                <a:ext cx="4394852" cy="1761829"/>
              </a:xfrm>
              <a:prstGeom prst="rect">
                <a:avLst/>
              </a:prstGeom>
              <a:blipFill>
                <a:blip r:embed="rId3"/>
                <a:stretch>
                  <a:fillRect l="-12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4807D09-8A04-44E7-8005-8091B8CF427A}"/>
              </a:ext>
            </a:extLst>
          </p:cNvPr>
          <p:cNvCxnSpPr/>
          <p:nvPr/>
        </p:nvCxnSpPr>
        <p:spPr>
          <a:xfrm flipV="1">
            <a:off x="971600" y="3140968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89999D33-A797-4599-900D-B38138E7BEF5}"/>
              </a:ext>
            </a:extLst>
          </p:cNvPr>
          <p:cNvCxnSpPr/>
          <p:nvPr/>
        </p:nvCxnSpPr>
        <p:spPr>
          <a:xfrm>
            <a:off x="971600" y="501317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EC996C14-CF6E-4313-ACA6-2E265B9FD0F1}"/>
                  </a:ext>
                </a:extLst>
              </p:cNvPr>
              <p:cNvSpPr/>
              <p:nvPr/>
            </p:nvSpPr>
            <p:spPr>
              <a:xfrm>
                <a:off x="3563888" y="5013176"/>
                <a:ext cx="497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C996C14-CF6E-4313-ACA6-2E265B9FD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013176"/>
                <a:ext cx="4977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3CC64B1C-AB97-4185-A61F-461F215B7739}"/>
                  </a:ext>
                </a:extLst>
              </p:cNvPr>
              <p:cNvSpPr/>
              <p:nvPr/>
            </p:nvSpPr>
            <p:spPr>
              <a:xfrm>
                <a:off x="468514" y="2958581"/>
                <a:ext cx="503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C64B1C-AB97-4185-A61F-461F215B7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4" y="2958581"/>
                <a:ext cx="5030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9299E50-B209-4FFE-9F19-24CE00D6CD53}"/>
              </a:ext>
            </a:extLst>
          </p:cNvPr>
          <p:cNvSpPr/>
          <p:nvPr/>
        </p:nvSpPr>
        <p:spPr>
          <a:xfrm>
            <a:off x="1691679" y="2958581"/>
            <a:ext cx="1152108" cy="2054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E76A3F4-F5EB-4DE3-A3F8-0BECD7670D07}"/>
              </a:ext>
            </a:extLst>
          </p:cNvPr>
          <p:cNvSpPr/>
          <p:nvPr/>
        </p:nvSpPr>
        <p:spPr>
          <a:xfrm>
            <a:off x="1799681" y="3274027"/>
            <a:ext cx="936103" cy="15313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18635E8-38C6-493C-B54B-1B9139833CDE}"/>
              </a:ext>
            </a:extLst>
          </p:cNvPr>
          <p:cNvSpPr/>
          <p:nvPr/>
        </p:nvSpPr>
        <p:spPr>
          <a:xfrm>
            <a:off x="1961692" y="3526054"/>
            <a:ext cx="612079" cy="1027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0967784-5F51-4637-AE4C-3E24413EFBE2}"/>
              </a:ext>
            </a:extLst>
          </p:cNvPr>
          <p:cNvSpPr/>
          <p:nvPr/>
        </p:nvSpPr>
        <p:spPr>
          <a:xfrm>
            <a:off x="2105701" y="3704501"/>
            <a:ext cx="324059" cy="683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곱하기 기호 32">
            <a:extLst>
              <a:ext uri="{FF2B5EF4-FFF2-40B4-BE49-F238E27FC236}">
                <a16:creationId xmlns:a16="http://schemas.microsoft.com/office/drawing/2014/main" xmlns="" id="{64699D23-757C-4678-90C6-4FC76CE45A5C}"/>
              </a:ext>
            </a:extLst>
          </p:cNvPr>
          <p:cNvSpPr/>
          <p:nvPr/>
        </p:nvSpPr>
        <p:spPr>
          <a:xfrm flipH="1">
            <a:off x="1817676" y="4738492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xmlns="" id="{96E8C9C6-F2A8-4E59-BABD-C9B00DDF2F9C}"/>
              </a:ext>
            </a:extLst>
          </p:cNvPr>
          <p:cNvSpPr/>
          <p:nvPr/>
        </p:nvSpPr>
        <p:spPr>
          <a:xfrm flipH="1">
            <a:off x="2123714" y="4761147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xmlns="" id="{3EDE19E0-CB9C-4E62-B96C-E1601EDF0CA9}"/>
              </a:ext>
            </a:extLst>
          </p:cNvPr>
          <p:cNvSpPr/>
          <p:nvPr/>
        </p:nvSpPr>
        <p:spPr>
          <a:xfrm flipH="1">
            <a:off x="1943673" y="4592700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하기 기호 36">
            <a:extLst>
              <a:ext uri="{FF2B5EF4-FFF2-40B4-BE49-F238E27FC236}">
                <a16:creationId xmlns:a16="http://schemas.microsoft.com/office/drawing/2014/main" xmlns="" id="{7460446E-886A-4F18-B562-F63BC13E6059}"/>
              </a:ext>
            </a:extLst>
          </p:cNvPr>
          <p:cNvSpPr/>
          <p:nvPr/>
        </p:nvSpPr>
        <p:spPr>
          <a:xfrm flipH="1">
            <a:off x="2141678" y="4479935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xmlns="" id="{3E449B8A-439E-40C2-B88D-AF7BF5FBC89F}"/>
              </a:ext>
            </a:extLst>
          </p:cNvPr>
          <p:cNvSpPr/>
          <p:nvPr/>
        </p:nvSpPr>
        <p:spPr>
          <a:xfrm flipH="1">
            <a:off x="2015681" y="4261748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xmlns="" id="{8B061D2A-5387-454B-8C73-4AF82AB42C6F}"/>
              </a:ext>
            </a:extLst>
          </p:cNvPr>
          <p:cNvSpPr/>
          <p:nvPr/>
        </p:nvSpPr>
        <p:spPr>
          <a:xfrm flipH="1">
            <a:off x="2249700" y="4114058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A7BE1316-C7C9-4FDC-8C0D-7869796A8AFB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flipV="1">
            <a:off x="1852265" y="4804952"/>
            <a:ext cx="306038" cy="7212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69A06A0B-CF11-4703-8B28-4962D8C2F3B1}"/>
              </a:ext>
            </a:extLst>
          </p:cNvPr>
          <p:cNvCxnSpPr>
            <a:stCxn id="34" idx="0"/>
            <a:endCxn id="36" idx="1"/>
          </p:cNvCxnSpPr>
          <p:nvPr/>
        </p:nvCxnSpPr>
        <p:spPr>
          <a:xfrm flipH="1" flipV="1">
            <a:off x="1978262" y="4636505"/>
            <a:ext cx="254879" cy="1684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E843210-DFA9-4427-9288-9362ADEB02B0}"/>
              </a:ext>
            </a:extLst>
          </p:cNvPr>
          <p:cNvCxnSpPr>
            <a:stCxn id="36" idx="0"/>
            <a:endCxn id="37" idx="0"/>
          </p:cNvCxnSpPr>
          <p:nvPr/>
        </p:nvCxnSpPr>
        <p:spPr>
          <a:xfrm flipV="1">
            <a:off x="2053100" y="4523740"/>
            <a:ext cx="198005" cy="1127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8F7C57C-51DC-418D-BC14-0FB15ED03BF2}"/>
              </a:ext>
            </a:extLst>
          </p:cNvPr>
          <p:cNvCxnSpPr>
            <a:stCxn id="37" idx="0"/>
            <a:endCxn id="38" idx="1"/>
          </p:cNvCxnSpPr>
          <p:nvPr/>
        </p:nvCxnSpPr>
        <p:spPr>
          <a:xfrm flipH="1" flipV="1">
            <a:off x="2050270" y="4305553"/>
            <a:ext cx="200835" cy="21818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8F52B429-272F-454B-BEDA-DE9B32A7FD15}"/>
              </a:ext>
            </a:extLst>
          </p:cNvPr>
          <p:cNvCxnSpPr>
            <a:stCxn id="38" idx="2"/>
            <a:endCxn id="39" idx="2"/>
          </p:cNvCxnSpPr>
          <p:nvPr/>
        </p:nvCxnSpPr>
        <p:spPr>
          <a:xfrm flipV="1">
            <a:off x="2050270" y="4252640"/>
            <a:ext cx="234019" cy="1476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8A72C4-08E5-4326-8781-81058A511EC6}"/>
              </a:ext>
            </a:extLst>
          </p:cNvPr>
          <p:cNvCxnSpPr/>
          <p:nvPr/>
        </p:nvCxnSpPr>
        <p:spPr>
          <a:xfrm>
            <a:off x="4427984" y="2780928"/>
            <a:ext cx="0" cy="2601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E02E16B0-0983-41BB-A926-CFB2006C754C}"/>
                  </a:ext>
                </a:extLst>
              </p:cNvPr>
              <p:cNvSpPr/>
              <p:nvPr/>
            </p:nvSpPr>
            <p:spPr>
              <a:xfrm>
                <a:off x="5004048" y="1674657"/>
                <a:ext cx="4572000" cy="10979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𝑓𝑒𝑒𝑡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den>
                    </m:f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bedroom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02E16B0-0983-41BB-A926-CFB2006C7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74657"/>
                <a:ext cx="4572000" cy="1097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ECC906DC-F255-45BA-8338-89DCEDF6756A}"/>
              </a:ext>
            </a:extLst>
          </p:cNvPr>
          <p:cNvCxnSpPr/>
          <p:nvPr/>
        </p:nvCxnSpPr>
        <p:spPr>
          <a:xfrm flipV="1">
            <a:off x="5292081" y="3140968"/>
            <a:ext cx="0" cy="187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CAF34E3D-DBF0-48AD-94D7-9F61BEF40717}"/>
              </a:ext>
            </a:extLst>
          </p:cNvPr>
          <p:cNvCxnSpPr/>
          <p:nvPr/>
        </p:nvCxnSpPr>
        <p:spPr>
          <a:xfrm>
            <a:off x="5292081" y="501317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F8B04FE2-096F-4E16-BC5C-B75E353CD24D}"/>
                  </a:ext>
                </a:extLst>
              </p:cNvPr>
              <p:cNvSpPr/>
              <p:nvPr/>
            </p:nvSpPr>
            <p:spPr>
              <a:xfrm>
                <a:off x="7884369" y="5013176"/>
                <a:ext cx="497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B04FE2-096F-4E16-BC5C-B75E353CD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9" y="5013176"/>
                <a:ext cx="4977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01C09AAC-80BF-46B1-A715-C10E22B1711B}"/>
                  </a:ext>
                </a:extLst>
              </p:cNvPr>
              <p:cNvSpPr/>
              <p:nvPr/>
            </p:nvSpPr>
            <p:spPr>
              <a:xfrm>
                <a:off x="4824510" y="2814417"/>
                <a:ext cx="503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1C09AAC-80BF-46B1-A715-C10E22B17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10" y="2814417"/>
                <a:ext cx="50308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26C08ED-3401-45A1-97AA-73E91932CD5E}"/>
              </a:ext>
            </a:extLst>
          </p:cNvPr>
          <p:cNvSpPr/>
          <p:nvPr/>
        </p:nvSpPr>
        <p:spPr>
          <a:xfrm>
            <a:off x="5652119" y="2958581"/>
            <a:ext cx="1865911" cy="2054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091B5A2-FF6E-4202-B514-7EBFEDED40FF}"/>
              </a:ext>
            </a:extLst>
          </p:cNvPr>
          <p:cNvSpPr/>
          <p:nvPr/>
        </p:nvSpPr>
        <p:spPr>
          <a:xfrm>
            <a:off x="5886144" y="3274027"/>
            <a:ext cx="1458175" cy="15313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72D3DC7-1203-495C-9C1F-52187C30E9AA}"/>
              </a:ext>
            </a:extLst>
          </p:cNvPr>
          <p:cNvSpPr/>
          <p:nvPr/>
        </p:nvSpPr>
        <p:spPr>
          <a:xfrm>
            <a:off x="6030155" y="3526054"/>
            <a:ext cx="1098164" cy="1027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1A35A03-61AB-4B42-9EBA-E11F61050427}"/>
              </a:ext>
            </a:extLst>
          </p:cNvPr>
          <p:cNvSpPr/>
          <p:nvPr/>
        </p:nvSpPr>
        <p:spPr>
          <a:xfrm>
            <a:off x="6300171" y="3841272"/>
            <a:ext cx="542436" cy="4796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하기 기호 55">
            <a:extLst>
              <a:ext uri="{FF2B5EF4-FFF2-40B4-BE49-F238E27FC236}">
                <a16:creationId xmlns:a16="http://schemas.microsoft.com/office/drawing/2014/main" xmlns="" id="{2E4B6A95-6468-4B59-8746-A2245FD7BBDF}"/>
              </a:ext>
            </a:extLst>
          </p:cNvPr>
          <p:cNvSpPr/>
          <p:nvPr/>
        </p:nvSpPr>
        <p:spPr>
          <a:xfrm flipH="1">
            <a:off x="5931587" y="4700531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하기 기호 56">
            <a:extLst>
              <a:ext uri="{FF2B5EF4-FFF2-40B4-BE49-F238E27FC236}">
                <a16:creationId xmlns:a16="http://schemas.microsoft.com/office/drawing/2014/main" xmlns="" id="{5E6EC90D-A3CC-4D45-B9D7-B3ED4967B3D7}"/>
              </a:ext>
            </a:extLst>
          </p:cNvPr>
          <p:cNvSpPr/>
          <p:nvPr/>
        </p:nvSpPr>
        <p:spPr>
          <a:xfrm flipH="1">
            <a:off x="6121046" y="4543399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xmlns="" id="{A8D1E673-C572-47F7-96F4-91C3A0CF9F59}"/>
              </a:ext>
            </a:extLst>
          </p:cNvPr>
          <p:cNvSpPr/>
          <p:nvPr/>
        </p:nvSpPr>
        <p:spPr>
          <a:xfrm>
            <a:off x="6267686" y="4398509"/>
            <a:ext cx="176522" cy="1941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xmlns="" id="{59828B97-1496-4DCE-A4F5-FD719DF21C94}"/>
              </a:ext>
            </a:extLst>
          </p:cNvPr>
          <p:cNvSpPr/>
          <p:nvPr/>
        </p:nvSpPr>
        <p:spPr>
          <a:xfrm flipH="1">
            <a:off x="6370117" y="4190709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xmlns="" id="{8A6C8236-5A5A-410B-9DE4-9D3640A0A8F9}"/>
              </a:ext>
            </a:extLst>
          </p:cNvPr>
          <p:cNvSpPr/>
          <p:nvPr/>
        </p:nvSpPr>
        <p:spPr>
          <a:xfrm flipH="1">
            <a:off x="6499578" y="3954719"/>
            <a:ext cx="144016" cy="18238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6399851A-4967-466D-951E-FB09D53D67A9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6041014" y="4681981"/>
            <a:ext cx="114621" cy="623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313A837-BED0-4852-87E3-B87223894B75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flipV="1">
            <a:off x="6230473" y="4445149"/>
            <a:ext cx="79609" cy="1420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B96BD647-AA40-44FF-AEBC-0F69EEC80511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V="1">
            <a:off x="6310082" y="4234514"/>
            <a:ext cx="169462" cy="31154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EE99F497-B7C3-44CE-9026-D3692A428C3B}"/>
              </a:ext>
            </a:extLst>
          </p:cNvPr>
          <p:cNvCxnSpPr>
            <a:stCxn id="59" idx="2"/>
            <a:endCxn id="60" idx="2"/>
          </p:cNvCxnSpPr>
          <p:nvPr/>
        </p:nvCxnSpPr>
        <p:spPr>
          <a:xfrm flipV="1">
            <a:off x="6404706" y="4093301"/>
            <a:ext cx="129461" cy="2359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917547" y="2865390"/>
                <a:ext cx="695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47" y="2865390"/>
                <a:ext cx="69576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/>
              <p:cNvSpPr/>
              <p:nvPr/>
            </p:nvSpPr>
            <p:spPr>
              <a:xfrm>
                <a:off x="7344319" y="2833124"/>
                <a:ext cx="695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altLang="ko-KR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19" y="2833124"/>
                <a:ext cx="6957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6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Feature Scaling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A70398A-C9AC-4791-B5E5-9CD75EDE9D97}"/>
                  </a:ext>
                </a:extLst>
              </p:cNvPr>
              <p:cNvSpPr txBox="1"/>
              <p:nvPr/>
            </p:nvSpPr>
            <p:spPr>
              <a:xfrm>
                <a:off x="321162" y="1196752"/>
                <a:ext cx="6267062" cy="503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Feature Scaling?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Make sure features are on a similar scale.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every feature into approximately a -1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Satisfaction  -1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(0−2000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𝑓𝑒𝑒𝑡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𝑓𝑒𝑒𝑡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2000</m:t>
                        </m:r>
                      </m:den>
                    </m:f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Satisfaction -1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140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 , but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1000</m:t>
                    </m:r>
                    <m:r>
                      <m:rPr>
                        <m:nor/>
                      </m:rPr>
                      <a: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m:rPr>
                        <m:nor/>
                      </m:rPr>
                      <a:rPr lang="en-US" altLang="ko-K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※  </a:t>
                </a:r>
                <a:r>
                  <a:rPr lang="en-US" altLang="ko-KR" sz="1400" b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Feature Scaling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𝑀𝐴𝑋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(Mean normalization)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age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house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average =10, age(30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50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age</m:t>
                        </m:r>
                        <m: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house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1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70398A-C9AC-4791-B5E5-9CD75EDE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2" y="1196752"/>
                <a:ext cx="6267062" cy="5038687"/>
              </a:xfrm>
              <a:prstGeom prst="rect">
                <a:avLst/>
              </a:prstGeom>
              <a:blipFill rotWithShape="1">
                <a:blip r:embed="rId3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endParaRPr lang="ko-KR" altLang="en-US" b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441E4A0-EAD0-4E68-B181-0C8E46EA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4" y="3446517"/>
            <a:ext cx="3218716" cy="2160240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14AA779-E0AB-4EAE-8F95-B6C479A86F8C}"/>
              </a:ext>
            </a:extLst>
          </p:cNvPr>
          <p:cNvSpPr/>
          <p:nvPr/>
        </p:nvSpPr>
        <p:spPr>
          <a:xfrm>
            <a:off x="1084695" y="3819994"/>
            <a:ext cx="1904301" cy="1082180"/>
          </a:xfrm>
          <a:custGeom>
            <a:avLst/>
            <a:gdLst>
              <a:gd name="connsiteX0" fmla="*/ 0 w 1904301"/>
              <a:gd name="connsiteY0" fmla="*/ 0 h 1082180"/>
              <a:gd name="connsiteX1" fmla="*/ 721453 w 1904301"/>
              <a:gd name="connsiteY1" fmla="*/ 897622 h 1082180"/>
              <a:gd name="connsiteX2" fmla="*/ 1904301 w 1904301"/>
              <a:gd name="connsiteY2" fmla="*/ 1082180 h 108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4301" h="1082180">
                <a:moveTo>
                  <a:pt x="0" y="0"/>
                </a:moveTo>
                <a:cubicBezTo>
                  <a:pt x="202035" y="358629"/>
                  <a:pt x="404070" y="717259"/>
                  <a:pt x="721453" y="897622"/>
                </a:cubicBezTo>
                <a:cubicBezTo>
                  <a:pt x="1038836" y="1077985"/>
                  <a:pt x="1581325" y="1051420"/>
                  <a:pt x="1904301" y="1082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A4099510-26B8-46CF-869F-34B48F6A24AF}"/>
              </a:ext>
            </a:extLst>
          </p:cNvPr>
          <p:cNvSpPr/>
          <p:nvPr/>
        </p:nvSpPr>
        <p:spPr>
          <a:xfrm>
            <a:off x="4045927" y="4084085"/>
            <a:ext cx="216024" cy="2769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A195F45-D83B-48EA-887C-97661C8C2CC8}"/>
                  </a:ext>
                </a:extLst>
              </p:cNvPr>
              <p:cNvSpPr txBox="1"/>
              <p:nvPr/>
            </p:nvSpPr>
            <p:spPr>
              <a:xfrm>
                <a:off x="4549610" y="3714752"/>
                <a:ext cx="28803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 convergence test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Declare convergence if j(</a:t>
                </a:r>
                <a14:m>
                  <m:oMath xmlns:m="http://schemas.openxmlformats.org/officeDocument/2006/math">
                    <m:r>
                      <a:rPr lang="el-GR" altLang="ko-KR" sz="14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Decreases by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one iteration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195F45-D83B-48EA-887C-97661C8C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10" y="3714752"/>
                <a:ext cx="2880320" cy="1015663"/>
              </a:xfrm>
              <a:prstGeom prst="rect">
                <a:avLst/>
              </a:prstGeom>
              <a:blipFill>
                <a:blip r:embed="rId4"/>
                <a:stretch>
                  <a:fillRect l="-1691" t="-2994" r="-1691" b="-5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C6EF3C-DB27-493E-8DB2-9C3818216796}"/>
              </a:ext>
            </a:extLst>
          </p:cNvPr>
          <p:cNvSpPr txBox="1"/>
          <p:nvPr/>
        </p:nvSpPr>
        <p:spPr>
          <a:xfrm>
            <a:off x="323528" y="1196752"/>
            <a:ext cx="8928992" cy="24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ko-KR" b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Debugging and Alpha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Debugging : How to make sure gradient descent is working correctly.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Alpha : learning rate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) Gradient Descent  working well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23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</Template>
  <TotalTime>6610</TotalTime>
  <Words>2102</Words>
  <Application>Microsoft Office PowerPoint</Application>
  <PresentationFormat>화면 슬라이드 쇼(4:3)</PresentationFormat>
  <Paragraphs>297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123</vt:lpstr>
      <vt:lpstr>Courcera - Machine Learning 2 Week</vt:lpstr>
      <vt:lpstr>Review</vt:lpstr>
      <vt:lpstr>Multiple Feature</vt:lpstr>
      <vt:lpstr>Multiple Feature</vt:lpstr>
      <vt:lpstr>Multiple Feature</vt:lpstr>
      <vt:lpstr>Gradient Descent</vt:lpstr>
      <vt:lpstr>Feature Scaling</vt:lpstr>
      <vt:lpstr>Feature Scaling</vt:lpstr>
      <vt:lpstr>Debugging and Alpha</vt:lpstr>
      <vt:lpstr>Debugging and Alpha</vt:lpstr>
      <vt:lpstr>Debugging and Alpha</vt:lpstr>
      <vt:lpstr>Debugging and Alpha</vt:lpstr>
      <vt:lpstr>Debugging and Alpha</vt:lpstr>
      <vt:lpstr>Polynomial Regression</vt:lpstr>
      <vt:lpstr>Polynomial Regression</vt:lpstr>
      <vt:lpstr>Polynomial Regression</vt:lpstr>
      <vt:lpstr>Normal Equation</vt:lpstr>
      <vt:lpstr>Normal Equation</vt:lpstr>
      <vt:lpstr>Normal Equation</vt:lpstr>
      <vt:lpstr>Normal Equation</vt:lpstr>
      <vt:lpstr>Normal Equation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허프 변환</dc:title>
  <dc:creator>RVlab</dc:creator>
  <cp:lastModifiedBy>seung wan choi</cp:lastModifiedBy>
  <cp:revision>354</cp:revision>
  <dcterms:created xsi:type="dcterms:W3CDTF">2017-04-19T11:50:06Z</dcterms:created>
  <dcterms:modified xsi:type="dcterms:W3CDTF">2018-05-18T09:06:26Z</dcterms:modified>
</cp:coreProperties>
</file>