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11"/>
  </p:notesMasterIdLst>
  <p:sldIdLst>
    <p:sldId id="258" r:id="rId2"/>
    <p:sldId id="287" r:id="rId3"/>
    <p:sldId id="285" r:id="rId4"/>
    <p:sldId id="282" r:id="rId5"/>
    <p:sldId id="283" r:id="rId6"/>
    <p:sldId id="288" r:id="rId7"/>
    <p:sldId id="289" r:id="rId8"/>
    <p:sldId id="290" r:id="rId9"/>
    <p:sldId id="28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7FD8A6-A091-4A8C-9164-CC30F6BEC594}">
          <p14:sldIdLst>
            <p14:sldId id="258"/>
            <p14:sldId id="287"/>
            <p14:sldId id="285"/>
            <p14:sldId id="282"/>
            <p14:sldId id="283"/>
            <p14:sldId id="288"/>
            <p14:sldId id="289"/>
            <p14:sldId id="290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A29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7" autoAdjust="0"/>
    <p:restoredTop sz="83333" autoAdjust="0"/>
  </p:normalViewPr>
  <p:slideViewPr>
    <p:cSldViewPr snapToGrid="0" showGuides="1">
      <p:cViewPr varScale="1">
        <p:scale>
          <a:sx n="123" d="100"/>
          <a:sy n="123" d="100"/>
        </p:scale>
        <p:origin x="690" y="96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based compared to typical graphical based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95835" y="403412"/>
            <a:ext cx="6582395" cy="698790"/>
          </a:xfrm>
        </p:spPr>
        <p:txBody>
          <a:bodyPr>
            <a:noAutofit/>
          </a:bodyPr>
          <a:lstStyle/>
          <a:p>
            <a:r>
              <a:rPr lang="en-US" sz="1400" cap="none" dirty="0">
                <a:solidFill>
                  <a:srgbClr val="002060"/>
                </a:solidFill>
              </a:rPr>
              <a:t>The Advanced Photon Source (APS) at the U.S. Department of Energy Office of Science’s Argonne National Laboratory provides this hemisphere’s most brilliant high-energy x-ray beams for research in almost all scientific disciplines.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Photon Source – Upgrade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Cory Lam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SULI Intern</a:t>
            </a:r>
          </a:p>
          <a:p>
            <a:r>
              <a:rPr lang="en-US" dirty="0"/>
              <a:t>April 28, 2022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1F793F-3C3B-4DE0-A018-81A2CE245AA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9" b="17199"/>
          <a:stretch>
            <a:fillRect/>
          </a:stretch>
        </p:blipFill>
        <p:spPr>
          <a:xfrm>
            <a:off x="4864100" y="1266825"/>
            <a:ext cx="4279900" cy="20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1272-5509-65EC-6B25-C3146BC4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2D3-6BB2-8CB5-5C9B-9AE401F6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user interface</a:t>
            </a:r>
          </a:p>
          <a:p>
            <a:r>
              <a:rPr lang="en-US" dirty="0"/>
              <a:t>Increases control and flexibility</a:t>
            </a:r>
          </a:p>
          <a:p>
            <a:r>
              <a:rPr lang="en-US" dirty="0"/>
              <a:t>Allows for easier automation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6BD16-92F4-30F8-84C1-56A7C51C98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are they and why are they important?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FAD1B-D464-A060-CAC8-332E611163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Screenshot of an operating system's GUI">
            <a:extLst>
              <a:ext uri="{FF2B5EF4-FFF2-40B4-BE49-F238E27FC236}">
                <a16:creationId xmlns:a16="http://schemas.microsoft.com/office/drawing/2014/main" id="{CE7F506F-19E0-5A68-F7DD-C950B79E38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291" y="1384698"/>
            <a:ext cx="4938750" cy="2972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0B3E3-F818-6D55-9B7E-816B7AF5118C}"/>
              </a:ext>
            </a:extLst>
          </p:cNvPr>
          <p:cNvSpPr txBox="1"/>
          <p:nvPr/>
        </p:nvSpPr>
        <p:spPr>
          <a:xfrm>
            <a:off x="3833291" y="4365098"/>
            <a:ext cx="49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Screenshot of Ubuntu’s graphical user interface and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9810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D25A-F15D-9319-69F1-C1E11347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B151-DD26-E4C2-EB42-6CB22D6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Easy-to-use</a:t>
            </a:r>
          </a:p>
          <a:p>
            <a:r>
              <a:rPr lang="en-US" dirty="0"/>
              <a:t>Arbitrary nesting of commands</a:t>
            </a:r>
          </a:p>
          <a:p>
            <a:r>
              <a:rPr lang="en-US" dirty="0"/>
              <a:t>Automatic help page generation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C5EEF-B2AB-F91B-6526-E56F73943F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Python Module - Click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5BD13-E16B-61C5-7744-DF7A2F3EF2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F5192-D3F4-765C-7039-2D2960E9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47" y="2571750"/>
            <a:ext cx="5933906" cy="179507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3CD90-2660-B799-5EC7-408D5CF6D9F5}"/>
              </a:ext>
            </a:extLst>
          </p:cNvPr>
          <p:cNvSpPr txBox="1"/>
          <p:nvPr/>
        </p:nvSpPr>
        <p:spPr>
          <a:xfrm>
            <a:off x="2102625" y="4415321"/>
            <a:ext cx="49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Screenshot of Ubuntu’s graphical user interface and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19355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795CA-9C5C-4CE6-85C8-B4F25F122B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B16D09-A0D3-42C7-9CE1-8EF3B2140EAF}"/>
              </a:ext>
            </a:extLst>
          </p:cNvPr>
          <p:cNvSpPr txBox="1">
            <a:spLocks/>
          </p:cNvSpPr>
          <p:nvPr/>
        </p:nvSpPr>
        <p:spPr>
          <a:xfrm>
            <a:off x="604484" y="704972"/>
            <a:ext cx="8077200" cy="97339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i="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1800" cap="none" dirty="0"/>
              <a:t>Interact with main equipment management system (Component Database) using Python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1800" cap="none" dirty="0"/>
              <a:t>Goal is to create Unix pipeline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1C53475-9710-448F-BA74-2E17EC9A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5959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b="1" dirty="0">
                <a:latin typeface="+mj-lt"/>
              </a:rPr>
              <a:t>Scripting Framework</a:t>
            </a:r>
            <a:endParaRPr lang="en-US" sz="2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81131-2A1E-48CC-BDF9-3C55D1A1B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5" y="2115837"/>
            <a:ext cx="3738916" cy="22347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658B65-4BF4-4755-B450-413C23EA5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03" y="2115837"/>
            <a:ext cx="4482498" cy="22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3E5E-B733-4C2B-B925-22C05422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Command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E3A2-7720-4378-A2A4-B849D323D2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B7C28-4E45-47A9-B11C-9DE2A1F4B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689" y="635074"/>
            <a:ext cx="3401516" cy="1693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374442-B8A1-446E-BEF3-6281E87A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243" y="1254217"/>
            <a:ext cx="1686160" cy="88594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839F8A-7E90-4A5B-B938-283B85E82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80" y="669233"/>
            <a:ext cx="4528089" cy="20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1C923-7C00-9908-5372-A1A1A7FC584B}"/>
              </a:ext>
            </a:extLst>
          </p:cNvPr>
          <p:cNvSpPr txBox="1"/>
          <p:nvPr/>
        </p:nvSpPr>
        <p:spPr>
          <a:xfrm>
            <a:off x="5591243" y="2175095"/>
            <a:ext cx="1686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Example csv 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8488C-535E-EA17-049E-52DB2D2E05F1}"/>
              </a:ext>
            </a:extLst>
          </p:cNvPr>
          <p:cNvSpPr txBox="1"/>
          <p:nvPr/>
        </p:nvSpPr>
        <p:spPr>
          <a:xfrm>
            <a:off x="4170279" y="867302"/>
            <a:ext cx="4528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Example input command on the terminal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13C07-B096-ACA4-7101-E67398709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64" y="2468386"/>
            <a:ext cx="8036134" cy="1840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4632C7-FF8C-D585-ECF8-C61D00F04697}"/>
              </a:ext>
            </a:extLst>
          </p:cNvPr>
          <p:cNvSpPr txBox="1"/>
          <p:nvPr/>
        </p:nvSpPr>
        <p:spPr>
          <a:xfrm>
            <a:off x="625584" y="4308530"/>
            <a:ext cx="8036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Component Database (CDB) web view of the given location item</a:t>
            </a:r>
          </a:p>
        </p:txBody>
      </p:sp>
    </p:spTree>
    <p:extLst>
      <p:ext uri="{BB962C8B-B14F-4D97-AF65-F5344CB8AC3E}">
        <p14:creationId xmlns:p14="http://schemas.microsoft.com/office/powerpoint/2010/main" val="30503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A0D3E-2AD1-1D24-C9C7-A33A5DB49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ABE67B-0F3A-79BE-3F83-1A5B832CB8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25767"/>
            <a:ext cx="8372901" cy="1236985"/>
          </a:xfrm>
        </p:spPr>
        <p:txBody>
          <a:bodyPr/>
          <a:lstStyle/>
          <a:p>
            <a:r>
              <a:rPr lang="en-US" dirty="0"/>
              <a:t>Allows easier navigation</a:t>
            </a:r>
          </a:p>
          <a:p>
            <a:r>
              <a:rPr lang="en-US" dirty="0"/>
              <a:t>Allows filtering</a:t>
            </a:r>
          </a:p>
          <a:p>
            <a:r>
              <a:rPr lang="en-US" dirty="0"/>
              <a:t>Consistent formatting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67F25-4B4C-BF14-90BE-5D164881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discrepancy logs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B57002-965C-3660-8DB7-36960774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156992"/>
            <a:ext cx="8372901" cy="2223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FA60DD-44F0-4B2E-1E93-8D08EF37A647}"/>
              </a:ext>
            </a:extLst>
          </p:cNvPr>
          <p:cNvSpPr txBox="1"/>
          <p:nvPr/>
        </p:nvSpPr>
        <p:spPr>
          <a:xfrm>
            <a:off x="457198" y="4399076"/>
            <a:ext cx="8372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Screenshot of the three most recent discrepancy logs</a:t>
            </a:r>
          </a:p>
        </p:txBody>
      </p:sp>
    </p:spTree>
    <p:extLst>
      <p:ext uri="{BB962C8B-B14F-4D97-AF65-F5344CB8AC3E}">
        <p14:creationId xmlns:p14="http://schemas.microsoft.com/office/powerpoint/2010/main" val="13475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BF7A6-E511-5B50-9BF3-32466F58F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63D7-69AB-EB30-CE69-198B23F806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Utilize existing geographic information system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B9724-3BAD-A35E-12A9-3DDB1FFA3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Export data from CDB in GeoJSON</a:t>
            </a:r>
          </a:p>
          <a:p>
            <a:r>
              <a:rPr lang="en-US" dirty="0"/>
              <a:t>Compile data to create different maps</a:t>
            </a:r>
          </a:p>
          <a:p>
            <a:r>
              <a:rPr lang="en-US" dirty="0"/>
              <a:t>Leverage existing python libraries for data visualization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584AF-B239-6135-0EBD-294E07E3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concept: Visualizing inventory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B4C1A3-0E69-610E-E80E-1DEEBE7A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35" y="1455273"/>
            <a:ext cx="2829641" cy="29791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9B0B26-9119-CAAB-5378-170E22F36039}"/>
              </a:ext>
            </a:extLst>
          </p:cNvPr>
          <p:cNvSpPr txBox="1"/>
          <p:nvPr/>
        </p:nvSpPr>
        <p:spPr>
          <a:xfrm>
            <a:off x="5389535" y="4434384"/>
            <a:ext cx="27160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Data contained inside GeoJSON file</a:t>
            </a:r>
          </a:p>
        </p:txBody>
      </p:sp>
    </p:spTree>
    <p:extLst>
      <p:ext uri="{BB962C8B-B14F-4D97-AF65-F5344CB8AC3E}">
        <p14:creationId xmlns:p14="http://schemas.microsoft.com/office/powerpoint/2010/main" val="7355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175C7-D8D3-721B-80A7-48DFA4CF1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5E7E0-9B5B-1501-38B5-2041650F80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Folium and GeoPandas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19161-9F40-16C1-190D-180FE5DF9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GeoPandas</a:t>
            </a:r>
          </a:p>
          <a:p>
            <a:pPr lvl="1"/>
            <a:r>
              <a:rPr lang="en-US" dirty="0"/>
              <a:t>Builds upon a common python module (pandas)</a:t>
            </a:r>
          </a:p>
          <a:p>
            <a:pPr lvl="1"/>
            <a:r>
              <a:rPr lang="en-US" dirty="0"/>
              <a:t>Popular documentation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Folium</a:t>
            </a:r>
          </a:p>
          <a:p>
            <a:pPr lvl="1"/>
            <a:r>
              <a:rPr lang="en-US" dirty="0"/>
              <a:t>Builds on popular open-source JavaScript library for web mapping applications (Leaflet)</a:t>
            </a:r>
          </a:p>
          <a:p>
            <a:pPr lvl="1"/>
            <a:r>
              <a:rPr lang="en-US" dirty="0"/>
              <a:t>Popular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544E8-3AC9-AE66-328C-51E81017A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99B33-0B5D-2D49-FBDB-56051D8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Visualization using GIS tools</a:t>
            </a:r>
          </a:p>
        </p:txBody>
      </p:sp>
    </p:spTree>
    <p:extLst>
      <p:ext uri="{BB962C8B-B14F-4D97-AF65-F5344CB8AC3E}">
        <p14:creationId xmlns:p14="http://schemas.microsoft.com/office/powerpoint/2010/main" val="98262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2D9A-43DA-7A32-E5BA-1B7E3962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F819-5781-9C86-140D-73E8915E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Photon Source (describe what it is and how it is used)</a:t>
            </a:r>
          </a:p>
          <a:p>
            <a:r>
              <a:rPr lang="en-US" dirty="0"/>
              <a:t>Describe the goal of the upgrade project as well as its hurdle</a:t>
            </a:r>
          </a:p>
          <a:p>
            <a:r>
              <a:rPr lang="en-US" dirty="0"/>
              <a:t>Purpose of my appointment was to assist in the configuration management of components, systems, and operations of the APS-U project</a:t>
            </a:r>
          </a:p>
          <a:p>
            <a:r>
              <a:rPr lang="en-US" dirty="0"/>
              <a:t>Continuing the development of a scripting framework for engineers to interact with CDB</a:t>
            </a:r>
          </a:p>
          <a:p>
            <a:r>
              <a:rPr lang="en-US" dirty="0"/>
              <a:t>Exporting generations of discrepancy logs from the CDB/eTraveler databases for operations</a:t>
            </a:r>
          </a:p>
          <a:p>
            <a:r>
              <a:rPr lang="en-US" dirty="0"/>
              <a:t>Utilizing open-source GIS tools to visualize inventory data and status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6466-F0FB-C91A-DFB1-B4E510A5A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7766B-1477-9F6A-70D8-5CCD8812CC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3387</TotalTime>
  <Words>349</Words>
  <Application>Microsoft Office PowerPoint</Application>
  <PresentationFormat>On-screen Show (16:9)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presentation_16x9</vt:lpstr>
      <vt:lpstr>Advanced Photon Source – Upgrade</vt:lpstr>
      <vt:lpstr>Command line interface</vt:lpstr>
      <vt:lpstr>Command line interfaces</vt:lpstr>
      <vt:lpstr>PowerPoint Presentation</vt:lpstr>
      <vt:lpstr>Example Command </vt:lpstr>
      <vt:lpstr>Export discrepancy logs</vt:lpstr>
      <vt:lpstr>Proof of concept: Visualizing inventory</vt:lpstr>
      <vt:lpstr>Inventory Visualization using GIS tools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Cory Lam</cp:lastModifiedBy>
  <cp:revision>35</cp:revision>
  <cp:lastPrinted>2015-09-08T15:35:42Z</cp:lastPrinted>
  <dcterms:created xsi:type="dcterms:W3CDTF">2018-07-03T17:34:09Z</dcterms:created>
  <dcterms:modified xsi:type="dcterms:W3CDTF">2022-04-26T20:48:58Z</dcterms:modified>
</cp:coreProperties>
</file>