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8"/>
  </p:notesMasterIdLst>
  <p:sldIdLst>
    <p:sldId id="258" r:id="rId2"/>
    <p:sldId id="282" r:id="rId3"/>
    <p:sldId id="283" r:id="rId4"/>
    <p:sldId id="288" r:id="rId5"/>
    <p:sldId id="289" r:id="rId6"/>
    <p:sldId id="29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7FD8A6-A091-4A8C-9164-CC30F6BEC594}">
          <p14:sldIdLst>
            <p14:sldId id="258"/>
            <p14:sldId id="282"/>
            <p14:sldId id="283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1">
          <p15:clr>
            <a:srgbClr val="A4A3A4"/>
          </p15:clr>
        </p15:guide>
        <p15:guide id="2" orient="horz" pos="3092">
          <p15:clr>
            <a:srgbClr val="A4A3A4"/>
          </p15:clr>
        </p15:guide>
        <p15:guide id="3" orient="horz" pos="517">
          <p15:clr>
            <a:srgbClr val="A4A3A4"/>
          </p15:clr>
        </p15:guide>
        <p15:guide id="4" orient="horz" pos="895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5565">
          <p15:clr>
            <a:srgbClr val="A4A3A4"/>
          </p15:clr>
        </p15:guide>
        <p15:guide id="7" pos="317">
          <p15:clr>
            <a:srgbClr val="A4A3A4"/>
          </p15:clr>
        </p15:guide>
        <p15:guide id="8" pos="1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A29"/>
    <a:srgbClr val="0B1F8F"/>
    <a:srgbClr val="A12B2F"/>
    <a:srgbClr val="007836"/>
    <a:srgbClr val="ECAA00"/>
    <a:srgbClr val="76777B"/>
    <a:srgbClr val="00609C"/>
    <a:srgbClr val="ECAC00"/>
    <a:srgbClr val="00A19C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7" autoAdjust="0"/>
    <p:restoredTop sz="83333" autoAdjust="0"/>
  </p:normalViewPr>
  <p:slideViewPr>
    <p:cSldViewPr snapToGrid="0" showGuides="1">
      <p:cViewPr varScale="1">
        <p:scale>
          <a:sx n="123" d="100"/>
          <a:sy n="123" d="100"/>
        </p:scale>
        <p:origin x="1362" y="96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9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53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5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Large IMAGES w/bullets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Image Caption </a:t>
            </a:r>
          </a:p>
          <a:p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THREE IMAGES –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four images, captions and bullets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four IMAGES with captions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graph, chart or table slide. </a:t>
            </a:r>
            <a:br>
              <a:rPr lang="en-US" dirty="0"/>
            </a:br>
            <a:r>
              <a:rPr lang="en-US" dirty="0"/>
              <a:t>Headline in all caps, Arial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an icon below to add a chart, graph, or 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43573" y="4457863"/>
            <a:ext cx="3711039" cy="240746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AND CONTENT SLIDE. </a:t>
            </a:r>
            <a:br>
              <a:rPr lang="en-US" dirty="0"/>
            </a:br>
            <a:r>
              <a:rPr lang="en-US" dirty="0"/>
              <a:t>Headline in all caps, Arial Font.</a:t>
            </a:r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Suggested</a:t>
            </a:r>
            <a:r>
              <a:rPr lang="en-US" sz="1400" b="1" baseline="0" dirty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>
              <a:solidFill>
                <a:schemeClr val="bg1"/>
              </a:solidFill>
            </a:endParaRPr>
          </a:p>
          <a:p>
            <a:r>
              <a:rPr lang="en-US" sz="1400" b="1" baseline="0" dirty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B 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 cover option c 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>
                <a:solidFill>
                  <a:srgbClr val="000000"/>
                </a:solidFill>
              </a:rPr>
              <a:t>fACILITY</a:t>
            </a:r>
            <a:r>
              <a:rPr lang="en-US" sz="1000" b="0" cap="all" dirty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>
                <a:solidFill>
                  <a:srgbClr val="000000"/>
                </a:solidFill>
              </a:rPr>
              <a:t>www.anl.gov</a:t>
            </a:r>
          </a:p>
        </p:txBody>
      </p:sp>
      <p:sp>
        <p:nvSpPr>
          <p:cNvPr id="17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presentation title –</a:t>
            </a:r>
            <a:br>
              <a:rPr lang="en-US" dirty="0"/>
            </a:br>
            <a:r>
              <a:rPr lang="en-US" dirty="0"/>
              <a:t>Cover option D</a:t>
            </a:r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info </a:t>
            </a:r>
            <a:br>
              <a:rPr lang="en-US" dirty="0"/>
            </a:br>
            <a:r>
              <a:rPr lang="en-US" dirty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 then right click image and “SEND IMAGE TO BACK”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Full-frame image layout  –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one image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TWO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Three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r>
              <a:rPr lang="en-US" dirty="0" err="1"/>
              <a:t>x1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Science/R&amp;D hero – four images</a:t>
            </a:r>
            <a:br>
              <a:rPr lang="en-US" dirty="0"/>
            </a:br>
            <a:r>
              <a:rPr lang="en-US" dirty="0"/>
              <a:t>Headline is </a:t>
            </a:r>
            <a:r>
              <a:rPr lang="en-US" dirty="0" err="1"/>
              <a:t>arial</a:t>
            </a:r>
            <a:r>
              <a:rPr lang="en-US" dirty="0"/>
              <a:t> in all caps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 caption Image caption Image caption Image caption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TITLE AND CONTENT 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with box treatment</a:t>
            </a:r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THREE IMAGES – VERTICAL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top HORIZONTAL</a:t>
            </a:r>
            <a:br>
              <a:rPr lang="en-US" dirty="0"/>
            </a:br>
            <a:r>
              <a:rPr lang="en-US" dirty="0"/>
              <a:t>Headline in </a:t>
            </a:r>
            <a:r>
              <a:rPr lang="en-US" dirty="0" err="1"/>
              <a:t>arial</a:t>
            </a:r>
            <a:r>
              <a:rPr lang="en-US" dirty="0"/>
              <a:t> and all caps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TWO IMAGES – bottom HORIZONTAL</a:t>
            </a:r>
            <a:br>
              <a:rPr lang="en-US" dirty="0"/>
            </a:br>
            <a:r>
              <a:rPr lang="en-US" dirty="0"/>
              <a:t>WITH CAPTIONS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Headline in all caps </a:t>
            </a:r>
            <a:r>
              <a:rPr lang="en-US" dirty="0" err="1"/>
              <a:t>28pt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preferred as one or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827084"/>
            <a:ext cx="1418753" cy="1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olium-tes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468796" y="652186"/>
            <a:ext cx="5685350" cy="474222"/>
          </a:xfrm>
        </p:spPr>
        <p:txBody>
          <a:bodyPr>
            <a:noAutofit/>
          </a:bodyPr>
          <a:lstStyle/>
          <a:p>
            <a:r>
              <a:rPr lang="en-US" sz="1400" cap="none" dirty="0">
                <a:solidFill>
                  <a:srgbClr val="002060"/>
                </a:solidFill>
              </a:rPr>
              <a:t>The Advanced Photon Source (APS) at the U.S. Department of Energy Office of Science’s Argonne National Laboratory provides this hemisphere’s most brilliant high-energy x-ray beams for research in almost all scientific disciplines.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11F793F-3C3B-4DE0-A018-81A2CE245AA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9" b="17199"/>
          <a:stretch/>
        </p:blipFill>
        <p:spPr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Photon Source – Upgrade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Cory Lam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SULI Intern</a:t>
            </a:r>
          </a:p>
          <a:p>
            <a:r>
              <a:rPr lang="en-US" dirty="0"/>
              <a:t>April 28, 2022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0E8705-7DBC-FBA5-A0D2-FBF65B8887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John Quintana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8B99D9D-BA82-D56C-B8B5-C700106645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Photon Sciences (PSC)</a:t>
            </a:r>
          </a:p>
        </p:txBody>
      </p:sp>
    </p:spTree>
    <p:extLst>
      <p:ext uri="{BB962C8B-B14F-4D97-AF65-F5344CB8AC3E}">
        <p14:creationId xmlns:p14="http://schemas.microsoft.com/office/powerpoint/2010/main" val="1228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795CA-9C5C-4CE6-85C8-B4F25F122B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B16D09-A0D3-42C7-9CE1-8EF3B2140EAF}"/>
              </a:ext>
            </a:extLst>
          </p:cNvPr>
          <p:cNvSpPr txBox="1">
            <a:spLocks/>
          </p:cNvSpPr>
          <p:nvPr/>
        </p:nvSpPr>
        <p:spPr>
          <a:xfrm>
            <a:off x="604484" y="704972"/>
            <a:ext cx="8077200" cy="97339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800" b="1" i="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altLang="en-US" sz="1800" b="0" cap="none" dirty="0"/>
              <a:t>Interact with main equipment management system (Component Database) using Python</a:t>
            </a:r>
          </a:p>
          <a:p>
            <a:pPr marL="285750" indent="-28575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altLang="en-US" sz="1800" b="0" cap="none" dirty="0"/>
              <a:t>Create Unix pipeline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1C53475-9710-448F-BA74-2E17EC9A1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5959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2800" b="1" dirty="0">
                <a:latin typeface="+mj-lt"/>
              </a:rPr>
              <a:t>Scripting Framework</a:t>
            </a:r>
            <a:endParaRPr lang="en-US" sz="28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681131-2A1E-48CC-BDF9-3C55D1A1B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5" y="2115837"/>
            <a:ext cx="3738916" cy="22347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658B65-4BF4-4755-B450-413C23EA5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903" y="2115837"/>
            <a:ext cx="4482498" cy="22347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9536B0-AA71-BB53-C8FD-0F0FBE62FE27}"/>
              </a:ext>
            </a:extLst>
          </p:cNvPr>
          <p:cNvSpPr txBox="1"/>
          <p:nvPr/>
        </p:nvSpPr>
        <p:spPr>
          <a:xfrm>
            <a:off x="604485" y="4341317"/>
            <a:ext cx="3738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Set of commands in created cdb-cli tool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7F5D7-D9F6-292A-B6CE-B86F7DF03604}"/>
              </a:ext>
            </a:extLst>
          </p:cNvPr>
          <p:cNvSpPr txBox="1"/>
          <p:nvPr/>
        </p:nvSpPr>
        <p:spPr>
          <a:xfrm>
            <a:off x="4432903" y="4336690"/>
            <a:ext cx="4482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Help documentation for set-parent-location, cdb-cli command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336931-B2C1-2DF1-A2C1-443D563E8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603" y="1191668"/>
            <a:ext cx="1837098" cy="84005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488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3E5E-B733-4C2B-B925-22C05422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Command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0E3A2-7720-4378-A2A4-B849D323D2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9B7C28-4E45-47A9-B11C-9DE2A1F4B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688" y="664492"/>
            <a:ext cx="3448613" cy="16637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374442-B8A1-446E-BEF3-6281E87A1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243" y="1254217"/>
            <a:ext cx="1686160" cy="88594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839F8A-7E90-4A5B-B938-283B85E82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280" y="669233"/>
            <a:ext cx="4528089" cy="203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81C923-7C00-9908-5372-A1A1A7FC584B}"/>
              </a:ext>
            </a:extLst>
          </p:cNvPr>
          <p:cNvSpPr txBox="1"/>
          <p:nvPr/>
        </p:nvSpPr>
        <p:spPr>
          <a:xfrm>
            <a:off x="5591243" y="2175095"/>
            <a:ext cx="1686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Example csv content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8488C-535E-EA17-049E-52DB2D2E05F1}"/>
              </a:ext>
            </a:extLst>
          </p:cNvPr>
          <p:cNvSpPr txBox="1"/>
          <p:nvPr/>
        </p:nvSpPr>
        <p:spPr>
          <a:xfrm>
            <a:off x="4170279" y="867302"/>
            <a:ext cx="45280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Example input command on the terminal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13C07-B096-ACA4-7101-E67398709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64" y="2638864"/>
            <a:ext cx="8036134" cy="1840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4632C7-FF8C-D585-ECF8-C61D00F04697}"/>
              </a:ext>
            </a:extLst>
          </p:cNvPr>
          <p:cNvSpPr txBox="1"/>
          <p:nvPr/>
        </p:nvSpPr>
        <p:spPr>
          <a:xfrm>
            <a:off x="625584" y="4479008"/>
            <a:ext cx="80361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Component Database (CDB) web view of the given location item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E6FE2-8024-CE75-DFC5-F3A5F1C60FDB}"/>
              </a:ext>
            </a:extLst>
          </p:cNvPr>
          <p:cNvSpPr txBox="1"/>
          <p:nvPr/>
        </p:nvSpPr>
        <p:spPr>
          <a:xfrm>
            <a:off x="660689" y="2335342"/>
            <a:ext cx="33843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Help documentation for given cdb-cli command</a:t>
            </a:r>
          </a:p>
        </p:txBody>
      </p:sp>
    </p:spTree>
    <p:extLst>
      <p:ext uri="{BB962C8B-B14F-4D97-AF65-F5344CB8AC3E}">
        <p14:creationId xmlns:p14="http://schemas.microsoft.com/office/powerpoint/2010/main" val="305038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A0D3E-2AD1-1D24-C9C7-A33A5DB49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DABE67B-0F3A-79BE-3F83-1A5B832CB8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025767"/>
            <a:ext cx="8372901" cy="1236985"/>
          </a:xfrm>
        </p:spPr>
        <p:txBody>
          <a:bodyPr/>
          <a:lstStyle/>
          <a:p>
            <a:r>
              <a:rPr lang="en-US" dirty="0"/>
              <a:t>Easier navigation</a:t>
            </a:r>
          </a:p>
          <a:p>
            <a:r>
              <a:rPr lang="en-US" dirty="0"/>
              <a:t>Filtering</a:t>
            </a:r>
          </a:p>
          <a:p>
            <a:r>
              <a:rPr lang="en-US" dirty="0"/>
              <a:t>Consistent formatting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67F25-4B4C-BF14-90BE-5D164881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discrepancy logs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B57002-965C-3660-8DB7-369607742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" y="2156992"/>
            <a:ext cx="8372901" cy="2223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FA60DD-44F0-4B2E-1E93-8D08EF37A647}"/>
              </a:ext>
            </a:extLst>
          </p:cNvPr>
          <p:cNvSpPr txBox="1"/>
          <p:nvPr/>
        </p:nvSpPr>
        <p:spPr>
          <a:xfrm>
            <a:off x="457198" y="4399076"/>
            <a:ext cx="83729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Screenshot of the three most recent discrepancy logs</a:t>
            </a:r>
          </a:p>
        </p:txBody>
      </p:sp>
    </p:spTree>
    <p:extLst>
      <p:ext uri="{BB962C8B-B14F-4D97-AF65-F5344CB8AC3E}">
        <p14:creationId xmlns:p14="http://schemas.microsoft.com/office/powerpoint/2010/main" val="134757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8BF7A6-E511-5B50-9BF3-32466F58F7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963D7-69AB-EB30-CE69-198B23F806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Utilize existing geographic information system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B9724-3BAD-A35E-12A9-3DDB1FFA3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Export data from CDB in GeoJSON</a:t>
            </a:r>
          </a:p>
          <a:p>
            <a:pPr>
              <a:lnSpc>
                <a:spcPct val="200000"/>
              </a:lnSpc>
            </a:pPr>
            <a:r>
              <a:rPr lang="en-US" dirty="0"/>
              <a:t>Compile data to create different maps</a:t>
            </a:r>
          </a:p>
          <a:p>
            <a:pPr>
              <a:lnSpc>
                <a:spcPct val="200000"/>
              </a:lnSpc>
            </a:pPr>
            <a:r>
              <a:rPr lang="en-US" dirty="0"/>
              <a:t>Leverage existing python libraries for data visualization </a:t>
            </a:r>
          </a:p>
          <a:p>
            <a:pPr>
              <a:lnSpc>
                <a:spcPct val="200000"/>
              </a:lnSpc>
            </a:pPr>
            <a:r>
              <a:rPr lang="en-US" dirty="0"/>
              <a:t>Proof-of-concept map </a:t>
            </a:r>
            <a:r>
              <a:rPr lang="en-US" dirty="0">
                <a:solidFill>
                  <a:schemeClr val="tx2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5584AF-B239-6135-0EBD-294E07E3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concept: Visualizing inventory</a:t>
            </a:r>
          </a:p>
        </p:txBody>
      </p:sp>
      <p:pic>
        <p:nvPicPr>
          <p:cNvPr id="8" name="Picture 2" descr="GeoPandas 0.10.2+0.g04d377f.dirty — GeoPandas 0.10.2+0.g04d377f.dirty  documentation">
            <a:extLst>
              <a:ext uri="{FF2B5EF4-FFF2-40B4-BE49-F238E27FC236}">
                <a16:creationId xmlns:a16="http://schemas.microsoft.com/office/drawing/2014/main" id="{C273E404-7907-A36D-03AB-3BA018F10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55" y="1798988"/>
            <a:ext cx="3599060" cy="77276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C4610CD-6D30-3B15-918E-0B6948224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208" y="3160712"/>
            <a:ext cx="952500" cy="9525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55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BD18E9-3897-9898-596F-1D4BFCF8EE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Acknowledgements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r>
              <a:rPr lang="en-US" sz="1800" dirty="0"/>
              <a:t>John Quintana, Dariusz Jarosz, Diane Wilkinson</a:t>
            </a:r>
          </a:p>
          <a:p>
            <a:r>
              <a:rPr lang="en-US" sz="1800" dirty="0"/>
              <a:t>Argonne National Laboratory, Department of Energy</a:t>
            </a:r>
          </a:p>
        </p:txBody>
      </p:sp>
    </p:spTree>
    <p:extLst>
      <p:ext uri="{BB962C8B-B14F-4D97-AF65-F5344CB8AC3E}">
        <p14:creationId xmlns:p14="http://schemas.microsoft.com/office/powerpoint/2010/main" val="358496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6977731-C412-3943-B741-04857B423370}" vid="{1CB93506-B23E-0946-9F6E-16BB195DC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 presentation_16x9</Template>
  <TotalTime>3539</TotalTime>
  <Words>194</Words>
  <Application>Microsoft Office PowerPoint</Application>
  <PresentationFormat>On-screen Show (16:9)</PresentationFormat>
  <Paragraphs>42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presentation_16x9</vt:lpstr>
      <vt:lpstr>Advanced Photon Source – Upgrade</vt:lpstr>
      <vt:lpstr>PowerPoint Presentation</vt:lpstr>
      <vt:lpstr>Example Command </vt:lpstr>
      <vt:lpstr>Export discrepancy logs</vt:lpstr>
      <vt:lpstr>Proof of concept: Visualizing inventory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Cory Lam</cp:lastModifiedBy>
  <cp:revision>40</cp:revision>
  <cp:lastPrinted>2015-09-08T15:35:42Z</cp:lastPrinted>
  <dcterms:created xsi:type="dcterms:W3CDTF">2018-07-03T17:34:09Z</dcterms:created>
  <dcterms:modified xsi:type="dcterms:W3CDTF">2022-04-28T17:39:33Z</dcterms:modified>
</cp:coreProperties>
</file>