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65" r:id="rId1"/>
  </p:sldMasterIdLst>
  <p:notesMasterIdLst>
    <p:notesMasterId r:id="rId22"/>
  </p:notesMasterIdLst>
  <p:handoutMasterIdLst>
    <p:handoutMasterId r:id="rId23"/>
  </p:handoutMasterIdLst>
  <p:sldIdLst>
    <p:sldId id="256" r:id="rId2"/>
    <p:sldId id="269" r:id="rId3"/>
    <p:sldId id="270" r:id="rId4"/>
    <p:sldId id="274" r:id="rId5"/>
    <p:sldId id="272" r:id="rId6"/>
    <p:sldId id="278" r:id="rId7"/>
    <p:sldId id="287" r:id="rId8"/>
    <p:sldId id="289" r:id="rId9"/>
    <p:sldId id="275" r:id="rId10"/>
    <p:sldId id="280" r:id="rId11"/>
    <p:sldId id="281" r:id="rId12"/>
    <p:sldId id="282" r:id="rId13"/>
    <p:sldId id="276" r:id="rId14"/>
    <p:sldId id="283" r:id="rId15"/>
    <p:sldId id="279" r:id="rId16"/>
    <p:sldId id="285" r:id="rId17"/>
    <p:sldId id="277" r:id="rId18"/>
    <p:sldId id="284" r:id="rId19"/>
    <p:sldId id="286" r:id="rId20"/>
    <p:sldId id="288" r:id="rId21"/>
  </p:sldIdLst>
  <p:sldSz cx="9144000" cy="6858000" type="screen4x3"/>
  <p:notesSz cx="9906000" cy="6794500"/>
  <p:defaultTextStyle>
    <a:defPPr>
      <a:defRPr lang="en-US"/>
    </a:defPPr>
    <a:lvl1pPr algn="l" rtl="0" fontAlgn="base">
      <a:spcBef>
        <a:spcPct val="0"/>
      </a:spcBef>
      <a:spcAft>
        <a:spcPct val="0"/>
      </a:spcAft>
      <a:defRPr b="1" kern="1200">
        <a:solidFill>
          <a:schemeClr val="tx1"/>
        </a:solidFill>
        <a:latin typeface="Courier New" pitchFamily="49" charset="0"/>
        <a:ea typeface="+mn-ea"/>
        <a:cs typeface="Arial" charset="0"/>
      </a:defRPr>
    </a:lvl1pPr>
    <a:lvl2pPr marL="457200" algn="l" rtl="0" fontAlgn="base">
      <a:spcBef>
        <a:spcPct val="0"/>
      </a:spcBef>
      <a:spcAft>
        <a:spcPct val="0"/>
      </a:spcAft>
      <a:defRPr b="1" kern="1200">
        <a:solidFill>
          <a:schemeClr val="tx1"/>
        </a:solidFill>
        <a:latin typeface="Courier New" pitchFamily="49" charset="0"/>
        <a:ea typeface="+mn-ea"/>
        <a:cs typeface="Arial" charset="0"/>
      </a:defRPr>
    </a:lvl2pPr>
    <a:lvl3pPr marL="914400" algn="l" rtl="0" fontAlgn="base">
      <a:spcBef>
        <a:spcPct val="0"/>
      </a:spcBef>
      <a:spcAft>
        <a:spcPct val="0"/>
      </a:spcAft>
      <a:defRPr b="1" kern="1200">
        <a:solidFill>
          <a:schemeClr val="tx1"/>
        </a:solidFill>
        <a:latin typeface="Courier New" pitchFamily="49" charset="0"/>
        <a:ea typeface="+mn-ea"/>
        <a:cs typeface="Arial" charset="0"/>
      </a:defRPr>
    </a:lvl3pPr>
    <a:lvl4pPr marL="1371600" algn="l" rtl="0" fontAlgn="base">
      <a:spcBef>
        <a:spcPct val="0"/>
      </a:spcBef>
      <a:spcAft>
        <a:spcPct val="0"/>
      </a:spcAft>
      <a:defRPr b="1" kern="1200">
        <a:solidFill>
          <a:schemeClr val="tx1"/>
        </a:solidFill>
        <a:latin typeface="Courier New" pitchFamily="49" charset="0"/>
        <a:ea typeface="+mn-ea"/>
        <a:cs typeface="Arial" charset="0"/>
      </a:defRPr>
    </a:lvl4pPr>
    <a:lvl5pPr marL="1828800" algn="l" rtl="0" fontAlgn="base">
      <a:spcBef>
        <a:spcPct val="0"/>
      </a:spcBef>
      <a:spcAft>
        <a:spcPct val="0"/>
      </a:spcAft>
      <a:defRPr b="1" kern="1200">
        <a:solidFill>
          <a:schemeClr val="tx1"/>
        </a:solidFill>
        <a:latin typeface="Courier New" pitchFamily="49" charset="0"/>
        <a:ea typeface="+mn-ea"/>
        <a:cs typeface="Arial" charset="0"/>
      </a:defRPr>
    </a:lvl5pPr>
    <a:lvl6pPr marL="2286000" algn="l" defTabSz="914400" rtl="0" eaLnBrk="1" latinLnBrk="0" hangingPunct="1">
      <a:defRPr b="1" kern="1200">
        <a:solidFill>
          <a:schemeClr val="tx1"/>
        </a:solidFill>
        <a:latin typeface="Courier New" pitchFamily="49" charset="0"/>
        <a:ea typeface="+mn-ea"/>
        <a:cs typeface="Arial" charset="0"/>
      </a:defRPr>
    </a:lvl6pPr>
    <a:lvl7pPr marL="2743200" algn="l" defTabSz="914400" rtl="0" eaLnBrk="1" latinLnBrk="0" hangingPunct="1">
      <a:defRPr b="1" kern="1200">
        <a:solidFill>
          <a:schemeClr val="tx1"/>
        </a:solidFill>
        <a:latin typeface="Courier New" pitchFamily="49" charset="0"/>
        <a:ea typeface="+mn-ea"/>
        <a:cs typeface="Arial" charset="0"/>
      </a:defRPr>
    </a:lvl7pPr>
    <a:lvl8pPr marL="3200400" algn="l" defTabSz="914400" rtl="0" eaLnBrk="1" latinLnBrk="0" hangingPunct="1">
      <a:defRPr b="1" kern="1200">
        <a:solidFill>
          <a:schemeClr val="tx1"/>
        </a:solidFill>
        <a:latin typeface="Courier New" pitchFamily="49" charset="0"/>
        <a:ea typeface="+mn-ea"/>
        <a:cs typeface="Arial" charset="0"/>
      </a:defRPr>
    </a:lvl8pPr>
    <a:lvl9pPr marL="3657600" algn="l" defTabSz="914400" rtl="0" eaLnBrk="1" latinLnBrk="0" hangingPunct="1">
      <a:defRPr b="1" kern="1200">
        <a:solidFill>
          <a:schemeClr val="tx1"/>
        </a:solidFill>
        <a:latin typeface="Courier New" pitchFamily="49" charset="0"/>
        <a:ea typeface="+mn-ea"/>
        <a:cs typeface="Arial" charset="0"/>
      </a:defRPr>
    </a:lvl9pPr>
  </p:defaultTextStyle>
  <p:extLst>
    <p:ext uri="{521415D9-36F7-43E2-AB2F-B90AF26B5E84}">
      <p14:sectionLst xmlns:p14="http://schemas.microsoft.com/office/powerpoint/2010/main">
        <p14:section name="Default Section" id="{26515CE2-6EE9-4E1D-A37E-DDC720084A1A}">
          <p14:sldIdLst>
            <p14:sldId id="256"/>
            <p14:sldId id="269"/>
            <p14:sldId id="270"/>
            <p14:sldId id="274"/>
            <p14:sldId id="272"/>
            <p14:sldId id="278"/>
            <p14:sldId id="287"/>
            <p14:sldId id="289"/>
            <p14:sldId id="275"/>
            <p14:sldId id="280"/>
            <p14:sldId id="281"/>
            <p14:sldId id="282"/>
            <p14:sldId id="276"/>
            <p14:sldId id="283"/>
            <p14:sldId id="279"/>
            <p14:sldId id="285"/>
            <p14:sldId id="277"/>
            <p14:sldId id="284"/>
            <p14:sldId id="286"/>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074">
          <p15:clr>
            <a:srgbClr val="A4A3A4"/>
          </p15:clr>
        </p15:guide>
        <p15:guide id="2" pos="33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 Fornero" initials="MF" lastIdx="1" clrIdx="0">
    <p:extLst>
      <p:ext uri="{19B8F6BF-5375-455C-9EA6-DF929625EA0E}">
        <p15:presenceInfo xmlns:p15="http://schemas.microsoft.com/office/powerpoint/2012/main" userId="S-1-5-21-436374069-220523388-1801674531-994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5B3D7"/>
    <a:srgbClr val="425D8E"/>
    <a:srgbClr val="E5EAF3"/>
    <a:srgbClr val="F5F7FB"/>
    <a:srgbClr val="E5FCFF"/>
    <a:srgbClr val="FE7F00"/>
    <a:srgbClr val="FF9900"/>
    <a:srgbClr val="7777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87" autoAdjust="0"/>
    <p:restoredTop sz="86421" autoAdjust="0"/>
  </p:normalViewPr>
  <p:slideViewPr>
    <p:cSldViewPr>
      <p:cViewPr varScale="1">
        <p:scale>
          <a:sx n="100" d="100"/>
          <a:sy n="100" d="100"/>
        </p:scale>
        <p:origin x="828" y="96"/>
      </p:cViewPr>
      <p:guideLst>
        <p:guide orient="horz" pos="2160"/>
        <p:guide pos="2880"/>
      </p:guideLst>
    </p:cSldViewPr>
  </p:slideViewPr>
  <p:outlineViewPr>
    <p:cViewPr>
      <p:scale>
        <a:sx n="33" d="100"/>
        <a:sy n="33" d="100"/>
      </p:scale>
      <p:origin x="0" y="-8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8" d="100"/>
          <a:sy n="118" d="100"/>
        </p:scale>
        <p:origin x="2040" y="108"/>
      </p:cViewPr>
      <p:guideLst>
        <p:guide orient="horz" pos="2074"/>
        <p:guide pos="33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3F43B-87F8-4E1D-8AFD-4894F2C60047}" type="doc">
      <dgm:prSet loTypeId="urn:microsoft.com/office/officeart/2005/8/layout/pyramid1" loCatId="pyramid" qsTypeId="urn:microsoft.com/office/officeart/2005/8/quickstyle/simple1" qsCatId="simple" csTypeId="urn:microsoft.com/office/officeart/2005/8/colors/colorful1" csCatId="colorful" phldr="1"/>
      <dgm:spPr/>
    </dgm:pt>
    <dgm:pt modelId="{262EF4E9-31A9-42EB-BC1B-8D9A03329A38}">
      <dgm:prSet phldrT="[Text]"/>
      <dgm:spPr/>
      <dgm:t>
        <a:bodyPr tIns="182880" rIns="0" bIns="91440" anchor="b" anchorCtr="0"/>
        <a:lstStyle/>
        <a:p>
          <a:r>
            <a:rPr lang="en-US" dirty="0" smtClean="0">
              <a:solidFill>
                <a:schemeClr val="bg1"/>
              </a:solidFill>
            </a:rPr>
            <a:t>ROM</a:t>
          </a:r>
          <a:endParaRPr lang="en-US" dirty="0">
            <a:solidFill>
              <a:schemeClr val="bg1"/>
            </a:solidFill>
          </a:endParaRPr>
        </a:p>
      </dgm:t>
    </dgm:pt>
    <dgm:pt modelId="{38BFB396-A1A6-4C90-908E-0B7768FB2CE2}" type="parTrans" cxnId="{E7D72B0C-EA73-4A92-93A0-BF7A590D0B4A}">
      <dgm:prSet/>
      <dgm:spPr/>
      <dgm:t>
        <a:bodyPr/>
        <a:lstStyle/>
        <a:p>
          <a:endParaRPr lang="en-US"/>
        </a:p>
      </dgm:t>
    </dgm:pt>
    <dgm:pt modelId="{E2D855C4-7D3A-40C7-ACF4-26A73EEE4635}" type="sibTrans" cxnId="{E7D72B0C-EA73-4A92-93A0-BF7A590D0B4A}">
      <dgm:prSet/>
      <dgm:spPr/>
      <dgm:t>
        <a:bodyPr/>
        <a:lstStyle/>
        <a:p>
          <a:endParaRPr lang="en-US"/>
        </a:p>
      </dgm:t>
    </dgm:pt>
    <dgm:pt modelId="{B8521C8E-B41F-4633-A1F5-ED86D5C5806E}">
      <dgm:prSet phldrT="[Text]"/>
      <dgm:spPr/>
      <dgm:t>
        <a:bodyPr/>
        <a:lstStyle/>
        <a:p>
          <a:r>
            <a:rPr lang="en-US" dirty="0" smtClean="0">
              <a:solidFill>
                <a:schemeClr val="bg1"/>
              </a:solidFill>
            </a:rPr>
            <a:t>First Stage Bootloader</a:t>
          </a:r>
          <a:endParaRPr lang="en-US" dirty="0">
            <a:solidFill>
              <a:schemeClr val="bg1"/>
            </a:solidFill>
          </a:endParaRPr>
        </a:p>
      </dgm:t>
    </dgm:pt>
    <dgm:pt modelId="{99F9063D-F8EC-418F-8533-8D28A9EE57DA}" type="parTrans" cxnId="{7FE43BC8-8F3F-41CD-8E28-E5E03DC5E294}">
      <dgm:prSet/>
      <dgm:spPr/>
      <dgm:t>
        <a:bodyPr/>
        <a:lstStyle/>
        <a:p>
          <a:endParaRPr lang="en-US"/>
        </a:p>
      </dgm:t>
    </dgm:pt>
    <dgm:pt modelId="{8CB12D6A-399B-4841-8904-9D12527BD3A4}" type="sibTrans" cxnId="{7FE43BC8-8F3F-41CD-8E28-E5E03DC5E294}">
      <dgm:prSet/>
      <dgm:spPr/>
      <dgm:t>
        <a:bodyPr/>
        <a:lstStyle/>
        <a:p>
          <a:endParaRPr lang="en-US"/>
        </a:p>
      </dgm:t>
    </dgm:pt>
    <dgm:pt modelId="{E5E8E4BE-D0FE-4703-9004-AAF4AB2B268A}">
      <dgm:prSet phldrT="[Text]"/>
      <dgm:spPr/>
      <dgm:t>
        <a:bodyPr/>
        <a:lstStyle/>
        <a:p>
          <a:r>
            <a:rPr lang="en-US" dirty="0" smtClean="0"/>
            <a:t>Xilinx FSBL</a:t>
          </a:r>
          <a:endParaRPr lang="en-US" dirty="0"/>
        </a:p>
      </dgm:t>
    </dgm:pt>
    <dgm:pt modelId="{8848407F-6237-406F-A1FC-6C186F6A04D4}" type="parTrans" cxnId="{47903716-4D1A-418F-98A5-B58E895498FD}">
      <dgm:prSet/>
      <dgm:spPr/>
      <dgm:t>
        <a:bodyPr/>
        <a:lstStyle/>
        <a:p>
          <a:endParaRPr lang="en-US"/>
        </a:p>
      </dgm:t>
    </dgm:pt>
    <dgm:pt modelId="{1BF2008B-088C-4240-8900-8B4856F794E5}" type="sibTrans" cxnId="{47903716-4D1A-418F-98A5-B58E895498FD}">
      <dgm:prSet/>
      <dgm:spPr/>
      <dgm:t>
        <a:bodyPr/>
        <a:lstStyle/>
        <a:p>
          <a:endParaRPr lang="en-US"/>
        </a:p>
      </dgm:t>
    </dgm:pt>
    <dgm:pt modelId="{EF6F62B5-23BA-4C40-B641-778F0330CB9D}">
      <dgm:prSet phldrT="[Text]"/>
      <dgm:spPr/>
      <dgm:t>
        <a:bodyPr/>
        <a:lstStyle/>
        <a:p>
          <a:r>
            <a:rPr lang="en-US" dirty="0" smtClean="0"/>
            <a:t>U-Boot SPL</a:t>
          </a:r>
          <a:endParaRPr lang="en-US" dirty="0"/>
        </a:p>
      </dgm:t>
    </dgm:pt>
    <dgm:pt modelId="{B6A4BBD7-D507-454D-8042-A220AD113986}" type="parTrans" cxnId="{83C35349-B8A6-4F1D-9D90-5B9BF73D26FC}">
      <dgm:prSet/>
      <dgm:spPr/>
      <dgm:t>
        <a:bodyPr/>
        <a:lstStyle/>
        <a:p>
          <a:endParaRPr lang="en-US"/>
        </a:p>
      </dgm:t>
    </dgm:pt>
    <dgm:pt modelId="{8AA32B90-4005-4EFE-BDD2-1B9964E75085}" type="sibTrans" cxnId="{83C35349-B8A6-4F1D-9D90-5B9BF73D26FC}">
      <dgm:prSet/>
      <dgm:spPr/>
      <dgm:t>
        <a:bodyPr/>
        <a:lstStyle/>
        <a:p>
          <a:endParaRPr lang="en-US"/>
        </a:p>
      </dgm:t>
    </dgm:pt>
    <dgm:pt modelId="{93ECFE69-27C9-4304-9124-E472C51714F5}">
      <dgm:prSet phldrT="[Text]"/>
      <dgm:spPr/>
      <dgm:t>
        <a:bodyPr/>
        <a:lstStyle/>
        <a:p>
          <a:r>
            <a:rPr lang="en-US" dirty="0" smtClean="0">
              <a:solidFill>
                <a:schemeClr val="bg1"/>
              </a:solidFill>
            </a:rPr>
            <a:t>Second Stage Bootloader</a:t>
          </a:r>
          <a:endParaRPr lang="en-US" dirty="0">
            <a:solidFill>
              <a:schemeClr val="bg1"/>
            </a:solidFill>
          </a:endParaRPr>
        </a:p>
      </dgm:t>
    </dgm:pt>
    <dgm:pt modelId="{42818A38-05DF-412F-BF0F-CD876D87E3D6}" type="parTrans" cxnId="{D2B71C81-6008-4A1E-B1F8-F73BB5D68DAD}">
      <dgm:prSet/>
      <dgm:spPr/>
      <dgm:t>
        <a:bodyPr/>
        <a:lstStyle/>
        <a:p>
          <a:endParaRPr lang="en-US"/>
        </a:p>
      </dgm:t>
    </dgm:pt>
    <dgm:pt modelId="{A6387906-3646-4948-B8D5-094C097FEB97}" type="sibTrans" cxnId="{D2B71C81-6008-4A1E-B1F8-F73BB5D68DAD}">
      <dgm:prSet/>
      <dgm:spPr/>
      <dgm:t>
        <a:bodyPr/>
        <a:lstStyle/>
        <a:p>
          <a:endParaRPr lang="en-US"/>
        </a:p>
      </dgm:t>
    </dgm:pt>
    <dgm:pt modelId="{891BDA7E-1866-4B4C-956B-3DFAA76D34AE}">
      <dgm:prSet phldrT="[Text]"/>
      <dgm:spPr/>
      <dgm:t>
        <a:bodyPr/>
        <a:lstStyle/>
        <a:p>
          <a:r>
            <a:rPr lang="en-US" dirty="0" smtClean="0"/>
            <a:t>U-Boot</a:t>
          </a:r>
          <a:endParaRPr lang="en-US" dirty="0"/>
        </a:p>
      </dgm:t>
    </dgm:pt>
    <dgm:pt modelId="{EEBF5AFF-3959-4290-A83A-A6F3CFD63557}" type="parTrans" cxnId="{8EDEDB51-F59D-409C-A307-1B1EBFC824E5}">
      <dgm:prSet/>
      <dgm:spPr/>
      <dgm:t>
        <a:bodyPr/>
        <a:lstStyle/>
        <a:p>
          <a:endParaRPr lang="en-US"/>
        </a:p>
      </dgm:t>
    </dgm:pt>
    <dgm:pt modelId="{B98D1073-DC8F-407A-AF47-749BD3F81916}" type="sibTrans" cxnId="{8EDEDB51-F59D-409C-A307-1B1EBFC824E5}">
      <dgm:prSet/>
      <dgm:spPr/>
      <dgm:t>
        <a:bodyPr/>
        <a:lstStyle/>
        <a:p>
          <a:endParaRPr lang="en-US"/>
        </a:p>
      </dgm:t>
    </dgm:pt>
    <dgm:pt modelId="{1CBC0D9F-9FE1-4F03-BEBD-71EBD64D3745}">
      <dgm:prSet phldrT="[Text]"/>
      <dgm:spPr/>
      <dgm:t>
        <a:bodyPr/>
        <a:lstStyle/>
        <a:p>
          <a:r>
            <a:rPr lang="en-US" dirty="0" smtClean="0">
              <a:solidFill>
                <a:schemeClr val="bg1"/>
              </a:solidFill>
            </a:rPr>
            <a:t>OS</a:t>
          </a:r>
          <a:endParaRPr lang="en-US" dirty="0">
            <a:solidFill>
              <a:schemeClr val="bg1"/>
            </a:solidFill>
          </a:endParaRPr>
        </a:p>
      </dgm:t>
    </dgm:pt>
    <dgm:pt modelId="{F7B4DE8C-8242-433B-B281-2F1800FE2A42}" type="parTrans" cxnId="{8E1C9B63-2860-458E-B1C3-F70589590862}">
      <dgm:prSet/>
      <dgm:spPr/>
      <dgm:t>
        <a:bodyPr/>
        <a:lstStyle/>
        <a:p>
          <a:endParaRPr lang="en-US"/>
        </a:p>
      </dgm:t>
    </dgm:pt>
    <dgm:pt modelId="{985417CA-DE8C-4792-B788-FFE1544F66E7}" type="sibTrans" cxnId="{8E1C9B63-2860-458E-B1C3-F70589590862}">
      <dgm:prSet/>
      <dgm:spPr/>
      <dgm:t>
        <a:bodyPr/>
        <a:lstStyle/>
        <a:p>
          <a:endParaRPr lang="en-US"/>
        </a:p>
      </dgm:t>
    </dgm:pt>
    <dgm:pt modelId="{C7A423A2-8C86-433D-A389-0C2F4C3E1D90}">
      <dgm:prSet phldrT="[Text]"/>
      <dgm:spPr/>
      <dgm:t>
        <a:bodyPr/>
        <a:lstStyle/>
        <a:p>
          <a:r>
            <a:rPr lang="en-US" dirty="0" smtClean="0"/>
            <a:t>Linux</a:t>
          </a:r>
          <a:endParaRPr lang="en-US" dirty="0"/>
        </a:p>
      </dgm:t>
    </dgm:pt>
    <dgm:pt modelId="{5220B9C6-C434-467F-9E02-789AA7DF9340}" type="parTrans" cxnId="{DBB3A214-EC69-4446-A2F4-B0A5B57FBBDA}">
      <dgm:prSet/>
      <dgm:spPr/>
      <dgm:t>
        <a:bodyPr/>
        <a:lstStyle/>
        <a:p>
          <a:endParaRPr lang="en-US"/>
        </a:p>
      </dgm:t>
    </dgm:pt>
    <dgm:pt modelId="{38FD4230-9E7B-4A8C-AC9C-F3B3C5CEEE71}" type="sibTrans" cxnId="{DBB3A214-EC69-4446-A2F4-B0A5B57FBBDA}">
      <dgm:prSet/>
      <dgm:spPr/>
      <dgm:t>
        <a:bodyPr/>
        <a:lstStyle/>
        <a:p>
          <a:endParaRPr lang="en-US"/>
        </a:p>
      </dgm:t>
    </dgm:pt>
    <dgm:pt modelId="{FC7D30E0-D410-43DC-8DB5-BAF95C6CF716}">
      <dgm:prSet phldrT="[Text]"/>
      <dgm:spPr/>
      <dgm:t>
        <a:bodyPr/>
        <a:lstStyle/>
        <a:p>
          <a:r>
            <a:rPr lang="en-US" dirty="0" smtClean="0"/>
            <a:t>VxWorks</a:t>
          </a:r>
          <a:endParaRPr lang="en-US" dirty="0"/>
        </a:p>
      </dgm:t>
    </dgm:pt>
    <dgm:pt modelId="{F17BB7FE-4DD3-4E17-8C87-57701EA69757}" type="parTrans" cxnId="{6FECC230-B659-4F77-B87C-28BE480B450E}">
      <dgm:prSet/>
      <dgm:spPr/>
      <dgm:t>
        <a:bodyPr/>
        <a:lstStyle/>
        <a:p>
          <a:endParaRPr lang="en-US"/>
        </a:p>
      </dgm:t>
    </dgm:pt>
    <dgm:pt modelId="{358A775C-9F68-449D-A2BC-DAA672118379}" type="sibTrans" cxnId="{6FECC230-B659-4F77-B87C-28BE480B450E}">
      <dgm:prSet/>
      <dgm:spPr/>
      <dgm:t>
        <a:bodyPr/>
        <a:lstStyle/>
        <a:p>
          <a:endParaRPr lang="en-US"/>
        </a:p>
      </dgm:t>
    </dgm:pt>
    <dgm:pt modelId="{C8116134-1B63-41F0-872C-5D01BABE6707}" type="pres">
      <dgm:prSet presAssocID="{6C53F43B-87F8-4E1D-8AFD-4894F2C60047}" presName="Name0" presStyleCnt="0">
        <dgm:presLayoutVars>
          <dgm:dir/>
          <dgm:animLvl val="lvl"/>
          <dgm:resizeHandles val="exact"/>
        </dgm:presLayoutVars>
      </dgm:prSet>
      <dgm:spPr/>
    </dgm:pt>
    <dgm:pt modelId="{E51F80F4-918D-4AEB-ADD0-2BA6460B4576}" type="pres">
      <dgm:prSet presAssocID="{262EF4E9-31A9-42EB-BC1B-8D9A03329A38}" presName="Name8" presStyleCnt="0"/>
      <dgm:spPr/>
    </dgm:pt>
    <dgm:pt modelId="{C43BD423-C376-4CE4-B779-EE285F8391C1}" type="pres">
      <dgm:prSet presAssocID="{262EF4E9-31A9-42EB-BC1B-8D9A03329A38}" presName="level" presStyleLbl="node1" presStyleIdx="0" presStyleCnt="4">
        <dgm:presLayoutVars>
          <dgm:chMax val="1"/>
          <dgm:bulletEnabled val="1"/>
        </dgm:presLayoutVars>
      </dgm:prSet>
      <dgm:spPr/>
      <dgm:t>
        <a:bodyPr/>
        <a:lstStyle/>
        <a:p>
          <a:endParaRPr lang="en-US"/>
        </a:p>
      </dgm:t>
    </dgm:pt>
    <dgm:pt modelId="{268E428F-CC86-40F0-810A-62AF58399E9D}" type="pres">
      <dgm:prSet presAssocID="{262EF4E9-31A9-42EB-BC1B-8D9A03329A38}" presName="levelTx" presStyleLbl="revTx" presStyleIdx="0" presStyleCnt="0">
        <dgm:presLayoutVars>
          <dgm:chMax val="1"/>
          <dgm:bulletEnabled val="1"/>
        </dgm:presLayoutVars>
      </dgm:prSet>
      <dgm:spPr/>
      <dgm:t>
        <a:bodyPr/>
        <a:lstStyle/>
        <a:p>
          <a:endParaRPr lang="en-US"/>
        </a:p>
      </dgm:t>
    </dgm:pt>
    <dgm:pt modelId="{C5F055AC-CB54-41D7-B644-F94D972A814A}" type="pres">
      <dgm:prSet presAssocID="{B8521C8E-B41F-4633-A1F5-ED86D5C5806E}" presName="Name8" presStyleCnt="0"/>
      <dgm:spPr/>
    </dgm:pt>
    <dgm:pt modelId="{E5B23933-2AC5-4D16-826B-082D93EB92F3}" type="pres">
      <dgm:prSet presAssocID="{B8521C8E-B41F-4633-A1F5-ED86D5C5806E}" presName="acctBkgd" presStyleLbl="alignAcc1" presStyleIdx="0" presStyleCnt="3"/>
      <dgm:spPr/>
      <dgm:t>
        <a:bodyPr/>
        <a:lstStyle/>
        <a:p>
          <a:endParaRPr lang="en-US"/>
        </a:p>
      </dgm:t>
    </dgm:pt>
    <dgm:pt modelId="{3D0408A3-D1BD-42FA-841D-0708D40B52D7}" type="pres">
      <dgm:prSet presAssocID="{B8521C8E-B41F-4633-A1F5-ED86D5C5806E}" presName="acctTx" presStyleLbl="alignAcc1" presStyleIdx="0" presStyleCnt="3">
        <dgm:presLayoutVars>
          <dgm:bulletEnabled val="1"/>
        </dgm:presLayoutVars>
      </dgm:prSet>
      <dgm:spPr/>
      <dgm:t>
        <a:bodyPr/>
        <a:lstStyle/>
        <a:p>
          <a:endParaRPr lang="en-US"/>
        </a:p>
      </dgm:t>
    </dgm:pt>
    <dgm:pt modelId="{0A205D7E-1574-4444-9DC0-7984B62753CF}" type="pres">
      <dgm:prSet presAssocID="{B8521C8E-B41F-4633-A1F5-ED86D5C5806E}" presName="level" presStyleLbl="node1" presStyleIdx="1" presStyleCnt="4">
        <dgm:presLayoutVars>
          <dgm:chMax val="1"/>
          <dgm:bulletEnabled val="1"/>
        </dgm:presLayoutVars>
      </dgm:prSet>
      <dgm:spPr/>
      <dgm:t>
        <a:bodyPr/>
        <a:lstStyle/>
        <a:p>
          <a:endParaRPr lang="en-US"/>
        </a:p>
      </dgm:t>
    </dgm:pt>
    <dgm:pt modelId="{2488254C-EEFD-4CF7-91EB-49F8A2D2B283}" type="pres">
      <dgm:prSet presAssocID="{B8521C8E-B41F-4633-A1F5-ED86D5C5806E}" presName="levelTx" presStyleLbl="revTx" presStyleIdx="0" presStyleCnt="0">
        <dgm:presLayoutVars>
          <dgm:chMax val="1"/>
          <dgm:bulletEnabled val="1"/>
        </dgm:presLayoutVars>
      </dgm:prSet>
      <dgm:spPr/>
      <dgm:t>
        <a:bodyPr/>
        <a:lstStyle/>
        <a:p>
          <a:endParaRPr lang="en-US"/>
        </a:p>
      </dgm:t>
    </dgm:pt>
    <dgm:pt modelId="{EAD32313-C693-44F8-BEA4-A9D9FE690455}" type="pres">
      <dgm:prSet presAssocID="{93ECFE69-27C9-4304-9124-E472C51714F5}" presName="Name8" presStyleCnt="0"/>
      <dgm:spPr/>
    </dgm:pt>
    <dgm:pt modelId="{9704B076-2333-4676-A1CE-7B32425E7E32}" type="pres">
      <dgm:prSet presAssocID="{93ECFE69-27C9-4304-9124-E472C51714F5}" presName="acctBkgd" presStyleLbl="alignAcc1" presStyleIdx="1" presStyleCnt="3"/>
      <dgm:spPr/>
      <dgm:t>
        <a:bodyPr/>
        <a:lstStyle/>
        <a:p>
          <a:endParaRPr lang="en-US"/>
        </a:p>
      </dgm:t>
    </dgm:pt>
    <dgm:pt modelId="{31060768-F48E-4DDD-9606-60574C1F6DB7}" type="pres">
      <dgm:prSet presAssocID="{93ECFE69-27C9-4304-9124-E472C51714F5}" presName="acctTx" presStyleLbl="alignAcc1" presStyleIdx="1" presStyleCnt="3">
        <dgm:presLayoutVars>
          <dgm:bulletEnabled val="1"/>
        </dgm:presLayoutVars>
      </dgm:prSet>
      <dgm:spPr/>
      <dgm:t>
        <a:bodyPr/>
        <a:lstStyle/>
        <a:p>
          <a:endParaRPr lang="en-US"/>
        </a:p>
      </dgm:t>
    </dgm:pt>
    <dgm:pt modelId="{DAB605A2-54E7-422E-A9FA-D7AF4885A742}" type="pres">
      <dgm:prSet presAssocID="{93ECFE69-27C9-4304-9124-E472C51714F5}" presName="level" presStyleLbl="node1" presStyleIdx="2" presStyleCnt="4">
        <dgm:presLayoutVars>
          <dgm:chMax val="1"/>
          <dgm:bulletEnabled val="1"/>
        </dgm:presLayoutVars>
      </dgm:prSet>
      <dgm:spPr/>
      <dgm:t>
        <a:bodyPr/>
        <a:lstStyle/>
        <a:p>
          <a:endParaRPr lang="en-US"/>
        </a:p>
      </dgm:t>
    </dgm:pt>
    <dgm:pt modelId="{F56FD0EC-4F65-404A-84C3-28F5FDCF24C2}" type="pres">
      <dgm:prSet presAssocID="{93ECFE69-27C9-4304-9124-E472C51714F5}" presName="levelTx" presStyleLbl="revTx" presStyleIdx="0" presStyleCnt="0">
        <dgm:presLayoutVars>
          <dgm:chMax val="1"/>
          <dgm:bulletEnabled val="1"/>
        </dgm:presLayoutVars>
      </dgm:prSet>
      <dgm:spPr/>
      <dgm:t>
        <a:bodyPr/>
        <a:lstStyle/>
        <a:p>
          <a:endParaRPr lang="en-US"/>
        </a:p>
      </dgm:t>
    </dgm:pt>
    <dgm:pt modelId="{26BF9904-9FF3-4214-B3E3-649209417975}" type="pres">
      <dgm:prSet presAssocID="{1CBC0D9F-9FE1-4F03-BEBD-71EBD64D3745}" presName="Name8" presStyleCnt="0"/>
      <dgm:spPr/>
    </dgm:pt>
    <dgm:pt modelId="{E9FD5B3F-C38E-408A-9102-C22B62552794}" type="pres">
      <dgm:prSet presAssocID="{1CBC0D9F-9FE1-4F03-BEBD-71EBD64D3745}" presName="acctBkgd" presStyleLbl="alignAcc1" presStyleIdx="2" presStyleCnt="3"/>
      <dgm:spPr/>
      <dgm:t>
        <a:bodyPr/>
        <a:lstStyle/>
        <a:p>
          <a:endParaRPr lang="en-US"/>
        </a:p>
      </dgm:t>
    </dgm:pt>
    <dgm:pt modelId="{9AF0E1F7-3E9E-4556-9F85-D65DCD27B8D0}" type="pres">
      <dgm:prSet presAssocID="{1CBC0D9F-9FE1-4F03-BEBD-71EBD64D3745}" presName="acctTx" presStyleLbl="alignAcc1" presStyleIdx="2" presStyleCnt="3">
        <dgm:presLayoutVars>
          <dgm:bulletEnabled val="1"/>
        </dgm:presLayoutVars>
      </dgm:prSet>
      <dgm:spPr/>
      <dgm:t>
        <a:bodyPr/>
        <a:lstStyle/>
        <a:p>
          <a:endParaRPr lang="en-US"/>
        </a:p>
      </dgm:t>
    </dgm:pt>
    <dgm:pt modelId="{6F4B3F63-0590-4B08-A63F-9830D9550085}" type="pres">
      <dgm:prSet presAssocID="{1CBC0D9F-9FE1-4F03-BEBD-71EBD64D3745}" presName="level" presStyleLbl="node1" presStyleIdx="3" presStyleCnt="4">
        <dgm:presLayoutVars>
          <dgm:chMax val="1"/>
          <dgm:bulletEnabled val="1"/>
        </dgm:presLayoutVars>
      </dgm:prSet>
      <dgm:spPr/>
      <dgm:t>
        <a:bodyPr/>
        <a:lstStyle/>
        <a:p>
          <a:endParaRPr lang="en-US"/>
        </a:p>
      </dgm:t>
    </dgm:pt>
    <dgm:pt modelId="{3272526A-F711-4719-A955-371FA6D32232}" type="pres">
      <dgm:prSet presAssocID="{1CBC0D9F-9FE1-4F03-BEBD-71EBD64D3745}" presName="levelTx" presStyleLbl="revTx" presStyleIdx="0" presStyleCnt="0">
        <dgm:presLayoutVars>
          <dgm:chMax val="1"/>
          <dgm:bulletEnabled val="1"/>
        </dgm:presLayoutVars>
      </dgm:prSet>
      <dgm:spPr/>
      <dgm:t>
        <a:bodyPr/>
        <a:lstStyle/>
        <a:p>
          <a:endParaRPr lang="en-US"/>
        </a:p>
      </dgm:t>
    </dgm:pt>
  </dgm:ptLst>
  <dgm:cxnLst>
    <dgm:cxn modelId="{E7D72B0C-EA73-4A92-93A0-BF7A590D0B4A}" srcId="{6C53F43B-87F8-4E1D-8AFD-4894F2C60047}" destId="{262EF4E9-31A9-42EB-BC1B-8D9A03329A38}" srcOrd="0" destOrd="0" parTransId="{38BFB396-A1A6-4C90-908E-0B7768FB2CE2}" sibTransId="{E2D855C4-7D3A-40C7-ACF4-26A73EEE4635}"/>
    <dgm:cxn modelId="{6FECC230-B659-4F77-B87C-28BE480B450E}" srcId="{1CBC0D9F-9FE1-4F03-BEBD-71EBD64D3745}" destId="{FC7D30E0-D410-43DC-8DB5-BAF95C6CF716}" srcOrd="1" destOrd="0" parTransId="{F17BB7FE-4DD3-4E17-8C87-57701EA69757}" sibTransId="{358A775C-9F68-449D-A2BC-DAA672118379}"/>
    <dgm:cxn modelId="{EE0C4317-2E45-4D33-A399-F2C514C64528}" type="presOf" srcId="{B8521C8E-B41F-4633-A1F5-ED86D5C5806E}" destId="{2488254C-EEFD-4CF7-91EB-49F8A2D2B283}" srcOrd="1" destOrd="0" presId="urn:microsoft.com/office/officeart/2005/8/layout/pyramid1"/>
    <dgm:cxn modelId="{7FE43BC8-8F3F-41CD-8E28-E5E03DC5E294}" srcId="{6C53F43B-87F8-4E1D-8AFD-4894F2C60047}" destId="{B8521C8E-B41F-4633-A1F5-ED86D5C5806E}" srcOrd="1" destOrd="0" parTransId="{99F9063D-F8EC-418F-8533-8D28A9EE57DA}" sibTransId="{8CB12D6A-399B-4841-8904-9D12527BD3A4}"/>
    <dgm:cxn modelId="{38B3EFD3-F412-4D89-980A-9E9EEC94465F}" type="presOf" srcId="{1CBC0D9F-9FE1-4F03-BEBD-71EBD64D3745}" destId="{6F4B3F63-0590-4B08-A63F-9830D9550085}" srcOrd="0" destOrd="0" presId="urn:microsoft.com/office/officeart/2005/8/layout/pyramid1"/>
    <dgm:cxn modelId="{3A991116-70AA-4C78-B580-056DEA7A253F}" type="presOf" srcId="{B8521C8E-B41F-4633-A1F5-ED86D5C5806E}" destId="{0A205D7E-1574-4444-9DC0-7984B62753CF}" srcOrd="0" destOrd="0" presId="urn:microsoft.com/office/officeart/2005/8/layout/pyramid1"/>
    <dgm:cxn modelId="{D22A6F94-A634-4AFF-ABEC-1BB6DCB6A3FE}" type="presOf" srcId="{E5E8E4BE-D0FE-4703-9004-AAF4AB2B268A}" destId="{E5B23933-2AC5-4D16-826B-082D93EB92F3}" srcOrd="0" destOrd="0" presId="urn:microsoft.com/office/officeart/2005/8/layout/pyramid1"/>
    <dgm:cxn modelId="{8E1C9B63-2860-458E-B1C3-F70589590862}" srcId="{6C53F43B-87F8-4E1D-8AFD-4894F2C60047}" destId="{1CBC0D9F-9FE1-4F03-BEBD-71EBD64D3745}" srcOrd="3" destOrd="0" parTransId="{F7B4DE8C-8242-433B-B281-2F1800FE2A42}" sibTransId="{985417CA-DE8C-4792-B788-FFE1544F66E7}"/>
    <dgm:cxn modelId="{CF38D3BE-FCFA-4261-9665-24A8CF1964F6}" type="presOf" srcId="{891BDA7E-1866-4B4C-956B-3DFAA76D34AE}" destId="{31060768-F48E-4DDD-9606-60574C1F6DB7}" srcOrd="1" destOrd="0" presId="urn:microsoft.com/office/officeart/2005/8/layout/pyramid1"/>
    <dgm:cxn modelId="{DBB3A214-EC69-4446-A2F4-B0A5B57FBBDA}" srcId="{1CBC0D9F-9FE1-4F03-BEBD-71EBD64D3745}" destId="{C7A423A2-8C86-433D-A389-0C2F4C3E1D90}" srcOrd="0" destOrd="0" parTransId="{5220B9C6-C434-467F-9E02-789AA7DF9340}" sibTransId="{38FD4230-9E7B-4A8C-AC9C-F3B3C5CEEE71}"/>
    <dgm:cxn modelId="{D2B71C81-6008-4A1E-B1F8-F73BB5D68DAD}" srcId="{6C53F43B-87F8-4E1D-8AFD-4894F2C60047}" destId="{93ECFE69-27C9-4304-9124-E472C51714F5}" srcOrd="2" destOrd="0" parTransId="{42818A38-05DF-412F-BF0F-CD876D87E3D6}" sibTransId="{A6387906-3646-4948-B8D5-094C097FEB97}"/>
    <dgm:cxn modelId="{5ABA96BA-9D58-47DB-99FC-BAD2D51B1F09}" type="presOf" srcId="{E5E8E4BE-D0FE-4703-9004-AAF4AB2B268A}" destId="{3D0408A3-D1BD-42FA-841D-0708D40B52D7}" srcOrd="1" destOrd="0" presId="urn:microsoft.com/office/officeart/2005/8/layout/pyramid1"/>
    <dgm:cxn modelId="{25A21D8B-19B1-4396-B01A-6CADEC299321}" type="presOf" srcId="{93ECFE69-27C9-4304-9124-E472C51714F5}" destId="{F56FD0EC-4F65-404A-84C3-28F5FDCF24C2}" srcOrd="1" destOrd="0" presId="urn:microsoft.com/office/officeart/2005/8/layout/pyramid1"/>
    <dgm:cxn modelId="{B46885AA-9270-4E7D-819E-F363D390EDB5}" type="presOf" srcId="{EF6F62B5-23BA-4C40-B641-778F0330CB9D}" destId="{E5B23933-2AC5-4D16-826B-082D93EB92F3}" srcOrd="0" destOrd="1" presId="urn:microsoft.com/office/officeart/2005/8/layout/pyramid1"/>
    <dgm:cxn modelId="{40D471E4-1825-43DF-B1E5-321912EE1CC5}" type="presOf" srcId="{C7A423A2-8C86-433D-A389-0C2F4C3E1D90}" destId="{9AF0E1F7-3E9E-4556-9F85-D65DCD27B8D0}" srcOrd="1" destOrd="0" presId="urn:microsoft.com/office/officeart/2005/8/layout/pyramid1"/>
    <dgm:cxn modelId="{82EF1341-5A71-4679-BCE7-83E9C4D4163F}" type="presOf" srcId="{EF6F62B5-23BA-4C40-B641-778F0330CB9D}" destId="{3D0408A3-D1BD-42FA-841D-0708D40B52D7}" srcOrd="1" destOrd="1" presId="urn:microsoft.com/office/officeart/2005/8/layout/pyramid1"/>
    <dgm:cxn modelId="{4F427C56-7AB5-48D2-ACAE-51DEC6EA3AD7}" type="presOf" srcId="{FC7D30E0-D410-43DC-8DB5-BAF95C6CF716}" destId="{E9FD5B3F-C38E-408A-9102-C22B62552794}" srcOrd="0" destOrd="1" presId="urn:microsoft.com/office/officeart/2005/8/layout/pyramid1"/>
    <dgm:cxn modelId="{DE36B981-C0F8-436D-A54F-DD073BF3B26D}" type="presOf" srcId="{6C53F43B-87F8-4E1D-8AFD-4894F2C60047}" destId="{C8116134-1B63-41F0-872C-5D01BABE6707}" srcOrd="0" destOrd="0" presId="urn:microsoft.com/office/officeart/2005/8/layout/pyramid1"/>
    <dgm:cxn modelId="{6C328EF3-D8B1-487F-BA36-12ADF29BCC12}" type="presOf" srcId="{1CBC0D9F-9FE1-4F03-BEBD-71EBD64D3745}" destId="{3272526A-F711-4719-A955-371FA6D32232}" srcOrd="1" destOrd="0" presId="urn:microsoft.com/office/officeart/2005/8/layout/pyramid1"/>
    <dgm:cxn modelId="{88443A52-D4F6-439F-9321-25B6622A1BFA}" type="presOf" srcId="{891BDA7E-1866-4B4C-956B-3DFAA76D34AE}" destId="{9704B076-2333-4676-A1CE-7B32425E7E32}" srcOrd="0" destOrd="0" presId="urn:microsoft.com/office/officeart/2005/8/layout/pyramid1"/>
    <dgm:cxn modelId="{83C35349-B8A6-4F1D-9D90-5B9BF73D26FC}" srcId="{B8521C8E-B41F-4633-A1F5-ED86D5C5806E}" destId="{EF6F62B5-23BA-4C40-B641-778F0330CB9D}" srcOrd="1" destOrd="0" parTransId="{B6A4BBD7-D507-454D-8042-A220AD113986}" sibTransId="{8AA32B90-4005-4EFE-BDD2-1B9964E75085}"/>
    <dgm:cxn modelId="{8E291BF4-9077-4895-A2D4-697963BC4E6C}" type="presOf" srcId="{262EF4E9-31A9-42EB-BC1B-8D9A03329A38}" destId="{268E428F-CC86-40F0-810A-62AF58399E9D}" srcOrd="1" destOrd="0" presId="urn:microsoft.com/office/officeart/2005/8/layout/pyramid1"/>
    <dgm:cxn modelId="{6E5B38EA-6D9D-4DCF-AC59-FBA7DB166CB4}" type="presOf" srcId="{C7A423A2-8C86-433D-A389-0C2F4C3E1D90}" destId="{E9FD5B3F-C38E-408A-9102-C22B62552794}" srcOrd="0" destOrd="0" presId="urn:microsoft.com/office/officeart/2005/8/layout/pyramid1"/>
    <dgm:cxn modelId="{E00E8FB3-3A3C-4FD7-9ACA-50E0EFE048D1}" type="presOf" srcId="{93ECFE69-27C9-4304-9124-E472C51714F5}" destId="{DAB605A2-54E7-422E-A9FA-D7AF4885A742}" srcOrd="0" destOrd="0" presId="urn:microsoft.com/office/officeart/2005/8/layout/pyramid1"/>
    <dgm:cxn modelId="{47903716-4D1A-418F-98A5-B58E895498FD}" srcId="{B8521C8E-B41F-4633-A1F5-ED86D5C5806E}" destId="{E5E8E4BE-D0FE-4703-9004-AAF4AB2B268A}" srcOrd="0" destOrd="0" parTransId="{8848407F-6237-406F-A1FC-6C186F6A04D4}" sibTransId="{1BF2008B-088C-4240-8900-8B4856F794E5}"/>
    <dgm:cxn modelId="{6F354140-CBA4-4EC1-8278-38D1A4D924DA}" type="presOf" srcId="{262EF4E9-31A9-42EB-BC1B-8D9A03329A38}" destId="{C43BD423-C376-4CE4-B779-EE285F8391C1}" srcOrd="0" destOrd="0" presId="urn:microsoft.com/office/officeart/2005/8/layout/pyramid1"/>
    <dgm:cxn modelId="{2027ADDF-A103-45BB-9FF2-5A44370A6F55}" type="presOf" srcId="{FC7D30E0-D410-43DC-8DB5-BAF95C6CF716}" destId="{9AF0E1F7-3E9E-4556-9F85-D65DCD27B8D0}" srcOrd="1" destOrd="1" presId="urn:microsoft.com/office/officeart/2005/8/layout/pyramid1"/>
    <dgm:cxn modelId="{8EDEDB51-F59D-409C-A307-1B1EBFC824E5}" srcId="{93ECFE69-27C9-4304-9124-E472C51714F5}" destId="{891BDA7E-1866-4B4C-956B-3DFAA76D34AE}" srcOrd="0" destOrd="0" parTransId="{EEBF5AFF-3959-4290-A83A-A6F3CFD63557}" sibTransId="{B98D1073-DC8F-407A-AF47-749BD3F81916}"/>
    <dgm:cxn modelId="{9B8DA4DC-88D0-4D29-A5B1-16135066740F}" type="presParOf" srcId="{C8116134-1B63-41F0-872C-5D01BABE6707}" destId="{E51F80F4-918D-4AEB-ADD0-2BA6460B4576}" srcOrd="0" destOrd="0" presId="urn:microsoft.com/office/officeart/2005/8/layout/pyramid1"/>
    <dgm:cxn modelId="{1D15E7A1-41F8-4043-95C8-2E6641DEF1F3}" type="presParOf" srcId="{E51F80F4-918D-4AEB-ADD0-2BA6460B4576}" destId="{C43BD423-C376-4CE4-B779-EE285F8391C1}" srcOrd="0" destOrd="0" presId="urn:microsoft.com/office/officeart/2005/8/layout/pyramid1"/>
    <dgm:cxn modelId="{3ACF7F03-A464-4387-8D14-E2E109893CF5}" type="presParOf" srcId="{E51F80F4-918D-4AEB-ADD0-2BA6460B4576}" destId="{268E428F-CC86-40F0-810A-62AF58399E9D}" srcOrd="1" destOrd="0" presId="urn:microsoft.com/office/officeart/2005/8/layout/pyramid1"/>
    <dgm:cxn modelId="{C86E2DE8-FE67-4A57-A271-7990F8E2CFAC}" type="presParOf" srcId="{C8116134-1B63-41F0-872C-5D01BABE6707}" destId="{C5F055AC-CB54-41D7-B644-F94D972A814A}" srcOrd="1" destOrd="0" presId="urn:microsoft.com/office/officeart/2005/8/layout/pyramid1"/>
    <dgm:cxn modelId="{C1C86E7B-99F3-44DD-8F5C-C09FFFD0BEA3}" type="presParOf" srcId="{C5F055AC-CB54-41D7-B644-F94D972A814A}" destId="{E5B23933-2AC5-4D16-826B-082D93EB92F3}" srcOrd="0" destOrd="0" presId="urn:microsoft.com/office/officeart/2005/8/layout/pyramid1"/>
    <dgm:cxn modelId="{73BF1798-9579-4EA2-89B4-BF4F5DB1D724}" type="presParOf" srcId="{C5F055AC-CB54-41D7-B644-F94D972A814A}" destId="{3D0408A3-D1BD-42FA-841D-0708D40B52D7}" srcOrd="1" destOrd="0" presId="urn:microsoft.com/office/officeart/2005/8/layout/pyramid1"/>
    <dgm:cxn modelId="{2D4FB809-6F61-4836-AC95-AA75C227B750}" type="presParOf" srcId="{C5F055AC-CB54-41D7-B644-F94D972A814A}" destId="{0A205D7E-1574-4444-9DC0-7984B62753CF}" srcOrd="2" destOrd="0" presId="urn:microsoft.com/office/officeart/2005/8/layout/pyramid1"/>
    <dgm:cxn modelId="{D8CE57D9-4B3F-47D3-8C78-E878D5BE7A2C}" type="presParOf" srcId="{C5F055AC-CB54-41D7-B644-F94D972A814A}" destId="{2488254C-EEFD-4CF7-91EB-49F8A2D2B283}" srcOrd="3" destOrd="0" presId="urn:microsoft.com/office/officeart/2005/8/layout/pyramid1"/>
    <dgm:cxn modelId="{7E7462C9-40E9-431D-94D6-C5F590D83081}" type="presParOf" srcId="{C8116134-1B63-41F0-872C-5D01BABE6707}" destId="{EAD32313-C693-44F8-BEA4-A9D9FE690455}" srcOrd="2" destOrd="0" presId="urn:microsoft.com/office/officeart/2005/8/layout/pyramid1"/>
    <dgm:cxn modelId="{3DCD4292-AE8F-4A93-890B-9DC1A375B5BD}" type="presParOf" srcId="{EAD32313-C693-44F8-BEA4-A9D9FE690455}" destId="{9704B076-2333-4676-A1CE-7B32425E7E32}" srcOrd="0" destOrd="0" presId="urn:microsoft.com/office/officeart/2005/8/layout/pyramid1"/>
    <dgm:cxn modelId="{DD1120FD-7D4F-467D-9584-6CE1C862A6DD}" type="presParOf" srcId="{EAD32313-C693-44F8-BEA4-A9D9FE690455}" destId="{31060768-F48E-4DDD-9606-60574C1F6DB7}" srcOrd="1" destOrd="0" presId="urn:microsoft.com/office/officeart/2005/8/layout/pyramid1"/>
    <dgm:cxn modelId="{63A43362-9ADD-47C8-A42F-F9E2BAF25242}" type="presParOf" srcId="{EAD32313-C693-44F8-BEA4-A9D9FE690455}" destId="{DAB605A2-54E7-422E-A9FA-D7AF4885A742}" srcOrd="2" destOrd="0" presId="urn:microsoft.com/office/officeart/2005/8/layout/pyramid1"/>
    <dgm:cxn modelId="{1E804C95-865F-4FB2-83EC-A1DE4B5356EB}" type="presParOf" srcId="{EAD32313-C693-44F8-BEA4-A9D9FE690455}" destId="{F56FD0EC-4F65-404A-84C3-28F5FDCF24C2}" srcOrd="3" destOrd="0" presId="urn:microsoft.com/office/officeart/2005/8/layout/pyramid1"/>
    <dgm:cxn modelId="{16DE6E02-E33D-4CCF-8A61-E01B5BA7AA23}" type="presParOf" srcId="{C8116134-1B63-41F0-872C-5D01BABE6707}" destId="{26BF9904-9FF3-4214-B3E3-649209417975}" srcOrd="3" destOrd="0" presId="urn:microsoft.com/office/officeart/2005/8/layout/pyramid1"/>
    <dgm:cxn modelId="{D8B4E9A1-A4FB-4889-AD67-33BB394D6405}" type="presParOf" srcId="{26BF9904-9FF3-4214-B3E3-649209417975}" destId="{E9FD5B3F-C38E-408A-9102-C22B62552794}" srcOrd="0" destOrd="0" presId="urn:microsoft.com/office/officeart/2005/8/layout/pyramid1"/>
    <dgm:cxn modelId="{3D0B6ABB-1B86-45B5-8584-FD28612C6E3D}" type="presParOf" srcId="{26BF9904-9FF3-4214-B3E3-649209417975}" destId="{9AF0E1F7-3E9E-4556-9F85-D65DCD27B8D0}" srcOrd="1" destOrd="0" presId="urn:microsoft.com/office/officeart/2005/8/layout/pyramid1"/>
    <dgm:cxn modelId="{4BB8B4AB-49B0-4D5C-B225-68C74FD0A686}" type="presParOf" srcId="{26BF9904-9FF3-4214-B3E3-649209417975}" destId="{6F4B3F63-0590-4B08-A63F-9830D9550085}" srcOrd="2" destOrd="0" presId="urn:microsoft.com/office/officeart/2005/8/layout/pyramid1"/>
    <dgm:cxn modelId="{D962CEA3-0628-4C25-88B2-37E93727AB8D}" type="presParOf" srcId="{26BF9904-9FF3-4214-B3E3-649209417975}" destId="{3272526A-F711-4719-A955-371FA6D32232}"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DFBD94-7905-4CF1-BF71-97E62E146B6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C48F3996-4AE3-4B1D-AFBB-F13A3D9E29A0}">
      <dgm:prSet phldrT="[Text]"/>
      <dgm:spPr/>
      <dgm:t>
        <a:bodyPr/>
        <a:lstStyle/>
        <a:p>
          <a:r>
            <a:rPr lang="en-US" dirty="0" smtClean="0"/>
            <a:t>ROM</a:t>
          </a:r>
          <a:endParaRPr lang="en-US" dirty="0"/>
        </a:p>
      </dgm:t>
    </dgm:pt>
    <dgm:pt modelId="{1D227824-E017-4234-BB6B-750F937CAE65}" type="parTrans" cxnId="{59053467-DFC6-48DD-AC13-2D9243560C5F}">
      <dgm:prSet/>
      <dgm:spPr/>
      <dgm:t>
        <a:bodyPr/>
        <a:lstStyle/>
        <a:p>
          <a:endParaRPr lang="en-US"/>
        </a:p>
      </dgm:t>
    </dgm:pt>
    <dgm:pt modelId="{3BD0C202-7AE7-4779-A062-67F7CDBA6744}" type="sibTrans" cxnId="{59053467-DFC6-48DD-AC13-2D9243560C5F}">
      <dgm:prSet/>
      <dgm:spPr/>
      <dgm:t>
        <a:bodyPr/>
        <a:lstStyle/>
        <a:p>
          <a:endParaRPr lang="en-US"/>
        </a:p>
      </dgm:t>
    </dgm:pt>
    <dgm:pt modelId="{03005B5C-29B3-4E26-AD77-63D3592AC852}">
      <dgm:prSet phldrT="[Text]"/>
      <dgm:spPr/>
      <dgm:t>
        <a:bodyPr/>
        <a:lstStyle/>
        <a:p>
          <a:r>
            <a:rPr lang="en-US" dirty="0" smtClean="0"/>
            <a:t>Sample MIO pins to determine boot source (SD/NAND/SPI)</a:t>
          </a:r>
          <a:endParaRPr lang="en-US" dirty="0"/>
        </a:p>
      </dgm:t>
    </dgm:pt>
    <dgm:pt modelId="{126E1669-2C48-4A57-B3F6-E4B2DAD3A06F}" type="parTrans" cxnId="{F0390649-31AE-4AB0-9AD2-A2D46C3A1802}">
      <dgm:prSet/>
      <dgm:spPr/>
      <dgm:t>
        <a:bodyPr/>
        <a:lstStyle/>
        <a:p>
          <a:endParaRPr lang="en-US"/>
        </a:p>
      </dgm:t>
    </dgm:pt>
    <dgm:pt modelId="{17B125AD-70B8-4EAC-BD6D-204768EDDCE5}" type="sibTrans" cxnId="{F0390649-31AE-4AB0-9AD2-A2D46C3A1802}">
      <dgm:prSet/>
      <dgm:spPr/>
      <dgm:t>
        <a:bodyPr/>
        <a:lstStyle/>
        <a:p>
          <a:endParaRPr lang="en-US"/>
        </a:p>
      </dgm:t>
    </dgm:pt>
    <dgm:pt modelId="{F61C8435-591A-4C9E-A799-69F7DB7FC57B}">
      <dgm:prSet phldrT="[Text]"/>
      <dgm:spPr/>
      <dgm:t>
        <a:bodyPr/>
        <a:lstStyle/>
        <a:p>
          <a:r>
            <a:rPr lang="en-US" dirty="0" smtClean="0"/>
            <a:t>Handoff to FSBL</a:t>
          </a:r>
          <a:endParaRPr lang="en-US" dirty="0"/>
        </a:p>
      </dgm:t>
    </dgm:pt>
    <dgm:pt modelId="{79BF76EC-940E-4E91-A3A9-8B654CF8EB33}" type="parTrans" cxnId="{660C1FE5-F5BB-4D32-927D-00F128D59943}">
      <dgm:prSet/>
      <dgm:spPr/>
      <dgm:t>
        <a:bodyPr/>
        <a:lstStyle/>
        <a:p>
          <a:endParaRPr lang="en-US"/>
        </a:p>
      </dgm:t>
    </dgm:pt>
    <dgm:pt modelId="{02E584B3-8A2B-4D09-A66C-385C09AC1E80}" type="sibTrans" cxnId="{660C1FE5-F5BB-4D32-927D-00F128D59943}">
      <dgm:prSet/>
      <dgm:spPr/>
      <dgm:t>
        <a:bodyPr/>
        <a:lstStyle/>
        <a:p>
          <a:endParaRPr lang="en-US"/>
        </a:p>
      </dgm:t>
    </dgm:pt>
    <dgm:pt modelId="{6AA592DB-1747-4A1E-AB4D-8117D790EE49}">
      <dgm:prSet phldrT="[Text]"/>
      <dgm:spPr/>
      <dgm:t>
        <a:bodyPr/>
        <a:lstStyle/>
        <a:p>
          <a:r>
            <a:rPr lang="en-US" dirty="0" smtClean="0"/>
            <a:t>FSBL</a:t>
          </a:r>
          <a:endParaRPr lang="en-US" dirty="0"/>
        </a:p>
      </dgm:t>
    </dgm:pt>
    <dgm:pt modelId="{0A21D570-EA98-40DC-9936-7FF737FF9F2B}" type="parTrans" cxnId="{F66DF399-FAAA-4768-A1A4-2F7FB33F59EB}">
      <dgm:prSet/>
      <dgm:spPr/>
      <dgm:t>
        <a:bodyPr/>
        <a:lstStyle/>
        <a:p>
          <a:endParaRPr lang="en-US"/>
        </a:p>
      </dgm:t>
    </dgm:pt>
    <dgm:pt modelId="{F7676C90-8CEF-43DA-9934-72D3D14697D4}" type="sibTrans" cxnId="{F66DF399-FAAA-4768-A1A4-2F7FB33F59EB}">
      <dgm:prSet/>
      <dgm:spPr/>
      <dgm:t>
        <a:bodyPr/>
        <a:lstStyle/>
        <a:p>
          <a:endParaRPr lang="en-US"/>
        </a:p>
      </dgm:t>
    </dgm:pt>
    <dgm:pt modelId="{A4EE6B59-E793-4EA9-8666-024B42811928}">
      <dgm:prSet phldrT="[Text]"/>
      <dgm:spPr/>
      <dgm:t>
        <a:bodyPr/>
        <a:lstStyle/>
        <a:p>
          <a:r>
            <a:rPr lang="en-US" dirty="0" smtClean="0"/>
            <a:t>Configure DDR3</a:t>
          </a:r>
          <a:endParaRPr lang="en-US" dirty="0"/>
        </a:p>
      </dgm:t>
    </dgm:pt>
    <dgm:pt modelId="{23989A43-87EA-443A-AD70-5BC6E88B13C4}" type="parTrans" cxnId="{4208D3B5-B61D-4765-91CE-37B4283F08F7}">
      <dgm:prSet/>
      <dgm:spPr/>
      <dgm:t>
        <a:bodyPr/>
        <a:lstStyle/>
        <a:p>
          <a:endParaRPr lang="en-US"/>
        </a:p>
      </dgm:t>
    </dgm:pt>
    <dgm:pt modelId="{CA392919-8B14-469F-80EF-12BE01DE3496}" type="sibTrans" cxnId="{4208D3B5-B61D-4765-91CE-37B4283F08F7}">
      <dgm:prSet/>
      <dgm:spPr/>
      <dgm:t>
        <a:bodyPr/>
        <a:lstStyle/>
        <a:p>
          <a:endParaRPr lang="en-US"/>
        </a:p>
      </dgm:t>
    </dgm:pt>
    <dgm:pt modelId="{FAD6C19B-679F-4029-9F68-2DDF15C1F37E}">
      <dgm:prSet phldrT="[Text]"/>
      <dgm:spPr/>
      <dgm:t>
        <a:bodyPr/>
        <a:lstStyle/>
        <a:p>
          <a:r>
            <a:rPr lang="en-US" dirty="0" smtClean="0"/>
            <a:t>Handoff to U-Boot</a:t>
          </a:r>
          <a:endParaRPr lang="en-US" dirty="0"/>
        </a:p>
      </dgm:t>
    </dgm:pt>
    <dgm:pt modelId="{47FC9F10-F28E-42C5-9B6B-ABE0D90F4B19}" type="parTrans" cxnId="{C7DB164B-4BA3-4BF4-A6D6-B47D64436649}">
      <dgm:prSet/>
      <dgm:spPr/>
      <dgm:t>
        <a:bodyPr/>
        <a:lstStyle/>
        <a:p>
          <a:endParaRPr lang="en-US"/>
        </a:p>
      </dgm:t>
    </dgm:pt>
    <dgm:pt modelId="{193B3221-0308-4CD3-A677-E506A79B3CFA}" type="sibTrans" cxnId="{C7DB164B-4BA3-4BF4-A6D6-B47D64436649}">
      <dgm:prSet/>
      <dgm:spPr/>
      <dgm:t>
        <a:bodyPr/>
        <a:lstStyle/>
        <a:p>
          <a:endParaRPr lang="en-US"/>
        </a:p>
      </dgm:t>
    </dgm:pt>
    <dgm:pt modelId="{6E74CCAE-B838-4114-949B-DFC94722EEE5}">
      <dgm:prSet phldrT="[Text]"/>
      <dgm:spPr/>
      <dgm:t>
        <a:bodyPr/>
        <a:lstStyle/>
        <a:p>
          <a:r>
            <a:rPr lang="en-US" dirty="0" smtClean="0"/>
            <a:t>U-Boot</a:t>
          </a:r>
          <a:endParaRPr lang="en-US" dirty="0"/>
        </a:p>
      </dgm:t>
    </dgm:pt>
    <dgm:pt modelId="{E0505CAF-D7ED-4670-96D5-BA8394CEF0EB}" type="parTrans" cxnId="{02F757E5-4B8D-4AF8-BB1F-4CF758CAF6D7}">
      <dgm:prSet/>
      <dgm:spPr/>
      <dgm:t>
        <a:bodyPr/>
        <a:lstStyle/>
        <a:p>
          <a:endParaRPr lang="en-US"/>
        </a:p>
      </dgm:t>
    </dgm:pt>
    <dgm:pt modelId="{7400288A-035D-4B8F-AD20-F0BC7B515755}" type="sibTrans" cxnId="{02F757E5-4B8D-4AF8-BB1F-4CF758CAF6D7}">
      <dgm:prSet/>
      <dgm:spPr/>
      <dgm:t>
        <a:bodyPr/>
        <a:lstStyle/>
        <a:p>
          <a:endParaRPr lang="en-US"/>
        </a:p>
      </dgm:t>
    </dgm:pt>
    <dgm:pt modelId="{DFE959C2-D870-4CA4-9D5B-8851333D0D88}">
      <dgm:prSet phldrT="[Text]"/>
      <dgm:spPr/>
      <dgm:t>
        <a:bodyPr/>
        <a:lstStyle/>
        <a:p>
          <a:r>
            <a:rPr lang="en-US" dirty="0" smtClean="0"/>
            <a:t>Load Device Tree, OS Kernel and </a:t>
          </a:r>
          <a:r>
            <a:rPr lang="en-US" dirty="0" err="1" smtClean="0"/>
            <a:t>Userspace</a:t>
          </a:r>
          <a:endParaRPr lang="en-US" dirty="0"/>
        </a:p>
      </dgm:t>
    </dgm:pt>
    <dgm:pt modelId="{1EC48113-F77F-4E6F-BC5E-DFCA01031D44}" type="parTrans" cxnId="{FCD65CDF-3A42-4CCA-A6F2-48D7BADC4F41}">
      <dgm:prSet/>
      <dgm:spPr/>
      <dgm:t>
        <a:bodyPr/>
        <a:lstStyle/>
        <a:p>
          <a:endParaRPr lang="en-US"/>
        </a:p>
      </dgm:t>
    </dgm:pt>
    <dgm:pt modelId="{80684B9B-3A38-4F08-8352-A03E99595A6B}" type="sibTrans" cxnId="{FCD65CDF-3A42-4CCA-A6F2-48D7BADC4F41}">
      <dgm:prSet/>
      <dgm:spPr/>
      <dgm:t>
        <a:bodyPr/>
        <a:lstStyle/>
        <a:p>
          <a:endParaRPr lang="en-US"/>
        </a:p>
      </dgm:t>
    </dgm:pt>
    <dgm:pt modelId="{69E75BA9-0500-47C4-97CA-3B91BBE5B426}">
      <dgm:prSet phldrT="[Text]"/>
      <dgm:spPr/>
      <dgm:t>
        <a:bodyPr/>
        <a:lstStyle/>
        <a:p>
          <a:r>
            <a:rPr lang="en-US" dirty="0" smtClean="0"/>
            <a:t>[Optionally] Program FPGA Bitstream</a:t>
          </a:r>
          <a:endParaRPr lang="en-US" dirty="0"/>
        </a:p>
      </dgm:t>
    </dgm:pt>
    <dgm:pt modelId="{3CC7DC3A-84C0-4E4C-B6E7-D1103E317A96}" type="parTrans" cxnId="{E9E5B34D-5FEC-4B5C-AC85-CEA41CE73555}">
      <dgm:prSet/>
      <dgm:spPr/>
      <dgm:t>
        <a:bodyPr/>
        <a:lstStyle/>
        <a:p>
          <a:endParaRPr lang="en-US"/>
        </a:p>
      </dgm:t>
    </dgm:pt>
    <dgm:pt modelId="{D447A468-B00B-49DF-ADFF-0E2B5795B26B}" type="sibTrans" cxnId="{E9E5B34D-5FEC-4B5C-AC85-CEA41CE73555}">
      <dgm:prSet/>
      <dgm:spPr/>
      <dgm:t>
        <a:bodyPr/>
        <a:lstStyle/>
        <a:p>
          <a:endParaRPr lang="en-US"/>
        </a:p>
      </dgm:t>
    </dgm:pt>
    <dgm:pt modelId="{D82F8941-BCCF-4F27-A706-76FE26208C14}">
      <dgm:prSet phldrT="[Text]"/>
      <dgm:spPr/>
      <dgm:t>
        <a:bodyPr/>
        <a:lstStyle/>
        <a:p>
          <a:r>
            <a:rPr lang="en-US" dirty="0" smtClean="0"/>
            <a:t>Route ARM Peripherals (MIO vs. FPGA Fabric)</a:t>
          </a:r>
          <a:endParaRPr lang="en-US" dirty="0"/>
        </a:p>
      </dgm:t>
    </dgm:pt>
    <dgm:pt modelId="{F006A56A-7E44-4C47-ABBF-0A80A595D826}" type="parTrans" cxnId="{CDACAD47-DC2D-4FD9-AEF0-D848BECC0FF6}">
      <dgm:prSet/>
      <dgm:spPr/>
      <dgm:t>
        <a:bodyPr/>
        <a:lstStyle/>
        <a:p>
          <a:endParaRPr lang="en-US"/>
        </a:p>
      </dgm:t>
    </dgm:pt>
    <dgm:pt modelId="{2050A059-6ED1-4B9E-9E40-1A86515293BD}" type="sibTrans" cxnId="{CDACAD47-DC2D-4FD9-AEF0-D848BECC0FF6}">
      <dgm:prSet/>
      <dgm:spPr/>
      <dgm:t>
        <a:bodyPr/>
        <a:lstStyle/>
        <a:p>
          <a:endParaRPr lang="en-US"/>
        </a:p>
      </dgm:t>
    </dgm:pt>
    <dgm:pt modelId="{7FEC8461-FAA1-4671-9B30-A832E2D3D37A}">
      <dgm:prSet phldrT="[Text]"/>
      <dgm:spPr/>
      <dgm:t>
        <a:bodyPr/>
        <a:lstStyle/>
        <a:p>
          <a:r>
            <a:rPr lang="en-US" dirty="0" smtClean="0"/>
            <a:t>Handoff to the OS</a:t>
          </a:r>
          <a:endParaRPr lang="en-US" dirty="0"/>
        </a:p>
      </dgm:t>
    </dgm:pt>
    <dgm:pt modelId="{DF05ABB1-2DC7-4AC1-A9E5-364EBC9D3FB9}" type="parTrans" cxnId="{C4011C8B-5E7B-467F-9A52-1EB13C96322B}">
      <dgm:prSet/>
      <dgm:spPr/>
      <dgm:t>
        <a:bodyPr/>
        <a:lstStyle/>
        <a:p>
          <a:endParaRPr lang="en-US"/>
        </a:p>
      </dgm:t>
    </dgm:pt>
    <dgm:pt modelId="{2639A722-B2A0-42D1-9EC8-FFE49574D926}" type="sibTrans" cxnId="{C4011C8B-5E7B-467F-9A52-1EB13C96322B}">
      <dgm:prSet/>
      <dgm:spPr/>
      <dgm:t>
        <a:bodyPr/>
        <a:lstStyle/>
        <a:p>
          <a:endParaRPr lang="en-US"/>
        </a:p>
      </dgm:t>
    </dgm:pt>
    <dgm:pt modelId="{CC70B162-3704-485D-8DBB-E606BE65D37B}">
      <dgm:prSet phldrT="[Text]"/>
      <dgm:spPr/>
      <dgm:t>
        <a:bodyPr/>
        <a:lstStyle/>
        <a:p>
          <a:r>
            <a:rPr lang="en-US" dirty="0" smtClean="0"/>
            <a:t>Linux</a:t>
          </a:r>
          <a:endParaRPr lang="en-US" dirty="0"/>
        </a:p>
      </dgm:t>
    </dgm:pt>
    <dgm:pt modelId="{40C49B34-F304-472F-B874-C8BF62A85A71}" type="parTrans" cxnId="{CF6E49C3-E94F-4147-BE57-E970E6262B74}">
      <dgm:prSet/>
      <dgm:spPr/>
      <dgm:t>
        <a:bodyPr/>
        <a:lstStyle/>
        <a:p>
          <a:endParaRPr lang="en-US"/>
        </a:p>
      </dgm:t>
    </dgm:pt>
    <dgm:pt modelId="{D4CA12D1-0FC6-4196-AED3-592ABB062B1C}" type="sibTrans" cxnId="{CF6E49C3-E94F-4147-BE57-E970E6262B74}">
      <dgm:prSet/>
      <dgm:spPr/>
      <dgm:t>
        <a:bodyPr/>
        <a:lstStyle/>
        <a:p>
          <a:endParaRPr lang="en-US"/>
        </a:p>
      </dgm:t>
    </dgm:pt>
    <dgm:pt modelId="{D5EEAE81-8161-4292-9AC6-86ECA4974AE4}">
      <dgm:prSet phldrT="[Text]"/>
      <dgm:spPr/>
      <dgm:t>
        <a:bodyPr/>
        <a:lstStyle/>
        <a:p>
          <a:r>
            <a:rPr lang="en-US" dirty="0" smtClean="0"/>
            <a:t>Load device drivers</a:t>
          </a:r>
          <a:endParaRPr lang="en-US" dirty="0"/>
        </a:p>
      </dgm:t>
    </dgm:pt>
    <dgm:pt modelId="{A6E3982A-9D9D-40FB-B317-651EF84BF5D8}" type="parTrans" cxnId="{76DA292E-9D8B-47DD-B269-FFBAFCD61BE9}">
      <dgm:prSet/>
      <dgm:spPr/>
      <dgm:t>
        <a:bodyPr/>
        <a:lstStyle/>
        <a:p>
          <a:endParaRPr lang="en-US"/>
        </a:p>
      </dgm:t>
    </dgm:pt>
    <dgm:pt modelId="{939EBEF8-BC8D-44D5-A644-F089493B6FDA}" type="sibTrans" cxnId="{76DA292E-9D8B-47DD-B269-FFBAFCD61BE9}">
      <dgm:prSet/>
      <dgm:spPr/>
      <dgm:t>
        <a:bodyPr/>
        <a:lstStyle/>
        <a:p>
          <a:endParaRPr lang="en-US"/>
        </a:p>
      </dgm:t>
    </dgm:pt>
    <dgm:pt modelId="{D8AF60C8-3CF4-4B69-8B96-4328E9A06922}">
      <dgm:prSet phldrT="[Text]"/>
      <dgm:spPr/>
      <dgm:t>
        <a:bodyPr/>
        <a:lstStyle/>
        <a:p>
          <a:r>
            <a:rPr lang="en-US" dirty="0" smtClean="0"/>
            <a:t>Run application software</a:t>
          </a:r>
          <a:endParaRPr lang="en-US" dirty="0"/>
        </a:p>
      </dgm:t>
    </dgm:pt>
    <dgm:pt modelId="{161D191B-17F2-48FB-B11D-D1463BF0CBD3}" type="parTrans" cxnId="{E23F4DD1-035E-42DA-B8A9-65644FBEE102}">
      <dgm:prSet/>
      <dgm:spPr/>
      <dgm:t>
        <a:bodyPr/>
        <a:lstStyle/>
        <a:p>
          <a:endParaRPr lang="en-US"/>
        </a:p>
      </dgm:t>
    </dgm:pt>
    <dgm:pt modelId="{2997072C-517D-4D27-93AC-C1C11A66BB51}" type="sibTrans" cxnId="{E23F4DD1-035E-42DA-B8A9-65644FBEE102}">
      <dgm:prSet/>
      <dgm:spPr/>
      <dgm:t>
        <a:bodyPr/>
        <a:lstStyle/>
        <a:p>
          <a:endParaRPr lang="en-US"/>
        </a:p>
      </dgm:t>
    </dgm:pt>
    <dgm:pt modelId="{75C44F33-B59A-4BA9-8F2A-589762DE3C59}">
      <dgm:prSet phldrT="[Text]"/>
      <dgm:spPr/>
      <dgm:t>
        <a:bodyPr/>
        <a:lstStyle/>
        <a:p>
          <a:r>
            <a:rPr lang="en-US" dirty="0" smtClean="0"/>
            <a:t>[Optionally] Program FPGA</a:t>
          </a:r>
          <a:endParaRPr lang="en-US" dirty="0"/>
        </a:p>
      </dgm:t>
    </dgm:pt>
    <dgm:pt modelId="{77503F2D-3685-4A7A-A23D-BD143EA5308D}" type="parTrans" cxnId="{2199748B-D1C5-4F28-95BD-EDE312925454}">
      <dgm:prSet/>
      <dgm:spPr/>
      <dgm:t>
        <a:bodyPr/>
        <a:lstStyle/>
        <a:p>
          <a:endParaRPr lang="en-US"/>
        </a:p>
      </dgm:t>
    </dgm:pt>
    <dgm:pt modelId="{310655B0-B077-441E-91BF-E402DF19163B}" type="sibTrans" cxnId="{2199748B-D1C5-4F28-95BD-EDE312925454}">
      <dgm:prSet/>
      <dgm:spPr/>
      <dgm:t>
        <a:bodyPr/>
        <a:lstStyle/>
        <a:p>
          <a:endParaRPr lang="en-US"/>
        </a:p>
      </dgm:t>
    </dgm:pt>
    <dgm:pt modelId="{87585CA3-FC76-49A3-95F4-EFB2877D9388}">
      <dgm:prSet phldrT="[Text]"/>
      <dgm:spPr/>
      <dgm:t>
        <a:bodyPr/>
        <a:lstStyle/>
        <a:p>
          <a:r>
            <a:rPr lang="en-US" dirty="0" smtClean="0"/>
            <a:t>Provide user-space libraries</a:t>
          </a:r>
          <a:endParaRPr lang="en-US" dirty="0"/>
        </a:p>
      </dgm:t>
    </dgm:pt>
    <dgm:pt modelId="{67B3D4E9-59AD-47A9-9820-956CB1D23A42}" type="parTrans" cxnId="{6CF5C012-A3F5-459B-97BA-42F23D696979}">
      <dgm:prSet/>
      <dgm:spPr/>
      <dgm:t>
        <a:bodyPr/>
        <a:lstStyle/>
        <a:p>
          <a:endParaRPr lang="en-US"/>
        </a:p>
      </dgm:t>
    </dgm:pt>
    <dgm:pt modelId="{FACFE51F-6787-4C2E-B1DC-1F719F0A080B}" type="sibTrans" cxnId="{6CF5C012-A3F5-459B-97BA-42F23D696979}">
      <dgm:prSet/>
      <dgm:spPr/>
      <dgm:t>
        <a:bodyPr/>
        <a:lstStyle/>
        <a:p>
          <a:endParaRPr lang="en-US"/>
        </a:p>
      </dgm:t>
    </dgm:pt>
    <dgm:pt modelId="{61E2A6E7-2584-4D88-BCCF-192978CAEF70}" type="pres">
      <dgm:prSet presAssocID="{BFDFBD94-7905-4CF1-BF71-97E62E146B6C}" presName="linearFlow" presStyleCnt="0">
        <dgm:presLayoutVars>
          <dgm:dir/>
          <dgm:animLvl val="lvl"/>
          <dgm:resizeHandles val="exact"/>
        </dgm:presLayoutVars>
      </dgm:prSet>
      <dgm:spPr/>
      <dgm:t>
        <a:bodyPr/>
        <a:lstStyle/>
        <a:p>
          <a:endParaRPr lang="en-US"/>
        </a:p>
      </dgm:t>
    </dgm:pt>
    <dgm:pt modelId="{80FC7BA8-C93E-4064-A0FE-8116AFDFE09F}" type="pres">
      <dgm:prSet presAssocID="{C48F3996-4AE3-4B1D-AFBB-F13A3D9E29A0}" presName="composite" presStyleCnt="0"/>
      <dgm:spPr/>
    </dgm:pt>
    <dgm:pt modelId="{2842272D-520C-4D4D-BF51-E29385408169}" type="pres">
      <dgm:prSet presAssocID="{C48F3996-4AE3-4B1D-AFBB-F13A3D9E29A0}" presName="parentText" presStyleLbl="alignNode1" presStyleIdx="0" presStyleCnt="4">
        <dgm:presLayoutVars>
          <dgm:chMax val="1"/>
          <dgm:bulletEnabled val="1"/>
        </dgm:presLayoutVars>
      </dgm:prSet>
      <dgm:spPr/>
      <dgm:t>
        <a:bodyPr/>
        <a:lstStyle/>
        <a:p>
          <a:endParaRPr lang="en-US"/>
        </a:p>
      </dgm:t>
    </dgm:pt>
    <dgm:pt modelId="{9CC447CE-BA16-4A68-AFAA-5877184C71AE}" type="pres">
      <dgm:prSet presAssocID="{C48F3996-4AE3-4B1D-AFBB-F13A3D9E29A0}" presName="descendantText" presStyleLbl="alignAcc1" presStyleIdx="0" presStyleCnt="4">
        <dgm:presLayoutVars>
          <dgm:bulletEnabled val="1"/>
        </dgm:presLayoutVars>
      </dgm:prSet>
      <dgm:spPr/>
      <dgm:t>
        <a:bodyPr/>
        <a:lstStyle/>
        <a:p>
          <a:endParaRPr lang="en-US"/>
        </a:p>
      </dgm:t>
    </dgm:pt>
    <dgm:pt modelId="{063C5B8F-525E-45FB-9E6E-3BA3ED3E32C4}" type="pres">
      <dgm:prSet presAssocID="{3BD0C202-7AE7-4779-A062-67F7CDBA6744}" presName="sp" presStyleCnt="0"/>
      <dgm:spPr/>
    </dgm:pt>
    <dgm:pt modelId="{2FDFBC7B-7EAA-4CF1-BB85-40E1DBFFBF8F}" type="pres">
      <dgm:prSet presAssocID="{6AA592DB-1747-4A1E-AB4D-8117D790EE49}" presName="composite" presStyleCnt="0"/>
      <dgm:spPr/>
    </dgm:pt>
    <dgm:pt modelId="{23E2A064-35FE-458F-9C2E-53F93BE71477}" type="pres">
      <dgm:prSet presAssocID="{6AA592DB-1747-4A1E-AB4D-8117D790EE49}" presName="parentText" presStyleLbl="alignNode1" presStyleIdx="1" presStyleCnt="4">
        <dgm:presLayoutVars>
          <dgm:chMax val="1"/>
          <dgm:bulletEnabled val="1"/>
        </dgm:presLayoutVars>
      </dgm:prSet>
      <dgm:spPr/>
      <dgm:t>
        <a:bodyPr/>
        <a:lstStyle/>
        <a:p>
          <a:endParaRPr lang="en-US"/>
        </a:p>
      </dgm:t>
    </dgm:pt>
    <dgm:pt modelId="{AC04E995-2C9B-421A-BA60-188034C980A4}" type="pres">
      <dgm:prSet presAssocID="{6AA592DB-1747-4A1E-AB4D-8117D790EE49}" presName="descendantText" presStyleLbl="alignAcc1" presStyleIdx="1" presStyleCnt="4">
        <dgm:presLayoutVars>
          <dgm:bulletEnabled val="1"/>
        </dgm:presLayoutVars>
      </dgm:prSet>
      <dgm:spPr/>
      <dgm:t>
        <a:bodyPr/>
        <a:lstStyle/>
        <a:p>
          <a:endParaRPr lang="en-US"/>
        </a:p>
      </dgm:t>
    </dgm:pt>
    <dgm:pt modelId="{E917E84D-50AB-49DD-BAE1-ADAF2BB2E96E}" type="pres">
      <dgm:prSet presAssocID="{F7676C90-8CEF-43DA-9934-72D3D14697D4}" presName="sp" presStyleCnt="0"/>
      <dgm:spPr/>
    </dgm:pt>
    <dgm:pt modelId="{D42C69B2-639D-4B0D-9E9F-15598CB688C9}" type="pres">
      <dgm:prSet presAssocID="{6E74CCAE-B838-4114-949B-DFC94722EEE5}" presName="composite" presStyleCnt="0"/>
      <dgm:spPr/>
    </dgm:pt>
    <dgm:pt modelId="{5A0D87A9-7A03-4AAC-A35B-8B2F523B15DB}" type="pres">
      <dgm:prSet presAssocID="{6E74CCAE-B838-4114-949B-DFC94722EEE5}" presName="parentText" presStyleLbl="alignNode1" presStyleIdx="2" presStyleCnt="4">
        <dgm:presLayoutVars>
          <dgm:chMax val="1"/>
          <dgm:bulletEnabled val="1"/>
        </dgm:presLayoutVars>
      </dgm:prSet>
      <dgm:spPr/>
      <dgm:t>
        <a:bodyPr/>
        <a:lstStyle/>
        <a:p>
          <a:endParaRPr lang="en-US"/>
        </a:p>
      </dgm:t>
    </dgm:pt>
    <dgm:pt modelId="{BAB7AB04-B299-4132-8C47-B3ADF8C75E4E}" type="pres">
      <dgm:prSet presAssocID="{6E74CCAE-B838-4114-949B-DFC94722EEE5}" presName="descendantText" presStyleLbl="alignAcc1" presStyleIdx="2" presStyleCnt="4">
        <dgm:presLayoutVars>
          <dgm:bulletEnabled val="1"/>
        </dgm:presLayoutVars>
      </dgm:prSet>
      <dgm:spPr/>
      <dgm:t>
        <a:bodyPr/>
        <a:lstStyle/>
        <a:p>
          <a:endParaRPr lang="en-US"/>
        </a:p>
      </dgm:t>
    </dgm:pt>
    <dgm:pt modelId="{A662921A-1BCB-4EAC-A16A-9989A876AB6E}" type="pres">
      <dgm:prSet presAssocID="{7400288A-035D-4B8F-AD20-F0BC7B515755}" presName="sp" presStyleCnt="0"/>
      <dgm:spPr/>
    </dgm:pt>
    <dgm:pt modelId="{03828D3B-58B2-436B-9A87-9E98F34A8BCF}" type="pres">
      <dgm:prSet presAssocID="{CC70B162-3704-485D-8DBB-E606BE65D37B}" presName="composite" presStyleCnt="0"/>
      <dgm:spPr/>
    </dgm:pt>
    <dgm:pt modelId="{FC27137E-18AD-466D-BE1A-0A48748DAEA4}" type="pres">
      <dgm:prSet presAssocID="{CC70B162-3704-485D-8DBB-E606BE65D37B}" presName="parentText" presStyleLbl="alignNode1" presStyleIdx="3" presStyleCnt="4">
        <dgm:presLayoutVars>
          <dgm:chMax val="1"/>
          <dgm:bulletEnabled val="1"/>
        </dgm:presLayoutVars>
      </dgm:prSet>
      <dgm:spPr/>
      <dgm:t>
        <a:bodyPr/>
        <a:lstStyle/>
        <a:p>
          <a:endParaRPr lang="en-US"/>
        </a:p>
      </dgm:t>
    </dgm:pt>
    <dgm:pt modelId="{4B38B3E3-29C1-46EF-9577-84E2FA8FDF03}" type="pres">
      <dgm:prSet presAssocID="{CC70B162-3704-485D-8DBB-E606BE65D37B}" presName="descendantText" presStyleLbl="alignAcc1" presStyleIdx="3" presStyleCnt="4">
        <dgm:presLayoutVars>
          <dgm:bulletEnabled val="1"/>
        </dgm:presLayoutVars>
      </dgm:prSet>
      <dgm:spPr/>
      <dgm:t>
        <a:bodyPr/>
        <a:lstStyle/>
        <a:p>
          <a:endParaRPr lang="en-US"/>
        </a:p>
      </dgm:t>
    </dgm:pt>
  </dgm:ptLst>
  <dgm:cxnLst>
    <dgm:cxn modelId="{C4011C8B-5E7B-467F-9A52-1EB13C96322B}" srcId="{6E74CCAE-B838-4114-949B-DFC94722EEE5}" destId="{7FEC8461-FAA1-4671-9B30-A832E2D3D37A}" srcOrd="2" destOrd="0" parTransId="{DF05ABB1-2DC7-4AC1-A9E5-364EBC9D3FB9}" sibTransId="{2639A722-B2A0-42D1-9EC8-FFE49574D926}"/>
    <dgm:cxn modelId="{0E2198E2-A4A9-4060-933B-954FDB56A0E5}" type="presOf" srcId="{69E75BA9-0500-47C4-97CA-3B91BBE5B426}" destId="{AC04E995-2C9B-421A-BA60-188034C980A4}" srcOrd="0" destOrd="2" presId="urn:microsoft.com/office/officeart/2005/8/layout/chevron2"/>
    <dgm:cxn modelId="{76DA292E-9D8B-47DD-B269-FFBAFCD61BE9}" srcId="{CC70B162-3704-485D-8DBB-E606BE65D37B}" destId="{D5EEAE81-8161-4292-9AC6-86ECA4974AE4}" srcOrd="0" destOrd="0" parTransId="{A6E3982A-9D9D-40FB-B317-651EF84BF5D8}" sibTransId="{939EBEF8-BC8D-44D5-A644-F089493B6FDA}"/>
    <dgm:cxn modelId="{6CF5C012-A3F5-459B-97BA-42F23D696979}" srcId="{CC70B162-3704-485D-8DBB-E606BE65D37B}" destId="{87585CA3-FC76-49A3-95F4-EFB2877D9388}" srcOrd="1" destOrd="0" parTransId="{67B3D4E9-59AD-47A9-9820-956CB1D23A42}" sibTransId="{FACFE51F-6787-4C2E-B1DC-1F719F0A080B}"/>
    <dgm:cxn modelId="{F0390649-31AE-4AB0-9AD2-A2D46C3A1802}" srcId="{C48F3996-4AE3-4B1D-AFBB-F13A3D9E29A0}" destId="{03005B5C-29B3-4E26-AD77-63D3592AC852}" srcOrd="0" destOrd="0" parTransId="{126E1669-2C48-4A57-B3F6-E4B2DAD3A06F}" sibTransId="{17B125AD-70B8-4EAC-BD6D-204768EDDCE5}"/>
    <dgm:cxn modelId="{DCD84495-3E66-46F9-B48D-3AA81EFF6243}" type="presOf" srcId="{BFDFBD94-7905-4CF1-BF71-97E62E146B6C}" destId="{61E2A6E7-2584-4D88-BCCF-192978CAEF70}" srcOrd="0" destOrd="0" presId="urn:microsoft.com/office/officeart/2005/8/layout/chevron2"/>
    <dgm:cxn modelId="{C7DB164B-4BA3-4BF4-A6D6-B47D64436649}" srcId="{6AA592DB-1747-4A1E-AB4D-8117D790EE49}" destId="{FAD6C19B-679F-4029-9F68-2DDF15C1F37E}" srcOrd="3" destOrd="0" parTransId="{47FC9F10-F28E-42C5-9B6B-ABE0D90F4B19}" sibTransId="{193B3221-0308-4CD3-A677-E506A79B3CFA}"/>
    <dgm:cxn modelId="{68A2A06E-6EFF-460A-B316-1ACC4547FEB8}" type="presOf" srcId="{CC70B162-3704-485D-8DBB-E606BE65D37B}" destId="{FC27137E-18AD-466D-BE1A-0A48748DAEA4}" srcOrd="0" destOrd="0" presId="urn:microsoft.com/office/officeart/2005/8/layout/chevron2"/>
    <dgm:cxn modelId="{B4AF39EB-3297-4400-88AA-E08919BFF3EF}" type="presOf" srcId="{FAD6C19B-679F-4029-9F68-2DDF15C1F37E}" destId="{AC04E995-2C9B-421A-BA60-188034C980A4}" srcOrd="0" destOrd="3" presId="urn:microsoft.com/office/officeart/2005/8/layout/chevron2"/>
    <dgm:cxn modelId="{9C568693-AE62-4588-A09B-00511AFF4441}" type="presOf" srcId="{03005B5C-29B3-4E26-AD77-63D3592AC852}" destId="{9CC447CE-BA16-4A68-AFAA-5877184C71AE}" srcOrd="0" destOrd="0" presId="urn:microsoft.com/office/officeart/2005/8/layout/chevron2"/>
    <dgm:cxn modelId="{FFDB2A1A-7F9C-4359-AD68-9AC6F7EDD3DD}" type="presOf" srcId="{DFE959C2-D870-4CA4-9D5B-8851333D0D88}" destId="{BAB7AB04-B299-4132-8C47-B3ADF8C75E4E}" srcOrd="0" destOrd="1" presId="urn:microsoft.com/office/officeart/2005/8/layout/chevron2"/>
    <dgm:cxn modelId="{3174E699-CBD1-479B-AA3A-8859B891E2FD}" type="presOf" srcId="{A4EE6B59-E793-4EA9-8666-024B42811928}" destId="{AC04E995-2C9B-421A-BA60-188034C980A4}" srcOrd="0" destOrd="0" presId="urn:microsoft.com/office/officeart/2005/8/layout/chevron2"/>
    <dgm:cxn modelId="{9A1F12F2-439F-4E0F-8A7F-E94A78311CF0}" type="presOf" srcId="{75C44F33-B59A-4BA9-8F2A-589762DE3C59}" destId="{BAB7AB04-B299-4132-8C47-B3ADF8C75E4E}" srcOrd="0" destOrd="0" presId="urn:microsoft.com/office/officeart/2005/8/layout/chevron2"/>
    <dgm:cxn modelId="{E9E5B34D-5FEC-4B5C-AC85-CEA41CE73555}" srcId="{6AA592DB-1747-4A1E-AB4D-8117D790EE49}" destId="{69E75BA9-0500-47C4-97CA-3B91BBE5B426}" srcOrd="2" destOrd="0" parTransId="{3CC7DC3A-84C0-4E4C-B6E7-D1103E317A96}" sibTransId="{D447A468-B00B-49DF-ADFF-0E2B5795B26B}"/>
    <dgm:cxn modelId="{CDACAD47-DC2D-4FD9-AEF0-D848BECC0FF6}" srcId="{6AA592DB-1747-4A1E-AB4D-8117D790EE49}" destId="{D82F8941-BCCF-4F27-A706-76FE26208C14}" srcOrd="1" destOrd="0" parTransId="{F006A56A-7E44-4C47-ABBF-0A80A595D826}" sibTransId="{2050A059-6ED1-4B9E-9E40-1A86515293BD}"/>
    <dgm:cxn modelId="{FC599222-C69A-45C4-AB96-63706FB87E4E}" type="presOf" srcId="{87585CA3-FC76-49A3-95F4-EFB2877D9388}" destId="{4B38B3E3-29C1-46EF-9577-84E2FA8FDF03}" srcOrd="0" destOrd="1" presId="urn:microsoft.com/office/officeart/2005/8/layout/chevron2"/>
    <dgm:cxn modelId="{B7D87812-8740-4136-A4AF-F93527648614}" type="presOf" srcId="{7FEC8461-FAA1-4671-9B30-A832E2D3D37A}" destId="{BAB7AB04-B299-4132-8C47-B3ADF8C75E4E}" srcOrd="0" destOrd="2" presId="urn:microsoft.com/office/officeart/2005/8/layout/chevron2"/>
    <dgm:cxn modelId="{4208D3B5-B61D-4765-91CE-37B4283F08F7}" srcId="{6AA592DB-1747-4A1E-AB4D-8117D790EE49}" destId="{A4EE6B59-E793-4EA9-8666-024B42811928}" srcOrd="0" destOrd="0" parTransId="{23989A43-87EA-443A-AD70-5BC6E88B13C4}" sibTransId="{CA392919-8B14-469F-80EF-12BE01DE3496}"/>
    <dgm:cxn modelId="{2199748B-D1C5-4F28-95BD-EDE312925454}" srcId="{6E74CCAE-B838-4114-949B-DFC94722EEE5}" destId="{75C44F33-B59A-4BA9-8F2A-589762DE3C59}" srcOrd="0" destOrd="0" parTransId="{77503F2D-3685-4A7A-A23D-BD143EA5308D}" sibTransId="{310655B0-B077-441E-91BF-E402DF19163B}"/>
    <dgm:cxn modelId="{CF6E49C3-E94F-4147-BE57-E970E6262B74}" srcId="{BFDFBD94-7905-4CF1-BF71-97E62E146B6C}" destId="{CC70B162-3704-485D-8DBB-E606BE65D37B}" srcOrd="3" destOrd="0" parTransId="{40C49B34-F304-472F-B874-C8BF62A85A71}" sibTransId="{D4CA12D1-0FC6-4196-AED3-592ABB062B1C}"/>
    <dgm:cxn modelId="{94C1EB61-2DCA-49F3-A05C-27D4038BBDCF}" type="presOf" srcId="{D82F8941-BCCF-4F27-A706-76FE26208C14}" destId="{AC04E995-2C9B-421A-BA60-188034C980A4}" srcOrd="0" destOrd="1" presId="urn:microsoft.com/office/officeart/2005/8/layout/chevron2"/>
    <dgm:cxn modelId="{9F0E93E7-FB98-4325-9052-F2651677B35F}" type="presOf" srcId="{D5EEAE81-8161-4292-9AC6-86ECA4974AE4}" destId="{4B38B3E3-29C1-46EF-9577-84E2FA8FDF03}" srcOrd="0" destOrd="0" presId="urn:microsoft.com/office/officeart/2005/8/layout/chevron2"/>
    <dgm:cxn modelId="{FCD65CDF-3A42-4CCA-A6F2-48D7BADC4F41}" srcId="{6E74CCAE-B838-4114-949B-DFC94722EEE5}" destId="{DFE959C2-D870-4CA4-9D5B-8851333D0D88}" srcOrd="1" destOrd="0" parTransId="{1EC48113-F77F-4E6F-BC5E-DFCA01031D44}" sibTransId="{80684B9B-3A38-4F08-8352-A03E99595A6B}"/>
    <dgm:cxn modelId="{40484DC7-B892-4851-94F0-7FA0C1D27153}" type="presOf" srcId="{6AA592DB-1747-4A1E-AB4D-8117D790EE49}" destId="{23E2A064-35FE-458F-9C2E-53F93BE71477}" srcOrd="0" destOrd="0" presId="urn:microsoft.com/office/officeart/2005/8/layout/chevron2"/>
    <dgm:cxn modelId="{29D9035D-6DC0-4175-9D29-27DA5DA7440E}" type="presOf" srcId="{6E74CCAE-B838-4114-949B-DFC94722EEE5}" destId="{5A0D87A9-7A03-4AAC-A35B-8B2F523B15DB}" srcOrd="0" destOrd="0" presId="urn:microsoft.com/office/officeart/2005/8/layout/chevron2"/>
    <dgm:cxn modelId="{660C1FE5-F5BB-4D32-927D-00F128D59943}" srcId="{C48F3996-4AE3-4B1D-AFBB-F13A3D9E29A0}" destId="{F61C8435-591A-4C9E-A799-69F7DB7FC57B}" srcOrd="1" destOrd="0" parTransId="{79BF76EC-940E-4E91-A3A9-8B654CF8EB33}" sibTransId="{02E584B3-8A2B-4D09-A66C-385C09AC1E80}"/>
    <dgm:cxn modelId="{C30B443F-EE18-43E0-816B-1BA1ADD367A7}" type="presOf" srcId="{C48F3996-4AE3-4B1D-AFBB-F13A3D9E29A0}" destId="{2842272D-520C-4D4D-BF51-E29385408169}" srcOrd="0" destOrd="0" presId="urn:microsoft.com/office/officeart/2005/8/layout/chevron2"/>
    <dgm:cxn modelId="{E23F4DD1-035E-42DA-B8A9-65644FBEE102}" srcId="{CC70B162-3704-485D-8DBB-E606BE65D37B}" destId="{D8AF60C8-3CF4-4B69-8B96-4328E9A06922}" srcOrd="2" destOrd="0" parTransId="{161D191B-17F2-48FB-B11D-D1463BF0CBD3}" sibTransId="{2997072C-517D-4D27-93AC-C1C11A66BB51}"/>
    <dgm:cxn modelId="{59053467-DFC6-48DD-AC13-2D9243560C5F}" srcId="{BFDFBD94-7905-4CF1-BF71-97E62E146B6C}" destId="{C48F3996-4AE3-4B1D-AFBB-F13A3D9E29A0}" srcOrd="0" destOrd="0" parTransId="{1D227824-E017-4234-BB6B-750F937CAE65}" sibTransId="{3BD0C202-7AE7-4779-A062-67F7CDBA6744}"/>
    <dgm:cxn modelId="{C7DC4BB7-D43B-47DB-9B57-6C8BD058A8A8}" type="presOf" srcId="{D8AF60C8-3CF4-4B69-8B96-4328E9A06922}" destId="{4B38B3E3-29C1-46EF-9577-84E2FA8FDF03}" srcOrd="0" destOrd="2" presId="urn:microsoft.com/office/officeart/2005/8/layout/chevron2"/>
    <dgm:cxn modelId="{F66DF399-FAAA-4768-A1A4-2F7FB33F59EB}" srcId="{BFDFBD94-7905-4CF1-BF71-97E62E146B6C}" destId="{6AA592DB-1747-4A1E-AB4D-8117D790EE49}" srcOrd="1" destOrd="0" parTransId="{0A21D570-EA98-40DC-9936-7FF737FF9F2B}" sibTransId="{F7676C90-8CEF-43DA-9934-72D3D14697D4}"/>
    <dgm:cxn modelId="{904CEDB7-8F03-4D90-817B-97A7DB698703}" type="presOf" srcId="{F61C8435-591A-4C9E-A799-69F7DB7FC57B}" destId="{9CC447CE-BA16-4A68-AFAA-5877184C71AE}" srcOrd="0" destOrd="1" presId="urn:microsoft.com/office/officeart/2005/8/layout/chevron2"/>
    <dgm:cxn modelId="{02F757E5-4B8D-4AF8-BB1F-4CF758CAF6D7}" srcId="{BFDFBD94-7905-4CF1-BF71-97E62E146B6C}" destId="{6E74CCAE-B838-4114-949B-DFC94722EEE5}" srcOrd="2" destOrd="0" parTransId="{E0505CAF-D7ED-4670-96D5-BA8394CEF0EB}" sibTransId="{7400288A-035D-4B8F-AD20-F0BC7B515755}"/>
    <dgm:cxn modelId="{FE358A31-9185-4CA9-92BF-929B3C70AC95}" type="presParOf" srcId="{61E2A6E7-2584-4D88-BCCF-192978CAEF70}" destId="{80FC7BA8-C93E-4064-A0FE-8116AFDFE09F}" srcOrd="0" destOrd="0" presId="urn:microsoft.com/office/officeart/2005/8/layout/chevron2"/>
    <dgm:cxn modelId="{F4167E70-B91F-4389-A92B-E958C5105951}" type="presParOf" srcId="{80FC7BA8-C93E-4064-A0FE-8116AFDFE09F}" destId="{2842272D-520C-4D4D-BF51-E29385408169}" srcOrd="0" destOrd="0" presId="urn:microsoft.com/office/officeart/2005/8/layout/chevron2"/>
    <dgm:cxn modelId="{C51FEEFB-F88D-49B2-BC10-9361A9BB336F}" type="presParOf" srcId="{80FC7BA8-C93E-4064-A0FE-8116AFDFE09F}" destId="{9CC447CE-BA16-4A68-AFAA-5877184C71AE}" srcOrd="1" destOrd="0" presId="urn:microsoft.com/office/officeart/2005/8/layout/chevron2"/>
    <dgm:cxn modelId="{86630B87-D068-45AF-A8A6-DE4B40901774}" type="presParOf" srcId="{61E2A6E7-2584-4D88-BCCF-192978CAEF70}" destId="{063C5B8F-525E-45FB-9E6E-3BA3ED3E32C4}" srcOrd="1" destOrd="0" presId="urn:microsoft.com/office/officeart/2005/8/layout/chevron2"/>
    <dgm:cxn modelId="{7C59A141-C4D1-436E-8E57-3FD04591E66E}" type="presParOf" srcId="{61E2A6E7-2584-4D88-BCCF-192978CAEF70}" destId="{2FDFBC7B-7EAA-4CF1-BB85-40E1DBFFBF8F}" srcOrd="2" destOrd="0" presId="urn:microsoft.com/office/officeart/2005/8/layout/chevron2"/>
    <dgm:cxn modelId="{A8F648D7-521E-4928-9F74-911E8F3CEA3B}" type="presParOf" srcId="{2FDFBC7B-7EAA-4CF1-BB85-40E1DBFFBF8F}" destId="{23E2A064-35FE-458F-9C2E-53F93BE71477}" srcOrd="0" destOrd="0" presId="urn:microsoft.com/office/officeart/2005/8/layout/chevron2"/>
    <dgm:cxn modelId="{27B51DEA-FA18-4CBA-87B6-89F09DE46293}" type="presParOf" srcId="{2FDFBC7B-7EAA-4CF1-BB85-40E1DBFFBF8F}" destId="{AC04E995-2C9B-421A-BA60-188034C980A4}" srcOrd="1" destOrd="0" presId="urn:microsoft.com/office/officeart/2005/8/layout/chevron2"/>
    <dgm:cxn modelId="{374481A2-12C8-419E-8DFB-BE5552A93BBB}" type="presParOf" srcId="{61E2A6E7-2584-4D88-BCCF-192978CAEF70}" destId="{E917E84D-50AB-49DD-BAE1-ADAF2BB2E96E}" srcOrd="3" destOrd="0" presId="urn:microsoft.com/office/officeart/2005/8/layout/chevron2"/>
    <dgm:cxn modelId="{33DBD726-79C4-4B40-AC55-A4CAC722F665}" type="presParOf" srcId="{61E2A6E7-2584-4D88-BCCF-192978CAEF70}" destId="{D42C69B2-639D-4B0D-9E9F-15598CB688C9}" srcOrd="4" destOrd="0" presId="urn:microsoft.com/office/officeart/2005/8/layout/chevron2"/>
    <dgm:cxn modelId="{B9444869-9E45-4E20-9713-B04FC77D686D}" type="presParOf" srcId="{D42C69B2-639D-4B0D-9E9F-15598CB688C9}" destId="{5A0D87A9-7A03-4AAC-A35B-8B2F523B15DB}" srcOrd="0" destOrd="0" presId="urn:microsoft.com/office/officeart/2005/8/layout/chevron2"/>
    <dgm:cxn modelId="{9E59AC33-3BC0-4912-A8A1-418F93FAF362}" type="presParOf" srcId="{D42C69B2-639D-4B0D-9E9F-15598CB688C9}" destId="{BAB7AB04-B299-4132-8C47-B3ADF8C75E4E}" srcOrd="1" destOrd="0" presId="urn:microsoft.com/office/officeart/2005/8/layout/chevron2"/>
    <dgm:cxn modelId="{FCD5C10C-DEBA-469D-8887-65B6BC29D9B3}" type="presParOf" srcId="{61E2A6E7-2584-4D88-BCCF-192978CAEF70}" destId="{A662921A-1BCB-4EAC-A16A-9989A876AB6E}" srcOrd="5" destOrd="0" presId="urn:microsoft.com/office/officeart/2005/8/layout/chevron2"/>
    <dgm:cxn modelId="{C870BACE-BA5B-4A3B-AC55-47BDAD04F0F9}" type="presParOf" srcId="{61E2A6E7-2584-4D88-BCCF-192978CAEF70}" destId="{03828D3B-58B2-436B-9A87-9E98F34A8BCF}" srcOrd="6" destOrd="0" presId="urn:microsoft.com/office/officeart/2005/8/layout/chevron2"/>
    <dgm:cxn modelId="{6F6FE89D-7033-4CAC-8BB2-C78EF07F900F}" type="presParOf" srcId="{03828D3B-58B2-436B-9A87-9E98F34A8BCF}" destId="{FC27137E-18AD-466D-BE1A-0A48748DAEA4}" srcOrd="0" destOrd="0" presId="urn:microsoft.com/office/officeart/2005/8/layout/chevron2"/>
    <dgm:cxn modelId="{3F5EF616-2C78-4291-B77A-E35110457857}" type="presParOf" srcId="{03828D3B-58B2-436B-9A87-9E98F34A8BCF}" destId="{4B38B3E3-29C1-46EF-9577-84E2FA8FDF0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AA9C9-EE1C-47ED-8CDC-0E4DB54A78D9}"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A04ECE1B-E6CE-43D4-8575-316D7B8C8834}">
      <dgm:prSet phldrT="[Text]" custT="1"/>
      <dgm:spPr/>
      <dgm:t>
        <a:bodyPr/>
        <a:lstStyle/>
        <a:p>
          <a:r>
            <a:rPr lang="en-US" sz="1000" dirty="0" smtClean="0"/>
            <a:t>FSBL</a:t>
          </a:r>
          <a:endParaRPr lang="en-US" sz="1000" dirty="0"/>
        </a:p>
      </dgm:t>
    </dgm:pt>
    <dgm:pt modelId="{8024526C-6729-4E98-9E96-77577E689117}" type="parTrans" cxnId="{83E7C950-8A02-42FB-86BC-EE803120ECC1}">
      <dgm:prSet/>
      <dgm:spPr/>
      <dgm:t>
        <a:bodyPr/>
        <a:lstStyle/>
        <a:p>
          <a:endParaRPr lang="en-US"/>
        </a:p>
      </dgm:t>
    </dgm:pt>
    <dgm:pt modelId="{D0D742F6-5780-48CB-B8C6-995D5E5B341C}" type="sibTrans" cxnId="{83E7C950-8A02-42FB-86BC-EE803120ECC1}">
      <dgm:prSet/>
      <dgm:spPr/>
      <dgm:t>
        <a:bodyPr/>
        <a:lstStyle/>
        <a:p>
          <a:endParaRPr lang="en-US"/>
        </a:p>
      </dgm:t>
    </dgm:pt>
    <dgm:pt modelId="{62453E71-383A-4357-8028-81C176484B21}">
      <dgm:prSet phldrT="[Text]" custT="1"/>
      <dgm:spPr/>
      <dgm:t>
        <a:bodyPr/>
        <a:lstStyle/>
        <a:p>
          <a:r>
            <a:rPr lang="en-US" sz="1000" dirty="0" smtClean="0"/>
            <a:t>U-Boot</a:t>
          </a:r>
          <a:endParaRPr lang="en-US" sz="1000" dirty="0"/>
        </a:p>
      </dgm:t>
    </dgm:pt>
    <dgm:pt modelId="{0970F9F9-2EAA-4F85-AFEC-B7DB94054D5C}" type="parTrans" cxnId="{DB9F2BA4-FE09-4354-95D3-4CEDFEB04014}">
      <dgm:prSet/>
      <dgm:spPr/>
      <dgm:t>
        <a:bodyPr/>
        <a:lstStyle/>
        <a:p>
          <a:endParaRPr lang="en-US"/>
        </a:p>
      </dgm:t>
    </dgm:pt>
    <dgm:pt modelId="{561D2031-B1AD-42C9-9968-3E7D7F7B302B}" type="sibTrans" cxnId="{DB9F2BA4-FE09-4354-95D3-4CEDFEB04014}">
      <dgm:prSet/>
      <dgm:spPr/>
      <dgm:t>
        <a:bodyPr/>
        <a:lstStyle/>
        <a:p>
          <a:endParaRPr lang="en-US"/>
        </a:p>
      </dgm:t>
    </dgm:pt>
    <dgm:pt modelId="{A18E349F-CEC6-4C1E-BA34-47FCE0982D70}">
      <dgm:prSet phldrT="[Text]" custT="1"/>
      <dgm:spPr/>
      <dgm:t>
        <a:bodyPr/>
        <a:lstStyle/>
        <a:p>
          <a:r>
            <a:rPr lang="en-US" sz="1000" dirty="0" smtClean="0"/>
            <a:t>Bitstream</a:t>
          </a:r>
          <a:endParaRPr lang="en-US" sz="1000" dirty="0"/>
        </a:p>
      </dgm:t>
    </dgm:pt>
    <dgm:pt modelId="{AC12C33C-5F0E-4242-B868-8162EFDEA1CE}" type="parTrans" cxnId="{135BF0E3-85AE-4618-BDD1-27D73D05F9CD}">
      <dgm:prSet/>
      <dgm:spPr/>
      <dgm:t>
        <a:bodyPr/>
        <a:lstStyle/>
        <a:p>
          <a:endParaRPr lang="en-US"/>
        </a:p>
      </dgm:t>
    </dgm:pt>
    <dgm:pt modelId="{5D7488E1-89A2-4F8E-AB83-8AAD17FA1D17}" type="sibTrans" cxnId="{135BF0E3-85AE-4618-BDD1-27D73D05F9CD}">
      <dgm:prSet/>
      <dgm:spPr/>
      <dgm:t>
        <a:bodyPr/>
        <a:lstStyle/>
        <a:p>
          <a:endParaRPr lang="en-US"/>
        </a:p>
      </dgm:t>
    </dgm:pt>
    <dgm:pt modelId="{275A426C-4E41-463D-9AEE-5E81627CB334}">
      <dgm:prSet phldrT="[Text]"/>
      <dgm:spPr/>
      <dgm:t>
        <a:bodyPr/>
        <a:lstStyle/>
        <a:p>
          <a:r>
            <a:rPr lang="en-US" dirty="0" smtClean="0"/>
            <a:t>BOOT.BIN</a:t>
          </a:r>
          <a:endParaRPr lang="en-US" dirty="0"/>
        </a:p>
      </dgm:t>
    </dgm:pt>
    <dgm:pt modelId="{395A26F6-AA8A-424E-BDF5-138720A15A48}" type="parTrans" cxnId="{F998C4EE-5EC9-4F78-BD29-220512DB4066}">
      <dgm:prSet/>
      <dgm:spPr/>
      <dgm:t>
        <a:bodyPr/>
        <a:lstStyle/>
        <a:p>
          <a:endParaRPr lang="en-US"/>
        </a:p>
      </dgm:t>
    </dgm:pt>
    <dgm:pt modelId="{35BE45A6-01E3-4E55-AD6C-F08EFAEB1802}" type="sibTrans" cxnId="{F998C4EE-5EC9-4F78-BD29-220512DB4066}">
      <dgm:prSet/>
      <dgm:spPr/>
      <dgm:t>
        <a:bodyPr/>
        <a:lstStyle/>
        <a:p>
          <a:endParaRPr lang="en-US"/>
        </a:p>
      </dgm:t>
    </dgm:pt>
    <dgm:pt modelId="{94EF4DD5-6DFB-4B21-B68F-6278F8B25C74}" type="pres">
      <dgm:prSet presAssocID="{9C2AA9C9-EE1C-47ED-8CDC-0E4DB54A78D9}" presName="Name0" presStyleCnt="0">
        <dgm:presLayoutVars>
          <dgm:chMax val="4"/>
          <dgm:resizeHandles val="exact"/>
        </dgm:presLayoutVars>
      </dgm:prSet>
      <dgm:spPr/>
      <dgm:t>
        <a:bodyPr/>
        <a:lstStyle/>
        <a:p>
          <a:endParaRPr lang="en-US"/>
        </a:p>
      </dgm:t>
    </dgm:pt>
    <dgm:pt modelId="{BAC87276-60D4-49FE-B3B3-845F60526A2B}" type="pres">
      <dgm:prSet presAssocID="{9C2AA9C9-EE1C-47ED-8CDC-0E4DB54A78D9}" presName="ellipse" presStyleLbl="trBgShp" presStyleIdx="0" presStyleCnt="1"/>
      <dgm:spPr/>
    </dgm:pt>
    <dgm:pt modelId="{AF0A57DB-A1E3-48CF-8578-AAE4ED096976}" type="pres">
      <dgm:prSet presAssocID="{9C2AA9C9-EE1C-47ED-8CDC-0E4DB54A78D9}" presName="arrow1" presStyleLbl="fgShp" presStyleIdx="0" presStyleCnt="1"/>
      <dgm:spPr/>
    </dgm:pt>
    <dgm:pt modelId="{8267C935-96DC-4D45-BDC8-089D0AD85F76}" type="pres">
      <dgm:prSet presAssocID="{9C2AA9C9-EE1C-47ED-8CDC-0E4DB54A78D9}" presName="rectangle" presStyleLbl="revTx" presStyleIdx="0" presStyleCnt="1">
        <dgm:presLayoutVars>
          <dgm:bulletEnabled val="1"/>
        </dgm:presLayoutVars>
      </dgm:prSet>
      <dgm:spPr/>
      <dgm:t>
        <a:bodyPr/>
        <a:lstStyle/>
        <a:p>
          <a:endParaRPr lang="en-US"/>
        </a:p>
      </dgm:t>
    </dgm:pt>
    <dgm:pt modelId="{E34DED1C-72E6-4034-B18B-5D63BBB1567E}" type="pres">
      <dgm:prSet presAssocID="{62453E71-383A-4357-8028-81C176484B21}" presName="item1" presStyleLbl="node1" presStyleIdx="0" presStyleCnt="3">
        <dgm:presLayoutVars>
          <dgm:bulletEnabled val="1"/>
        </dgm:presLayoutVars>
      </dgm:prSet>
      <dgm:spPr/>
      <dgm:t>
        <a:bodyPr/>
        <a:lstStyle/>
        <a:p>
          <a:endParaRPr lang="en-US"/>
        </a:p>
      </dgm:t>
    </dgm:pt>
    <dgm:pt modelId="{C0896CC0-C3E3-44E8-85BD-B42ACEBB144C}" type="pres">
      <dgm:prSet presAssocID="{A18E349F-CEC6-4C1E-BA34-47FCE0982D70}" presName="item2" presStyleLbl="node1" presStyleIdx="1" presStyleCnt="3">
        <dgm:presLayoutVars>
          <dgm:bulletEnabled val="1"/>
        </dgm:presLayoutVars>
      </dgm:prSet>
      <dgm:spPr/>
      <dgm:t>
        <a:bodyPr/>
        <a:lstStyle/>
        <a:p>
          <a:endParaRPr lang="en-US"/>
        </a:p>
      </dgm:t>
    </dgm:pt>
    <dgm:pt modelId="{6FD4E988-22D9-4DFD-84AE-EDFFA0FCC7FF}" type="pres">
      <dgm:prSet presAssocID="{275A426C-4E41-463D-9AEE-5E81627CB334}" presName="item3" presStyleLbl="node1" presStyleIdx="2" presStyleCnt="3">
        <dgm:presLayoutVars>
          <dgm:bulletEnabled val="1"/>
        </dgm:presLayoutVars>
      </dgm:prSet>
      <dgm:spPr/>
      <dgm:t>
        <a:bodyPr/>
        <a:lstStyle/>
        <a:p>
          <a:endParaRPr lang="en-US"/>
        </a:p>
      </dgm:t>
    </dgm:pt>
    <dgm:pt modelId="{7ED4E624-4C2C-432C-93C5-BE7FA78E1475}" type="pres">
      <dgm:prSet presAssocID="{9C2AA9C9-EE1C-47ED-8CDC-0E4DB54A78D9}" presName="funnel" presStyleLbl="trAlignAcc1" presStyleIdx="0" presStyleCnt="1"/>
      <dgm:spPr/>
    </dgm:pt>
  </dgm:ptLst>
  <dgm:cxnLst>
    <dgm:cxn modelId="{01917BDA-F4F5-49A7-A56C-77F471A5DF7C}" type="presOf" srcId="{275A426C-4E41-463D-9AEE-5E81627CB334}" destId="{8267C935-96DC-4D45-BDC8-089D0AD85F76}" srcOrd="0" destOrd="0" presId="urn:microsoft.com/office/officeart/2005/8/layout/funnel1"/>
    <dgm:cxn modelId="{3F4B396C-8E74-4499-A259-24839F6516EE}" type="presOf" srcId="{A04ECE1B-E6CE-43D4-8575-316D7B8C8834}" destId="{6FD4E988-22D9-4DFD-84AE-EDFFA0FCC7FF}" srcOrd="0" destOrd="0" presId="urn:microsoft.com/office/officeart/2005/8/layout/funnel1"/>
    <dgm:cxn modelId="{135BF0E3-85AE-4618-BDD1-27D73D05F9CD}" srcId="{9C2AA9C9-EE1C-47ED-8CDC-0E4DB54A78D9}" destId="{A18E349F-CEC6-4C1E-BA34-47FCE0982D70}" srcOrd="2" destOrd="0" parTransId="{AC12C33C-5F0E-4242-B868-8162EFDEA1CE}" sibTransId="{5D7488E1-89A2-4F8E-AB83-8AAD17FA1D17}"/>
    <dgm:cxn modelId="{F998C4EE-5EC9-4F78-BD29-220512DB4066}" srcId="{9C2AA9C9-EE1C-47ED-8CDC-0E4DB54A78D9}" destId="{275A426C-4E41-463D-9AEE-5E81627CB334}" srcOrd="3" destOrd="0" parTransId="{395A26F6-AA8A-424E-BDF5-138720A15A48}" sibTransId="{35BE45A6-01E3-4E55-AD6C-F08EFAEB1802}"/>
    <dgm:cxn modelId="{DB9F2BA4-FE09-4354-95D3-4CEDFEB04014}" srcId="{9C2AA9C9-EE1C-47ED-8CDC-0E4DB54A78D9}" destId="{62453E71-383A-4357-8028-81C176484B21}" srcOrd="1" destOrd="0" parTransId="{0970F9F9-2EAA-4F85-AFEC-B7DB94054D5C}" sibTransId="{561D2031-B1AD-42C9-9968-3E7D7F7B302B}"/>
    <dgm:cxn modelId="{88A92838-3CC8-4C4B-AD92-F2F1840060AE}" type="presOf" srcId="{A18E349F-CEC6-4C1E-BA34-47FCE0982D70}" destId="{E34DED1C-72E6-4034-B18B-5D63BBB1567E}" srcOrd="0" destOrd="0" presId="urn:microsoft.com/office/officeart/2005/8/layout/funnel1"/>
    <dgm:cxn modelId="{83E7C950-8A02-42FB-86BC-EE803120ECC1}" srcId="{9C2AA9C9-EE1C-47ED-8CDC-0E4DB54A78D9}" destId="{A04ECE1B-E6CE-43D4-8575-316D7B8C8834}" srcOrd="0" destOrd="0" parTransId="{8024526C-6729-4E98-9E96-77577E689117}" sibTransId="{D0D742F6-5780-48CB-B8C6-995D5E5B341C}"/>
    <dgm:cxn modelId="{BCF6BB07-ADBB-437F-8CA9-5A82017546A1}" type="presOf" srcId="{62453E71-383A-4357-8028-81C176484B21}" destId="{C0896CC0-C3E3-44E8-85BD-B42ACEBB144C}" srcOrd="0" destOrd="0" presId="urn:microsoft.com/office/officeart/2005/8/layout/funnel1"/>
    <dgm:cxn modelId="{C9C20FD8-943A-47E3-8FBF-430CCA553410}" type="presOf" srcId="{9C2AA9C9-EE1C-47ED-8CDC-0E4DB54A78D9}" destId="{94EF4DD5-6DFB-4B21-B68F-6278F8B25C74}" srcOrd="0" destOrd="0" presId="urn:microsoft.com/office/officeart/2005/8/layout/funnel1"/>
    <dgm:cxn modelId="{0C60CEE2-2DAB-4401-B047-0FC44924D52F}" type="presParOf" srcId="{94EF4DD5-6DFB-4B21-B68F-6278F8B25C74}" destId="{BAC87276-60D4-49FE-B3B3-845F60526A2B}" srcOrd="0" destOrd="0" presId="urn:microsoft.com/office/officeart/2005/8/layout/funnel1"/>
    <dgm:cxn modelId="{649B5002-147C-4899-A985-538A5EAE0059}" type="presParOf" srcId="{94EF4DD5-6DFB-4B21-B68F-6278F8B25C74}" destId="{AF0A57DB-A1E3-48CF-8578-AAE4ED096976}" srcOrd="1" destOrd="0" presId="urn:microsoft.com/office/officeart/2005/8/layout/funnel1"/>
    <dgm:cxn modelId="{66923693-129A-46F5-9073-B166E1AB127E}" type="presParOf" srcId="{94EF4DD5-6DFB-4B21-B68F-6278F8B25C74}" destId="{8267C935-96DC-4D45-BDC8-089D0AD85F76}" srcOrd="2" destOrd="0" presId="urn:microsoft.com/office/officeart/2005/8/layout/funnel1"/>
    <dgm:cxn modelId="{7297ACC9-26BD-4FA8-A8AC-034049220C3B}" type="presParOf" srcId="{94EF4DD5-6DFB-4B21-B68F-6278F8B25C74}" destId="{E34DED1C-72E6-4034-B18B-5D63BBB1567E}" srcOrd="3" destOrd="0" presId="urn:microsoft.com/office/officeart/2005/8/layout/funnel1"/>
    <dgm:cxn modelId="{3077540E-9239-481D-BF80-CE4E163D4C86}" type="presParOf" srcId="{94EF4DD5-6DFB-4B21-B68F-6278F8B25C74}" destId="{C0896CC0-C3E3-44E8-85BD-B42ACEBB144C}" srcOrd="4" destOrd="0" presId="urn:microsoft.com/office/officeart/2005/8/layout/funnel1"/>
    <dgm:cxn modelId="{A4A559FA-EB68-49DC-B08A-F92EED9E913B}" type="presParOf" srcId="{94EF4DD5-6DFB-4B21-B68F-6278F8B25C74}" destId="{6FD4E988-22D9-4DFD-84AE-EDFFA0FCC7FF}" srcOrd="5" destOrd="0" presId="urn:microsoft.com/office/officeart/2005/8/layout/funnel1"/>
    <dgm:cxn modelId="{DDA60D29-C338-434D-9113-F49E3434F3EA}" type="presParOf" srcId="{94EF4DD5-6DFB-4B21-B68F-6278F8B25C74}" destId="{7ED4E624-4C2C-432C-93C5-BE7FA78E1475}"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87276-60D4-49FE-B3B3-845F60526A2B}">
      <dsp:nvSpPr>
        <dsp:cNvPr id="0" name=""/>
        <dsp:cNvSpPr/>
      </dsp:nvSpPr>
      <dsp:spPr>
        <a:xfrm>
          <a:off x="868933" y="115569"/>
          <a:ext cx="2293620" cy="79654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0A57DB-A1E3-48CF-8578-AAE4ED096976}">
      <dsp:nvSpPr>
        <dsp:cNvPr id="0" name=""/>
        <dsp:cNvSpPr/>
      </dsp:nvSpPr>
      <dsp:spPr>
        <a:xfrm>
          <a:off x="1797050" y="2066036"/>
          <a:ext cx="444500" cy="28448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67C935-96DC-4D45-BDC8-089D0AD85F76}">
      <dsp:nvSpPr>
        <dsp:cNvPr id="0" name=""/>
        <dsp:cNvSpPr/>
      </dsp:nvSpPr>
      <dsp:spPr>
        <a:xfrm>
          <a:off x="952499" y="2293620"/>
          <a:ext cx="2133600" cy="53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BOOT.BIN</a:t>
          </a:r>
          <a:endParaRPr lang="en-US" sz="1900" kern="1200" dirty="0"/>
        </a:p>
      </dsp:txBody>
      <dsp:txXfrm>
        <a:off x="952499" y="2293620"/>
        <a:ext cx="2133600" cy="533400"/>
      </dsp:txXfrm>
    </dsp:sp>
    <dsp:sp modelId="{E34DED1C-72E6-4034-B18B-5D63BBB1567E}">
      <dsp:nvSpPr>
        <dsp:cNvPr id="0" name=""/>
        <dsp:cNvSpPr/>
      </dsp:nvSpPr>
      <dsp:spPr>
        <a:xfrm>
          <a:off x="1702815" y="973632"/>
          <a:ext cx="800100" cy="8001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Bitstream</a:t>
          </a:r>
          <a:endParaRPr lang="en-US" sz="1000" kern="1200" dirty="0"/>
        </a:p>
      </dsp:txBody>
      <dsp:txXfrm>
        <a:off x="1819987" y="1090804"/>
        <a:ext cx="565756" cy="565756"/>
      </dsp:txXfrm>
    </dsp:sp>
    <dsp:sp modelId="{C0896CC0-C3E3-44E8-85BD-B42ACEBB144C}">
      <dsp:nvSpPr>
        <dsp:cNvPr id="0" name=""/>
        <dsp:cNvSpPr/>
      </dsp:nvSpPr>
      <dsp:spPr>
        <a:xfrm>
          <a:off x="1130299" y="373379"/>
          <a:ext cx="800100" cy="8001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U-Boot</a:t>
          </a:r>
          <a:endParaRPr lang="en-US" sz="1000" kern="1200" dirty="0"/>
        </a:p>
      </dsp:txBody>
      <dsp:txXfrm>
        <a:off x="1247471" y="490551"/>
        <a:ext cx="565756" cy="565756"/>
      </dsp:txXfrm>
    </dsp:sp>
    <dsp:sp modelId="{6FD4E988-22D9-4DFD-84AE-EDFFA0FCC7FF}">
      <dsp:nvSpPr>
        <dsp:cNvPr id="0" name=""/>
        <dsp:cNvSpPr/>
      </dsp:nvSpPr>
      <dsp:spPr>
        <a:xfrm>
          <a:off x="1948180" y="179933"/>
          <a:ext cx="800100" cy="8001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FSBL</a:t>
          </a:r>
          <a:endParaRPr lang="en-US" sz="1000" kern="1200" dirty="0"/>
        </a:p>
      </dsp:txBody>
      <dsp:txXfrm>
        <a:off x="2065352" y="297105"/>
        <a:ext cx="565756" cy="565756"/>
      </dsp:txXfrm>
    </dsp:sp>
    <dsp:sp modelId="{7ED4E624-4C2C-432C-93C5-BE7FA78E1475}">
      <dsp:nvSpPr>
        <dsp:cNvPr id="0" name=""/>
        <dsp:cNvSpPr/>
      </dsp:nvSpPr>
      <dsp:spPr>
        <a:xfrm>
          <a:off x="774699" y="17779"/>
          <a:ext cx="2489200" cy="199136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3523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2.xml"/><Relationship Id="rId4" Type="http://schemas.openxmlformats.org/officeDocument/2006/relationships/image" Target="../media/image5.w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9"/>
          <p:cNvSpPr>
            <a:spLocks noChangeArrowheads="1"/>
          </p:cNvSpPr>
          <p:nvPr/>
        </p:nvSpPr>
        <p:spPr bwMode="auto">
          <a:xfrm>
            <a:off x="0" y="0"/>
            <a:ext cx="962660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86" tIns="45873" rIns="93386" bIns="45873" anchor="ctr"/>
          <a:lstStyle/>
          <a:p>
            <a:pPr defTabSz="944563" eaLnBrk="0" hangingPunct="0">
              <a:lnSpc>
                <a:spcPct val="87000"/>
              </a:lnSpc>
            </a:pPr>
            <a:r>
              <a:rPr lang="en-US" sz="1000" b="0" dirty="0" smtClean="0">
                <a:solidFill>
                  <a:srgbClr val="000000"/>
                </a:solidFill>
                <a:latin typeface="Arial" charset="0"/>
              </a:rPr>
              <a:t>Software Anatomy</a:t>
            </a:r>
            <a:r>
              <a:rPr lang="en-US" sz="1000" b="0" baseline="0" dirty="0" smtClean="0">
                <a:solidFill>
                  <a:srgbClr val="000000"/>
                </a:solidFill>
                <a:latin typeface="Arial" charset="0"/>
              </a:rPr>
              <a:t> of a </a:t>
            </a:r>
            <a:r>
              <a:rPr lang="en-US" sz="1000" b="0" baseline="0" dirty="0" err="1" smtClean="0">
                <a:solidFill>
                  <a:srgbClr val="000000"/>
                </a:solidFill>
                <a:latin typeface="Arial" charset="0"/>
              </a:rPr>
              <a:t>Zynq</a:t>
            </a:r>
            <a:r>
              <a:rPr lang="en-US" sz="1000" b="0" baseline="0" dirty="0" smtClean="0">
                <a:solidFill>
                  <a:srgbClr val="000000"/>
                </a:solidFill>
                <a:latin typeface="Arial" charset="0"/>
              </a:rPr>
              <a:t> System </a:t>
            </a:r>
            <a:endParaRPr lang="en-US" sz="1000" b="0" dirty="0">
              <a:solidFill>
                <a:srgbClr val="000000"/>
              </a:solidFill>
              <a:latin typeface="Arial" charset="0"/>
            </a:endParaRPr>
          </a:p>
        </p:txBody>
      </p:sp>
      <p:sp>
        <p:nvSpPr>
          <p:cNvPr id="12291" name="Line 30"/>
          <p:cNvSpPr>
            <a:spLocks noChangeShapeType="1"/>
          </p:cNvSpPr>
          <p:nvPr/>
        </p:nvSpPr>
        <p:spPr bwMode="auto">
          <a:xfrm>
            <a:off x="119063" y="209550"/>
            <a:ext cx="9637712" cy="15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2292" name="Object 35"/>
          <p:cNvGraphicFramePr>
            <a:graphicFrameLocks noChangeAspect="1"/>
          </p:cNvGraphicFramePr>
          <p:nvPr/>
        </p:nvGraphicFramePr>
        <p:xfrm>
          <a:off x="5246688" y="3214688"/>
          <a:ext cx="174625" cy="153987"/>
        </p:xfrm>
        <a:graphic>
          <a:graphicData uri="http://schemas.openxmlformats.org/presentationml/2006/ole">
            <mc:AlternateContent xmlns:mc="http://schemas.openxmlformats.org/markup-compatibility/2006">
              <mc:Choice xmlns:v="urn:schemas-microsoft-com:vml" Requires="v">
                <p:oleObj spid="_x0000_s12340" name="Equation" r:id="rId3" imgW="114151" imgH="215619" progId="Equation.3">
                  <p:embed/>
                </p:oleObj>
              </mc:Choice>
              <mc:Fallback>
                <p:oleObj name="Equation" r:id="rId3" imgW="114151" imgH="215619"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688" y="3214688"/>
                        <a:ext cx="174625" cy="15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Line 37"/>
          <p:cNvSpPr>
            <a:spLocks noChangeShapeType="1"/>
          </p:cNvSpPr>
          <p:nvPr/>
        </p:nvSpPr>
        <p:spPr bwMode="auto">
          <a:xfrm>
            <a:off x="119063" y="6519863"/>
            <a:ext cx="9637712" cy="1587"/>
          </a:xfrm>
          <a:prstGeom prst="line">
            <a:avLst/>
          </a:prstGeom>
          <a:noFill/>
          <a:ln w="127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294" name="Rectangle 40"/>
          <p:cNvSpPr>
            <a:spLocks noChangeArrowheads="1"/>
          </p:cNvSpPr>
          <p:nvPr/>
        </p:nvSpPr>
        <p:spPr bwMode="auto">
          <a:xfrm>
            <a:off x="4059238" y="6525622"/>
            <a:ext cx="5780087" cy="24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2" tIns="47506" rIns="95012" bIns="47506" anchor="b">
            <a:spAutoFit/>
          </a:bodyPr>
          <a:lstStyle/>
          <a:p>
            <a:pPr algn="r" defTabSz="990600" eaLnBrk="0" hangingPunct="0"/>
            <a:r>
              <a:rPr lang="en-US" sz="1000" b="0" dirty="0" smtClean="0">
                <a:solidFill>
                  <a:srgbClr val="000000"/>
                </a:solidFill>
                <a:latin typeface="Arial" charset="0"/>
              </a:rPr>
              <a:t>Embedded Linux and System Integration for ARM on </a:t>
            </a:r>
            <a:r>
              <a:rPr lang="en-US" sz="1000" b="0" dirty="0" err="1" smtClean="0">
                <a:solidFill>
                  <a:srgbClr val="000000"/>
                </a:solidFill>
                <a:latin typeface="Arial" charset="0"/>
              </a:rPr>
              <a:t>SoCs</a:t>
            </a:r>
            <a:r>
              <a:rPr lang="en-US" sz="1000" b="0" dirty="0">
                <a:solidFill>
                  <a:srgbClr val="000000"/>
                </a:solidFill>
                <a:latin typeface="Arial" charset="0"/>
              </a:rPr>
              <a:t>	</a:t>
            </a:r>
            <a:r>
              <a:rPr lang="en-US" sz="1000" b="0" dirty="0" smtClean="0">
                <a:solidFill>
                  <a:srgbClr val="000000"/>
                </a:solidFill>
                <a:latin typeface="Arial" charset="0"/>
              </a:rPr>
              <a:t>2</a:t>
            </a:r>
            <a:r>
              <a:rPr lang="en-US" sz="1000" b="0" dirty="0" smtClean="0">
                <a:latin typeface="Arial" charset="0"/>
              </a:rPr>
              <a:t>-</a:t>
            </a:r>
            <a:fld id="{89D7B103-16DF-445F-99B7-AFB452D51931}" type="slidenum">
              <a:rPr lang="en-US" sz="1000" b="0" smtClean="0">
                <a:latin typeface="Arial" charset="0"/>
              </a:rPr>
              <a:pPr algn="r" defTabSz="990600" eaLnBrk="0" hangingPunct="0"/>
              <a:t>‹#›</a:t>
            </a:fld>
            <a:endParaRPr lang="en-US" sz="1000" b="0" dirty="0">
              <a:latin typeface="Arial" charset="0"/>
            </a:endParaRPr>
          </a:p>
        </p:txBody>
      </p:sp>
      <p:sp>
        <p:nvSpPr>
          <p:cNvPr id="2089" name="Text Box 41"/>
          <p:cNvSpPr txBox="1">
            <a:spLocks noChangeArrowheads="1"/>
          </p:cNvSpPr>
          <p:nvPr/>
        </p:nvSpPr>
        <p:spPr bwMode="auto">
          <a:xfrm>
            <a:off x="92075" y="6529388"/>
            <a:ext cx="3236913" cy="200025"/>
          </a:xfrm>
          <a:prstGeom prst="rect">
            <a:avLst/>
          </a:prstGeom>
          <a:noFill/>
          <a:ln w="12700">
            <a:noFill/>
            <a:miter lim="800000"/>
            <a:headEnd type="none" w="sm" len="sm"/>
            <a:tailEnd type="none" w="med" len="lg"/>
          </a:ln>
          <a:effectLst/>
        </p:spPr>
        <p:txBody>
          <a:bodyPr lIns="91439" tIns="45719" rIns="91439" bIns="0">
            <a:spAutoFit/>
          </a:bodyPr>
          <a:lstStyle>
            <a:lvl1pPr defTabSz="950913" eaLnBrk="0" hangingPunct="0">
              <a:defRPr b="1">
                <a:solidFill>
                  <a:schemeClr val="tx1"/>
                </a:solidFill>
                <a:latin typeface="Courier New" pitchFamily="49" charset="0"/>
                <a:cs typeface="Arial" charset="0"/>
              </a:defRPr>
            </a:lvl1pPr>
            <a:lvl2pPr marL="742950" indent="-285750" defTabSz="950913" eaLnBrk="0" hangingPunct="0">
              <a:defRPr b="1">
                <a:solidFill>
                  <a:schemeClr val="tx1"/>
                </a:solidFill>
                <a:latin typeface="Courier New" pitchFamily="49" charset="0"/>
                <a:cs typeface="Arial" charset="0"/>
              </a:defRPr>
            </a:lvl2pPr>
            <a:lvl3pPr marL="1143000" indent="-228600" defTabSz="950913" eaLnBrk="0" hangingPunct="0">
              <a:defRPr b="1">
                <a:solidFill>
                  <a:schemeClr val="tx1"/>
                </a:solidFill>
                <a:latin typeface="Courier New" pitchFamily="49" charset="0"/>
                <a:cs typeface="Arial" charset="0"/>
              </a:defRPr>
            </a:lvl3pPr>
            <a:lvl4pPr marL="1600200" indent="-228600" defTabSz="950913" eaLnBrk="0" hangingPunct="0">
              <a:defRPr b="1">
                <a:solidFill>
                  <a:schemeClr val="tx1"/>
                </a:solidFill>
                <a:latin typeface="Courier New" pitchFamily="49" charset="0"/>
                <a:cs typeface="Arial" charset="0"/>
              </a:defRPr>
            </a:lvl4pPr>
            <a:lvl5pPr marL="2057400" indent="-228600" defTabSz="950913" eaLnBrk="0" hangingPunct="0">
              <a:defRPr b="1">
                <a:solidFill>
                  <a:schemeClr val="tx1"/>
                </a:solidFill>
                <a:latin typeface="Courier New" pitchFamily="49" charset="0"/>
                <a:cs typeface="Arial" charset="0"/>
              </a:defRPr>
            </a:lvl5pPr>
            <a:lvl6pPr marL="2514600" indent="-228600" defTabSz="950913" eaLnBrk="0" fontAlgn="base" hangingPunct="0">
              <a:spcBef>
                <a:spcPct val="0"/>
              </a:spcBef>
              <a:spcAft>
                <a:spcPct val="0"/>
              </a:spcAft>
              <a:defRPr b="1">
                <a:solidFill>
                  <a:schemeClr val="tx1"/>
                </a:solidFill>
                <a:latin typeface="Courier New" pitchFamily="49" charset="0"/>
                <a:cs typeface="Arial" charset="0"/>
              </a:defRPr>
            </a:lvl6pPr>
            <a:lvl7pPr marL="2971800" indent="-228600" defTabSz="950913" eaLnBrk="0" fontAlgn="base" hangingPunct="0">
              <a:spcBef>
                <a:spcPct val="0"/>
              </a:spcBef>
              <a:spcAft>
                <a:spcPct val="0"/>
              </a:spcAft>
              <a:defRPr b="1">
                <a:solidFill>
                  <a:schemeClr val="tx1"/>
                </a:solidFill>
                <a:latin typeface="Courier New" pitchFamily="49" charset="0"/>
                <a:cs typeface="Arial" charset="0"/>
              </a:defRPr>
            </a:lvl7pPr>
            <a:lvl8pPr marL="3429000" indent="-228600" defTabSz="950913" eaLnBrk="0" fontAlgn="base" hangingPunct="0">
              <a:spcBef>
                <a:spcPct val="0"/>
              </a:spcBef>
              <a:spcAft>
                <a:spcPct val="0"/>
              </a:spcAft>
              <a:defRPr b="1">
                <a:solidFill>
                  <a:schemeClr val="tx1"/>
                </a:solidFill>
                <a:latin typeface="Courier New" pitchFamily="49" charset="0"/>
                <a:cs typeface="Arial" charset="0"/>
              </a:defRPr>
            </a:lvl8pPr>
            <a:lvl9pPr marL="3886200" indent="-228600" defTabSz="950913" eaLnBrk="0" fontAlgn="base" hangingPunct="0">
              <a:spcBef>
                <a:spcPct val="0"/>
              </a:spcBef>
              <a:spcAft>
                <a:spcPct val="0"/>
              </a:spcAft>
              <a:defRPr b="1">
                <a:solidFill>
                  <a:schemeClr val="tx1"/>
                </a:solidFill>
                <a:latin typeface="Courier New" pitchFamily="49" charset="0"/>
                <a:cs typeface="Arial" charset="0"/>
              </a:defRPr>
            </a:lvl9pPr>
          </a:lstStyle>
          <a:p>
            <a:pPr eaLnBrk="1" hangingPunct="1">
              <a:spcBef>
                <a:spcPct val="50000"/>
              </a:spcBef>
            </a:pPr>
            <a:r>
              <a:rPr lang="en-US" sz="1000" b="0" dirty="0">
                <a:solidFill>
                  <a:srgbClr val="000000"/>
                </a:solidFill>
                <a:latin typeface="Arial" charset="0"/>
                <a:ea typeface="Arial Unicode MS" pitchFamily="34" charset="-128"/>
                <a:cs typeface="Arial Unicode MS" pitchFamily="34" charset="-128"/>
              </a:rPr>
              <a:t>© </a:t>
            </a:r>
            <a:r>
              <a:rPr lang="en-US" sz="1000" b="0" dirty="0" smtClean="0">
                <a:solidFill>
                  <a:srgbClr val="000000"/>
                </a:solidFill>
                <a:latin typeface="Arial" charset="0"/>
                <a:ea typeface="Arial Unicode MS" pitchFamily="34" charset="-128"/>
                <a:cs typeface="Arial Unicode MS" pitchFamily="34" charset="-128"/>
              </a:rPr>
              <a:t>2016 </a:t>
            </a:r>
            <a:r>
              <a:rPr lang="en-US" sz="1000" b="0" dirty="0">
                <a:solidFill>
                  <a:srgbClr val="000000"/>
                </a:solidFill>
                <a:latin typeface="Arial" charset="0"/>
                <a:ea typeface="Arial Unicode MS" pitchFamily="34" charset="-128"/>
                <a:cs typeface="Arial Unicode MS" pitchFamily="34" charset="-128"/>
              </a:rPr>
              <a:t>by MathWorks, Inc.</a:t>
            </a:r>
            <a:endParaRPr lang="en-US" sz="1000" b="0" dirty="0">
              <a:solidFill>
                <a:srgbClr val="000000"/>
              </a:solidFill>
              <a:latin typeface="Arial" charset="0"/>
            </a:endParaRPr>
          </a:p>
        </p:txBody>
      </p:sp>
      <p:sp>
        <p:nvSpPr>
          <p:cNvPr id="2" name="Slide Image Placeholder 1"/>
          <p:cNvSpPr>
            <a:spLocks noGrp="1" noRot="1" noChangeAspect="1"/>
          </p:cNvSpPr>
          <p:nvPr>
            <p:ph type="sldImg" idx="2"/>
          </p:nvPr>
        </p:nvSpPr>
        <p:spPr>
          <a:xfrm>
            <a:off x="3505200" y="572294"/>
            <a:ext cx="6121400" cy="4592638"/>
          </a:xfrm>
          <a:prstGeom prst="rect">
            <a:avLst/>
          </a:prstGeom>
          <a:noFill/>
          <a:ln w="12700">
            <a:solidFill>
              <a:prstClr val="black"/>
            </a:solidFill>
          </a:ln>
        </p:spPr>
        <p:txBody>
          <a:bodyPr vert="horz" lIns="91440" tIns="45720" rIns="91440" bIns="45720" rtlCol="0" anchor="ctr"/>
          <a:lstStyle/>
          <a:p>
            <a:endParaRPr lang="en-US"/>
          </a:p>
        </p:txBody>
      </p:sp>
      <p:sp>
        <p:nvSpPr>
          <p:cNvPr id="3" name="Notes Placeholder 2"/>
          <p:cNvSpPr>
            <a:spLocks noGrp="1"/>
          </p:cNvSpPr>
          <p:nvPr>
            <p:ph type="body" sz="quarter" idx="3"/>
          </p:nvPr>
        </p:nvSpPr>
        <p:spPr>
          <a:xfrm>
            <a:off x="304800" y="577850"/>
            <a:ext cx="3119438" cy="5367338"/>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7007330"/>
      </p:ext>
    </p:extLst>
  </p:cSld>
  <p:clrMap bg1="lt1" tx1="dk1" bg2="lt2" tx2="dk2" accent1="accent1" accent2="accent2" accent3="accent3" accent4="accent4" accent5="accent5" accent6="accent6" hlink="hlink" folHlink="folHlink"/>
  <p:hf sldNum="0" hdr="0" ftr="0" dt="0"/>
  <p:notesStyle>
    <a:lvl1pPr algn="l" defTabSz="965200" rtl="0" eaLnBrk="0" fontAlgn="base" hangingPunct="0">
      <a:spcBef>
        <a:spcPct val="0"/>
      </a:spcBef>
      <a:spcAft>
        <a:spcPct val="0"/>
      </a:spcAft>
      <a:defRPr sz="1100" kern="1200">
        <a:solidFill>
          <a:schemeClr val="tx1"/>
        </a:solidFill>
        <a:latin typeface="Garamond" pitchFamily="18" charset="0"/>
        <a:ea typeface="+mn-ea"/>
        <a:cs typeface="+mn-cs"/>
      </a:defRPr>
    </a:lvl1pPr>
    <a:lvl2pPr marL="742950" indent="-285750" algn="l" defTabSz="965200" rtl="0" eaLnBrk="0" fontAlgn="base" hangingPunct="0">
      <a:spcBef>
        <a:spcPct val="0"/>
      </a:spcBef>
      <a:spcAft>
        <a:spcPct val="0"/>
      </a:spcAft>
      <a:defRPr sz="1100" kern="1200">
        <a:solidFill>
          <a:schemeClr val="tx1"/>
        </a:solidFill>
        <a:latin typeface="Garamond" pitchFamily="18" charset="0"/>
        <a:ea typeface="+mn-ea"/>
        <a:cs typeface="+mn-cs"/>
      </a:defRPr>
    </a:lvl2pPr>
    <a:lvl3pPr marL="1143000" indent="-228600" algn="l" defTabSz="965200" rtl="0" eaLnBrk="0" fontAlgn="base" hangingPunct="0">
      <a:spcBef>
        <a:spcPct val="0"/>
      </a:spcBef>
      <a:spcAft>
        <a:spcPct val="0"/>
      </a:spcAft>
      <a:defRPr sz="1100" kern="1200">
        <a:solidFill>
          <a:schemeClr val="tx1"/>
        </a:solidFill>
        <a:latin typeface="Garamond" pitchFamily="18" charset="0"/>
        <a:ea typeface="+mn-ea"/>
        <a:cs typeface="+mn-cs"/>
      </a:defRPr>
    </a:lvl3pPr>
    <a:lvl4pPr marL="1600200" indent="-228600" algn="l" defTabSz="965200" rtl="0" eaLnBrk="0" fontAlgn="base" hangingPunct="0">
      <a:spcBef>
        <a:spcPct val="0"/>
      </a:spcBef>
      <a:spcAft>
        <a:spcPct val="0"/>
      </a:spcAft>
      <a:defRPr sz="1100" kern="1200">
        <a:solidFill>
          <a:schemeClr val="tx1"/>
        </a:solidFill>
        <a:latin typeface="Garamond" pitchFamily="18" charset="0"/>
        <a:ea typeface="+mn-ea"/>
        <a:cs typeface="+mn-cs"/>
      </a:defRPr>
    </a:lvl4pPr>
    <a:lvl5pPr marL="2057400" indent="-228600" algn="l" defTabSz="965200" rtl="0" eaLnBrk="0" fontAlgn="base" hangingPunct="0">
      <a:spcBef>
        <a:spcPct val="0"/>
      </a:spcBef>
      <a:spcAft>
        <a:spcPct val="0"/>
      </a:spcAft>
      <a:defRPr sz="1100" kern="1200">
        <a:solidFill>
          <a:schemeClr val="tx1"/>
        </a:solidFill>
        <a:latin typeface="Garamond"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14.png"/></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image" Target="../media/image17.png"/><Relationship Id="rId4" Type="http://schemas.openxmlformats.org/officeDocument/2006/relationships/image" Target="../media/image16.png"/></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25.png"/></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image" Target="../media/image29.png"/></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32.png"/></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34.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36.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image" Target="../media/image9.png"/></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nsidelabs-git.mathworks.com/EmbeddedLinux/xilinx-linux/blob/master/arch/arm/configs/mw_zynq_defconfi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11.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bwMode="auto">
          <a:xfrm>
            <a:off x="987425" y="430213"/>
            <a:ext cx="7926388" cy="59436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5569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6200" y="273050"/>
            <a:ext cx="7772400"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FSBL: </a:t>
            </a:r>
            <a:r>
              <a:rPr lang="en-US" sz="2000" dirty="0" err="1" smtClean="0">
                <a:solidFill>
                  <a:srgbClr val="000000"/>
                </a:solidFill>
                <a:latin typeface="Garamond" pitchFamily="18" charset="0"/>
                <a:cs typeface="+mn-cs"/>
              </a:rPr>
              <a:t>Zynq</a:t>
            </a:r>
            <a:r>
              <a:rPr lang="en-US" sz="2000" dirty="0" smtClean="0">
                <a:solidFill>
                  <a:srgbClr val="000000"/>
                </a:solidFill>
                <a:latin typeface="Garamond" pitchFamily="18" charset="0"/>
                <a:cs typeface="+mn-cs"/>
              </a:rPr>
              <a:t> Peripherals</a:t>
            </a:r>
            <a:endParaRPr lang="en-US" sz="120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The most common customization action performed will be to enable / map the ARM peripherals. On a custom </a:t>
            </a:r>
            <a:r>
              <a:rPr lang="en-US" sz="1200" b="0" dirty="0" err="1">
                <a:solidFill>
                  <a:srgbClr val="000000"/>
                </a:solidFill>
                <a:latin typeface="Garamond" pitchFamily="18" charset="0"/>
                <a:cs typeface="+mn-cs"/>
              </a:rPr>
              <a:t>Zynq</a:t>
            </a:r>
            <a:r>
              <a:rPr lang="en-US" sz="1200" b="0" dirty="0">
                <a:solidFill>
                  <a:srgbClr val="000000"/>
                </a:solidFill>
                <a:latin typeface="Garamond" pitchFamily="18" charset="0"/>
                <a:cs typeface="+mn-cs"/>
              </a:rPr>
              <a:t> board, this is generally a one-time task based on the pinout of the PCB. On a dev-kit, this is a common customization action based on the plug-in cards installed and the customer application.</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dirty="0">
                <a:solidFill>
                  <a:srgbClr val="000000"/>
                </a:solidFill>
                <a:latin typeface="Garamond" pitchFamily="18" charset="0"/>
                <a:cs typeface="+mn-cs"/>
              </a:rPr>
              <a:t>MIO</a:t>
            </a:r>
            <a:r>
              <a:rPr lang="en-US" sz="1200" b="0" dirty="0">
                <a:solidFill>
                  <a:srgbClr val="000000"/>
                </a:solidFill>
                <a:latin typeface="Garamond" pitchFamily="18" charset="0"/>
                <a:cs typeface="+mn-cs"/>
              </a:rPr>
              <a:t>: Dedicated ARM I/O pins that have some multiplexing capability between peripherals. Any MIO pins not used for a peripheral are available as GPIO.</a:t>
            </a:r>
          </a:p>
          <a:p>
            <a:pPr algn="just" defTabSz="965200">
              <a:defRPr/>
            </a:pPr>
            <a:r>
              <a:rPr lang="en-US" sz="1200" dirty="0">
                <a:solidFill>
                  <a:srgbClr val="000000"/>
                </a:solidFill>
                <a:latin typeface="Garamond" pitchFamily="18" charset="0"/>
                <a:cs typeface="+mn-cs"/>
              </a:rPr>
              <a:t>EMIO</a:t>
            </a:r>
            <a:r>
              <a:rPr lang="en-US" sz="1200" b="0" dirty="0">
                <a:solidFill>
                  <a:srgbClr val="000000"/>
                </a:solidFill>
                <a:latin typeface="Garamond" pitchFamily="18" charset="0"/>
                <a:cs typeface="+mn-cs"/>
              </a:rPr>
              <a:t>: ARM peripheral routed to the FPGA fabric where it can be terminated, </a:t>
            </a:r>
            <a:r>
              <a:rPr lang="en-US" sz="1200" b="0" dirty="0" smtClean="0">
                <a:solidFill>
                  <a:srgbClr val="000000"/>
                </a:solidFill>
                <a:latin typeface="Garamond" pitchFamily="18" charset="0"/>
                <a:cs typeface="+mn-cs"/>
              </a:rPr>
              <a:t>modified, </a:t>
            </a:r>
            <a:r>
              <a:rPr lang="en-US" sz="1200" b="0" dirty="0">
                <a:solidFill>
                  <a:srgbClr val="000000"/>
                </a:solidFill>
                <a:latin typeface="Garamond" pitchFamily="18" charset="0"/>
                <a:cs typeface="+mn-cs"/>
              </a:rPr>
              <a:t>or passed through to FPGA I/O </a:t>
            </a:r>
            <a:r>
              <a:rPr lang="en-US" sz="1200" b="0" dirty="0" smtClean="0">
                <a:solidFill>
                  <a:srgbClr val="000000"/>
                </a:solidFill>
                <a:latin typeface="Garamond" pitchFamily="18" charset="0"/>
                <a:cs typeface="+mn-cs"/>
              </a:rPr>
              <a:t>pins.</a:t>
            </a:r>
            <a:endParaRPr lang="en-US" sz="1200" b="0" dirty="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Note that </a:t>
            </a:r>
            <a:r>
              <a:rPr lang="en-US" sz="1200" b="0" dirty="0" smtClean="0">
                <a:solidFill>
                  <a:srgbClr val="000000"/>
                </a:solidFill>
                <a:latin typeface="Garamond" pitchFamily="18" charset="0"/>
                <a:cs typeface="+mn-cs"/>
              </a:rPr>
              <a:t>when an </a:t>
            </a:r>
            <a:r>
              <a:rPr lang="en-US" sz="1200" b="0" dirty="0">
                <a:solidFill>
                  <a:srgbClr val="000000"/>
                </a:solidFill>
                <a:latin typeface="Garamond" pitchFamily="18" charset="0"/>
                <a:cs typeface="+mn-cs"/>
              </a:rPr>
              <a:t>EMIO is used for a peripheral, the FPGA </a:t>
            </a:r>
            <a:r>
              <a:rPr lang="en-US" sz="1200" i="1" dirty="0">
                <a:solidFill>
                  <a:srgbClr val="000000"/>
                </a:solidFill>
                <a:latin typeface="Garamond" pitchFamily="18" charset="0"/>
                <a:cs typeface="+mn-cs"/>
              </a:rPr>
              <a:t>must</a:t>
            </a:r>
            <a:r>
              <a:rPr lang="en-US" sz="1200" b="0" dirty="0">
                <a:solidFill>
                  <a:srgbClr val="000000"/>
                </a:solidFill>
                <a:latin typeface="Garamond" pitchFamily="18" charset="0"/>
                <a:cs typeface="+mn-cs"/>
              </a:rPr>
              <a:t> be programmed in order for the peripheral to operate. MIO peripherals can operate without any FPGA image being present.</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Examples:</a:t>
            </a:r>
          </a:p>
          <a:p>
            <a:pPr marL="228600" indent="-228600" algn="just" defTabSz="965200">
              <a:buFont typeface="+mj-lt"/>
              <a:buAutoNum type="arabicPeriod"/>
              <a:defRPr/>
            </a:pPr>
            <a:r>
              <a:rPr lang="en-US" sz="1200" b="0" dirty="0">
                <a:solidFill>
                  <a:srgbClr val="000000"/>
                </a:solidFill>
                <a:latin typeface="Garamond" pitchFamily="18" charset="0"/>
                <a:cs typeface="+mn-cs"/>
              </a:rPr>
              <a:t>UART mapped to specific MIO pins– this is the serial port used for the console.</a:t>
            </a:r>
          </a:p>
          <a:p>
            <a:pPr marL="228600" indent="-228600" algn="just" defTabSz="965200">
              <a:buFont typeface="+mj-lt"/>
              <a:buAutoNum type="arabicPeriod"/>
              <a:defRPr/>
            </a:pPr>
            <a:r>
              <a:rPr lang="en-US" sz="1200" b="0" dirty="0">
                <a:solidFill>
                  <a:srgbClr val="000000"/>
                </a:solidFill>
                <a:latin typeface="Garamond" pitchFamily="18" charset="0"/>
                <a:cs typeface="+mn-cs"/>
              </a:rPr>
              <a:t>I2C mapped to EMIO– this could then get routed out of the FPGA via regular FPGA I/O </a:t>
            </a:r>
            <a:r>
              <a:rPr lang="en-US" sz="1200" b="0" dirty="0" smtClean="0">
                <a:solidFill>
                  <a:srgbClr val="000000"/>
                </a:solidFill>
                <a:latin typeface="Garamond" pitchFamily="18" charset="0"/>
                <a:cs typeface="+mn-cs"/>
              </a:rPr>
              <a:t>pins.</a:t>
            </a:r>
            <a:endParaRPr lang="en-US" sz="1200" b="0" dirty="0">
              <a:solidFill>
                <a:srgbClr val="000000"/>
              </a:solidFill>
              <a:latin typeface="Garamond" pitchFamily="18" charset="0"/>
              <a:cs typeface="+mn-cs"/>
            </a:endParaRPr>
          </a:p>
          <a:p>
            <a:pPr marL="228600" indent="-228600" algn="just" defTabSz="965200">
              <a:buFont typeface="+mj-lt"/>
              <a:buAutoNum type="arabicPeriod"/>
              <a:defRPr/>
            </a:pPr>
            <a:r>
              <a:rPr lang="en-US" sz="1200" b="0" dirty="0">
                <a:solidFill>
                  <a:srgbClr val="000000"/>
                </a:solidFill>
                <a:latin typeface="Garamond" pitchFamily="18" charset="0"/>
                <a:cs typeface="+mn-cs"/>
              </a:rPr>
              <a:t>GPIO configuration– this selects the number of GPIO pins routed into the FPGA fabric. These pins could then be used to provide software control for FPGA peripherals (e.g. 1-bit inputs) or routed to FPGA I/O pins.</a:t>
            </a: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grpSp>
        <p:nvGrpSpPr>
          <p:cNvPr id="2" name="Group 1"/>
          <p:cNvGrpSpPr/>
          <p:nvPr/>
        </p:nvGrpSpPr>
        <p:grpSpPr>
          <a:xfrm>
            <a:off x="4038600" y="1339850"/>
            <a:ext cx="5770685" cy="4613578"/>
            <a:chOff x="1676400" y="1219200"/>
            <a:chExt cx="6821392" cy="5299378"/>
          </a:xfrm>
        </p:grpSpPr>
        <p:pic>
          <p:nvPicPr>
            <p:cNvPr id="6" name="Picture 2" descr="C:\Users\mfornero\AppData\Local\Temp\SNAGHTMLe7223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19200"/>
              <a:ext cx="6821392" cy="529937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124202" y="3789801"/>
              <a:ext cx="2335318" cy="1870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8" name="Rounded Rectangle 7"/>
            <p:cNvSpPr/>
            <p:nvPr/>
          </p:nvSpPr>
          <p:spPr>
            <a:xfrm>
              <a:off x="3124200" y="4094602"/>
              <a:ext cx="2335319" cy="1905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9" name="Rounded Rectangle 8"/>
            <p:cNvSpPr/>
            <p:nvPr/>
          </p:nvSpPr>
          <p:spPr>
            <a:xfrm>
              <a:off x="3276600" y="5161402"/>
              <a:ext cx="2182920" cy="2000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pSp>
      <p:grpSp>
        <p:nvGrpSpPr>
          <p:cNvPr id="24" name="Group 23"/>
          <p:cNvGrpSpPr/>
          <p:nvPr/>
        </p:nvGrpSpPr>
        <p:grpSpPr>
          <a:xfrm>
            <a:off x="7385047" y="3414806"/>
            <a:ext cx="284377" cy="338554"/>
            <a:chOff x="7464847" y="3402744"/>
            <a:chExt cx="284377" cy="338554"/>
          </a:xfrm>
        </p:grpSpPr>
        <p:sp>
          <p:nvSpPr>
            <p:cNvPr id="17" name="Oval 16"/>
            <p:cNvSpPr/>
            <p:nvPr/>
          </p:nvSpPr>
          <p:spPr>
            <a:xfrm>
              <a:off x="7483349" y="3443860"/>
              <a:ext cx="265875" cy="24977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464847" y="3402744"/>
              <a:ext cx="265875" cy="338554"/>
            </a:xfrm>
            <a:prstGeom prst="rect">
              <a:avLst/>
            </a:prstGeom>
            <a:noFill/>
          </p:spPr>
          <p:txBody>
            <a:bodyPr wrap="square" rtlCol="0">
              <a:spAutoFit/>
            </a:bodyPr>
            <a:lstStyle/>
            <a:p>
              <a:pPr algn="r"/>
              <a:r>
                <a:rPr lang="en-US" sz="1600" b="0" dirty="0" smtClean="0">
                  <a:latin typeface="Arial" panose="020B0604020202020204" pitchFamily="34" charset="0"/>
                  <a:cs typeface="Arial" panose="020B0604020202020204" pitchFamily="34" charset="0"/>
                </a:rPr>
                <a:t>1</a:t>
              </a:r>
              <a:endParaRPr lang="en-US" sz="1600" b="0" dirty="0">
                <a:latin typeface="Arial" panose="020B0604020202020204" pitchFamily="34" charset="0"/>
                <a:cs typeface="Arial" panose="020B0604020202020204" pitchFamily="34" charset="0"/>
              </a:endParaRPr>
            </a:p>
          </p:txBody>
        </p:sp>
      </p:grpSp>
      <p:grpSp>
        <p:nvGrpSpPr>
          <p:cNvPr id="25" name="Group 24"/>
          <p:cNvGrpSpPr/>
          <p:nvPr/>
        </p:nvGrpSpPr>
        <p:grpSpPr>
          <a:xfrm>
            <a:off x="7385047" y="3817725"/>
            <a:ext cx="284377" cy="338554"/>
            <a:chOff x="7464847" y="3402744"/>
            <a:chExt cx="284377" cy="338554"/>
          </a:xfrm>
        </p:grpSpPr>
        <p:sp>
          <p:nvSpPr>
            <p:cNvPr id="26" name="Oval 25"/>
            <p:cNvSpPr/>
            <p:nvPr/>
          </p:nvSpPr>
          <p:spPr>
            <a:xfrm>
              <a:off x="7483349" y="3443860"/>
              <a:ext cx="265875" cy="24977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464847" y="3402744"/>
              <a:ext cx="265875" cy="338554"/>
            </a:xfrm>
            <a:prstGeom prst="rect">
              <a:avLst/>
            </a:prstGeom>
            <a:noFill/>
          </p:spPr>
          <p:txBody>
            <a:bodyPr wrap="square" rtlCol="0">
              <a:spAutoFit/>
            </a:bodyPr>
            <a:lstStyle/>
            <a:p>
              <a:pPr algn="r"/>
              <a:r>
                <a:rPr lang="en-US" sz="1600" b="0" dirty="0" smtClean="0">
                  <a:latin typeface="Arial" panose="020B0604020202020204" pitchFamily="34" charset="0"/>
                  <a:cs typeface="Arial" panose="020B0604020202020204" pitchFamily="34" charset="0"/>
                </a:rPr>
                <a:t>2</a:t>
              </a:r>
              <a:endParaRPr lang="en-US" sz="1600" b="0" dirty="0">
                <a:latin typeface="Arial" panose="020B0604020202020204" pitchFamily="34" charset="0"/>
                <a:cs typeface="Arial" panose="020B0604020202020204" pitchFamily="34" charset="0"/>
              </a:endParaRPr>
            </a:p>
          </p:txBody>
        </p:sp>
      </p:grpSp>
      <p:grpSp>
        <p:nvGrpSpPr>
          <p:cNvPr id="28" name="Group 27"/>
          <p:cNvGrpSpPr/>
          <p:nvPr/>
        </p:nvGrpSpPr>
        <p:grpSpPr>
          <a:xfrm>
            <a:off x="7385047" y="4689679"/>
            <a:ext cx="284377" cy="338554"/>
            <a:chOff x="7464847" y="3402744"/>
            <a:chExt cx="284377" cy="338554"/>
          </a:xfrm>
        </p:grpSpPr>
        <p:sp>
          <p:nvSpPr>
            <p:cNvPr id="29" name="Oval 28"/>
            <p:cNvSpPr/>
            <p:nvPr/>
          </p:nvSpPr>
          <p:spPr>
            <a:xfrm>
              <a:off x="7483349" y="3443860"/>
              <a:ext cx="265875" cy="24977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7464847" y="3402744"/>
              <a:ext cx="265875" cy="338554"/>
            </a:xfrm>
            <a:prstGeom prst="rect">
              <a:avLst/>
            </a:prstGeom>
            <a:noFill/>
          </p:spPr>
          <p:txBody>
            <a:bodyPr wrap="square" rtlCol="0">
              <a:spAutoFit/>
            </a:bodyPr>
            <a:lstStyle/>
            <a:p>
              <a:pPr algn="r"/>
              <a:r>
                <a:rPr lang="en-US" sz="1600" b="0" dirty="0">
                  <a:latin typeface="Arial" panose="020B0604020202020204" pitchFamily="34" charset="0"/>
                  <a:cs typeface="Arial" panose="020B0604020202020204" pitchFamily="34" charset="0"/>
                </a:rPr>
                <a:t>3</a:t>
              </a:r>
            </a:p>
          </p:txBody>
        </p:sp>
      </p:grpSp>
    </p:spTree>
    <p:extLst>
      <p:ext uri="{BB962C8B-B14F-4D97-AF65-F5344CB8AC3E}">
        <p14:creationId xmlns:p14="http://schemas.microsoft.com/office/powerpoint/2010/main" val="2659278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199" y="273050"/>
            <a:ext cx="9661287"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FSBL: Export Hardware</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From </a:t>
            </a:r>
            <a:r>
              <a:rPr lang="en-US" sz="1200" b="0" dirty="0" err="1">
                <a:solidFill>
                  <a:srgbClr val="000000"/>
                </a:solidFill>
                <a:latin typeface="Garamond" pitchFamily="18" charset="0"/>
                <a:cs typeface="+mn-cs"/>
              </a:rPr>
              <a:t>Vivado</a:t>
            </a:r>
            <a:r>
              <a:rPr lang="en-US" sz="1200" b="0" dirty="0">
                <a:solidFill>
                  <a:srgbClr val="000000"/>
                </a:solidFill>
                <a:latin typeface="Garamond" pitchFamily="18" charset="0"/>
                <a:cs typeface="+mn-cs"/>
              </a:rPr>
              <a:t>, we can export the IP Integrator project to the Xilinx SDK, which will be used to generate the FSBL.</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The </a:t>
            </a:r>
            <a:r>
              <a:rPr lang="en-US" sz="1200" b="0" dirty="0" err="1">
                <a:solidFill>
                  <a:srgbClr val="000000"/>
                </a:solidFill>
                <a:latin typeface="Garamond" pitchFamily="18" charset="0"/>
                <a:cs typeface="+mn-cs"/>
              </a:rPr>
              <a:t>Vivado</a:t>
            </a:r>
            <a:r>
              <a:rPr lang="en-US" sz="1200" b="0" dirty="0">
                <a:solidFill>
                  <a:srgbClr val="000000"/>
                </a:solidFill>
                <a:latin typeface="Garamond" pitchFamily="18" charset="0"/>
                <a:cs typeface="+mn-cs"/>
              </a:rPr>
              <a:t> export will take the form of a hardware definition file (HDF) </a:t>
            </a:r>
            <a:r>
              <a:rPr lang="en-US" sz="1200" b="0" dirty="0" smtClean="0">
                <a:solidFill>
                  <a:srgbClr val="000000"/>
                </a:solidFill>
                <a:latin typeface="Garamond" pitchFamily="18" charset="0"/>
                <a:cs typeface="+mn-cs"/>
              </a:rPr>
              <a:t>that </a:t>
            </a:r>
            <a:r>
              <a:rPr lang="en-US" sz="1200" b="0" dirty="0">
                <a:solidFill>
                  <a:srgbClr val="000000"/>
                </a:solidFill>
                <a:latin typeface="Garamond" pitchFamily="18" charset="0"/>
                <a:cs typeface="+mn-cs"/>
              </a:rPr>
              <a:t>describes the selections made on the </a:t>
            </a:r>
            <a:r>
              <a:rPr lang="en-US" sz="1200" b="0" dirty="0" err="1">
                <a:solidFill>
                  <a:srgbClr val="000000"/>
                </a:solidFill>
                <a:latin typeface="Garamond" pitchFamily="18" charset="0"/>
                <a:cs typeface="+mn-cs"/>
              </a:rPr>
              <a:t>Zynq</a:t>
            </a:r>
            <a:r>
              <a:rPr lang="en-US" sz="1200" b="0" dirty="0">
                <a:solidFill>
                  <a:srgbClr val="000000"/>
                </a:solidFill>
                <a:latin typeface="Garamond" pitchFamily="18" charset="0"/>
                <a:cs typeface="+mn-cs"/>
              </a:rPr>
              <a:t> node. The Xilinx SDK will use this to automatically generate the software to configure the ARM I/O, DDR3 controller, </a:t>
            </a:r>
            <a:r>
              <a:rPr lang="en-US" sz="1200" b="0" dirty="0" smtClean="0">
                <a:solidFill>
                  <a:srgbClr val="000000"/>
                </a:solidFill>
                <a:latin typeface="Garamond" pitchFamily="18" charset="0"/>
                <a:cs typeface="+mn-cs"/>
              </a:rPr>
              <a:t>etc. We </a:t>
            </a:r>
            <a:r>
              <a:rPr lang="en-US" sz="1200" b="0" dirty="0">
                <a:solidFill>
                  <a:srgbClr val="000000"/>
                </a:solidFill>
                <a:latin typeface="Garamond" pitchFamily="18" charset="0"/>
                <a:cs typeface="+mn-cs"/>
              </a:rPr>
              <a:t>can see the location of the generated file / folder in the TCL Console.</a:t>
            </a: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200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To generate </a:t>
            </a:r>
            <a:r>
              <a:rPr lang="en-US" sz="1200" b="0" dirty="0">
                <a:solidFill>
                  <a:srgbClr val="000000"/>
                </a:solidFill>
                <a:latin typeface="Garamond" pitchFamily="18" charset="0"/>
                <a:cs typeface="+mn-cs"/>
              </a:rPr>
              <a:t>a MathWorks SD Card image, this process is automated by our </a:t>
            </a:r>
            <a:r>
              <a:rPr lang="en-US" sz="1200" b="0" dirty="0" err="1">
                <a:solidFill>
                  <a:srgbClr val="000000"/>
                </a:solidFill>
                <a:latin typeface="Garamond" pitchFamily="18" charset="0"/>
                <a:cs typeface="+mn-cs"/>
              </a:rPr>
              <a:t>Zynq</a:t>
            </a:r>
            <a:r>
              <a:rPr lang="en-US" sz="1200" b="0" dirty="0">
                <a:solidFill>
                  <a:srgbClr val="000000"/>
                </a:solidFill>
                <a:latin typeface="Garamond" pitchFamily="18" charset="0"/>
                <a:cs typeface="+mn-cs"/>
              </a:rPr>
              <a:t> FSBL scripts.</a:t>
            </a: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3"/>
          <a:srcRect r="2512"/>
          <a:stretch/>
        </p:blipFill>
        <p:spPr>
          <a:xfrm>
            <a:off x="2119900" y="2482850"/>
            <a:ext cx="5666199" cy="1647151"/>
          </a:xfrm>
          <a:prstGeom prst="rect">
            <a:avLst/>
          </a:prstGeom>
        </p:spPr>
      </p:pic>
      <p:pic>
        <p:nvPicPr>
          <p:cNvPr id="11" name="Picture 10"/>
          <p:cNvPicPr>
            <a:picLocks noChangeAspect="1"/>
          </p:cNvPicPr>
          <p:nvPr/>
        </p:nvPicPr>
        <p:blipFill rotWithShape="1">
          <a:blip r:embed="rId4"/>
          <a:srcRect r="40696"/>
          <a:stretch/>
        </p:blipFill>
        <p:spPr>
          <a:xfrm>
            <a:off x="1042850" y="4464050"/>
            <a:ext cx="7820301" cy="1961090"/>
          </a:xfrm>
          <a:prstGeom prst="rect">
            <a:avLst/>
          </a:prstGeom>
        </p:spPr>
      </p:pic>
    </p:spTree>
    <p:extLst>
      <p:ext uri="{BB962C8B-B14F-4D97-AF65-F5344CB8AC3E}">
        <p14:creationId xmlns:p14="http://schemas.microsoft.com/office/powerpoint/2010/main" val="2632373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76199" y="273050"/>
            <a:ext cx="9661287"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FSBL: New SDK Application</a:t>
            </a:r>
          </a:p>
          <a:p>
            <a:pPr algn="just" defTabSz="965200">
              <a:defRPr/>
            </a:pPr>
            <a:endParaRPr lang="en-US" sz="1200" dirty="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To create a new </a:t>
            </a:r>
            <a:r>
              <a:rPr lang="en-US" sz="1200" b="0" dirty="0" err="1" smtClean="0">
                <a:solidFill>
                  <a:srgbClr val="000000"/>
                </a:solidFill>
                <a:latin typeface="Garamond" pitchFamily="18" charset="0"/>
                <a:cs typeface="+mn-cs"/>
              </a:rPr>
              <a:t>Vivado</a:t>
            </a:r>
            <a:r>
              <a:rPr lang="en-US" sz="1200" b="0" dirty="0" smtClean="0">
                <a:solidFill>
                  <a:srgbClr val="000000"/>
                </a:solidFill>
                <a:latin typeface="Garamond" pitchFamily="18" charset="0"/>
                <a:cs typeface="+mn-cs"/>
              </a:rPr>
              <a:t> SDK application, follow these steps:</a:t>
            </a:r>
          </a:p>
          <a:p>
            <a:pPr algn="just" defTabSz="965200">
              <a:defRPr/>
            </a:pPr>
            <a:endParaRPr lang="en-US" sz="1200" b="0" dirty="0" smtClean="0">
              <a:solidFill>
                <a:srgbClr val="000000"/>
              </a:solidFill>
              <a:latin typeface="Garamond" pitchFamily="18" charset="0"/>
              <a:cs typeface="+mn-cs"/>
            </a:endParaRPr>
          </a:p>
          <a:p>
            <a:pPr marL="228600" indent="-228600" algn="just" defTabSz="965200">
              <a:buAutoNum type="arabicPeriod"/>
              <a:defRPr/>
            </a:pPr>
            <a:r>
              <a:rPr lang="en-US" sz="1200" b="0" dirty="0" smtClean="0">
                <a:solidFill>
                  <a:srgbClr val="000000"/>
                </a:solidFill>
                <a:latin typeface="Garamond" pitchFamily="18" charset="0"/>
                <a:cs typeface="+mn-cs"/>
              </a:rPr>
              <a:t>Create </a:t>
            </a:r>
            <a:r>
              <a:rPr lang="en-US" sz="1200" b="0" dirty="0">
                <a:solidFill>
                  <a:srgbClr val="000000"/>
                </a:solidFill>
                <a:latin typeface="Garamond" pitchFamily="18" charset="0"/>
                <a:cs typeface="+mn-cs"/>
              </a:rPr>
              <a:t>a new application project (File </a:t>
            </a:r>
            <a:r>
              <a:rPr lang="en-US" sz="1200" b="0" dirty="0" smtClean="0">
                <a:solidFill>
                  <a:srgbClr val="000000"/>
                </a:solidFill>
                <a:latin typeface="Wingdings" panose="05000000000000000000" pitchFamily="2" charset="2"/>
              </a:rPr>
              <a:t>à</a:t>
            </a:r>
            <a:r>
              <a:rPr lang="en-US" sz="1200" b="0" dirty="0">
                <a:solidFill>
                  <a:srgbClr val="000000"/>
                </a:solidFill>
                <a:latin typeface="Garamond" pitchFamily="18" charset="0"/>
                <a:cs typeface="+mn-cs"/>
              </a:rPr>
              <a:t> </a:t>
            </a:r>
            <a:r>
              <a:rPr lang="en-US" sz="1200" b="0" dirty="0" smtClean="0">
                <a:solidFill>
                  <a:srgbClr val="000000"/>
                </a:solidFill>
                <a:latin typeface="Garamond" pitchFamily="18" charset="0"/>
                <a:cs typeface="+mn-cs"/>
              </a:rPr>
              <a:t>New </a:t>
            </a:r>
            <a:r>
              <a:rPr lang="en-US" sz="1200" b="0" dirty="0">
                <a:solidFill>
                  <a:srgbClr val="000000"/>
                </a:solidFill>
                <a:latin typeface="Wingdings" panose="05000000000000000000" pitchFamily="2" charset="2"/>
              </a:rPr>
              <a:t>à</a:t>
            </a:r>
            <a:r>
              <a:rPr lang="en-US" sz="1200" b="0" dirty="0">
                <a:solidFill>
                  <a:srgbClr val="000000"/>
                </a:solidFill>
                <a:latin typeface="Garamond" panose="02020404030301010803" pitchFamily="18" charset="0"/>
              </a:rPr>
              <a:t> </a:t>
            </a:r>
            <a:r>
              <a:rPr lang="en-US" sz="1200" b="0" dirty="0" smtClean="0">
                <a:solidFill>
                  <a:srgbClr val="000000"/>
                </a:solidFill>
                <a:latin typeface="Garamond" pitchFamily="18" charset="0"/>
                <a:cs typeface="+mn-cs"/>
              </a:rPr>
              <a:t> </a:t>
            </a:r>
            <a:r>
              <a:rPr lang="en-US" sz="1200" b="0" dirty="0">
                <a:solidFill>
                  <a:srgbClr val="000000"/>
                </a:solidFill>
                <a:latin typeface="Garamond" pitchFamily="18" charset="0"/>
                <a:cs typeface="+mn-cs"/>
              </a:rPr>
              <a:t>Application Project</a:t>
            </a:r>
            <a:r>
              <a:rPr lang="en-US" sz="1200" b="0" dirty="0" smtClean="0">
                <a:solidFill>
                  <a:srgbClr val="000000"/>
                </a:solidFill>
                <a:latin typeface="Garamond" pitchFamily="18" charset="0"/>
                <a:cs typeface="+mn-cs"/>
              </a:rPr>
              <a:t>).</a:t>
            </a:r>
          </a:p>
          <a:p>
            <a:pPr marL="228600" indent="-228600" algn="just" defTabSz="965200">
              <a:buAutoNum type="arabicPeriod"/>
              <a:defRPr/>
            </a:pPr>
            <a:r>
              <a:rPr lang="en-US" sz="1200" b="0" dirty="0" smtClean="0">
                <a:solidFill>
                  <a:srgbClr val="000000"/>
                </a:solidFill>
                <a:latin typeface="Garamond" pitchFamily="18" charset="0"/>
                <a:cs typeface="+mn-cs"/>
              </a:rPr>
              <a:t>In </a:t>
            </a:r>
            <a:r>
              <a:rPr lang="en-US" sz="1200" b="0" dirty="0">
                <a:solidFill>
                  <a:srgbClr val="000000"/>
                </a:solidFill>
                <a:latin typeface="Garamond" pitchFamily="18" charset="0"/>
                <a:cs typeface="+mn-cs"/>
              </a:rPr>
              <a:t>the </a:t>
            </a:r>
            <a:r>
              <a:rPr lang="en-US" sz="1200" b="0" i="1" dirty="0">
                <a:solidFill>
                  <a:srgbClr val="000000"/>
                </a:solidFill>
                <a:latin typeface="Garamond" pitchFamily="18" charset="0"/>
                <a:cs typeface="+mn-cs"/>
              </a:rPr>
              <a:t>Target Hardware</a:t>
            </a:r>
            <a:r>
              <a:rPr lang="en-US" sz="1200" b="0" dirty="0">
                <a:solidFill>
                  <a:srgbClr val="000000"/>
                </a:solidFill>
                <a:latin typeface="Garamond" pitchFamily="18" charset="0"/>
                <a:cs typeface="+mn-cs"/>
              </a:rPr>
              <a:t> section, click the </a:t>
            </a:r>
            <a:r>
              <a:rPr lang="en-US" sz="1200" dirty="0">
                <a:solidFill>
                  <a:srgbClr val="000000"/>
                </a:solidFill>
                <a:latin typeface="Garamond" pitchFamily="18" charset="0"/>
                <a:cs typeface="+mn-cs"/>
              </a:rPr>
              <a:t>New</a:t>
            </a:r>
            <a:r>
              <a:rPr lang="en-US" sz="1200" b="0" dirty="0">
                <a:solidFill>
                  <a:srgbClr val="000000"/>
                </a:solidFill>
                <a:latin typeface="Garamond" pitchFamily="18" charset="0"/>
                <a:cs typeface="+mn-cs"/>
              </a:rPr>
              <a:t> button to open the </a:t>
            </a:r>
            <a:r>
              <a:rPr lang="en-US" sz="1200" b="0" i="1" dirty="0">
                <a:solidFill>
                  <a:srgbClr val="000000"/>
                </a:solidFill>
                <a:latin typeface="Garamond" pitchFamily="18" charset="0"/>
                <a:cs typeface="+mn-cs"/>
              </a:rPr>
              <a:t>New Hardware Project </a:t>
            </a:r>
            <a:r>
              <a:rPr lang="en-US" sz="1200" b="0" dirty="0" smtClean="0">
                <a:solidFill>
                  <a:srgbClr val="000000"/>
                </a:solidFill>
                <a:latin typeface="Garamond" pitchFamily="18" charset="0"/>
                <a:cs typeface="+mn-cs"/>
              </a:rPr>
              <a:t>dialog. </a:t>
            </a:r>
          </a:p>
          <a:p>
            <a:pPr marL="228600" indent="-228600" algn="just" defTabSz="965200">
              <a:buAutoNum type="arabicPeriod"/>
              <a:defRPr/>
            </a:pPr>
            <a:r>
              <a:rPr lang="en-US" sz="1200" b="0" dirty="0" smtClean="0">
                <a:solidFill>
                  <a:srgbClr val="000000"/>
                </a:solidFill>
                <a:latin typeface="Garamond" pitchFamily="18" charset="0"/>
                <a:cs typeface="+mn-cs"/>
              </a:rPr>
              <a:t>In the </a:t>
            </a:r>
            <a:r>
              <a:rPr lang="en-US" sz="1200" b="0" i="1" dirty="0">
                <a:solidFill>
                  <a:srgbClr val="000000"/>
                </a:solidFill>
                <a:latin typeface="Garamond" pitchFamily="18" charset="0"/>
                <a:cs typeface="+mn-cs"/>
              </a:rPr>
              <a:t>New </a:t>
            </a:r>
            <a:r>
              <a:rPr lang="en-US" sz="1200" b="0" i="1" dirty="0" smtClean="0">
                <a:solidFill>
                  <a:srgbClr val="000000"/>
                </a:solidFill>
                <a:latin typeface="Garamond" pitchFamily="18" charset="0"/>
                <a:cs typeface="+mn-cs"/>
              </a:rPr>
              <a:t>Hardware Project </a:t>
            </a:r>
            <a:r>
              <a:rPr lang="en-US" sz="1200" b="0" dirty="0" smtClean="0">
                <a:solidFill>
                  <a:srgbClr val="000000"/>
                </a:solidFill>
                <a:latin typeface="Garamond" pitchFamily="18" charset="0"/>
                <a:cs typeface="+mn-cs"/>
              </a:rPr>
              <a:t>pane, </a:t>
            </a:r>
            <a:r>
              <a:rPr lang="en-US" sz="1200" b="0" dirty="0">
                <a:solidFill>
                  <a:srgbClr val="000000"/>
                </a:solidFill>
                <a:latin typeface="Garamond" pitchFamily="18" charset="0"/>
                <a:cs typeface="+mn-cs"/>
              </a:rPr>
              <a:t>choose the HDF file generated from </a:t>
            </a:r>
            <a:r>
              <a:rPr lang="en-US" sz="1200" b="0" dirty="0" err="1">
                <a:solidFill>
                  <a:srgbClr val="000000"/>
                </a:solidFill>
                <a:latin typeface="Garamond" pitchFamily="18" charset="0"/>
                <a:cs typeface="+mn-cs"/>
              </a:rPr>
              <a:t>Vivado</a:t>
            </a:r>
            <a:r>
              <a:rPr lang="en-US" sz="1200" b="0" dirty="0">
                <a:solidFill>
                  <a:srgbClr val="000000"/>
                </a:solidFill>
                <a:latin typeface="Garamond" pitchFamily="18" charset="0"/>
                <a:cs typeface="+mn-cs"/>
              </a:rPr>
              <a:t> for the Target Hardware </a:t>
            </a:r>
            <a:r>
              <a:rPr lang="en-US" sz="1200" b="0" dirty="0" smtClean="0">
                <a:solidFill>
                  <a:srgbClr val="000000"/>
                </a:solidFill>
                <a:latin typeface="Garamond" pitchFamily="18" charset="0"/>
                <a:cs typeface="+mn-cs"/>
              </a:rPr>
              <a:t>Specification.</a:t>
            </a:r>
          </a:p>
          <a:p>
            <a:pPr marL="228600" indent="-228600" algn="just" defTabSz="965200">
              <a:buAutoNum type="arabicPeriod"/>
              <a:defRPr/>
            </a:pPr>
            <a:r>
              <a:rPr lang="en-US" sz="1200" b="0" dirty="0" smtClean="0">
                <a:solidFill>
                  <a:srgbClr val="000000"/>
                </a:solidFill>
                <a:latin typeface="Garamond" pitchFamily="18" charset="0"/>
                <a:cs typeface="+mn-cs"/>
              </a:rPr>
              <a:t>Back </a:t>
            </a:r>
            <a:r>
              <a:rPr lang="en-US" sz="1200" b="0" dirty="0">
                <a:solidFill>
                  <a:srgbClr val="000000"/>
                </a:solidFill>
                <a:latin typeface="Garamond" pitchFamily="18" charset="0"/>
                <a:cs typeface="+mn-cs"/>
              </a:rPr>
              <a:t>in the New Project dialog, click the </a:t>
            </a:r>
            <a:r>
              <a:rPr lang="en-US" sz="1200" dirty="0">
                <a:solidFill>
                  <a:srgbClr val="000000"/>
                </a:solidFill>
                <a:latin typeface="Garamond" pitchFamily="18" charset="0"/>
                <a:cs typeface="+mn-cs"/>
              </a:rPr>
              <a:t>Next</a:t>
            </a:r>
            <a:r>
              <a:rPr lang="en-US" sz="1200" b="0" dirty="0">
                <a:solidFill>
                  <a:srgbClr val="000000"/>
                </a:solidFill>
                <a:latin typeface="Garamond" pitchFamily="18" charset="0"/>
                <a:cs typeface="+mn-cs"/>
              </a:rPr>
              <a:t> button to bring up the </a:t>
            </a:r>
            <a:r>
              <a:rPr lang="en-US" sz="1200" b="0" i="1" dirty="0">
                <a:solidFill>
                  <a:srgbClr val="000000"/>
                </a:solidFill>
                <a:latin typeface="Garamond" pitchFamily="18" charset="0"/>
                <a:cs typeface="+mn-cs"/>
              </a:rPr>
              <a:t>Application Templates </a:t>
            </a:r>
            <a:r>
              <a:rPr lang="en-US" sz="1200" b="0" dirty="0" smtClean="0">
                <a:solidFill>
                  <a:srgbClr val="000000"/>
                </a:solidFill>
                <a:latin typeface="Garamond" pitchFamily="18" charset="0"/>
                <a:cs typeface="+mn-cs"/>
              </a:rPr>
              <a:t>dialog, choose </a:t>
            </a:r>
            <a:r>
              <a:rPr lang="en-US" sz="1200" i="1" dirty="0" err="1" smtClean="0">
                <a:solidFill>
                  <a:srgbClr val="000000"/>
                </a:solidFill>
                <a:latin typeface="Garamond" pitchFamily="18" charset="0"/>
                <a:cs typeface="+mn-cs"/>
              </a:rPr>
              <a:t>Zynq</a:t>
            </a:r>
            <a:r>
              <a:rPr lang="en-US" sz="1200" i="1" dirty="0" smtClean="0">
                <a:solidFill>
                  <a:srgbClr val="000000"/>
                </a:solidFill>
                <a:latin typeface="Garamond" pitchFamily="18" charset="0"/>
                <a:cs typeface="+mn-cs"/>
              </a:rPr>
              <a:t> FSBL</a:t>
            </a:r>
            <a:r>
              <a:rPr lang="en-US" sz="1200" b="0" dirty="0" smtClean="0">
                <a:solidFill>
                  <a:srgbClr val="000000"/>
                </a:solidFill>
                <a:latin typeface="Garamond" pitchFamily="18" charset="0"/>
                <a:cs typeface="+mn-cs"/>
              </a:rPr>
              <a:t>, and then </a:t>
            </a:r>
            <a:r>
              <a:rPr lang="en-US" sz="1200" b="0" dirty="0">
                <a:solidFill>
                  <a:srgbClr val="000000"/>
                </a:solidFill>
                <a:latin typeface="Garamond" pitchFamily="18" charset="0"/>
                <a:cs typeface="+mn-cs"/>
              </a:rPr>
              <a:t>click </a:t>
            </a:r>
            <a:r>
              <a:rPr lang="en-US" sz="1200" dirty="0" smtClean="0">
                <a:solidFill>
                  <a:srgbClr val="000000"/>
                </a:solidFill>
                <a:latin typeface="Garamond" pitchFamily="18" charset="0"/>
                <a:cs typeface="+mn-cs"/>
              </a:rPr>
              <a:t>Finish.</a:t>
            </a:r>
            <a:endParaRPr lang="en-US" sz="120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At </a:t>
            </a:r>
            <a:r>
              <a:rPr lang="en-US" sz="1200" b="0" dirty="0">
                <a:solidFill>
                  <a:srgbClr val="000000"/>
                </a:solidFill>
                <a:latin typeface="Garamond" pitchFamily="18" charset="0"/>
                <a:cs typeface="+mn-cs"/>
              </a:rPr>
              <a:t>this point, the Xilinx SDK should automatically generate and build the FSBL. </a:t>
            </a:r>
            <a:r>
              <a:rPr lang="en-US" sz="1200" b="0" dirty="0" smtClean="0">
                <a:solidFill>
                  <a:srgbClr val="000000"/>
                </a:solidFill>
                <a:latin typeface="Garamond" pitchFamily="18" charset="0"/>
                <a:cs typeface="+mn-cs"/>
              </a:rPr>
              <a:t>To generate a </a:t>
            </a:r>
            <a:r>
              <a:rPr lang="en-US" sz="1200" b="0" dirty="0">
                <a:solidFill>
                  <a:srgbClr val="000000"/>
                </a:solidFill>
                <a:latin typeface="Garamond" pitchFamily="18" charset="0"/>
                <a:cs typeface="+mn-cs"/>
              </a:rPr>
              <a:t>MathWorks SD Card image, this process is automated by our </a:t>
            </a:r>
            <a:r>
              <a:rPr lang="en-US" sz="1200" b="0" dirty="0" err="1">
                <a:solidFill>
                  <a:srgbClr val="000000"/>
                </a:solidFill>
                <a:latin typeface="Garamond" pitchFamily="18" charset="0"/>
                <a:cs typeface="+mn-cs"/>
              </a:rPr>
              <a:t>Zynq</a:t>
            </a:r>
            <a:r>
              <a:rPr lang="en-US" sz="1200" b="0" dirty="0">
                <a:solidFill>
                  <a:srgbClr val="000000"/>
                </a:solidFill>
                <a:latin typeface="Garamond" pitchFamily="18" charset="0"/>
                <a:cs typeface="+mn-cs"/>
              </a:rPr>
              <a:t> FSBL scripts.</a:t>
            </a: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dirty="0">
              <a:solidFill>
                <a:srgbClr val="000000"/>
              </a:solidFill>
              <a:latin typeface="Garamond" pitchFamily="18" charset="0"/>
              <a:cs typeface="+mn-cs"/>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dirty="0">
              <a:solidFill>
                <a:srgbClr val="000000"/>
              </a:solidFill>
              <a:latin typeface="Garamond" pitchFamily="18" charset="0"/>
              <a:cs typeface="+mn-cs"/>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dirty="0">
              <a:solidFill>
                <a:srgbClr val="000000"/>
              </a:solidFill>
              <a:latin typeface="Garamond" pitchFamily="18" charset="0"/>
              <a:cs typeface="+mn-cs"/>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dirty="0">
              <a:solidFill>
                <a:srgbClr val="000000"/>
              </a:solidFill>
              <a:latin typeface="Garamond" pitchFamily="18" charset="0"/>
              <a:cs typeface="+mn-cs"/>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pic>
        <p:nvPicPr>
          <p:cNvPr id="18" name="Picture 10" descr="C:\Users\mfornero\AppData\Local\Temp\SNAGHTMLe9df6d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1" y="2711450"/>
            <a:ext cx="2676542" cy="31302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Users\mfornero\AppData\Local\Temp\SNAGHTMLe9201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998" y="1337433"/>
            <a:ext cx="3666447" cy="2405792"/>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9"/>
          <p:cNvSpPr/>
          <p:nvPr/>
        </p:nvSpPr>
        <p:spPr>
          <a:xfrm rot="20304820">
            <a:off x="2982628" y="2807760"/>
            <a:ext cx="2682106" cy="458154"/>
          </a:xfrm>
          <a:prstGeom prst="rightArrow">
            <a:avLst/>
          </a:prstGeom>
          <a:solidFill>
            <a:srgbClr val="95B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pic>
        <p:nvPicPr>
          <p:cNvPr id="21" name="Picture 12" descr="C:\Users\mfornero\AppData\Local\Temp\SNAGHTMLe9f0bd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9480" y="3279971"/>
            <a:ext cx="2612407" cy="3055273"/>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1022707">
            <a:off x="2999775" y="4489079"/>
            <a:ext cx="2227481" cy="497636"/>
          </a:xfrm>
          <a:prstGeom prst="rightArrow">
            <a:avLst/>
          </a:prstGeom>
          <a:solidFill>
            <a:srgbClr val="95B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Tree>
    <p:extLst>
      <p:ext uri="{BB962C8B-B14F-4D97-AF65-F5344CB8AC3E}">
        <p14:creationId xmlns:p14="http://schemas.microsoft.com/office/powerpoint/2010/main" val="1053720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199" y="273050"/>
            <a:ext cx="9661287"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U-Boot Customization</a:t>
            </a: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Minimal customization is done to U-Boot itself; it is primarily built from the sources on github.com.</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If </a:t>
            </a:r>
            <a:r>
              <a:rPr lang="en-US" sz="1200" b="0" dirty="0" smtClean="0">
                <a:solidFill>
                  <a:srgbClr val="000000"/>
                </a:solidFill>
                <a:latin typeface="Garamond" pitchFamily="18" charset="0"/>
                <a:cs typeface="+mn-cs"/>
              </a:rPr>
              <a:t>you are using </a:t>
            </a:r>
            <a:r>
              <a:rPr lang="en-US" sz="1200" b="0" dirty="0">
                <a:solidFill>
                  <a:srgbClr val="000000"/>
                </a:solidFill>
                <a:latin typeface="Garamond" pitchFamily="18" charset="0"/>
                <a:cs typeface="+mn-cs"/>
              </a:rPr>
              <a:t>a development board supported by Xilinx, all of the necessary customization should already be completed in the U-Boot repository. </a:t>
            </a:r>
            <a:r>
              <a:rPr lang="en-US" sz="1200" b="0" dirty="0" smtClean="0">
                <a:solidFill>
                  <a:srgbClr val="000000"/>
                </a:solidFill>
                <a:latin typeface="Garamond" pitchFamily="18" charset="0"/>
                <a:cs typeface="+mn-cs"/>
              </a:rPr>
              <a:t>However, if you are using </a:t>
            </a:r>
            <a:r>
              <a:rPr lang="en-US" sz="1200" b="0" dirty="0">
                <a:solidFill>
                  <a:srgbClr val="000000"/>
                </a:solidFill>
                <a:latin typeface="Garamond" pitchFamily="18" charset="0"/>
                <a:cs typeface="+mn-cs"/>
              </a:rPr>
              <a:t>a board from another vendor, they should supply the necessary U-Boot source / modifications to build for their platform. For the most part this involves creating a </a:t>
            </a:r>
            <a:r>
              <a:rPr lang="en-US" sz="1200" b="0" dirty="0" err="1">
                <a:solidFill>
                  <a:srgbClr val="000000"/>
                </a:solidFill>
                <a:latin typeface="Garamond" pitchFamily="18" charset="0"/>
                <a:cs typeface="+mn-cs"/>
              </a:rPr>
              <a:t>config</a:t>
            </a:r>
            <a:r>
              <a:rPr lang="en-US" sz="1200" b="0" dirty="0">
                <a:solidFill>
                  <a:srgbClr val="000000"/>
                </a:solidFill>
                <a:latin typeface="Garamond" pitchFamily="18" charset="0"/>
                <a:cs typeface="+mn-cs"/>
              </a:rPr>
              <a:t> file at</a:t>
            </a:r>
            <a:r>
              <a:rPr lang="en-US" sz="1200" b="0" dirty="0" smtClean="0">
                <a:solidFill>
                  <a:srgbClr val="000000"/>
                </a:solidFill>
                <a:latin typeface="Garamond" pitchFamily="18" charset="0"/>
                <a:cs typeface="+mn-cs"/>
              </a:rPr>
              <a:t>:</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cs typeface="Courier New" panose="02070309020205020404" pitchFamily="49" charset="0"/>
              </a:rPr>
              <a:t>    include/</a:t>
            </a:r>
            <a:r>
              <a:rPr lang="en-US" sz="1200" b="0" dirty="0" err="1">
                <a:solidFill>
                  <a:srgbClr val="000000"/>
                </a:solidFill>
                <a:cs typeface="Courier New" panose="02070309020205020404" pitchFamily="49" charset="0"/>
              </a:rPr>
              <a:t>configs</a:t>
            </a:r>
            <a:r>
              <a:rPr lang="en-US" sz="1200" b="0" dirty="0">
                <a:solidFill>
                  <a:srgbClr val="000000"/>
                </a:solidFill>
                <a:cs typeface="Courier New" panose="02070309020205020404" pitchFamily="49" charset="0"/>
              </a:rPr>
              <a:t>/</a:t>
            </a:r>
            <a:r>
              <a:rPr lang="en-US" sz="1200" b="0" dirty="0" err="1">
                <a:solidFill>
                  <a:srgbClr val="000000"/>
                </a:solidFill>
                <a:cs typeface="Courier New" panose="02070309020205020404" pitchFamily="49" charset="0"/>
              </a:rPr>
              <a:t>zynq_BOARDNAME.h</a:t>
            </a:r>
            <a:endParaRPr lang="en-US" sz="1200" b="0" dirty="0">
              <a:solidFill>
                <a:srgbClr val="000000"/>
              </a:solidFill>
              <a:cs typeface="Courier New" panose="02070309020205020404" pitchFamily="49" charset="0"/>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6176652" y="829037"/>
            <a:ext cx="2484368" cy="625025"/>
            <a:chOff x="1828800" y="1962912"/>
            <a:chExt cx="3886200" cy="114300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1981200"/>
              <a:ext cx="2743200" cy="112471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962912"/>
              <a:ext cx="1143000" cy="1143000"/>
            </a:xfrm>
            <a:prstGeom prst="rect">
              <a:avLst/>
            </a:prstGeom>
          </p:spPr>
        </p:pic>
      </p:grpSp>
      <p:pic>
        <p:nvPicPr>
          <p:cNvPr id="9" name="Picture 2" descr="http://investorplace.com/wp-content/uploads/2014/07/Xilinx-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7400" y="1903491"/>
            <a:ext cx="3102873" cy="5871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6"/>
          <a:srcRect t="2164"/>
          <a:stretch/>
        </p:blipFill>
        <p:spPr>
          <a:xfrm>
            <a:off x="2117628" y="2940050"/>
            <a:ext cx="5670745" cy="3445983"/>
          </a:xfrm>
          <a:prstGeom prst="rect">
            <a:avLst/>
          </a:prstGeom>
        </p:spPr>
      </p:pic>
    </p:spTree>
    <p:extLst>
      <p:ext uri="{BB962C8B-B14F-4D97-AF65-F5344CB8AC3E}">
        <p14:creationId xmlns:p14="http://schemas.microsoft.com/office/powerpoint/2010/main" val="18190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199" y="273050"/>
            <a:ext cx="9753601"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U-Boot Environment</a:t>
            </a:r>
          </a:p>
          <a:p>
            <a:pPr algn="just" defTabSz="965200">
              <a:defRPr/>
            </a:pPr>
            <a:endParaRPr lang="en-US" sz="1200" b="0" dirty="0">
              <a:solidFill>
                <a:srgbClr val="000000"/>
              </a:solidFill>
              <a:latin typeface="Garamond" pitchFamily="18" charset="0"/>
              <a:cs typeface="+mn-cs"/>
            </a:endParaRPr>
          </a:p>
          <a:p>
            <a:r>
              <a:rPr lang="en-US" sz="1200" b="0" dirty="0">
                <a:latin typeface="Garamond" panose="02020404030301010803" pitchFamily="18" charset="0"/>
              </a:rPr>
              <a:t>Upon booting from an SD card, U-boot will</a:t>
            </a:r>
            <a:r>
              <a:rPr lang="en-US" sz="1200" b="0" dirty="0" smtClean="0">
                <a:latin typeface="Garamond" panose="02020404030301010803" pitchFamily="18" charset="0"/>
              </a:rPr>
              <a:t>:</a:t>
            </a:r>
          </a:p>
          <a:p>
            <a:endParaRPr lang="en-US" sz="1200" b="0" dirty="0">
              <a:latin typeface="Garamond" panose="02020404030301010803" pitchFamily="18" charset="0"/>
            </a:endParaRPr>
          </a:p>
          <a:p>
            <a:pPr marL="228600" indent="-228600">
              <a:buFont typeface="+mj-lt"/>
              <a:buAutoNum type="arabicPeriod"/>
            </a:pPr>
            <a:r>
              <a:rPr lang="en-US" sz="1200" b="0" dirty="0">
                <a:latin typeface="Garamond" panose="02020404030301010803" pitchFamily="18" charset="0"/>
              </a:rPr>
              <a:t>Check for the existence of a file </a:t>
            </a:r>
            <a:r>
              <a:rPr lang="en-US" sz="1200" b="0" dirty="0" smtClean="0">
                <a:latin typeface="Garamond" panose="02020404030301010803" pitchFamily="18" charset="0"/>
              </a:rPr>
              <a:t>uEnv.txt.</a:t>
            </a:r>
            <a:endParaRPr lang="en-US" sz="1200" b="0" dirty="0">
              <a:latin typeface="Garamond" panose="02020404030301010803" pitchFamily="18" charset="0"/>
            </a:endParaRPr>
          </a:p>
          <a:p>
            <a:pPr marL="228600" indent="-228600">
              <a:buFont typeface="+mj-lt"/>
              <a:buAutoNum type="arabicPeriod"/>
            </a:pPr>
            <a:r>
              <a:rPr lang="en-US" sz="1200" b="0" dirty="0">
                <a:latin typeface="Garamond" panose="02020404030301010803" pitchFamily="18" charset="0"/>
              </a:rPr>
              <a:t>If found, </a:t>
            </a:r>
            <a:r>
              <a:rPr lang="en-US" sz="1200" b="0" dirty="0" smtClean="0">
                <a:latin typeface="Garamond" panose="02020404030301010803" pitchFamily="18" charset="0"/>
              </a:rPr>
              <a:t>load </a:t>
            </a:r>
            <a:r>
              <a:rPr lang="en-US" sz="1200" b="0" dirty="0">
                <a:latin typeface="Garamond" panose="02020404030301010803" pitchFamily="18" charset="0"/>
              </a:rPr>
              <a:t>any variables/macros defined in the file (overriding any variables of the same name already defined)</a:t>
            </a:r>
          </a:p>
          <a:p>
            <a:pPr marL="228600" indent="-228600">
              <a:buFont typeface="+mj-lt"/>
              <a:buAutoNum type="arabicPeriod"/>
            </a:pPr>
            <a:r>
              <a:rPr lang="en-US" sz="1200" b="0" dirty="0">
                <a:latin typeface="Garamond" panose="02020404030301010803" pitchFamily="18" charset="0"/>
              </a:rPr>
              <a:t>If a variable </a:t>
            </a:r>
            <a:r>
              <a:rPr lang="en-US" sz="1200" b="0" i="1" dirty="0" err="1">
                <a:latin typeface="Garamond" panose="02020404030301010803" pitchFamily="18" charset="0"/>
              </a:rPr>
              <a:t>uenvcmd</a:t>
            </a:r>
            <a:r>
              <a:rPr lang="en-US" sz="1200" b="0" dirty="0">
                <a:latin typeface="Garamond" panose="02020404030301010803" pitchFamily="18" charset="0"/>
              </a:rPr>
              <a:t> was defined, </a:t>
            </a:r>
            <a:r>
              <a:rPr lang="en-US" sz="1200" b="0" dirty="0" smtClean="0">
                <a:latin typeface="Garamond" panose="02020404030301010803" pitchFamily="18" charset="0"/>
              </a:rPr>
              <a:t>execute before </a:t>
            </a:r>
            <a:r>
              <a:rPr lang="en-US" sz="1200" b="0" dirty="0">
                <a:latin typeface="Garamond" panose="02020404030301010803" pitchFamily="18" charset="0"/>
              </a:rPr>
              <a:t>proceeding with the boot sequence (Note: this variable could command U-Boot to boot to the OS, thus ending the U-Boot boot sequence</a:t>
            </a:r>
            <a:r>
              <a:rPr lang="en-US" sz="1200" b="0" dirty="0" smtClean="0">
                <a:latin typeface="Garamond" panose="02020404030301010803" pitchFamily="18" charset="0"/>
              </a:rPr>
              <a:t>).</a:t>
            </a: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pPr marL="228600" indent="-228600">
              <a:buFont typeface="+mj-lt"/>
              <a:buAutoNum type="arabicPeriod"/>
            </a:pPr>
            <a:endParaRPr lang="en-US" sz="1200" b="0" dirty="0">
              <a:latin typeface="Garamond" panose="02020404030301010803" pitchFamily="18" charset="0"/>
            </a:endParaRPr>
          </a:p>
          <a:p>
            <a:pPr marL="228600" indent="-228600">
              <a:buFont typeface="+mj-lt"/>
              <a:buAutoNum type="arabicPeriod"/>
            </a:pPr>
            <a:endParaRPr lang="en-US" sz="1200" b="0" dirty="0" smtClean="0">
              <a:latin typeface="Garamond" panose="02020404030301010803" pitchFamily="18" charset="0"/>
            </a:endParaRPr>
          </a:p>
          <a:p>
            <a:endParaRPr lang="en-US" sz="1200" b="0" dirty="0">
              <a:latin typeface="Garamond" panose="02020404030301010803" pitchFamily="18" charset="0"/>
            </a:endParaRPr>
          </a:p>
          <a:p>
            <a:endParaRPr lang="en-US" sz="1200" b="0" dirty="0" smtClean="0">
              <a:latin typeface="Garamond" panose="02020404030301010803" pitchFamily="18" charset="0"/>
            </a:endParaRPr>
          </a:p>
          <a:p>
            <a:r>
              <a:rPr lang="en-US" sz="1200" b="0" dirty="0" smtClean="0">
                <a:latin typeface="Garamond" panose="02020404030301010803" pitchFamily="18" charset="0"/>
              </a:rPr>
              <a:t>In this example, </a:t>
            </a:r>
            <a:r>
              <a:rPr lang="en-US" sz="1200" b="0" dirty="0">
                <a:latin typeface="Garamond" panose="02020404030301010803" pitchFamily="18" charset="0"/>
              </a:rPr>
              <a:t>the uEnx.txt </a:t>
            </a:r>
            <a:r>
              <a:rPr lang="en-US" sz="1200" b="0" dirty="0" smtClean="0">
                <a:latin typeface="Garamond" panose="02020404030301010803" pitchFamily="18" charset="0"/>
              </a:rPr>
              <a:t>defines the following:</a:t>
            </a:r>
          </a:p>
          <a:p>
            <a:endParaRPr lang="en-US" sz="1200" b="0" dirty="0">
              <a:latin typeface="Garamond" panose="02020404030301010803" pitchFamily="18" charset="0"/>
            </a:endParaRPr>
          </a:p>
          <a:p>
            <a:pPr marL="228600" indent="-228600">
              <a:buFont typeface="+mj-lt"/>
              <a:buAutoNum type="arabicPeriod"/>
            </a:pPr>
            <a:r>
              <a:rPr lang="en-US" sz="1200" b="0" dirty="0" smtClean="0">
                <a:latin typeface="Garamond" panose="02020404030301010803" pitchFamily="18" charset="0"/>
              </a:rPr>
              <a:t>Variable </a:t>
            </a:r>
            <a:r>
              <a:rPr lang="en-US" sz="1200" b="0" i="1" dirty="0" err="1">
                <a:latin typeface="Garamond" panose="02020404030301010803" pitchFamily="18" charset="0"/>
              </a:rPr>
              <a:t>bitstream_image</a:t>
            </a:r>
            <a:r>
              <a:rPr lang="en-US" sz="1200" b="0" dirty="0">
                <a:latin typeface="Garamond" panose="02020404030301010803" pitchFamily="18" charset="0"/>
              </a:rPr>
              <a:t> with the value </a:t>
            </a:r>
            <a:r>
              <a:rPr lang="en-US" sz="1200" b="0" i="1" dirty="0" err="1" smtClean="0">
                <a:latin typeface="Garamond" panose="02020404030301010803" pitchFamily="18" charset="0"/>
              </a:rPr>
              <a:t>system.bit</a:t>
            </a:r>
            <a:r>
              <a:rPr lang="en-US" sz="1200" b="0" dirty="0" smtClean="0">
                <a:latin typeface="Garamond" panose="02020404030301010803" pitchFamily="18" charset="0"/>
              </a:rPr>
              <a:t>.</a:t>
            </a:r>
            <a:endParaRPr lang="en-US" sz="1200" b="0" i="1" dirty="0">
              <a:latin typeface="Garamond" panose="02020404030301010803" pitchFamily="18" charset="0"/>
            </a:endParaRPr>
          </a:p>
          <a:p>
            <a:pPr marL="228600" indent="-228600">
              <a:buFont typeface="+mj-lt"/>
              <a:buAutoNum type="arabicPeriod"/>
            </a:pPr>
            <a:r>
              <a:rPr lang="en-US" sz="1200" b="0" dirty="0">
                <a:latin typeface="Garamond" panose="02020404030301010803" pitchFamily="18" charset="0"/>
              </a:rPr>
              <a:t>A</a:t>
            </a:r>
            <a:r>
              <a:rPr lang="en-US" sz="1200" b="0" dirty="0" smtClean="0">
                <a:latin typeface="Garamond" panose="02020404030301010803" pitchFamily="18" charset="0"/>
              </a:rPr>
              <a:t> </a:t>
            </a:r>
            <a:r>
              <a:rPr lang="en-US" sz="1200" b="0" dirty="0">
                <a:latin typeface="Garamond" panose="02020404030301010803" pitchFamily="18" charset="0"/>
              </a:rPr>
              <a:t>command </a:t>
            </a:r>
            <a:r>
              <a:rPr lang="en-US" sz="1200" b="0" i="1" dirty="0" err="1">
                <a:latin typeface="Garamond" panose="02020404030301010803" pitchFamily="18" charset="0"/>
              </a:rPr>
              <a:t>mmc_loadbit</a:t>
            </a:r>
            <a:r>
              <a:rPr lang="en-US" sz="1200" b="0" dirty="0">
                <a:latin typeface="Garamond" panose="02020404030301010803" pitchFamily="18" charset="0"/>
              </a:rPr>
              <a:t> that will load the </a:t>
            </a:r>
            <a:r>
              <a:rPr lang="en-US" sz="1200" b="0" dirty="0" err="1">
                <a:latin typeface="Garamond" panose="02020404030301010803" pitchFamily="18" charset="0"/>
              </a:rPr>
              <a:t>bitstream</a:t>
            </a:r>
            <a:r>
              <a:rPr lang="en-US" sz="1200" b="0" dirty="0">
                <a:latin typeface="Garamond" panose="02020404030301010803" pitchFamily="18" charset="0"/>
              </a:rPr>
              <a:t> into memory and then program the </a:t>
            </a:r>
            <a:r>
              <a:rPr lang="en-US" sz="1200" b="0" dirty="0" smtClean="0">
                <a:latin typeface="Garamond" panose="02020404030301010803" pitchFamily="18" charset="0"/>
              </a:rPr>
              <a:t>FPGA.</a:t>
            </a:r>
            <a:endParaRPr lang="en-US" sz="1200" b="0" dirty="0">
              <a:latin typeface="Garamond" panose="02020404030301010803" pitchFamily="18" charset="0"/>
            </a:endParaRPr>
          </a:p>
          <a:p>
            <a:pPr marL="228600" indent="-228600">
              <a:buFont typeface="+mj-lt"/>
              <a:buAutoNum type="arabicPeriod"/>
            </a:pPr>
            <a:r>
              <a:rPr lang="en-US" sz="1200" b="0" dirty="0">
                <a:latin typeface="Garamond" panose="02020404030301010803" pitchFamily="18" charset="0"/>
              </a:rPr>
              <a:t>A</a:t>
            </a:r>
            <a:r>
              <a:rPr lang="en-US" sz="1200" b="0" dirty="0" smtClean="0">
                <a:latin typeface="Garamond" panose="02020404030301010803" pitchFamily="18" charset="0"/>
              </a:rPr>
              <a:t> </a:t>
            </a:r>
            <a:r>
              <a:rPr lang="en-US" sz="1200" b="0" dirty="0">
                <a:latin typeface="Garamond" panose="02020404030301010803" pitchFamily="18" charset="0"/>
              </a:rPr>
              <a:t>command </a:t>
            </a:r>
            <a:r>
              <a:rPr lang="en-US" sz="1200" b="0" i="1" dirty="0" err="1">
                <a:latin typeface="Garamond" panose="02020404030301010803" pitchFamily="18" charset="0"/>
              </a:rPr>
              <a:t>sd_bitstream_existence_test</a:t>
            </a:r>
            <a:r>
              <a:rPr lang="en-US" sz="1200" b="0" dirty="0">
                <a:latin typeface="Garamond" panose="02020404030301010803" pitchFamily="18" charset="0"/>
              </a:rPr>
              <a:t> that checks if the </a:t>
            </a:r>
            <a:r>
              <a:rPr lang="en-US" sz="1200" b="0" i="1" dirty="0" err="1">
                <a:latin typeface="Garamond" panose="02020404030301010803" pitchFamily="18" charset="0"/>
              </a:rPr>
              <a:t>bitstream_image</a:t>
            </a:r>
            <a:r>
              <a:rPr lang="en-US" sz="1200" b="0" dirty="0">
                <a:latin typeface="Garamond" panose="02020404030301010803" pitchFamily="18" charset="0"/>
              </a:rPr>
              <a:t> file </a:t>
            </a:r>
            <a:r>
              <a:rPr lang="en-US" sz="1200" b="0" dirty="0" smtClean="0">
                <a:latin typeface="Garamond" panose="02020404030301010803" pitchFamily="18" charset="0"/>
              </a:rPr>
              <a:t>exists.</a:t>
            </a:r>
            <a:endParaRPr lang="en-US" sz="1200" b="0" dirty="0">
              <a:latin typeface="Garamond" panose="02020404030301010803" pitchFamily="18" charset="0"/>
            </a:endParaRPr>
          </a:p>
          <a:p>
            <a:pPr marL="228600" indent="-228600">
              <a:buFont typeface="+mj-lt"/>
              <a:buAutoNum type="arabicPeriod"/>
            </a:pPr>
            <a:r>
              <a:rPr lang="en-US" sz="1200" b="0" dirty="0">
                <a:latin typeface="Garamond" panose="02020404030301010803" pitchFamily="18" charset="0"/>
              </a:rPr>
              <a:t>A</a:t>
            </a:r>
            <a:r>
              <a:rPr lang="en-US" sz="1200" b="0" dirty="0" smtClean="0">
                <a:latin typeface="Garamond" panose="02020404030301010803" pitchFamily="18" charset="0"/>
              </a:rPr>
              <a:t> </a:t>
            </a:r>
            <a:r>
              <a:rPr lang="en-US" sz="1200" b="0" dirty="0">
                <a:latin typeface="Garamond" panose="02020404030301010803" pitchFamily="18" charset="0"/>
              </a:rPr>
              <a:t>command </a:t>
            </a:r>
            <a:r>
              <a:rPr lang="en-US" sz="1200" b="0" i="1" dirty="0" err="1">
                <a:latin typeface="Garamond" panose="02020404030301010803" pitchFamily="18" charset="0"/>
              </a:rPr>
              <a:t>uenvcmd</a:t>
            </a:r>
            <a:r>
              <a:rPr lang="en-US" sz="1200" b="0" dirty="0">
                <a:latin typeface="Garamond" panose="02020404030301010803" pitchFamily="18" charset="0"/>
              </a:rPr>
              <a:t> that checks runs the </a:t>
            </a:r>
            <a:r>
              <a:rPr lang="en-US" sz="1200" b="0" i="1" dirty="0" err="1">
                <a:latin typeface="Garamond" panose="02020404030301010803" pitchFamily="18" charset="0"/>
              </a:rPr>
              <a:t>sd_bitstream_existence_test</a:t>
            </a:r>
            <a:r>
              <a:rPr lang="en-US" sz="1200" b="0" dirty="0">
                <a:latin typeface="Garamond" panose="02020404030301010803" pitchFamily="18" charset="0"/>
              </a:rPr>
              <a:t> command and if successful, runs the </a:t>
            </a:r>
            <a:r>
              <a:rPr lang="en-US" sz="1200" b="0" i="1" dirty="0" err="1">
                <a:latin typeface="Garamond" panose="02020404030301010803" pitchFamily="18" charset="0"/>
              </a:rPr>
              <a:t>mmc_loadbit</a:t>
            </a:r>
            <a:r>
              <a:rPr lang="en-US" sz="1200" b="0" dirty="0">
                <a:latin typeface="Garamond" panose="02020404030301010803" pitchFamily="18" charset="0"/>
              </a:rPr>
              <a:t> </a:t>
            </a:r>
            <a:r>
              <a:rPr lang="en-US" sz="1200" b="0" dirty="0" smtClean="0">
                <a:latin typeface="Garamond" panose="02020404030301010803" pitchFamily="18" charset="0"/>
              </a:rPr>
              <a:t>command/</a:t>
            </a:r>
            <a:endParaRPr lang="en-US" sz="2000" b="0" dirty="0">
              <a:latin typeface="Garamond" panose="02020404030301010803" pitchFamily="18" charset="0"/>
            </a:endParaRPr>
          </a:p>
          <a:p>
            <a:pPr marL="0" indent="0">
              <a:buFont typeface="+mj-lt"/>
              <a:buNone/>
            </a:pPr>
            <a:endParaRPr lang="en-US" sz="1200" b="0" dirty="0" smtClean="0">
              <a:latin typeface="Garamond" panose="02020404030301010803" pitchFamily="18" charset="0"/>
            </a:endParaRPr>
          </a:p>
          <a:p>
            <a:pPr marL="0" indent="0">
              <a:buFont typeface="+mj-lt"/>
              <a:buNone/>
            </a:pPr>
            <a:r>
              <a:rPr lang="en-US" sz="1200" b="0" dirty="0" smtClean="0">
                <a:latin typeface="Garamond" panose="02020404030301010803" pitchFamily="18" charset="0"/>
              </a:rPr>
              <a:t>The </a:t>
            </a:r>
            <a:r>
              <a:rPr lang="en-US" sz="1200" b="0" dirty="0">
                <a:latin typeface="Garamond" panose="02020404030301010803" pitchFamily="18" charset="0"/>
              </a:rPr>
              <a:t>result of this is that U-Boot will program the FPGA before booting into Linux if a file named </a:t>
            </a:r>
            <a:r>
              <a:rPr lang="en-US" sz="1200" b="0" i="1" dirty="0" err="1">
                <a:latin typeface="Garamond" panose="02020404030301010803" pitchFamily="18" charset="0"/>
              </a:rPr>
              <a:t>system.bit</a:t>
            </a:r>
            <a:r>
              <a:rPr lang="en-US" sz="1200" b="0" dirty="0">
                <a:latin typeface="Garamond" panose="02020404030301010803" pitchFamily="18" charset="0"/>
              </a:rPr>
              <a:t> is placed on the root of the SD card. This is useful if Linux drivers </a:t>
            </a:r>
            <a:r>
              <a:rPr lang="en-US" sz="1200" b="0" dirty="0" smtClean="0">
                <a:latin typeface="Garamond" panose="02020404030301010803" pitchFamily="18" charset="0"/>
              </a:rPr>
              <a:t>attempt </a:t>
            </a:r>
            <a:r>
              <a:rPr lang="en-US" sz="1200" b="0" dirty="0">
                <a:latin typeface="Garamond" panose="02020404030301010803" pitchFamily="18" charset="0"/>
              </a:rPr>
              <a:t>to access FPGA peripherals during OS boot.</a:t>
            </a:r>
          </a:p>
          <a:p>
            <a:pPr algn="just" defTabSz="965200">
              <a:defRPr/>
            </a:pPr>
            <a:endParaRPr lang="en-US" sz="1200" b="0" dirty="0">
              <a:solidFill>
                <a:srgbClr val="0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00200" y="3216311"/>
            <a:ext cx="6705600" cy="1895824"/>
          </a:xfrm>
          <a:prstGeom prst="rect">
            <a:avLst/>
          </a:prstGeom>
        </p:spPr>
      </p:pic>
      <p:sp>
        <p:nvSpPr>
          <p:cNvPr id="7" name="Rectangle 6"/>
          <p:cNvSpPr/>
          <p:nvPr/>
        </p:nvSpPr>
        <p:spPr>
          <a:xfrm>
            <a:off x="685800" y="5334869"/>
            <a:ext cx="8534400" cy="1015663"/>
          </a:xfrm>
          <a:prstGeom prst="rect">
            <a:avLst/>
          </a:prstGeom>
        </p:spPr>
        <p:txBody>
          <a:bodyPr wrap="square">
            <a:spAutoFit/>
          </a:bodyPr>
          <a:lstStyle/>
          <a:p>
            <a:r>
              <a:rPr lang="en-US" sz="1200" dirty="0" err="1" smtClean="0"/>
              <a:t>bitstream_image</a:t>
            </a:r>
            <a:r>
              <a:rPr lang="en-US" sz="1200" dirty="0" smtClean="0"/>
              <a:t>=</a:t>
            </a:r>
            <a:r>
              <a:rPr lang="en-US" sz="1200" dirty="0" err="1" smtClean="0"/>
              <a:t>system.bit</a:t>
            </a:r>
            <a:endParaRPr lang="en-US" sz="1200" dirty="0" smtClean="0"/>
          </a:p>
          <a:p>
            <a:r>
              <a:rPr lang="en-US" sz="1200" dirty="0" err="1" smtClean="0"/>
              <a:t>mmc_loadbit</a:t>
            </a:r>
            <a:r>
              <a:rPr lang="en-US" sz="1200" dirty="0" smtClean="0"/>
              <a:t>=echo </a:t>
            </a:r>
            <a:r>
              <a:rPr lang="en-US" sz="1200" dirty="0"/>
              <a:t>Loading bitstream from SD/MMC/</a:t>
            </a:r>
            <a:r>
              <a:rPr lang="en-US" sz="1200" dirty="0" err="1"/>
              <a:t>eMMC</a:t>
            </a:r>
            <a:r>
              <a:rPr lang="en-US" sz="1200" dirty="0"/>
              <a:t> to RAM.. &amp;&amp; </a:t>
            </a:r>
            <a:r>
              <a:rPr lang="en-US" sz="1200" dirty="0" err="1"/>
              <a:t>mmcinfo</a:t>
            </a:r>
            <a:r>
              <a:rPr lang="en-US" sz="1200" dirty="0"/>
              <a:t> &amp;&amp; load mmc 0 ${</a:t>
            </a:r>
            <a:r>
              <a:rPr lang="en-US" sz="1200" dirty="0" err="1"/>
              <a:t>loadbit_addr</a:t>
            </a:r>
            <a:r>
              <a:rPr lang="en-US" sz="1200" dirty="0"/>
              <a:t>} ${</a:t>
            </a:r>
            <a:r>
              <a:rPr lang="en-US" sz="1200" dirty="0" err="1"/>
              <a:t>bitstream_image</a:t>
            </a:r>
            <a:r>
              <a:rPr lang="en-US" sz="1200" dirty="0"/>
              <a:t>} &amp;&amp; </a:t>
            </a:r>
            <a:r>
              <a:rPr lang="en-US" sz="1200" dirty="0" err="1"/>
              <a:t>fpga</a:t>
            </a:r>
            <a:r>
              <a:rPr lang="en-US" sz="1200" dirty="0"/>
              <a:t> </a:t>
            </a:r>
            <a:r>
              <a:rPr lang="en-US" sz="1200" dirty="0" err="1"/>
              <a:t>loadb</a:t>
            </a:r>
            <a:r>
              <a:rPr lang="en-US" sz="1200" dirty="0"/>
              <a:t> 0 ${</a:t>
            </a:r>
            <a:r>
              <a:rPr lang="en-US" sz="1200" dirty="0" err="1"/>
              <a:t>loadbit_addr</a:t>
            </a:r>
            <a:r>
              <a:rPr lang="en-US" sz="1200" dirty="0"/>
              <a:t>} ${</a:t>
            </a:r>
            <a:r>
              <a:rPr lang="en-US" sz="1200" dirty="0" err="1"/>
              <a:t>filesize</a:t>
            </a:r>
            <a:r>
              <a:rPr lang="en-US" sz="1200" dirty="0" smtClean="0"/>
              <a:t>}</a:t>
            </a:r>
          </a:p>
          <a:p>
            <a:r>
              <a:rPr lang="en-US" sz="1200" dirty="0" err="1" smtClean="0"/>
              <a:t>sd_bitstream_existence_test</a:t>
            </a:r>
            <a:r>
              <a:rPr lang="en-US" sz="1200" dirty="0" smtClean="0"/>
              <a:t>=test </a:t>
            </a:r>
            <a:r>
              <a:rPr lang="en-US" sz="1200" dirty="0"/>
              <a:t>-e mmc 0 /${</a:t>
            </a:r>
            <a:r>
              <a:rPr lang="en-US" sz="1200" dirty="0" err="1"/>
              <a:t>bitstream_image</a:t>
            </a:r>
            <a:r>
              <a:rPr lang="en-US" sz="1200" dirty="0" smtClean="0"/>
              <a:t>}</a:t>
            </a:r>
          </a:p>
          <a:p>
            <a:r>
              <a:rPr lang="en-US" sz="1200" dirty="0" err="1" smtClean="0"/>
              <a:t>uenvcmd</a:t>
            </a:r>
            <a:r>
              <a:rPr lang="en-US" sz="1200" dirty="0" smtClean="0"/>
              <a:t>=if </a:t>
            </a:r>
            <a:r>
              <a:rPr lang="en-US" sz="1200" dirty="0"/>
              <a:t>run </a:t>
            </a:r>
            <a:r>
              <a:rPr lang="en-US" sz="1200" dirty="0" err="1"/>
              <a:t>sd_bitstream_existence_test</a:t>
            </a:r>
            <a:r>
              <a:rPr lang="en-US" sz="1200" dirty="0"/>
              <a:t>; then run </a:t>
            </a:r>
            <a:r>
              <a:rPr lang="en-US" sz="1200" dirty="0" err="1"/>
              <a:t>mmc_loadbit</a:t>
            </a:r>
            <a:r>
              <a:rPr lang="en-US" sz="1200" dirty="0"/>
              <a:t>; fi;</a:t>
            </a:r>
          </a:p>
        </p:txBody>
      </p:sp>
    </p:spTree>
    <p:extLst>
      <p:ext uri="{BB962C8B-B14F-4D97-AF65-F5344CB8AC3E}">
        <p14:creationId xmlns:p14="http://schemas.microsoft.com/office/powerpoint/2010/main" val="264392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42" y="273050"/>
            <a:ext cx="9829801"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Creating a System Image</a:t>
            </a:r>
          </a:p>
          <a:p>
            <a:pPr algn="just" defTabSz="965200">
              <a:defRPr/>
            </a:pPr>
            <a:endParaRPr lang="en-US" sz="120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Once both the FSBL and the U-Boot binaries have been built, they need to be combined into a BOOT.BIN file in order to boot from the SD card. The binaries and the optional </a:t>
            </a:r>
            <a:r>
              <a:rPr lang="en-US" sz="1200" b="0" dirty="0" err="1">
                <a:solidFill>
                  <a:srgbClr val="000000"/>
                </a:solidFill>
                <a:latin typeface="Garamond" pitchFamily="18" charset="0"/>
                <a:cs typeface="+mn-cs"/>
              </a:rPr>
              <a:t>bitstream</a:t>
            </a:r>
            <a:r>
              <a:rPr lang="en-US" sz="1200" b="0" dirty="0">
                <a:solidFill>
                  <a:srgbClr val="000000"/>
                </a:solidFill>
                <a:latin typeface="Garamond" pitchFamily="18" charset="0"/>
                <a:cs typeface="+mn-cs"/>
              </a:rPr>
              <a:t> file are combined together via the </a:t>
            </a:r>
            <a:r>
              <a:rPr lang="en-US" sz="1200" b="0" dirty="0" err="1">
                <a:solidFill>
                  <a:srgbClr val="000000"/>
                </a:solidFill>
                <a:latin typeface="Garamond" pitchFamily="18" charset="0"/>
                <a:cs typeface="+mn-cs"/>
              </a:rPr>
              <a:t>Bootgen</a:t>
            </a:r>
            <a:r>
              <a:rPr lang="en-US" sz="1200" b="0" dirty="0">
                <a:solidFill>
                  <a:srgbClr val="000000"/>
                </a:solidFill>
                <a:latin typeface="Garamond" pitchFamily="18" charset="0"/>
                <a:cs typeface="+mn-cs"/>
              </a:rPr>
              <a:t> tool from the Xilinx SDK. When booting, the ROM will look for a file named BOOT.BIN on the first partition of the SD Card.</a:t>
            </a: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2000" b="0" dirty="0" smtClean="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For generating a </a:t>
            </a:r>
            <a:r>
              <a:rPr lang="en-US" sz="1200" b="0" dirty="0">
                <a:solidFill>
                  <a:srgbClr val="000000"/>
                </a:solidFill>
                <a:latin typeface="Garamond" pitchFamily="18" charset="0"/>
                <a:cs typeface="+mn-cs"/>
              </a:rPr>
              <a:t>MathWorks SD Card image, this process is automated by our </a:t>
            </a:r>
            <a:r>
              <a:rPr lang="en-US" sz="1200" b="0" dirty="0" err="1">
                <a:solidFill>
                  <a:srgbClr val="000000"/>
                </a:solidFill>
                <a:latin typeface="Garamond" pitchFamily="18" charset="0"/>
                <a:cs typeface="+mn-cs"/>
              </a:rPr>
              <a:t>Buildroot</a:t>
            </a:r>
            <a:r>
              <a:rPr lang="en-US" sz="1200" b="0" dirty="0">
                <a:solidFill>
                  <a:srgbClr val="000000"/>
                </a:solidFill>
                <a:latin typeface="Garamond" pitchFamily="18" charset="0"/>
                <a:cs typeface="+mn-cs"/>
              </a:rPr>
              <a:t> scripts.</a:t>
            </a: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p:txBody>
      </p:sp>
      <p:pic>
        <p:nvPicPr>
          <p:cNvPr id="13" name="Picture 12"/>
          <p:cNvPicPr>
            <a:picLocks noChangeAspect="1"/>
          </p:cNvPicPr>
          <p:nvPr/>
        </p:nvPicPr>
        <p:blipFill>
          <a:blip r:embed="rId3"/>
          <a:stretch>
            <a:fillRect/>
          </a:stretch>
        </p:blipFill>
        <p:spPr>
          <a:xfrm>
            <a:off x="3810000" y="2178050"/>
            <a:ext cx="5871411" cy="1659980"/>
          </a:xfrm>
          <a:prstGeom prst="rect">
            <a:avLst/>
          </a:prstGeom>
        </p:spPr>
      </p:pic>
      <p:pic>
        <p:nvPicPr>
          <p:cNvPr id="22" name="Picture 21"/>
          <p:cNvPicPr>
            <a:picLocks noChangeAspect="1"/>
          </p:cNvPicPr>
          <p:nvPr/>
        </p:nvPicPr>
        <p:blipFill>
          <a:blip r:embed="rId4"/>
          <a:stretch>
            <a:fillRect/>
          </a:stretch>
        </p:blipFill>
        <p:spPr>
          <a:xfrm>
            <a:off x="-304800" y="3168650"/>
            <a:ext cx="4712616" cy="2847079"/>
          </a:xfrm>
          <a:prstGeom prst="rect">
            <a:avLst/>
          </a:prstGeom>
        </p:spPr>
      </p:pic>
    </p:spTree>
    <p:extLst>
      <p:ext uri="{BB962C8B-B14F-4D97-AF65-F5344CB8AC3E}">
        <p14:creationId xmlns:p14="http://schemas.microsoft.com/office/powerpoint/2010/main" val="236304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5842" y="273050"/>
            <a:ext cx="9829801"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The Linux Device Tree</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The Device Tree </a:t>
            </a:r>
            <a:r>
              <a:rPr lang="en-US" sz="1200" b="0" dirty="0" smtClean="0">
                <a:solidFill>
                  <a:srgbClr val="000000"/>
                </a:solidFill>
                <a:latin typeface="Garamond" pitchFamily="18" charset="0"/>
                <a:cs typeface="+mn-cs"/>
              </a:rPr>
              <a:t>describes </a:t>
            </a:r>
            <a:r>
              <a:rPr lang="en-US" sz="1200" b="0" dirty="0">
                <a:solidFill>
                  <a:srgbClr val="000000"/>
                </a:solidFill>
                <a:latin typeface="Garamond" pitchFamily="18" charset="0"/>
                <a:cs typeface="+mn-cs"/>
              </a:rPr>
              <a:t>the hardware/FPGA to Linux so that it can load the correct drivers. </a:t>
            </a:r>
            <a:r>
              <a:rPr lang="en-US" sz="1200" b="0" dirty="0" smtClean="0">
                <a:solidFill>
                  <a:srgbClr val="000000"/>
                </a:solidFill>
                <a:latin typeface="Garamond" pitchFamily="18" charset="0"/>
                <a:cs typeface="+mn-cs"/>
              </a:rPr>
              <a:t>The most </a:t>
            </a:r>
            <a:r>
              <a:rPr lang="en-US" sz="1200" b="0" dirty="0">
                <a:solidFill>
                  <a:srgbClr val="000000"/>
                </a:solidFill>
                <a:latin typeface="Garamond" pitchFamily="18" charset="0"/>
                <a:cs typeface="+mn-cs"/>
              </a:rPr>
              <a:t>common type of </a:t>
            </a:r>
            <a:r>
              <a:rPr lang="en-US" sz="1200" b="0" dirty="0" smtClean="0">
                <a:solidFill>
                  <a:srgbClr val="000000"/>
                </a:solidFill>
                <a:latin typeface="Garamond" pitchFamily="18" charset="0"/>
                <a:cs typeface="+mn-cs"/>
              </a:rPr>
              <a:t>modification</a:t>
            </a:r>
            <a:r>
              <a:rPr lang="en-US" sz="1200" b="0" dirty="0">
                <a:solidFill>
                  <a:srgbClr val="000000"/>
                </a:solidFill>
                <a:latin typeface="Garamond" pitchFamily="18" charset="0"/>
                <a:cs typeface="+mn-cs"/>
              </a:rPr>
              <a:t> </a:t>
            </a:r>
            <a:r>
              <a:rPr lang="en-US" sz="1200" b="0" dirty="0" smtClean="0">
                <a:solidFill>
                  <a:srgbClr val="000000"/>
                </a:solidFill>
                <a:latin typeface="Garamond" pitchFamily="18" charset="0"/>
                <a:cs typeface="+mn-cs"/>
              </a:rPr>
              <a:t>involves adding content to the Device Tree.</a:t>
            </a:r>
            <a:endParaRPr lang="en-US" sz="1200" b="0" dirty="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Device Tree files come in two forms</a:t>
            </a:r>
            <a:r>
              <a:rPr lang="en-US" sz="1200" b="0" dirty="0" smtClean="0">
                <a:solidFill>
                  <a:srgbClr val="000000"/>
                </a:solidFill>
                <a:latin typeface="Garamond" pitchFamily="18" charset="0"/>
                <a:cs typeface="+mn-cs"/>
              </a:rPr>
              <a:t>:</a:t>
            </a:r>
          </a:p>
          <a:p>
            <a:pPr algn="just" defTabSz="965200">
              <a:defRPr/>
            </a:pPr>
            <a:endParaRPr lang="en-US" sz="1200" b="0" dirty="0">
              <a:solidFill>
                <a:srgbClr val="000000"/>
              </a:solidFill>
              <a:latin typeface="Garamond" pitchFamily="18" charset="0"/>
              <a:cs typeface="+mn-cs"/>
            </a:endParaRPr>
          </a:p>
          <a:p>
            <a:pPr marL="171450" indent="-171450" algn="just" defTabSz="965200">
              <a:buFont typeface="Arial" panose="020B0604020202020204" pitchFamily="34" charset="0"/>
              <a:buChar char="•"/>
              <a:defRPr/>
            </a:pPr>
            <a:r>
              <a:rPr lang="en-US" sz="1200" b="0" dirty="0">
                <a:solidFill>
                  <a:srgbClr val="000000"/>
                </a:solidFill>
                <a:latin typeface="Garamond" pitchFamily="18" charset="0"/>
                <a:cs typeface="+mn-cs"/>
              </a:rPr>
              <a:t>.</a:t>
            </a:r>
            <a:r>
              <a:rPr lang="en-US" sz="1200" dirty="0" err="1">
                <a:solidFill>
                  <a:srgbClr val="000000"/>
                </a:solidFill>
                <a:latin typeface="Garamond" pitchFamily="18" charset="0"/>
                <a:cs typeface="+mn-cs"/>
              </a:rPr>
              <a:t>dts</a:t>
            </a:r>
            <a:r>
              <a:rPr lang="en-US" sz="1200" b="0" dirty="0">
                <a:solidFill>
                  <a:srgbClr val="000000"/>
                </a:solidFill>
                <a:latin typeface="Garamond" pitchFamily="18" charset="0"/>
                <a:cs typeface="+mn-cs"/>
              </a:rPr>
              <a:t>: Source files, which are structured text files.</a:t>
            </a:r>
          </a:p>
          <a:p>
            <a:pPr marL="171450" indent="-171450" algn="just" defTabSz="965200">
              <a:buFont typeface="Arial" panose="020B0604020202020204" pitchFamily="34" charset="0"/>
              <a:buChar char="•"/>
              <a:defRPr/>
            </a:pPr>
            <a:r>
              <a:rPr lang="en-US" sz="1200" b="0" dirty="0">
                <a:solidFill>
                  <a:srgbClr val="000000"/>
                </a:solidFill>
                <a:latin typeface="Garamond" pitchFamily="18" charset="0"/>
                <a:cs typeface="+mn-cs"/>
              </a:rPr>
              <a:t>.</a:t>
            </a:r>
            <a:r>
              <a:rPr lang="en-US" sz="1200" dirty="0" err="1">
                <a:solidFill>
                  <a:srgbClr val="000000"/>
                </a:solidFill>
                <a:latin typeface="Garamond" pitchFamily="18" charset="0"/>
                <a:cs typeface="+mn-cs"/>
              </a:rPr>
              <a:t>dtb</a:t>
            </a:r>
            <a:r>
              <a:rPr lang="en-US" sz="1200" b="0" dirty="0">
                <a:solidFill>
                  <a:srgbClr val="000000"/>
                </a:solidFill>
                <a:latin typeface="Garamond" pitchFamily="18" charset="0"/>
                <a:cs typeface="+mn-cs"/>
              </a:rPr>
              <a:t>: Binary files, which are compiled from the source and used during the boot process.</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A tool, DTC, can be used to convert between the two formats.</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In general, Device Trees are compiled in a hierarchical fashion, with multiple .</a:t>
            </a:r>
            <a:r>
              <a:rPr lang="en-US" sz="1200" b="0" dirty="0" err="1">
                <a:solidFill>
                  <a:srgbClr val="000000"/>
                </a:solidFill>
                <a:latin typeface="Garamond" pitchFamily="18" charset="0"/>
                <a:cs typeface="+mn-cs"/>
              </a:rPr>
              <a:t>dts</a:t>
            </a:r>
            <a:r>
              <a:rPr lang="en-US" sz="1200" b="0" dirty="0">
                <a:solidFill>
                  <a:srgbClr val="000000"/>
                </a:solidFill>
                <a:latin typeface="Garamond" pitchFamily="18" charset="0"/>
                <a:cs typeface="+mn-cs"/>
              </a:rPr>
              <a:t> files used to generate a single .</a:t>
            </a:r>
            <a:r>
              <a:rPr lang="en-US" sz="1200" b="0" dirty="0" err="1">
                <a:solidFill>
                  <a:srgbClr val="000000"/>
                </a:solidFill>
                <a:latin typeface="Garamond" pitchFamily="18" charset="0"/>
                <a:cs typeface="+mn-cs"/>
              </a:rPr>
              <a:t>dtb</a:t>
            </a:r>
            <a:r>
              <a:rPr lang="en-US" sz="1200" b="0" dirty="0">
                <a:solidFill>
                  <a:srgbClr val="000000"/>
                </a:solidFill>
                <a:latin typeface="Garamond" pitchFamily="18" charset="0"/>
                <a:cs typeface="+mn-cs"/>
              </a:rPr>
              <a:t>. This allows a .</a:t>
            </a:r>
            <a:r>
              <a:rPr lang="en-US" sz="1200" b="0" dirty="0" err="1">
                <a:solidFill>
                  <a:srgbClr val="000000"/>
                </a:solidFill>
                <a:latin typeface="Garamond" pitchFamily="18" charset="0"/>
                <a:cs typeface="+mn-cs"/>
              </a:rPr>
              <a:t>dts</a:t>
            </a:r>
            <a:r>
              <a:rPr lang="en-US" sz="1200" b="0" dirty="0">
                <a:solidFill>
                  <a:srgbClr val="000000"/>
                </a:solidFill>
                <a:latin typeface="Garamond" pitchFamily="18" charset="0"/>
                <a:cs typeface="+mn-cs"/>
              </a:rPr>
              <a:t> file to describe the base platform (e.g. the internals of the ARM core) and additional .</a:t>
            </a:r>
            <a:r>
              <a:rPr lang="en-US" sz="1200" b="0" dirty="0" err="1">
                <a:solidFill>
                  <a:srgbClr val="000000"/>
                </a:solidFill>
                <a:latin typeface="Garamond" pitchFamily="18" charset="0"/>
                <a:cs typeface="+mn-cs"/>
              </a:rPr>
              <a:t>dts</a:t>
            </a:r>
            <a:r>
              <a:rPr lang="en-US" sz="1200" b="0" dirty="0">
                <a:solidFill>
                  <a:srgbClr val="000000"/>
                </a:solidFill>
                <a:latin typeface="Garamond" pitchFamily="18" charset="0"/>
                <a:cs typeface="+mn-cs"/>
              </a:rPr>
              <a:t> files to describe the board and/or application specific components.</a:t>
            </a:r>
          </a:p>
          <a:p>
            <a:pPr algn="just" defTabSz="965200">
              <a:defRPr/>
            </a:pPr>
            <a:endParaRPr lang="en-US" sz="1200" b="0" dirty="0">
              <a:solidFill>
                <a:srgbClr val="000000"/>
              </a:solidFill>
              <a:latin typeface="Garamond" pitchFamily="18" charset="0"/>
              <a:cs typeface="+mn-cs"/>
            </a:endParaRPr>
          </a:p>
        </p:txBody>
      </p:sp>
      <p:pic>
        <p:nvPicPr>
          <p:cNvPr id="4" name="Picture 3"/>
          <p:cNvPicPr>
            <a:picLocks noChangeAspect="1"/>
          </p:cNvPicPr>
          <p:nvPr/>
        </p:nvPicPr>
        <p:blipFill rotWithShape="1">
          <a:blip r:embed="rId3"/>
          <a:srcRect r="-213"/>
          <a:stretch/>
        </p:blipFill>
        <p:spPr>
          <a:xfrm>
            <a:off x="3283024" y="4217439"/>
            <a:ext cx="6275989" cy="1770611"/>
          </a:xfrm>
          <a:prstGeom prst="rect">
            <a:avLst/>
          </a:prstGeom>
        </p:spPr>
      </p:pic>
      <p:pic>
        <p:nvPicPr>
          <p:cNvPr id="2" name="Picture 1"/>
          <p:cNvPicPr>
            <a:picLocks noChangeAspect="1"/>
          </p:cNvPicPr>
          <p:nvPr/>
        </p:nvPicPr>
        <p:blipFill>
          <a:blip r:embed="rId4"/>
          <a:stretch>
            <a:fillRect/>
          </a:stretch>
        </p:blipFill>
        <p:spPr>
          <a:xfrm>
            <a:off x="5403183" y="1720850"/>
            <a:ext cx="4155830" cy="1981200"/>
          </a:xfrm>
          <a:prstGeom prst="rect">
            <a:avLst/>
          </a:prstGeom>
        </p:spPr>
      </p:pic>
    </p:spTree>
    <p:extLst>
      <p:ext uri="{BB962C8B-B14F-4D97-AF65-F5344CB8AC3E}">
        <p14:creationId xmlns:p14="http://schemas.microsoft.com/office/powerpoint/2010/main" val="333226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42" y="273050"/>
            <a:ext cx="9880158"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The Linux Device Tree</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The </a:t>
            </a:r>
            <a:r>
              <a:rPr lang="en-US" sz="1200" b="0" dirty="0" smtClean="0">
                <a:solidFill>
                  <a:srgbClr val="000000"/>
                </a:solidFill>
                <a:latin typeface="Garamond" pitchFamily="18" charset="0"/>
                <a:cs typeface="+mn-cs"/>
              </a:rPr>
              <a:t>Device </a:t>
            </a:r>
            <a:r>
              <a:rPr lang="en-US" sz="1200" b="0" dirty="0">
                <a:solidFill>
                  <a:srgbClr val="000000"/>
                </a:solidFill>
                <a:latin typeface="Garamond" pitchFamily="18" charset="0"/>
                <a:cs typeface="+mn-cs"/>
              </a:rPr>
              <a:t>Tree snippet </a:t>
            </a:r>
            <a:r>
              <a:rPr lang="en-US" sz="1200" b="0" dirty="0" smtClean="0">
                <a:solidFill>
                  <a:srgbClr val="000000"/>
                </a:solidFill>
                <a:latin typeface="Garamond" pitchFamily="18" charset="0"/>
                <a:cs typeface="+mn-cs"/>
              </a:rPr>
              <a:t>contains </a:t>
            </a:r>
            <a:r>
              <a:rPr lang="en-US" sz="1200" b="0" dirty="0">
                <a:solidFill>
                  <a:srgbClr val="000000"/>
                </a:solidFill>
                <a:latin typeface="Garamond" pitchFamily="18" charset="0"/>
                <a:cs typeface="+mn-cs"/>
              </a:rPr>
              <a:t>the following</a:t>
            </a:r>
            <a:r>
              <a:rPr lang="en-US" sz="1200" b="0" dirty="0" smtClean="0">
                <a:solidFill>
                  <a:srgbClr val="000000"/>
                </a:solidFill>
                <a:latin typeface="Garamond" pitchFamily="18" charset="0"/>
                <a:cs typeface="+mn-cs"/>
              </a:rPr>
              <a:t>:</a:t>
            </a:r>
          </a:p>
          <a:p>
            <a:pPr algn="just" defTabSz="965200">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r>
              <a:rPr lang="en-US" sz="1200" b="0" dirty="0">
                <a:solidFill>
                  <a:srgbClr val="000000"/>
                </a:solidFill>
                <a:latin typeface="Garamond" pitchFamily="18" charset="0"/>
                <a:cs typeface="+mn-cs"/>
              </a:rPr>
              <a:t>The node to insert the new devices under (in this case, </a:t>
            </a:r>
            <a:r>
              <a:rPr lang="en-US" sz="1200" b="0" dirty="0" smtClean="0">
                <a:solidFill>
                  <a:srgbClr val="000000"/>
                </a:solidFill>
                <a:latin typeface="Garamond" pitchFamily="18" charset="0"/>
                <a:cs typeface="+mn-cs"/>
              </a:rPr>
              <a:t>it is the </a:t>
            </a:r>
            <a:r>
              <a:rPr lang="en-US" sz="1200" b="0" dirty="0">
                <a:solidFill>
                  <a:srgbClr val="000000"/>
                </a:solidFill>
                <a:latin typeface="Garamond" pitchFamily="18" charset="0"/>
                <a:cs typeface="+mn-cs"/>
              </a:rPr>
              <a:t>FPGA AXI Bus)</a:t>
            </a:r>
          </a:p>
          <a:p>
            <a:pPr marL="228600" indent="-228600" algn="just" defTabSz="965200">
              <a:buFont typeface="+mj-lt"/>
              <a:buAutoNum type="arabicPeriod"/>
              <a:defRPr/>
            </a:pPr>
            <a:r>
              <a:rPr lang="en-US" sz="1200" b="0" dirty="0">
                <a:solidFill>
                  <a:srgbClr val="000000"/>
                </a:solidFill>
                <a:latin typeface="Garamond" pitchFamily="18" charset="0"/>
                <a:cs typeface="+mn-cs"/>
              </a:rPr>
              <a:t>The device </a:t>
            </a:r>
            <a:r>
              <a:rPr lang="en-US" sz="1200" b="0" dirty="0" smtClean="0">
                <a:solidFill>
                  <a:srgbClr val="000000"/>
                </a:solidFill>
                <a:latin typeface="Garamond" pitchFamily="18" charset="0"/>
                <a:cs typeface="+mn-cs"/>
              </a:rPr>
              <a:t>itself</a:t>
            </a: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In this case:</a:t>
            </a:r>
          </a:p>
          <a:p>
            <a:pPr algn="just" defTabSz="965200">
              <a:defRPr/>
            </a:pPr>
            <a:endParaRPr lang="en-US" sz="1200" b="0" dirty="0" smtClean="0">
              <a:solidFill>
                <a:srgbClr val="000000"/>
              </a:solidFill>
              <a:latin typeface="Garamond" pitchFamily="18" charset="0"/>
              <a:cs typeface="+mn-cs"/>
            </a:endParaRPr>
          </a:p>
          <a:p>
            <a:pPr marL="171450" indent="-171450" algn="just" defTabSz="965200">
              <a:buFont typeface="Arial" panose="020B0604020202020204" pitchFamily="34" charset="0"/>
              <a:buChar char="•"/>
              <a:defRPr/>
            </a:pPr>
            <a:r>
              <a:rPr lang="en-US" sz="1100" b="0" dirty="0" err="1" smtClean="0">
                <a:cs typeface="Courier New" panose="02070309020205020404" pitchFamily="49" charset="0"/>
              </a:rPr>
              <a:t>rx_dma</a:t>
            </a:r>
            <a:r>
              <a:rPr lang="en-US" sz="1100" b="0" dirty="0" smtClean="0">
                <a:cs typeface="Courier New" panose="02070309020205020404" pitchFamily="49" charset="0"/>
              </a:rPr>
              <a:t>: dma@7c400000 </a:t>
            </a:r>
            <a:r>
              <a:rPr lang="en-US" sz="1200" b="0" dirty="0" smtClean="0">
                <a:latin typeface="Garamond" panose="02020404030301010803" pitchFamily="18" charset="0"/>
                <a:cs typeface="Courier New" panose="02070309020205020404" pitchFamily="49" charset="0"/>
              </a:rPr>
              <a:t>is the name/address of the new device.</a:t>
            </a:r>
          </a:p>
          <a:p>
            <a:pPr marL="171450" indent="-171450" algn="just" defTabSz="965200">
              <a:buFont typeface="Arial" panose="020B0604020202020204" pitchFamily="34" charset="0"/>
              <a:buChar char="•"/>
              <a:defRPr/>
            </a:pPr>
            <a:r>
              <a:rPr lang="en-US" sz="1100" b="0" dirty="0" smtClean="0">
                <a:cs typeface="Courier New" panose="02070309020205020404" pitchFamily="49" charset="0"/>
              </a:rPr>
              <a:t>compatible </a:t>
            </a:r>
            <a:r>
              <a:rPr lang="en-US" sz="1100" b="0" dirty="0">
                <a:cs typeface="Courier New" panose="02070309020205020404" pitchFamily="49" charset="0"/>
              </a:rPr>
              <a:t>= "</a:t>
            </a:r>
            <a:r>
              <a:rPr lang="en-US" sz="1100" b="0" dirty="0" err="1">
                <a:cs typeface="Courier New" panose="02070309020205020404" pitchFamily="49" charset="0"/>
              </a:rPr>
              <a:t>dmem-uio</a:t>
            </a:r>
            <a:r>
              <a:rPr lang="en-US" sz="1100" b="0" dirty="0" smtClean="0">
                <a:cs typeface="Courier New" panose="02070309020205020404" pitchFamily="49" charset="0"/>
              </a:rPr>
              <a:t>" dma@7c400000</a:t>
            </a:r>
            <a:r>
              <a:rPr lang="en-US" sz="1200" b="0" dirty="0" smtClean="0">
                <a:cs typeface="Courier New" panose="02070309020205020404" pitchFamily="49" charset="0"/>
              </a:rPr>
              <a:t> </a:t>
            </a:r>
            <a:r>
              <a:rPr lang="en-US" sz="1200" b="0" dirty="0">
                <a:latin typeface="Garamond" panose="02020404030301010803" pitchFamily="18" charset="0"/>
                <a:cs typeface="Courier New" panose="02070309020205020404" pitchFamily="49" charset="0"/>
              </a:rPr>
              <a:t>is the </a:t>
            </a:r>
            <a:r>
              <a:rPr lang="en-US" sz="1200" b="0" dirty="0" smtClean="0">
                <a:latin typeface="Garamond" panose="02020404030301010803" pitchFamily="18" charset="0"/>
                <a:cs typeface="Courier New" panose="02070309020205020404" pitchFamily="49" charset="0"/>
              </a:rPr>
              <a:t>compatibility string used to identify the Linux driver.</a:t>
            </a:r>
          </a:p>
          <a:p>
            <a:pPr marL="171450" indent="-171450" algn="just" defTabSz="965200">
              <a:buFont typeface="Arial" panose="020B0604020202020204" pitchFamily="34" charset="0"/>
              <a:buChar char="•"/>
              <a:defRPr/>
            </a:pPr>
            <a:r>
              <a:rPr lang="en-US" sz="1100" b="0" dirty="0" err="1">
                <a:cs typeface="Courier New" panose="02070309020205020404" pitchFamily="49" charset="0"/>
              </a:rPr>
              <a:t>reg</a:t>
            </a:r>
            <a:r>
              <a:rPr lang="en-US" sz="1100" b="0" dirty="0">
                <a:cs typeface="Courier New" panose="02070309020205020404" pitchFamily="49" charset="0"/>
              </a:rPr>
              <a:t> = &lt;0x7c400000 0x10000</a:t>
            </a:r>
            <a:r>
              <a:rPr lang="en-US" sz="1100" b="0" dirty="0" smtClean="0">
                <a:cs typeface="Courier New" panose="02070309020205020404" pitchFamily="49" charset="0"/>
              </a:rPr>
              <a:t>&gt; </a:t>
            </a:r>
            <a:r>
              <a:rPr lang="en-US" sz="1200" b="0" dirty="0" smtClean="0">
                <a:latin typeface="Garamond" panose="02020404030301010803" pitchFamily="18" charset="0"/>
                <a:cs typeface="Courier New" panose="02070309020205020404" pitchFamily="49" charset="0"/>
              </a:rPr>
              <a:t>is </a:t>
            </a:r>
            <a:r>
              <a:rPr lang="en-US" sz="1200" b="0" dirty="0">
                <a:latin typeface="Garamond" panose="02020404030301010803" pitchFamily="18" charset="0"/>
                <a:cs typeface="Courier New" panose="02070309020205020404" pitchFamily="49" charset="0"/>
              </a:rPr>
              <a:t>the </a:t>
            </a:r>
            <a:r>
              <a:rPr lang="en-US" sz="1200" b="0" dirty="0" smtClean="0">
                <a:latin typeface="Garamond" panose="02020404030301010803" pitchFamily="18" charset="0"/>
                <a:cs typeface="Courier New" panose="02070309020205020404" pitchFamily="49" charset="0"/>
              </a:rPr>
              <a:t>base address and range of the registers.</a:t>
            </a:r>
          </a:p>
          <a:p>
            <a:pPr marL="171450" indent="-171450" algn="just" defTabSz="965200">
              <a:buFont typeface="Arial" panose="020B0604020202020204" pitchFamily="34" charset="0"/>
              <a:buChar char="•"/>
              <a:defRPr/>
            </a:pPr>
            <a:r>
              <a:rPr lang="en-US" sz="1100" b="0" dirty="0" smtClean="0">
                <a:cs typeface="Courier New" panose="02070309020205020404" pitchFamily="49" charset="0"/>
              </a:rPr>
              <a:t>interrupts </a:t>
            </a:r>
            <a:r>
              <a:rPr lang="en-US" sz="1100" b="0" dirty="0">
                <a:cs typeface="Courier New" panose="02070309020205020404" pitchFamily="49" charset="0"/>
              </a:rPr>
              <a:t>= &lt;0 57 0</a:t>
            </a:r>
            <a:r>
              <a:rPr lang="en-US" sz="1100" b="0" dirty="0" smtClean="0">
                <a:cs typeface="Courier New" panose="02070309020205020404" pitchFamily="49" charset="0"/>
              </a:rPr>
              <a:t>&gt; </a:t>
            </a:r>
            <a:r>
              <a:rPr lang="en-US" sz="1200" b="0" dirty="0" smtClean="0">
                <a:latin typeface="Garamond" panose="02020404030301010803" pitchFamily="18" charset="0"/>
                <a:cs typeface="Courier New" panose="02070309020205020404" pitchFamily="49" charset="0"/>
              </a:rPr>
              <a:t>is </a:t>
            </a:r>
            <a:r>
              <a:rPr lang="en-US" sz="1200" b="0" dirty="0">
                <a:latin typeface="Garamond" panose="02020404030301010803" pitchFamily="18" charset="0"/>
                <a:cs typeface="Courier New" panose="02070309020205020404" pitchFamily="49" charset="0"/>
              </a:rPr>
              <a:t>the </a:t>
            </a:r>
            <a:r>
              <a:rPr lang="en-US" sz="1200" b="0" dirty="0" smtClean="0">
                <a:latin typeface="Garamond" panose="02020404030301010803" pitchFamily="18" charset="0"/>
                <a:cs typeface="Courier New" panose="02070309020205020404" pitchFamily="49" charset="0"/>
              </a:rPr>
              <a:t>interrupt number.</a:t>
            </a:r>
          </a:p>
          <a:p>
            <a:pPr marL="171450" indent="-171450" algn="just" defTabSz="965200">
              <a:buFont typeface="Arial" panose="020B0604020202020204" pitchFamily="34" charset="0"/>
              <a:buChar char="•"/>
              <a:defRPr/>
            </a:pPr>
            <a:r>
              <a:rPr lang="en-US" sz="1100" b="0" dirty="0">
                <a:cs typeface="Courier New" panose="02070309020205020404" pitchFamily="49" charset="0"/>
              </a:rPr>
              <a:t>interrupt-parent = &lt;&amp;</a:t>
            </a:r>
            <a:r>
              <a:rPr lang="en-US" sz="1100" b="0" dirty="0" err="1">
                <a:cs typeface="Courier New" panose="02070309020205020404" pitchFamily="49" charset="0"/>
              </a:rPr>
              <a:t>gic</a:t>
            </a:r>
            <a:r>
              <a:rPr lang="en-US" sz="1100" b="0" dirty="0" smtClean="0">
                <a:cs typeface="Courier New" panose="02070309020205020404" pitchFamily="49" charset="0"/>
              </a:rPr>
              <a:t>&gt; </a:t>
            </a:r>
            <a:r>
              <a:rPr lang="en-US" sz="1200" b="0" dirty="0" smtClean="0">
                <a:latin typeface="Garamond" panose="02020404030301010803" pitchFamily="18" charset="0"/>
                <a:cs typeface="Courier New" panose="02070309020205020404" pitchFamily="49" charset="0"/>
              </a:rPr>
              <a:t>is the interrupt controller that the device is attached to.</a:t>
            </a: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The </a:t>
            </a:r>
            <a:r>
              <a:rPr lang="en-US" sz="1200" b="0" dirty="0">
                <a:solidFill>
                  <a:srgbClr val="000000"/>
                </a:solidFill>
                <a:latin typeface="Garamond" pitchFamily="18" charset="0"/>
                <a:cs typeface="+mn-cs"/>
              </a:rPr>
              <a:t>content for a given device entry will vary based on the device itself and the Linux driver. You can usually find an example of the Device Tree content for a given device either by searching on line or reviewing the Linux kernel </a:t>
            </a:r>
            <a:r>
              <a:rPr lang="en-US" sz="1200" b="0" dirty="0" smtClean="0">
                <a:solidFill>
                  <a:srgbClr val="000000"/>
                </a:solidFill>
                <a:latin typeface="Garamond" pitchFamily="18" charset="0"/>
                <a:cs typeface="+mn-cs"/>
              </a:rPr>
              <a:t>source</a:t>
            </a:r>
            <a:r>
              <a:rPr lang="en-US" sz="1200" b="0" dirty="0">
                <a:solidFill>
                  <a:srgbClr val="000000"/>
                </a:solidFill>
                <a:latin typeface="Garamond" pitchFamily="18" charset="0"/>
                <a:cs typeface="+mn-cs"/>
              </a:rPr>
              <a:t> </a:t>
            </a:r>
            <a:r>
              <a:rPr lang="en-US" sz="1200" b="0" dirty="0" smtClean="0">
                <a:solidFill>
                  <a:srgbClr val="000000"/>
                </a:solidFill>
                <a:cs typeface="Courier New" panose="02070309020205020404" pitchFamily="49" charset="0"/>
              </a:rPr>
              <a:t>/Documentation/</a:t>
            </a:r>
            <a:r>
              <a:rPr lang="en-US" sz="1200" b="0" dirty="0" err="1" smtClean="0">
                <a:solidFill>
                  <a:srgbClr val="000000"/>
                </a:solidFill>
                <a:cs typeface="Courier New" panose="02070309020205020404" pitchFamily="49" charset="0"/>
              </a:rPr>
              <a:t>devicetree</a:t>
            </a:r>
            <a:r>
              <a:rPr lang="en-US" sz="1200" b="0" dirty="0" smtClean="0">
                <a:solidFill>
                  <a:srgbClr val="000000"/>
                </a:solidFill>
                <a:cs typeface="Courier New" panose="02070309020205020404" pitchFamily="49" charset="0"/>
              </a:rPr>
              <a:t>/bindings/</a:t>
            </a:r>
            <a:r>
              <a:rPr lang="en-US" sz="1200" b="0" dirty="0" smtClean="0">
                <a:solidFill>
                  <a:srgbClr val="000000"/>
                </a:solidFill>
                <a:latin typeface="Garamond" panose="02020404030301010803" pitchFamily="18" charset="0"/>
                <a:cs typeface="Courier New" panose="02070309020205020404" pitchFamily="49" charset="0"/>
              </a:rPr>
              <a:t>.</a:t>
            </a:r>
            <a:endParaRPr lang="en-US" sz="1200" b="0" dirty="0">
              <a:solidFill>
                <a:srgbClr val="000000"/>
              </a:solidFill>
              <a:cs typeface="Courier New" panose="02070309020205020404" pitchFamily="49" charset="0"/>
            </a:endParaRP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We will explore </a:t>
            </a:r>
            <a:r>
              <a:rPr lang="en-US" sz="1200" b="0" dirty="0">
                <a:solidFill>
                  <a:srgbClr val="000000"/>
                </a:solidFill>
                <a:latin typeface="Garamond" pitchFamily="18" charset="0"/>
                <a:cs typeface="+mn-cs"/>
              </a:rPr>
              <a:t>an example of this in the next session.</a:t>
            </a: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p:txBody>
      </p:sp>
      <p:pic>
        <p:nvPicPr>
          <p:cNvPr id="6" name="Picture 4" descr="C:\Users\mfornero\AppData\Local\Temp\SNAGHTMLecbc06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79" y="1822958"/>
            <a:ext cx="4607946"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815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42" y="273050"/>
            <a:ext cx="9880158"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Linux Kernel Drivers</a:t>
            </a: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The Linux kernel contains support for many pieces of hardware and/or FPGA IP. In order to </a:t>
            </a:r>
            <a:r>
              <a:rPr lang="en-US" sz="1200" b="0" dirty="0" smtClean="0">
                <a:solidFill>
                  <a:srgbClr val="000000"/>
                </a:solidFill>
                <a:latin typeface="Garamond" pitchFamily="18" charset="0"/>
                <a:cs typeface="+mn-cs"/>
              </a:rPr>
              <a:t>make use of this </a:t>
            </a:r>
            <a:r>
              <a:rPr lang="en-US" sz="1200" b="0" dirty="0">
                <a:solidFill>
                  <a:srgbClr val="000000"/>
                </a:solidFill>
                <a:latin typeface="Garamond" pitchFamily="18" charset="0"/>
                <a:cs typeface="+mn-cs"/>
              </a:rPr>
              <a:t>hardware, we must build the driver for </a:t>
            </a:r>
            <a:r>
              <a:rPr lang="en-US" sz="1200" b="0" dirty="0" smtClean="0">
                <a:solidFill>
                  <a:srgbClr val="000000"/>
                </a:solidFill>
                <a:latin typeface="Garamond" pitchFamily="18" charset="0"/>
                <a:cs typeface="+mn-cs"/>
              </a:rPr>
              <a:t>it. In </a:t>
            </a:r>
            <a:r>
              <a:rPr lang="en-US" sz="1200" b="0" dirty="0">
                <a:solidFill>
                  <a:srgbClr val="000000"/>
                </a:solidFill>
                <a:latin typeface="Garamond" pitchFamily="18" charset="0"/>
                <a:cs typeface="+mn-cs"/>
              </a:rPr>
              <a:t>the </a:t>
            </a:r>
            <a:r>
              <a:rPr lang="en-US" sz="1200" b="0" dirty="0" smtClean="0">
                <a:solidFill>
                  <a:srgbClr val="000000"/>
                </a:solidFill>
                <a:latin typeface="Garamond" pitchFamily="18" charset="0"/>
                <a:cs typeface="+mn-cs"/>
              </a:rPr>
              <a:t>image below, </a:t>
            </a:r>
            <a:r>
              <a:rPr lang="en-US" sz="1200" b="0" dirty="0">
                <a:solidFill>
                  <a:srgbClr val="000000"/>
                </a:solidFill>
                <a:latin typeface="Garamond" pitchFamily="18" charset="0"/>
                <a:cs typeface="+mn-cs"/>
              </a:rPr>
              <a:t>we can see the GPIO drivers page of the Linux kernel configuration (</a:t>
            </a:r>
            <a:r>
              <a:rPr lang="en-US" sz="1200" b="0" dirty="0" err="1">
                <a:solidFill>
                  <a:srgbClr val="000000"/>
                </a:solidFill>
                <a:latin typeface="Garamond" pitchFamily="18" charset="0"/>
                <a:cs typeface="+mn-cs"/>
              </a:rPr>
              <a:t>menuconfig</a:t>
            </a:r>
            <a:r>
              <a:rPr lang="en-US" sz="1200" b="0" dirty="0">
                <a:solidFill>
                  <a:srgbClr val="000000"/>
                </a:solidFill>
                <a:latin typeface="Garamond" pitchFamily="18" charset="0"/>
                <a:cs typeface="+mn-cs"/>
              </a:rPr>
              <a:t>). </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The </a:t>
            </a:r>
            <a:r>
              <a:rPr lang="en-US" sz="1200" b="0" i="1" dirty="0">
                <a:solidFill>
                  <a:srgbClr val="000000"/>
                </a:solidFill>
                <a:latin typeface="Garamond" pitchFamily="18" charset="0"/>
                <a:cs typeface="+mn-cs"/>
              </a:rPr>
              <a:t>&lt;M&gt; </a:t>
            </a:r>
            <a:r>
              <a:rPr lang="en-US" sz="1200" b="0" dirty="0">
                <a:solidFill>
                  <a:srgbClr val="000000"/>
                </a:solidFill>
                <a:latin typeface="Garamond" pitchFamily="18" charset="0"/>
                <a:cs typeface="+mn-cs"/>
              </a:rPr>
              <a:t>next to the </a:t>
            </a:r>
            <a:r>
              <a:rPr lang="en-US" sz="1200" b="0" i="1" dirty="0">
                <a:solidFill>
                  <a:srgbClr val="000000"/>
                </a:solidFill>
                <a:latin typeface="Garamond" pitchFamily="18" charset="0"/>
                <a:cs typeface="+mn-cs"/>
              </a:rPr>
              <a:t>Xilinx GPIO support</a:t>
            </a:r>
            <a:r>
              <a:rPr lang="en-US" sz="1200" b="0" dirty="0">
                <a:solidFill>
                  <a:srgbClr val="000000"/>
                </a:solidFill>
                <a:latin typeface="Garamond" pitchFamily="18" charset="0"/>
                <a:cs typeface="+mn-cs"/>
              </a:rPr>
              <a:t> line indicates that the driver will be built as a module. </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The </a:t>
            </a:r>
            <a:r>
              <a:rPr lang="en-US" sz="1200" b="0" i="1" dirty="0" smtClean="0">
                <a:solidFill>
                  <a:srgbClr val="000000"/>
                </a:solidFill>
                <a:latin typeface="Garamond" pitchFamily="18" charset="0"/>
                <a:cs typeface="+mn-cs"/>
              </a:rPr>
              <a:t>&lt;*&gt;</a:t>
            </a:r>
            <a:r>
              <a:rPr lang="en-US" sz="1200" b="0" dirty="0" smtClean="0">
                <a:solidFill>
                  <a:srgbClr val="000000"/>
                </a:solidFill>
                <a:latin typeface="Garamond" pitchFamily="18" charset="0"/>
                <a:cs typeface="+mn-cs"/>
              </a:rPr>
              <a:t> next </a:t>
            </a:r>
            <a:r>
              <a:rPr lang="en-US" sz="1200" b="0" dirty="0">
                <a:solidFill>
                  <a:srgbClr val="000000"/>
                </a:solidFill>
                <a:latin typeface="Garamond" pitchFamily="18" charset="0"/>
                <a:cs typeface="+mn-cs"/>
              </a:rPr>
              <a:t>to the </a:t>
            </a:r>
            <a:r>
              <a:rPr lang="en-US" sz="1200" b="0" i="1" dirty="0">
                <a:solidFill>
                  <a:srgbClr val="000000"/>
                </a:solidFill>
                <a:latin typeface="Garamond" pitchFamily="18" charset="0"/>
                <a:cs typeface="+mn-cs"/>
              </a:rPr>
              <a:t>PCA95[357]x…</a:t>
            </a:r>
            <a:r>
              <a:rPr lang="en-US" sz="1200" b="0" dirty="0">
                <a:solidFill>
                  <a:srgbClr val="000000"/>
                </a:solidFill>
                <a:latin typeface="Garamond" pitchFamily="18" charset="0"/>
                <a:cs typeface="+mn-cs"/>
              </a:rPr>
              <a:t> line indicates that the driver will be built into the kernel (</a:t>
            </a:r>
            <a:r>
              <a:rPr lang="en-US" sz="1200" b="0" dirty="0" err="1">
                <a:solidFill>
                  <a:srgbClr val="000000"/>
                </a:solidFill>
                <a:latin typeface="Garamond" pitchFamily="18" charset="0"/>
                <a:cs typeface="+mn-cs"/>
              </a:rPr>
              <a:t>uImage</a:t>
            </a:r>
            <a:r>
              <a:rPr lang="en-US" sz="1200" b="0" dirty="0">
                <a:solidFill>
                  <a:srgbClr val="000000"/>
                </a:solidFill>
                <a:latin typeface="Garamond" pitchFamily="18" charset="0"/>
                <a:cs typeface="+mn-cs"/>
              </a:rPr>
              <a:t>).</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Kernel modules are loadable drivers which are not built into the kernel image itself. These drivers are built as .</a:t>
            </a:r>
            <a:r>
              <a:rPr lang="en-US" sz="1200" b="0" dirty="0" err="1">
                <a:solidFill>
                  <a:srgbClr val="000000"/>
                </a:solidFill>
                <a:latin typeface="Garamond" pitchFamily="18" charset="0"/>
                <a:cs typeface="+mn-cs"/>
              </a:rPr>
              <a:t>ko</a:t>
            </a:r>
            <a:r>
              <a:rPr lang="en-US" sz="1200" b="0" dirty="0">
                <a:solidFill>
                  <a:srgbClr val="000000"/>
                </a:solidFill>
                <a:latin typeface="Garamond" pitchFamily="18" charset="0"/>
                <a:cs typeface="+mn-cs"/>
              </a:rPr>
              <a:t> files, and are included on the root filesystem image (uramdisk.image.gz). Before they can be used, they must be loaded with either the </a:t>
            </a:r>
            <a:r>
              <a:rPr lang="en-US" sz="1200" b="0" i="1" dirty="0" err="1">
                <a:solidFill>
                  <a:srgbClr val="000000"/>
                </a:solidFill>
                <a:latin typeface="Garamond" pitchFamily="18" charset="0"/>
                <a:cs typeface="+mn-cs"/>
              </a:rPr>
              <a:t>insmod</a:t>
            </a:r>
            <a:r>
              <a:rPr lang="en-US" sz="1200" b="0" dirty="0">
                <a:solidFill>
                  <a:srgbClr val="000000"/>
                </a:solidFill>
                <a:latin typeface="Garamond" pitchFamily="18" charset="0"/>
                <a:cs typeface="+mn-cs"/>
              </a:rPr>
              <a:t>  or </a:t>
            </a:r>
            <a:r>
              <a:rPr lang="en-US" sz="1200" b="0" i="1" dirty="0" err="1">
                <a:solidFill>
                  <a:srgbClr val="000000"/>
                </a:solidFill>
                <a:latin typeface="Garamond" pitchFamily="18" charset="0"/>
                <a:cs typeface="+mn-cs"/>
              </a:rPr>
              <a:t>modprobe</a:t>
            </a:r>
            <a:r>
              <a:rPr lang="en-US" sz="1200" b="0" dirty="0">
                <a:solidFill>
                  <a:srgbClr val="000000"/>
                </a:solidFill>
                <a:latin typeface="Garamond" pitchFamily="18" charset="0"/>
                <a:cs typeface="+mn-cs"/>
              </a:rPr>
              <a:t> commands. Built-in drivers are always present in memory.</a:t>
            </a: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endParaRPr lang="en-US" sz="20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In both cases, the Device Tree must contain the corresponding node (with matching compatible string) in order for the driver to be used.</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When building a MathWorks SD Card image, the default kernel configuration must be updated or a kernel configuration must be supplied to the </a:t>
            </a:r>
            <a:r>
              <a:rPr lang="en-US" sz="1200" b="0" dirty="0" err="1">
                <a:solidFill>
                  <a:srgbClr val="000000"/>
                </a:solidFill>
                <a:latin typeface="Garamond" pitchFamily="18" charset="0"/>
                <a:cs typeface="+mn-cs"/>
              </a:rPr>
              <a:t>Buildroot</a:t>
            </a:r>
            <a:r>
              <a:rPr lang="en-US" sz="1200" b="0" dirty="0">
                <a:solidFill>
                  <a:srgbClr val="000000"/>
                </a:solidFill>
                <a:latin typeface="Garamond" pitchFamily="18" charset="0"/>
                <a:cs typeface="+mn-cs"/>
              </a:rPr>
              <a:t> environment.</a:t>
            </a:r>
          </a:p>
          <a:p>
            <a:pPr algn="just" defTabSz="965200">
              <a:defRPr/>
            </a:pPr>
            <a:endParaRPr lang="en-US" sz="1200" b="0" dirty="0">
              <a:solidFill>
                <a:srgbClr val="000000"/>
              </a:solidFill>
              <a:latin typeface="Garamond" pitchFamily="18" charset="0"/>
              <a:cs typeface="+mn-cs"/>
            </a:endParaRPr>
          </a:p>
        </p:txBody>
      </p:sp>
      <p:pic>
        <p:nvPicPr>
          <p:cNvPr id="5" name="Picture 4"/>
          <p:cNvPicPr>
            <a:picLocks noChangeAspect="1"/>
          </p:cNvPicPr>
          <p:nvPr/>
        </p:nvPicPr>
        <p:blipFill rotWithShape="1">
          <a:blip r:embed="rId3"/>
          <a:srcRect l="4114" t="19049" r="18420"/>
          <a:stretch/>
        </p:blipFill>
        <p:spPr>
          <a:xfrm>
            <a:off x="5105400" y="2326972"/>
            <a:ext cx="4576119" cy="3023847"/>
          </a:xfrm>
          <a:prstGeom prst="rect">
            <a:avLst/>
          </a:prstGeom>
        </p:spPr>
      </p:pic>
      <p:pic>
        <p:nvPicPr>
          <p:cNvPr id="6" name="Picture 5"/>
          <p:cNvPicPr>
            <a:picLocks noChangeAspect="1"/>
          </p:cNvPicPr>
          <p:nvPr/>
        </p:nvPicPr>
        <p:blipFill rotWithShape="1">
          <a:blip r:embed="rId4"/>
          <a:srcRect t="35184" r="33244"/>
          <a:stretch/>
        </p:blipFill>
        <p:spPr>
          <a:xfrm>
            <a:off x="304800" y="4235450"/>
            <a:ext cx="4163801" cy="1143000"/>
          </a:xfrm>
          <a:prstGeom prst="rect">
            <a:avLst/>
          </a:prstGeom>
        </p:spPr>
      </p:pic>
    </p:spTree>
    <p:extLst>
      <p:ext uri="{BB962C8B-B14F-4D97-AF65-F5344CB8AC3E}">
        <p14:creationId xmlns:p14="http://schemas.microsoft.com/office/powerpoint/2010/main" val="3218062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842" y="273050"/>
            <a:ext cx="9880158"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Linux </a:t>
            </a:r>
            <a:r>
              <a:rPr lang="en-US" sz="2000" dirty="0" err="1" smtClean="0">
                <a:solidFill>
                  <a:srgbClr val="000000"/>
                </a:solidFill>
                <a:latin typeface="Garamond" pitchFamily="18" charset="0"/>
                <a:cs typeface="+mn-cs"/>
              </a:rPr>
              <a:t>Init</a:t>
            </a:r>
            <a:r>
              <a:rPr lang="en-US" sz="2000" dirty="0" smtClean="0">
                <a:solidFill>
                  <a:srgbClr val="000000"/>
                </a:solidFill>
                <a:latin typeface="Garamond" pitchFamily="18" charset="0"/>
                <a:cs typeface="+mn-cs"/>
              </a:rPr>
              <a:t> Script</a:t>
            </a:r>
          </a:p>
          <a:p>
            <a:pPr algn="just" defTabSz="965200">
              <a:defRPr/>
            </a:pPr>
            <a:endParaRPr lang="en-US" sz="1200" dirty="0" smtClean="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The </a:t>
            </a:r>
            <a:r>
              <a:rPr lang="en-US" sz="1200" b="0" i="1" dirty="0">
                <a:solidFill>
                  <a:srgbClr val="000000"/>
                </a:solidFill>
                <a:latin typeface="Garamond" pitchFamily="18" charset="0"/>
                <a:cs typeface="+mn-cs"/>
              </a:rPr>
              <a:t>init.sh</a:t>
            </a:r>
            <a:r>
              <a:rPr lang="en-US" sz="1200" b="0" dirty="0">
                <a:solidFill>
                  <a:srgbClr val="000000"/>
                </a:solidFill>
                <a:latin typeface="Garamond" pitchFamily="18" charset="0"/>
                <a:cs typeface="+mn-cs"/>
              </a:rPr>
              <a:t> script is executed by Linux after the operating system has loaded. It can be used to load drivers, run custom programs, or any other action the user wants to happen on each boot</a:t>
            </a:r>
            <a:r>
              <a:rPr lang="en-US" sz="1200" b="0" dirty="0" smtClean="0">
                <a:solidFill>
                  <a:srgbClr val="000000"/>
                </a:solidFill>
                <a:latin typeface="Garamond" pitchFamily="18" charset="0"/>
                <a:cs typeface="+mn-cs"/>
              </a:rPr>
              <a:t>.</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dirty="0" smtClean="0">
                <a:solidFill>
                  <a:srgbClr val="000000"/>
                </a:solidFill>
                <a:latin typeface="Garamond" pitchFamily="18" charset="0"/>
                <a:cs typeface="+mn-cs"/>
              </a:rPr>
              <a:t>Note </a:t>
            </a:r>
            <a:r>
              <a:rPr lang="en-US" sz="1200" b="0" dirty="0">
                <a:solidFill>
                  <a:srgbClr val="000000"/>
                </a:solidFill>
                <a:latin typeface="Garamond" pitchFamily="18" charset="0"/>
                <a:cs typeface="+mn-cs"/>
              </a:rPr>
              <a:t>I</a:t>
            </a:r>
            <a:r>
              <a:rPr lang="en-US" sz="1200" b="0" dirty="0" smtClean="0">
                <a:solidFill>
                  <a:srgbClr val="000000"/>
                </a:solidFill>
                <a:latin typeface="Garamond" pitchFamily="18" charset="0"/>
                <a:cs typeface="+mn-cs"/>
              </a:rPr>
              <a:t>n </a:t>
            </a:r>
            <a:r>
              <a:rPr lang="en-US" sz="1200" b="0" dirty="0">
                <a:solidFill>
                  <a:srgbClr val="000000"/>
                </a:solidFill>
                <a:latin typeface="Garamond" pitchFamily="18" charset="0"/>
                <a:cs typeface="+mn-cs"/>
              </a:rPr>
              <a:t>the MathWorks Linux image, the SD card is mounted at /</a:t>
            </a:r>
            <a:r>
              <a:rPr lang="en-US" sz="1200" b="0" dirty="0" err="1" smtClean="0">
                <a:solidFill>
                  <a:srgbClr val="000000"/>
                </a:solidFill>
                <a:latin typeface="Garamond" pitchFamily="18" charset="0"/>
                <a:cs typeface="+mn-cs"/>
              </a:rPr>
              <a:t>mnt</a:t>
            </a:r>
            <a:r>
              <a:rPr lang="en-US" sz="1200" b="0" dirty="0" smtClean="0">
                <a:solidFill>
                  <a:srgbClr val="000000"/>
                </a:solidFill>
                <a:latin typeface="Garamond" pitchFamily="18" charset="0"/>
                <a:cs typeface="+mn-cs"/>
              </a:rPr>
              <a:t>.</a:t>
            </a:r>
            <a:endParaRPr lang="en-US" sz="1200" b="0" dirty="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In </a:t>
            </a:r>
            <a:r>
              <a:rPr lang="en-US" sz="1200" b="0" dirty="0" smtClean="0">
                <a:solidFill>
                  <a:srgbClr val="000000"/>
                </a:solidFill>
                <a:latin typeface="Garamond" pitchFamily="18" charset="0"/>
                <a:cs typeface="+mn-cs"/>
              </a:rPr>
              <a:t>this example</a:t>
            </a:r>
            <a:r>
              <a:rPr lang="en-US" sz="1200" b="0" dirty="0">
                <a:solidFill>
                  <a:srgbClr val="000000"/>
                </a:solidFill>
                <a:latin typeface="Garamond" pitchFamily="18" charset="0"/>
                <a:cs typeface="+mn-cs"/>
              </a:rPr>
              <a:t>, we can see the following</a:t>
            </a:r>
            <a:r>
              <a:rPr lang="en-US" sz="1200" b="0" dirty="0" smtClean="0">
                <a:solidFill>
                  <a:srgbClr val="000000"/>
                </a:solidFill>
                <a:latin typeface="Garamond" pitchFamily="18" charset="0"/>
                <a:cs typeface="+mn-cs"/>
              </a:rPr>
              <a:t>:</a:t>
            </a:r>
          </a:p>
          <a:p>
            <a:pPr algn="just" defTabSz="965200">
              <a:defRPr/>
            </a:pPr>
            <a:endParaRPr lang="en-US" sz="1200" b="0" dirty="0">
              <a:solidFill>
                <a:srgbClr val="000000"/>
              </a:solidFill>
              <a:latin typeface="Garamond" pitchFamily="18" charset="0"/>
              <a:cs typeface="+mn-cs"/>
            </a:endParaRPr>
          </a:p>
          <a:p>
            <a:pPr marL="228600" indent="-228600" algn="just" defTabSz="965200">
              <a:buFont typeface="+mj-lt"/>
              <a:buAutoNum type="arabicPeriod"/>
              <a:defRPr/>
            </a:pPr>
            <a:r>
              <a:rPr lang="en-US" sz="1200" b="0" dirty="0">
                <a:solidFill>
                  <a:srgbClr val="000000"/>
                </a:solidFill>
                <a:latin typeface="Garamond" pitchFamily="18" charset="0"/>
                <a:cs typeface="+mn-cs"/>
              </a:rPr>
              <a:t>Check for the existence of a file named </a:t>
            </a:r>
            <a:r>
              <a:rPr lang="en-US" sz="1200" b="0" i="1" dirty="0" err="1">
                <a:solidFill>
                  <a:srgbClr val="000000"/>
                </a:solidFill>
                <a:latin typeface="Garamond" pitchFamily="18" charset="0"/>
                <a:cs typeface="+mn-cs"/>
              </a:rPr>
              <a:t>system.bit.bin</a:t>
            </a:r>
            <a:r>
              <a:rPr lang="en-US" sz="1200" b="0" dirty="0">
                <a:solidFill>
                  <a:srgbClr val="000000"/>
                </a:solidFill>
                <a:latin typeface="Garamond" pitchFamily="18" charset="0"/>
                <a:cs typeface="+mn-cs"/>
              </a:rPr>
              <a:t> on the root of the SD card. If found, use it to program the FPGA.</a:t>
            </a:r>
          </a:p>
          <a:p>
            <a:pPr marL="228600" indent="-228600" algn="just" defTabSz="965200">
              <a:buFont typeface="+mj-lt"/>
              <a:buAutoNum type="arabicPeriod"/>
              <a:defRPr/>
            </a:pPr>
            <a:r>
              <a:rPr lang="en-US" sz="1200" b="0" dirty="0">
                <a:solidFill>
                  <a:srgbClr val="000000"/>
                </a:solidFill>
                <a:latin typeface="Garamond" pitchFamily="18" charset="0"/>
                <a:cs typeface="+mn-cs"/>
              </a:rPr>
              <a:t>Load the </a:t>
            </a:r>
            <a:r>
              <a:rPr lang="en-US" sz="1200" b="0" i="1" dirty="0" err="1">
                <a:solidFill>
                  <a:srgbClr val="000000"/>
                </a:solidFill>
                <a:latin typeface="Garamond" pitchFamily="18" charset="0"/>
                <a:cs typeface="+mn-cs"/>
              </a:rPr>
              <a:t>mwadma</a:t>
            </a:r>
            <a:r>
              <a:rPr lang="en-US" sz="1200" b="0" dirty="0">
                <a:solidFill>
                  <a:srgbClr val="000000"/>
                </a:solidFill>
                <a:latin typeface="Garamond" pitchFamily="18" charset="0"/>
                <a:cs typeface="+mn-cs"/>
              </a:rPr>
              <a:t> (AXI4-Lite / AXI4 Stream) and </a:t>
            </a:r>
            <a:r>
              <a:rPr lang="en-US" sz="1200" b="0" dirty="0" err="1">
                <a:solidFill>
                  <a:srgbClr val="000000"/>
                </a:solidFill>
                <a:latin typeface="Garamond" pitchFamily="18" charset="0"/>
                <a:cs typeface="+mn-cs"/>
              </a:rPr>
              <a:t>mwgeneric</a:t>
            </a:r>
            <a:r>
              <a:rPr lang="en-US" sz="1200" b="0" dirty="0">
                <a:solidFill>
                  <a:srgbClr val="000000"/>
                </a:solidFill>
                <a:latin typeface="Garamond" pitchFamily="18" charset="0"/>
                <a:cs typeface="+mn-cs"/>
              </a:rPr>
              <a:t> </a:t>
            </a:r>
            <a:r>
              <a:rPr lang="en-US" sz="1200" b="0" dirty="0" smtClean="0">
                <a:solidFill>
                  <a:srgbClr val="000000"/>
                </a:solidFill>
                <a:latin typeface="Garamond" pitchFamily="18" charset="0"/>
                <a:cs typeface="+mn-cs"/>
              </a:rPr>
              <a:t>drivers.</a:t>
            </a:r>
            <a:endParaRPr lang="en-US" sz="1200" b="0" dirty="0">
              <a:solidFill>
                <a:srgbClr val="000000"/>
              </a:solidFill>
              <a:latin typeface="Garamond" pitchFamily="18" charset="0"/>
              <a:cs typeface="+mn-cs"/>
            </a:endParaRPr>
          </a:p>
          <a:p>
            <a:pPr marL="228600" indent="-228600" algn="just" defTabSz="965200">
              <a:buFont typeface="+mj-lt"/>
              <a:buAutoNum type="arabicPeriod"/>
              <a:defRPr/>
            </a:pPr>
            <a:r>
              <a:rPr lang="en-US" sz="1200" b="0" dirty="0">
                <a:solidFill>
                  <a:srgbClr val="000000"/>
                </a:solidFill>
                <a:latin typeface="Garamond" pitchFamily="18" charset="0"/>
                <a:cs typeface="+mn-cs"/>
              </a:rPr>
              <a:t>Check for the existence of a file named </a:t>
            </a:r>
            <a:r>
              <a:rPr lang="en-US" sz="1200" b="0" i="1" dirty="0" err="1">
                <a:solidFill>
                  <a:srgbClr val="000000"/>
                </a:solidFill>
                <a:latin typeface="Garamond" pitchFamily="18" charset="0"/>
                <a:cs typeface="+mn-cs"/>
              </a:rPr>
              <a:t>system.elf</a:t>
            </a:r>
            <a:r>
              <a:rPr lang="en-US" sz="1200" b="0" dirty="0">
                <a:solidFill>
                  <a:srgbClr val="000000"/>
                </a:solidFill>
                <a:latin typeface="Garamond" pitchFamily="18" charset="0"/>
                <a:cs typeface="+mn-cs"/>
              </a:rPr>
              <a:t> on the root of the SD card. If found, execute it (and log the output / PID</a:t>
            </a:r>
            <a:r>
              <a:rPr lang="en-US" sz="1200" b="0" dirty="0" smtClean="0">
                <a:solidFill>
                  <a:srgbClr val="000000"/>
                </a:solidFill>
                <a:latin typeface="Garamond" pitchFamily="18" charset="0"/>
                <a:cs typeface="+mn-cs"/>
              </a:rPr>
              <a:t>).</a:t>
            </a:r>
            <a:endParaRPr lang="en-US" sz="1200" b="0" dirty="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p:txBody>
      </p:sp>
      <p:pic>
        <p:nvPicPr>
          <p:cNvPr id="7" name="Picture 6"/>
          <p:cNvPicPr>
            <a:picLocks noChangeAspect="1"/>
          </p:cNvPicPr>
          <p:nvPr/>
        </p:nvPicPr>
        <p:blipFill>
          <a:blip r:embed="rId3"/>
          <a:stretch>
            <a:fillRect/>
          </a:stretch>
        </p:blipFill>
        <p:spPr>
          <a:xfrm>
            <a:off x="304800" y="4311650"/>
            <a:ext cx="5929490" cy="1676400"/>
          </a:xfrm>
          <a:prstGeom prst="rect">
            <a:avLst/>
          </a:prstGeom>
        </p:spPr>
      </p:pic>
      <p:pic>
        <p:nvPicPr>
          <p:cNvPr id="8" name="Picture 7"/>
          <p:cNvPicPr>
            <a:picLocks noChangeAspect="1"/>
          </p:cNvPicPr>
          <p:nvPr/>
        </p:nvPicPr>
        <p:blipFill rotWithShape="1">
          <a:blip r:embed="rId4"/>
          <a:srcRect b="10977"/>
          <a:stretch/>
        </p:blipFill>
        <p:spPr>
          <a:xfrm>
            <a:off x="5181600" y="1089630"/>
            <a:ext cx="4549111" cy="2634041"/>
          </a:xfrm>
          <a:prstGeom prst="rect">
            <a:avLst/>
          </a:prstGeom>
        </p:spPr>
      </p:pic>
    </p:spTree>
    <p:extLst>
      <p:ext uri="{BB962C8B-B14F-4D97-AF65-F5344CB8AC3E}">
        <p14:creationId xmlns:p14="http://schemas.microsoft.com/office/powerpoint/2010/main" val="3824717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349250"/>
            <a:ext cx="9902952" cy="6300216"/>
          </a:xfrm>
          <a:prstGeom prst="rect">
            <a:avLst/>
          </a:prstGeom>
          <a:noFill/>
        </p:spPr>
        <p:txBody>
          <a:bodyPr numCol="2" spcCol="457200"/>
          <a:lstStyle/>
          <a:p>
            <a:pPr algn="just" defTabSz="965200">
              <a:defRPr/>
            </a:pPr>
            <a:r>
              <a:rPr lang="en-US" sz="2000" dirty="0">
                <a:solidFill>
                  <a:srgbClr val="000000"/>
                </a:solidFill>
                <a:latin typeface="Garamond" pitchFamily="18" charset="0"/>
                <a:cs typeface="+mn-cs"/>
              </a:rPr>
              <a:t>Outline</a:t>
            </a: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Elements of a </a:t>
            </a:r>
            <a:r>
              <a:rPr lang="en-US" sz="1200" b="0" dirty="0" err="1" smtClean="0">
                <a:latin typeface="Garamond" panose="02020404030301010803" pitchFamily="18" charset="0"/>
                <a:cs typeface="Times New Roman" panose="02020603050405020304" pitchFamily="18" charset="0"/>
              </a:rPr>
              <a:t>Zynq</a:t>
            </a:r>
            <a:r>
              <a:rPr lang="en-US" sz="1200" b="0" dirty="0" smtClean="0">
                <a:latin typeface="Garamond" panose="02020404030301010803" pitchFamily="18" charset="0"/>
                <a:cs typeface="Times New Roman" panose="02020603050405020304" pitchFamily="18" charset="0"/>
              </a:rPr>
              <a:t> system</a:t>
            </a:r>
          </a:p>
          <a:p>
            <a:pPr marL="342900" indent="-34290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Boot process overview</a:t>
            </a:r>
          </a:p>
          <a:p>
            <a:pPr marL="342900" indent="-342900">
              <a:buFont typeface="Arial" panose="020B0604020202020204" pitchFamily="34" charset="0"/>
              <a:buChar char="•"/>
              <a:defRPr/>
            </a:pPr>
            <a:r>
              <a:rPr lang="en-US" sz="1200" b="0" dirty="0" err="1" smtClean="0">
                <a:latin typeface="Garamond" panose="02020404030301010803" pitchFamily="18" charset="0"/>
                <a:cs typeface="Times New Roman" panose="02020603050405020304" pitchFamily="18" charset="0"/>
              </a:rPr>
              <a:t>Zynq</a:t>
            </a:r>
            <a:r>
              <a:rPr lang="en-US" sz="1200" b="0" dirty="0" smtClean="0">
                <a:latin typeface="Garamond" panose="02020404030301010803" pitchFamily="18" charset="0"/>
                <a:cs typeface="Times New Roman" panose="02020603050405020304" pitchFamily="18" charset="0"/>
              </a:rPr>
              <a:t> image overview</a:t>
            </a:r>
          </a:p>
          <a:p>
            <a:pPr marL="342900" indent="-34290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System customization</a:t>
            </a:r>
          </a:p>
        </p:txBody>
      </p:sp>
    </p:spTree>
    <p:extLst>
      <p:ext uri="{BB962C8B-B14F-4D97-AF65-F5344CB8AC3E}">
        <p14:creationId xmlns:p14="http://schemas.microsoft.com/office/powerpoint/2010/main" val="811898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42" y="273050"/>
            <a:ext cx="9880158"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Linux: Libraries</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Linux is comprised of both the kernel and the user-space programs that run on top of it. In addition to customizing the kernel, some applications may require additional user-space software to be present in the system.</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To build up the user-space system, we use a tool called </a:t>
            </a:r>
            <a:r>
              <a:rPr lang="en-US" sz="1200" b="0" i="1" dirty="0" err="1">
                <a:solidFill>
                  <a:srgbClr val="000000"/>
                </a:solidFill>
                <a:latin typeface="Garamond" pitchFamily="18" charset="0"/>
                <a:cs typeface="+mn-cs"/>
              </a:rPr>
              <a:t>Buildroot</a:t>
            </a:r>
            <a:r>
              <a:rPr lang="en-US" sz="1200" b="0" dirty="0">
                <a:solidFill>
                  <a:srgbClr val="000000"/>
                </a:solidFill>
                <a:latin typeface="Garamond" pitchFamily="18" charset="0"/>
                <a:cs typeface="+mn-cs"/>
              </a:rPr>
              <a:t>. </a:t>
            </a:r>
            <a:r>
              <a:rPr lang="en-US" sz="1200" b="0" dirty="0" err="1" smtClean="0">
                <a:solidFill>
                  <a:srgbClr val="000000"/>
                </a:solidFill>
                <a:latin typeface="Garamond" pitchFamily="18" charset="0"/>
                <a:cs typeface="+mn-cs"/>
              </a:rPr>
              <a:t>Buildroot</a:t>
            </a:r>
            <a:r>
              <a:rPr lang="en-US" sz="1200" b="0" dirty="0" smtClean="0">
                <a:solidFill>
                  <a:srgbClr val="000000"/>
                </a:solidFill>
                <a:latin typeface="Garamond" pitchFamily="18" charset="0"/>
                <a:cs typeface="+mn-cs"/>
              </a:rPr>
              <a:t>:</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Automatically </a:t>
            </a:r>
            <a:r>
              <a:rPr lang="en-US" sz="1200" b="0" dirty="0">
                <a:solidFill>
                  <a:srgbClr val="000000"/>
                </a:solidFill>
                <a:latin typeface="Garamond" pitchFamily="18" charset="0"/>
                <a:cs typeface="+mn-cs"/>
              </a:rPr>
              <a:t>downloads the source for </a:t>
            </a:r>
            <a:r>
              <a:rPr lang="en-US" sz="1200" b="0" dirty="0" smtClean="0">
                <a:solidFill>
                  <a:srgbClr val="000000"/>
                </a:solidFill>
                <a:latin typeface="Garamond" pitchFamily="18" charset="0"/>
                <a:cs typeface="+mn-cs"/>
              </a:rPr>
              <a:t>libraries, applications, etc.</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Compiles them.</a:t>
            </a:r>
          </a:p>
          <a:p>
            <a:pPr marL="171450" indent="-171450" algn="just" defTabSz="965200">
              <a:buFont typeface="Arial" panose="020B0604020202020204" pitchFamily="34" charset="0"/>
              <a:buChar char="•"/>
              <a:defRPr/>
            </a:pPr>
            <a:r>
              <a:rPr lang="en-US" sz="1200" b="0" dirty="0">
                <a:solidFill>
                  <a:srgbClr val="000000"/>
                </a:solidFill>
                <a:latin typeface="Garamond" pitchFamily="18" charset="0"/>
                <a:cs typeface="+mn-cs"/>
              </a:rPr>
              <a:t>P</a:t>
            </a:r>
            <a:r>
              <a:rPr lang="en-US" sz="1200" b="0" dirty="0" smtClean="0">
                <a:solidFill>
                  <a:srgbClr val="000000"/>
                </a:solidFill>
                <a:latin typeface="Garamond" pitchFamily="18" charset="0"/>
                <a:cs typeface="+mn-cs"/>
              </a:rPr>
              <a:t>acks </a:t>
            </a:r>
            <a:r>
              <a:rPr lang="en-US" sz="1200" b="0" dirty="0">
                <a:solidFill>
                  <a:srgbClr val="000000"/>
                </a:solidFill>
                <a:latin typeface="Garamond" pitchFamily="18" charset="0"/>
                <a:cs typeface="+mn-cs"/>
              </a:rPr>
              <a:t>them into our </a:t>
            </a:r>
            <a:r>
              <a:rPr lang="en-US" sz="1200" b="0" dirty="0" err="1">
                <a:solidFill>
                  <a:srgbClr val="000000"/>
                </a:solidFill>
                <a:latin typeface="Garamond" pitchFamily="18" charset="0"/>
                <a:cs typeface="+mn-cs"/>
              </a:rPr>
              <a:t>ramdisk</a:t>
            </a:r>
            <a:r>
              <a:rPr lang="en-US" sz="1200" b="0" dirty="0">
                <a:solidFill>
                  <a:srgbClr val="000000"/>
                </a:solidFill>
                <a:latin typeface="Garamond" pitchFamily="18" charset="0"/>
                <a:cs typeface="+mn-cs"/>
              </a:rPr>
              <a:t> </a:t>
            </a:r>
            <a:r>
              <a:rPr lang="en-US" sz="1200" b="0" dirty="0" smtClean="0">
                <a:solidFill>
                  <a:srgbClr val="000000"/>
                </a:solidFill>
                <a:latin typeface="Garamond" pitchFamily="18" charset="0"/>
                <a:cs typeface="+mn-cs"/>
              </a:rPr>
              <a:t>image.</a:t>
            </a:r>
            <a:endParaRPr lang="en-US" sz="1200" b="0" dirty="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In the </a:t>
            </a:r>
            <a:r>
              <a:rPr lang="en-US" sz="1200" b="0" dirty="0" smtClean="0">
                <a:solidFill>
                  <a:srgbClr val="000000"/>
                </a:solidFill>
                <a:latin typeface="Garamond" pitchFamily="18" charset="0"/>
                <a:cs typeface="+mn-cs"/>
              </a:rPr>
              <a:t>image</a:t>
            </a:r>
            <a:r>
              <a:rPr lang="en-US" sz="1200" b="0" dirty="0">
                <a:solidFill>
                  <a:srgbClr val="000000"/>
                </a:solidFill>
                <a:latin typeface="Garamond" pitchFamily="18" charset="0"/>
                <a:cs typeface="+mn-cs"/>
              </a:rPr>
              <a:t>, we can see the </a:t>
            </a:r>
            <a:r>
              <a:rPr lang="en-US" sz="1200" b="0" i="1" dirty="0" err="1">
                <a:solidFill>
                  <a:srgbClr val="000000"/>
                </a:solidFill>
                <a:latin typeface="Garamond" pitchFamily="18" charset="0"/>
                <a:cs typeface="+mn-cs"/>
              </a:rPr>
              <a:t>menuconfig</a:t>
            </a:r>
            <a:r>
              <a:rPr lang="en-US" sz="1200" b="0" dirty="0">
                <a:solidFill>
                  <a:srgbClr val="000000"/>
                </a:solidFill>
                <a:latin typeface="Garamond" pitchFamily="18" charset="0"/>
                <a:cs typeface="+mn-cs"/>
              </a:rPr>
              <a:t> interface (similar to that of the Linux kernel) of </a:t>
            </a:r>
            <a:r>
              <a:rPr lang="en-US" sz="1200" b="0" dirty="0" err="1">
                <a:solidFill>
                  <a:srgbClr val="000000"/>
                </a:solidFill>
                <a:latin typeface="Garamond" pitchFamily="18" charset="0"/>
                <a:cs typeface="+mn-cs"/>
              </a:rPr>
              <a:t>buildroot</a:t>
            </a:r>
            <a:r>
              <a:rPr lang="en-US" sz="1200" b="0" dirty="0">
                <a:solidFill>
                  <a:srgbClr val="000000"/>
                </a:solidFill>
                <a:latin typeface="Garamond" pitchFamily="18" charset="0"/>
                <a:cs typeface="+mn-cs"/>
              </a:rPr>
              <a:t>. Here packages can be turned on and off for inclusion in the user space image.</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When building a MathWorks SD card image, </a:t>
            </a:r>
            <a:r>
              <a:rPr lang="en-US" sz="1200" b="0" dirty="0" err="1">
                <a:solidFill>
                  <a:srgbClr val="000000"/>
                </a:solidFill>
                <a:latin typeface="Garamond" pitchFamily="18" charset="0"/>
                <a:cs typeface="+mn-cs"/>
              </a:rPr>
              <a:t>Buildroot</a:t>
            </a:r>
            <a:r>
              <a:rPr lang="en-US" sz="1200" b="0" dirty="0">
                <a:solidFill>
                  <a:srgbClr val="000000"/>
                </a:solidFill>
                <a:latin typeface="Garamond" pitchFamily="18" charset="0"/>
                <a:cs typeface="+mn-cs"/>
              </a:rPr>
              <a:t> is also used to automate the compilation of the Linux kernel, U-boot and the packing of all the files into a single disk image.</a:t>
            </a:r>
          </a:p>
          <a:p>
            <a:pPr algn="just" defTabSz="965200">
              <a:defRPr/>
            </a:pPr>
            <a:endParaRPr lang="en-US" sz="1200" b="0" dirty="0">
              <a:solidFill>
                <a:srgbClr val="000000"/>
              </a:solidFill>
              <a:latin typeface="Garamond" pitchFamily="18" charset="0"/>
              <a:cs typeface="+mn-cs"/>
            </a:endParaRPr>
          </a:p>
        </p:txBody>
      </p:sp>
      <p:pic>
        <p:nvPicPr>
          <p:cNvPr id="6" name="Picture 5"/>
          <p:cNvPicPr>
            <a:picLocks noChangeAspect="1"/>
          </p:cNvPicPr>
          <p:nvPr/>
        </p:nvPicPr>
        <p:blipFill rotWithShape="1">
          <a:blip r:embed="rId3"/>
          <a:srcRect l="3321" t="12214" r="31977" b="2776"/>
          <a:stretch/>
        </p:blipFill>
        <p:spPr>
          <a:xfrm>
            <a:off x="5181600" y="2863850"/>
            <a:ext cx="4452902" cy="3352800"/>
          </a:xfrm>
          <a:prstGeom prst="rect">
            <a:avLst/>
          </a:prstGeom>
        </p:spPr>
      </p:pic>
      <p:pic>
        <p:nvPicPr>
          <p:cNvPr id="7" name="Picture 6"/>
          <p:cNvPicPr>
            <a:picLocks noChangeAspect="1"/>
          </p:cNvPicPr>
          <p:nvPr/>
        </p:nvPicPr>
        <p:blipFill rotWithShape="1">
          <a:blip r:embed="rId4"/>
          <a:srcRect t="36785" r="30645"/>
          <a:stretch/>
        </p:blipFill>
        <p:spPr>
          <a:xfrm>
            <a:off x="5334000" y="730250"/>
            <a:ext cx="4139808" cy="1066800"/>
          </a:xfrm>
          <a:prstGeom prst="rect">
            <a:avLst/>
          </a:prstGeom>
        </p:spPr>
      </p:pic>
    </p:spTree>
    <p:extLst>
      <p:ext uri="{BB962C8B-B14F-4D97-AF65-F5344CB8AC3E}">
        <p14:creationId xmlns:p14="http://schemas.microsoft.com/office/powerpoint/2010/main" val="231199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Learning Outcomes</a:t>
            </a:r>
            <a:endParaRPr lang="en-US" sz="2000" dirty="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a:p>
            <a:pPr>
              <a:defRPr/>
            </a:pPr>
            <a:r>
              <a:rPr lang="en-US" sz="1200" dirty="0" smtClean="0">
                <a:latin typeface="Garamond" panose="02020404030301010803" pitchFamily="18" charset="0"/>
                <a:cs typeface="Times New Roman" panose="02020603050405020304" pitchFamily="18" charset="0"/>
              </a:rPr>
              <a:t>The attendee will gain an understanding of:</a:t>
            </a:r>
          </a:p>
          <a:p>
            <a:pPr>
              <a:defRPr/>
            </a:pPr>
            <a:endParaRPr lang="en-US" sz="1200" b="0" dirty="0">
              <a:latin typeface="Garamond" panose="02020404030301010803" pitchFamily="18" charset="0"/>
              <a:cs typeface="Times New Roman" panose="02020603050405020304" pitchFamily="18" charset="0"/>
            </a:endParaRP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The software components of a </a:t>
            </a:r>
            <a:r>
              <a:rPr lang="en-US" sz="1200" b="0" dirty="0" err="1" smtClean="0">
                <a:latin typeface="Garamond" panose="02020404030301010803" pitchFamily="18" charset="0"/>
                <a:cs typeface="Times New Roman" panose="02020603050405020304" pitchFamily="18" charset="0"/>
              </a:rPr>
              <a:t>Zynq</a:t>
            </a:r>
            <a:r>
              <a:rPr lang="en-US" sz="1200" b="0" dirty="0" smtClean="0">
                <a:latin typeface="Garamond" panose="02020404030301010803" pitchFamily="18" charset="0"/>
                <a:cs typeface="Times New Roman" panose="02020603050405020304" pitchFamily="18" charset="0"/>
              </a:rPr>
              <a:t> system</a:t>
            </a: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How the components are created</a:t>
            </a: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What can be customized and where</a:t>
            </a: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How the components are combined to form a system image</a:t>
            </a:r>
          </a:p>
        </p:txBody>
      </p:sp>
    </p:spTree>
    <p:extLst>
      <p:ext uri="{BB962C8B-B14F-4D97-AF65-F5344CB8AC3E}">
        <p14:creationId xmlns:p14="http://schemas.microsoft.com/office/powerpoint/2010/main" val="79132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01843" y="273050"/>
            <a:ext cx="8226669"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Elements of a </a:t>
            </a:r>
            <a:r>
              <a:rPr lang="en-US" sz="2000" dirty="0" err="1" smtClean="0">
                <a:solidFill>
                  <a:srgbClr val="000000"/>
                </a:solidFill>
                <a:latin typeface="Garamond" pitchFamily="18" charset="0"/>
                <a:cs typeface="+mn-cs"/>
              </a:rPr>
              <a:t>Zynq</a:t>
            </a:r>
            <a:r>
              <a:rPr lang="en-US" sz="2000" dirty="0" smtClean="0">
                <a:solidFill>
                  <a:srgbClr val="000000"/>
                </a:solidFill>
                <a:latin typeface="Garamond" pitchFamily="18" charset="0"/>
                <a:cs typeface="+mn-cs"/>
              </a:rPr>
              <a:t> System</a:t>
            </a:r>
            <a:endParaRPr lang="en-US" sz="2000" dirty="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a:p>
            <a:pPr>
              <a:defRPr/>
            </a:pPr>
            <a:r>
              <a:rPr lang="en-US" sz="1200" dirty="0">
                <a:latin typeface="Garamond" panose="02020404030301010803" pitchFamily="18" charset="0"/>
                <a:cs typeface="Times New Roman" panose="02020603050405020304" pitchFamily="18" charset="0"/>
              </a:rPr>
              <a:t>ROM: </a:t>
            </a:r>
            <a:r>
              <a:rPr lang="en-US" sz="1200" b="0" dirty="0">
                <a:latin typeface="Garamond" panose="02020404030301010803" pitchFamily="18" charset="0"/>
                <a:cs typeface="Times New Roman" panose="02020603050405020304" pitchFamily="18" charset="0"/>
              </a:rPr>
              <a:t>Fixed boot code. Locates and executes First Stage </a:t>
            </a:r>
            <a:r>
              <a:rPr lang="en-US" sz="1200" b="0" dirty="0" smtClean="0">
                <a:latin typeface="Garamond" panose="02020404030301010803" pitchFamily="18" charset="0"/>
                <a:cs typeface="Times New Roman" panose="02020603050405020304" pitchFamily="18" charset="0"/>
              </a:rPr>
              <a:t>Bootloader (FSBL)</a:t>
            </a:r>
            <a:endParaRPr lang="en-US" sz="1200" b="0" dirty="0">
              <a:latin typeface="Garamond" panose="02020404030301010803" pitchFamily="18" charset="0"/>
              <a:cs typeface="Times New Roman" panose="02020603050405020304" pitchFamily="18" charset="0"/>
            </a:endParaRPr>
          </a:p>
          <a:p>
            <a:pPr>
              <a:defRPr/>
            </a:pPr>
            <a:endParaRPr lang="en-US" sz="1200" dirty="0">
              <a:latin typeface="Garamond" panose="02020404030301010803" pitchFamily="18" charset="0"/>
              <a:cs typeface="Times New Roman" panose="02020603050405020304" pitchFamily="18" charset="0"/>
            </a:endParaRPr>
          </a:p>
          <a:p>
            <a:pPr>
              <a:defRPr/>
            </a:pPr>
            <a:r>
              <a:rPr lang="en-US" sz="1200" dirty="0">
                <a:latin typeface="Garamond" panose="02020404030301010803" pitchFamily="18" charset="0"/>
                <a:cs typeface="Times New Roman" panose="02020603050405020304" pitchFamily="18" charset="0"/>
              </a:rPr>
              <a:t>First Stage Bootloader (FSBL): </a:t>
            </a:r>
            <a:r>
              <a:rPr lang="en-US" sz="1200" b="0" dirty="0" smtClean="0">
                <a:latin typeface="Garamond" panose="02020404030301010803" pitchFamily="18" charset="0"/>
                <a:cs typeface="Times New Roman" panose="02020603050405020304" pitchFamily="18" charset="0"/>
              </a:rPr>
              <a:t>This software is responsible for a range of tasks including: </a:t>
            </a:r>
          </a:p>
          <a:p>
            <a:pPr>
              <a:defRPr/>
            </a:pPr>
            <a:endParaRPr lang="en-US" sz="1200" b="0" dirty="0">
              <a:latin typeface="Garamond" panose="02020404030301010803" pitchFamily="18" charset="0"/>
              <a:cs typeface="Times New Roman" panose="02020603050405020304" pitchFamily="18" charset="0"/>
            </a:endParaRPr>
          </a:p>
          <a:p>
            <a:pPr marL="171450" indent="-171450">
              <a:buFont typeface="Arial" panose="020B0604020202020204" pitchFamily="34" charset="0"/>
              <a:buChar char="•"/>
              <a:defRPr/>
            </a:pPr>
            <a:r>
              <a:rPr lang="en-US" sz="1200" b="0" dirty="0">
                <a:latin typeface="Garamond" panose="02020404030301010803" pitchFamily="18" charset="0"/>
                <a:cs typeface="Times New Roman" panose="02020603050405020304" pitchFamily="18" charset="0"/>
              </a:rPr>
              <a:t>C</a:t>
            </a:r>
            <a:r>
              <a:rPr lang="en-US" sz="1200" b="0" dirty="0" smtClean="0">
                <a:latin typeface="Garamond" panose="02020404030301010803" pitchFamily="18" charset="0"/>
                <a:cs typeface="Times New Roman" panose="02020603050405020304" pitchFamily="18" charset="0"/>
              </a:rPr>
              <a:t>onfiguring </a:t>
            </a:r>
            <a:r>
              <a:rPr lang="en-US" sz="1200" b="0" dirty="0">
                <a:latin typeface="Garamond" panose="02020404030301010803" pitchFamily="18" charset="0"/>
                <a:cs typeface="Times New Roman" panose="02020603050405020304" pitchFamily="18" charset="0"/>
              </a:rPr>
              <a:t>the device based on user choices / PCB </a:t>
            </a:r>
            <a:r>
              <a:rPr lang="en-US" sz="1200" b="0" dirty="0" smtClean="0">
                <a:latin typeface="Garamond" panose="02020404030301010803" pitchFamily="18" charset="0"/>
                <a:cs typeface="Times New Roman" panose="02020603050405020304" pitchFamily="18" charset="0"/>
              </a:rPr>
              <a:t>layout</a:t>
            </a: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Setting </a:t>
            </a:r>
            <a:r>
              <a:rPr lang="en-US" sz="1200" b="0" dirty="0">
                <a:latin typeface="Garamond" panose="02020404030301010803" pitchFamily="18" charset="0"/>
                <a:cs typeface="Times New Roman" panose="02020603050405020304" pitchFamily="18" charset="0"/>
              </a:rPr>
              <a:t>up </a:t>
            </a:r>
            <a:r>
              <a:rPr lang="en-US" sz="1200" b="0" dirty="0" smtClean="0">
                <a:latin typeface="Garamond" panose="02020404030301010803" pitchFamily="18" charset="0"/>
                <a:cs typeface="Times New Roman" panose="02020603050405020304" pitchFamily="18" charset="0"/>
              </a:rPr>
              <a:t>the DDR3</a:t>
            </a:r>
          </a:p>
          <a:p>
            <a:pPr marL="171450" indent="-171450">
              <a:buFont typeface="Arial" panose="020B0604020202020204" pitchFamily="34" charset="0"/>
              <a:buChar char="•"/>
              <a:defRPr/>
            </a:pPr>
            <a:r>
              <a:rPr lang="en-US" sz="1200" b="0" dirty="0" smtClean="0">
                <a:latin typeface="Garamond" panose="02020404030301010803" pitchFamily="18" charset="0"/>
                <a:cs typeface="Times New Roman" panose="02020603050405020304" pitchFamily="18" charset="0"/>
              </a:rPr>
              <a:t>Configuring </a:t>
            </a:r>
            <a:r>
              <a:rPr lang="en-US" sz="1200" b="0" dirty="0">
                <a:latin typeface="Garamond" panose="02020404030301010803" pitchFamily="18" charset="0"/>
                <a:cs typeface="Times New Roman" panose="02020603050405020304" pitchFamily="18" charset="0"/>
              </a:rPr>
              <a:t>ARM I/O </a:t>
            </a:r>
            <a:r>
              <a:rPr lang="en-US" sz="1200" b="0" dirty="0" smtClean="0">
                <a:latin typeface="Garamond" panose="02020404030301010803" pitchFamily="18" charset="0"/>
                <a:cs typeface="Times New Roman" panose="02020603050405020304" pitchFamily="18" charset="0"/>
              </a:rPr>
              <a:t>pins </a:t>
            </a:r>
          </a:p>
          <a:p>
            <a:pPr marL="171450" indent="-171450">
              <a:buFont typeface="Arial" panose="020B0604020202020204" pitchFamily="34" charset="0"/>
              <a:buChar char="•"/>
              <a:defRPr/>
            </a:pPr>
            <a:endParaRPr lang="en-US" sz="1200" b="0" dirty="0" smtClean="0">
              <a:latin typeface="Garamond" panose="02020404030301010803" pitchFamily="18" charset="0"/>
              <a:cs typeface="Times New Roman" panose="02020603050405020304" pitchFamily="18" charset="0"/>
            </a:endParaRPr>
          </a:p>
          <a:p>
            <a:pPr>
              <a:defRPr/>
            </a:pPr>
            <a:r>
              <a:rPr lang="en-US" sz="1200" b="0" dirty="0" smtClean="0">
                <a:latin typeface="Garamond" panose="02020404030301010803" pitchFamily="18" charset="0"/>
                <a:cs typeface="Times New Roman" panose="02020603050405020304" pitchFamily="18" charset="0"/>
              </a:rPr>
              <a:t>The standard </a:t>
            </a:r>
            <a:r>
              <a:rPr lang="en-US" sz="1200" b="0" dirty="0">
                <a:latin typeface="Garamond" panose="02020404030301010803" pitchFamily="18" charset="0"/>
                <a:cs typeface="Times New Roman" panose="02020603050405020304" pitchFamily="18" charset="0"/>
              </a:rPr>
              <a:t>FSBL for MathWorks® is Xilinx® FSBL. The alternative is the U-Boot Serial Pre-loader (SPL), which is used on Altera® </a:t>
            </a:r>
            <a:r>
              <a:rPr lang="en-US" sz="1200" b="0" dirty="0" err="1">
                <a:latin typeface="Garamond" panose="02020404030301010803" pitchFamily="18" charset="0"/>
                <a:cs typeface="Times New Roman" panose="02020603050405020304" pitchFamily="18" charset="0"/>
              </a:rPr>
              <a:t>SoC</a:t>
            </a:r>
            <a:r>
              <a:rPr lang="en-US" sz="1200" b="0" dirty="0">
                <a:latin typeface="Garamond" panose="02020404030301010803" pitchFamily="18" charset="0"/>
                <a:cs typeface="Times New Roman" panose="02020603050405020304" pitchFamily="18" charset="0"/>
              </a:rPr>
              <a:t> platforms.</a:t>
            </a:r>
          </a:p>
          <a:p>
            <a:pPr>
              <a:defRPr/>
            </a:pPr>
            <a:endParaRPr lang="en-US" sz="1200" dirty="0">
              <a:latin typeface="Garamond" panose="02020404030301010803" pitchFamily="18" charset="0"/>
              <a:cs typeface="Times New Roman" panose="02020603050405020304" pitchFamily="18" charset="0"/>
            </a:endParaRPr>
          </a:p>
          <a:p>
            <a:pPr>
              <a:defRPr/>
            </a:pPr>
            <a:r>
              <a:rPr lang="en-US" sz="1200" dirty="0">
                <a:latin typeface="Garamond" panose="02020404030301010803" pitchFamily="18" charset="0"/>
                <a:cs typeface="Times New Roman" panose="02020603050405020304" pitchFamily="18" charset="0"/>
              </a:rPr>
              <a:t>Second Stage </a:t>
            </a:r>
            <a:r>
              <a:rPr lang="en-US" sz="1200" dirty="0" smtClean="0">
                <a:latin typeface="Garamond" panose="02020404030301010803" pitchFamily="18" charset="0"/>
                <a:cs typeface="Times New Roman" panose="02020603050405020304" pitchFamily="18" charset="0"/>
              </a:rPr>
              <a:t>Bootloader (SSBL): </a:t>
            </a:r>
            <a:r>
              <a:rPr lang="en-US" sz="1200" b="0" dirty="0">
                <a:latin typeface="Garamond" panose="02020404030301010803" pitchFamily="18" charset="0"/>
                <a:cs typeface="Times New Roman" panose="02020603050405020304" pitchFamily="18" charset="0"/>
              </a:rPr>
              <a:t>Intermediate software to bridge between the First Stage Bootloader (device-specific) and the OS (generic). </a:t>
            </a:r>
            <a:r>
              <a:rPr lang="en-US" sz="1200" b="0" dirty="0" smtClean="0">
                <a:latin typeface="Garamond" panose="02020404030301010803" pitchFamily="18" charset="0"/>
                <a:cs typeface="Times New Roman" panose="02020603050405020304" pitchFamily="18" charset="0"/>
              </a:rPr>
              <a:t>This </a:t>
            </a:r>
            <a:r>
              <a:rPr lang="en-US" sz="1200" b="0" dirty="0">
                <a:latin typeface="Garamond" panose="02020404030301010803" pitchFamily="18" charset="0"/>
                <a:cs typeface="Times New Roman" panose="02020603050405020304" pitchFamily="18" charset="0"/>
              </a:rPr>
              <a:t>a</a:t>
            </a:r>
            <a:r>
              <a:rPr lang="en-US" sz="1200" b="0" dirty="0" smtClean="0">
                <a:latin typeface="Garamond" panose="02020404030301010803" pitchFamily="18" charset="0"/>
                <a:cs typeface="Times New Roman" panose="02020603050405020304" pitchFamily="18" charset="0"/>
              </a:rPr>
              <a:t>llows </a:t>
            </a:r>
            <a:r>
              <a:rPr lang="en-US" sz="1200" b="0" dirty="0">
                <a:latin typeface="Garamond" panose="02020404030301010803" pitchFamily="18" charset="0"/>
                <a:cs typeface="Times New Roman" panose="02020603050405020304" pitchFamily="18" charset="0"/>
              </a:rPr>
              <a:t>the OS to boot in a standard way, regardless of the hardware platform. </a:t>
            </a:r>
            <a:r>
              <a:rPr lang="en-US" sz="1200" b="0" dirty="0" smtClean="0">
                <a:latin typeface="Garamond" panose="02020404030301010803" pitchFamily="18" charset="0"/>
                <a:cs typeface="Times New Roman" panose="02020603050405020304" pitchFamily="18" charset="0"/>
              </a:rPr>
              <a:t>It may </a:t>
            </a:r>
            <a:r>
              <a:rPr lang="en-US" sz="1200" b="0" dirty="0">
                <a:latin typeface="Garamond" panose="02020404030301010803" pitchFamily="18" charset="0"/>
                <a:cs typeface="Times New Roman" panose="02020603050405020304" pitchFamily="18" charset="0"/>
              </a:rPr>
              <a:t>also read in customization files </a:t>
            </a:r>
            <a:r>
              <a:rPr lang="en-US" sz="1200" b="0" dirty="0" smtClean="0">
                <a:latin typeface="Garamond" panose="02020404030301010803" pitchFamily="18" charset="0"/>
                <a:cs typeface="Times New Roman" panose="02020603050405020304" pitchFamily="18" charset="0"/>
              </a:rPr>
              <a:t>such as a Device Tree, or </a:t>
            </a:r>
            <a:r>
              <a:rPr lang="en-US" sz="1200" b="0" dirty="0">
                <a:latin typeface="Garamond" panose="02020404030301010803" pitchFamily="18" charset="0"/>
                <a:cs typeface="Times New Roman" panose="02020603050405020304" pitchFamily="18" charset="0"/>
              </a:rPr>
              <a:t>make decisions about the boot source (SD card vs. flash vs. network boot)</a:t>
            </a:r>
          </a:p>
          <a:p>
            <a:pPr>
              <a:defRPr/>
            </a:pPr>
            <a:endParaRPr lang="en-US" sz="1200" dirty="0">
              <a:latin typeface="Garamond" panose="02020404030301010803" pitchFamily="18" charset="0"/>
              <a:cs typeface="Times New Roman" panose="02020603050405020304" pitchFamily="18" charset="0"/>
            </a:endParaRPr>
          </a:p>
          <a:p>
            <a:pPr>
              <a:defRPr/>
            </a:pPr>
            <a:r>
              <a:rPr lang="en-US" sz="1200" dirty="0">
                <a:latin typeface="Garamond" panose="02020404030301010803" pitchFamily="18" charset="0"/>
                <a:cs typeface="Times New Roman" panose="02020603050405020304" pitchFamily="18" charset="0"/>
              </a:rPr>
              <a:t>Operating System:  </a:t>
            </a:r>
            <a:r>
              <a:rPr lang="en-US" sz="1200" b="0" dirty="0">
                <a:latin typeface="Garamond" panose="02020404030301010803" pitchFamily="18" charset="0"/>
                <a:cs typeface="Times New Roman" panose="02020603050405020304" pitchFamily="18" charset="0"/>
              </a:rPr>
              <a:t>The runtime environment for user-software. </a:t>
            </a:r>
            <a:r>
              <a:rPr lang="en-US" sz="1200" b="0" dirty="0" smtClean="0">
                <a:latin typeface="Garamond" panose="02020404030301010803" pitchFamily="18" charset="0"/>
                <a:cs typeface="Times New Roman" panose="02020603050405020304" pitchFamily="18" charset="0"/>
              </a:rPr>
              <a:t>This includes the </a:t>
            </a:r>
            <a:r>
              <a:rPr lang="en-US" sz="1200" b="0" dirty="0">
                <a:latin typeface="Garamond" panose="02020404030301010803" pitchFamily="18" charset="0"/>
                <a:cs typeface="Times New Roman" panose="02020603050405020304" pitchFamily="18" charset="0"/>
              </a:rPr>
              <a:t>scheduler to execute user software and drivers to communicate with hardware. </a:t>
            </a:r>
            <a:r>
              <a:rPr lang="en-US" sz="1200" b="0" dirty="0" smtClean="0">
                <a:latin typeface="Garamond" panose="02020404030301010803" pitchFamily="18" charset="0"/>
                <a:cs typeface="Times New Roman" panose="02020603050405020304" pitchFamily="18" charset="0"/>
              </a:rPr>
              <a:t>The standard </a:t>
            </a:r>
            <a:r>
              <a:rPr lang="en-US" sz="1200" b="0" dirty="0">
                <a:latin typeface="Garamond" panose="02020404030301010803" pitchFamily="18" charset="0"/>
                <a:cs typeface="Times New Roman" panose="02020603050405020304" pitchFamily="18" charset="0"/>
              </a:rPr>
              <a:t>OS for MathWorks </a:t>
            </a:r>
            <a:r>
              <a:rPr lang="en-US" sz="1200" b="0" dirty="0" err="1">
                <a:latin typeface="Garamond" panose="02020404030301010803" pitchFamily="18" charset="0"/>
                <a:cs typeface="Times New Roman" panose="02020603050405020304" pitchFamily="18" charset="0"/>
              </a:rPr>
              <a:t>Zynq</a:t>
            </a:r>
            <a:r>
              <a:rPr lang="en-US" sz="1200" b="0" dirty="0">
                <a:latin typeface="Garamond" panose="02020404030301010803" pitchFamily="18" charset="0"/>
                <a:cs typeface="Times New Roman" panose="02020603050405020304" pitchFamily="18" charset="0"/>
              </a:rPr>
              <a:t> systems is Linux.</a:t>
            </a:r>
          </a:p>
        </p:txBody>
      </p:sp>
      <p:pic>
        <p:nvPicPr>
          <p:cNvPr id="2" name="Picture 1"/>
          <p:cNvPicPr>
            <a:picLocks noChangeAspect="1"/>
          </p:cNvPicPr>
          <p:nvPr/>
        </p:nvPicPr>
        <p:blipFill>
          <a:blip r:embed="rId3"/>
          <a:stretch>
            <a:fillRect/>
          </a:stretch>
        </p:blipFill>
        <p:spPr>
          <a:xfrm>
            <a:off x="5486400" y="1644650"/>
            <a:ext cx="4351383" cy="2956909"/>
          </a:xfrm>
          <a:prstGeom prst="rect">
            <a:avLst/>
          </a:prstGeom>
        </p:spPr>
      </p:pic>
      <p:grpSp>
        <p:nvGrpSpPr>
          <p:cNvPr id="18" name="Group 17"/>
          <p:cNvGrpSpPr/>
          <p:nvPr/>
        </p:nvGrpSpPr>
        <p:grpSpPr>
          <a:xfrm>
            <a:off x="4215178" y="2033531"/>
            <a:ext cx="1297599" cy="2568028"/>
            <a:chOff x="107251" y="2471240"/>
            <a:chExt cx="1880628" cy="3202200"/>
          </a:xfrm>
        </p:grpSpPr>
        <p:sp>
          <p:nvSpPr>
            <p:cNvPr id="19" name="Right Arrow 18"/>
            <p:cNvSpPr/>
            <p:nvPr/>
          </p:nvSpPr>
          <p:spPr>
            <a:xfrm rot="5400000">
              <a:off x="86599" y="3610520"/>
              <a:ext cx="3040559" cy="762000"/>
            </a:xfrm>
            <a:prstGeom prst="rightArrow">
              <a:avLst/>
            </a:prstGeom>
            <a:solidFill>
              <a:srgbClr val="95B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20" name="TextBox 19"/>
            <p:cNvSpPr txBox="1"/>
            <p:nvPr/>
          </p:nvSpPr>
          <p:spPr>
            <a:xfrm>
              <a:off x="107251" y="5021011"/>
              <a:ext cx="1176033" cy="652429"/>
            </a:xfrm>
            <a:prstGeom prst="rect">
              <a:avLst/>
            </a:prstGeom>
            <a:noFill/>
          </p:spPr>
          <p:txBody>
            <a:bodyPr wrap="none" rtlCol="0">
              <a:spAutoFit/>
            </a:bodyPr>
            <a:lstStyle/>
            <a:p>
              <a:r>
                <a:rPr lang="en-US" sz="1400" b="0" dirty="0" smtClean="0">
                  <a:latin typeface="Arial" pitchFamily="34" charset="0"/>
                  <a:cs typeface="Arial" pitchFamily="34" charset="0"/>
                </a:rPr>
                <a:t>Most</a:t>
              </a:r>
            </a:p>
            <a:p>
              <a:r>
                <a:rPr lang="en-US" sz="1400" b="0" dirty="0" smtClean="0">
                  <a:latin typeface="Arial" pitchFamily="34" charset="0"/>
                  <a:cs typeface="Arial" pitchFamily="34" charset="0"/>
                </a:rPr>
                <a:t>Generic</a:t>
              </a:r>
              <a:endParaRPr lang="en-US" sz="1400" b="0" dirty="0">
                <a:latin typeface="Arial" pitchFamily="34" charset="0"/>
                <a:cs typeface="Arial" pitchFamily="34" charset="0"/>
              </a:endParaRPr>
            </a:p>
          </p:txBody>
        </p:sp>
        <p:sp>
          <p:nvSpPr>
            <p:cNvPr id="21" name="TextBox 20"/>
            <p:cNvSpPr txBox="1"/>
            <p:nvPr/>
          </p:nvSpPr>
          <p:spPr>
            <a:xfrm>
              <a:off x="107251" y="2471240"/>
              <a:ext cx="1176033" cy="652429"/>
            </a:xfrm>
            <a:prstGeom prst="rect">
              <a:avLst/>
            </a:prstGeom>
            <a:noFill/>
          </p:spPr>
          <p:txBody>
            <a:bodyPr wrap="none" rtlCol="0">
              <a:spAutoFit/>
            </a:bodyPr>
            <a:lstStyle/>
            <a:p>
              <a:r>
                <a:rPr lang="en-US" sz="1400" b="0" dirty="0" smtClean="0">
                  <a:latin typeface="Arial" pitchFamily="34" charset="0"/>
                  <a:cs typeface="Arial" pitchFamily="34" charset="0"/>
                </a:rPr>
                <a:t>Least</a:t>
              </a:r>
            </a:p>
            <a:p>
              <a:r>
                <a:rPr lang="en-US" sz="1400" b="0" dirty="0" smtClean="0">
                  <a:latin typeface="Arial" pitchFamily="34" charset="0"/>
                  <a:cs typeface="Arial" pitchFamily="34" charset="0"/>
                </a:rPr>
                <a:t>Generic</a:t>
              </a:r>
              <a:endParaRPr lang="en-US" sz="1400" b="0" dirty="0">
                <a:latin typeface="Arial" pitchFamily="34" charset="0"/>
                <a:cs typeface="Arial" pitchFamily="34" charset="0"/>
              </a:endParaRPr>
            </a:p>
          </p:txBody>
        </p:sp>
      </p:grpSp>
    </p:spTree>
    <p:extLst>
      <p:ext uri="{BB962C8B-B14F-4D97-AF65-F5344CB8AC3E}">
        <p14:creationId xmlns:p14="http://schemas.microsoft.com/office/powerpoint/2010/main" val="159501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273050"/>
            <a:ext cx="9372600" cy="6300216"/>
          </a:xfrm>
          <a:prstGeom prst="rect">
            <a:avLst/>
          </a:prstGeom>
          <a:noFill/>
        </p:spPr>
        <p:txBody>
          <a:bodyPr numCol="2" spcCol="457200"/>
          <a:lstStyle/>
          <a:p>
            <a:pPr algn="just" defTabSz="965200">
              <a:defRPr/>
            </a:pPr>
            <a:r>
              <a:rPr lang="en-US" sz="2000" dirty="0" err="1" smtClean="0">
                <a:solidFill>
                  <a:srgbClr val="000000"/>
                </a:solidFill>
                <a:latin typeface="Garamond" pitchFamily="18" charset="0"/>
                <a:cs typeface="+mn-cs"/>
              </a:rPr>
              <a:t>Zynq</a:t>
            </a:r>
            <a:r>
              <a:rPr lang="en-US" sz="2000" dirty="0" smtClean="0">
                <a:solidFill>
                  <a:srgbClr val="000000"/>
                </a:solidFill>
                <a:latin typeface="Garamond" pitchFamily="18" charset="0"/>
                <a:cs typeface="+mn-cs"/>
              </a:rPr>
              <a:t> Boot Process</a:t>
            </a:r>
            <a:endParaRPr lang="en-US" sz="2000" dirty="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Notes Placeholder 2"/>
          <p:cNvSpPr>
            <a:spLocks noGrp="1"/>
          </p:cNvSpPr>
          <p:nvPr>
            <p:ph type="body" idx="1"/>
          </p:nvPr>
        </p:nvSpPr>
        <p:spPr>
          <a:xfrm>
            <a:off x="76200" y="739489"/>
            <a:ext cx="3962400" cy="5367338"/>
          </a:xfrm>
        </p:spPr>
        <p:txBody>
          <a:bodyPr/>
          <a:lstStyle/>
          <a:p>
            <a:r>
              <a:rPr lang="en-US" sz="1100" b="1" dirty="0" smtClean="0"/>
              <a:t>ROM</a:t>
            </a:r>
            <a:r>
              <a:rPr lang="en-US" sz="1100" dirty="0" smtClean="0"/>
              <a:t>: The overall goal of this code is to locate and launch the FSBL. The boot source is chosen by sampling MIO[5:3] to select between JTAG, NAND, NOR, SPI or SD (see table 6-4 in Xilinx ug585). The boot ROM does some minimal checking of a header/checksum to ensure that the chosen boot source is valid. The boot ROM also has provisions for secure boot, using encrypted code in the FSBL.</a:t>
            </a:r>
          </a:p>
          <a:p>
            <a:endParaRPr lang="en-US" sz="1100" dirty="0" smtClean="0"/>
          </a:p>
          <a:p>
            <a:r>
              <a:rPr lang="en-US" sz="1100" b="1" dirty="0" smtClean="0"/>
              <a:t>FSBL</a:t>
            </a:r>
            <a:r>
              <a:rPr lang="en-US" sz="1100" dirty="0" smtClean="0"/>
              <a:t>: The overall goal of the FSBL is to prep the system to run more generic code, such as a </a:t>
            </a:r>
            <a:r>
              <a:rPr lang="en-US" sz="1100" dirty="0" err="1" smtClean="0"/>
              <a:t>baremetal</a:t>
            </a:r>
            <a:r>
              <a:rPr lang="en-US" sz="1100" dirty="0" smtClean="0"/>
              <a:t> application or secondary boot loader (U-Boot). It does this by enabling the DDR3 and configuring the peripheral routing (e.g. USB, Ethernet, etc.) either to the dedicated ARM I/O pins (MIO) or into the FPGA fabric (EMIO). Once this is done, the FPGA can optionally be programmed and then the next stage is launched.</a:t>
            </a:r>
          </a:p>
          <a:p>
            <a:endParaRPr lang="en-US" sz="1100" dirty="0" smtClean="0"/>
          </a:p>
          <a:p>
            <a:r>
              <a:rPr lang="en-US" sz="1100" b="1" dirty="0" smtClean="0"/>
              <a:t>U-Boot</a:t>
            </a:r>
            <a:r>
              <a:rPr lang="en-US" sz="1100" dirty="0" smtClean="0"/>
              <a:t>: U-Boot’s primary role is to load the operating system (and any configuration files), wherever it may reside. U-Boot can load the OS from a different location than it was launched from. For example, U-Boot could have been launched from NAND flash and load the OS via Ethernet.</a:t>
            </a:r>
          </a:p>
          <a:p>
            <a:endParaRPr lang="en-US" sz="1100" dirty="0" smtClean="0"/>
          </a:p>
          <a:p>
            <a:r>
              <a:rPr lang="en-US" sz="1100" b="1" dirty="0" smtClean="0"/>
              <a:t>Linux</a:t>
            </a:r>
            <a:r>
              <a:rPr lang="en-US" sz="1100" dirty="0" smtClean="0"/>
              <a:t>: Linux uses the Device Tree to determine which drivers to load as it boots the system. Once the OS is up and running, it provides a standard environment for running applications such as software generated from Embedded Coder.</a:t>
            </a:r>
            <a:endParaRPr lang="en-US" sz="1100" dirty="0"/>
          </a:p>
        </p:txBody>
      </p:sp>
      <p:pic>
        <p:nvPicPr>
          <p:cNvPr id="2" name="Picture 1"/>
          <p:cNvPicPr>
            <a:picLocks noChangeAspect="1"/>
          </p:cNvPicPr>
          <p:nvPr/>
        </p:nvPicPr>
        <p:blipFill>
          <a:blip r:embed="rId3"/>
          <a:stretch>
            <a:fillRect/>
          </a:stretch>
        </p:blipFill>
        <p:spPr>
          <a:xfrm>
            <a:off x="4114800" y="1644650"/>
            <a:ext cx="5655121" cy="3453604"/>
          </a:xfrm>
          <a:prstGeom prst="rect">
            <a:avLst/>
          </a:prstGeom>
        </p:spPr>
      </p:pic>
    </p:spTree>
    <p:extLst>
      <p:ext uri="{BB962C8B-B14F-4D97-AF65-F5344CB8AC3E}">
        <p14:creationId xmlns:p14="http://schemas.microsoft.com/office/powerpoint/2010/main" val="312198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902952" cy="6300216"/>
          </a:xfrm>
          <a:prstGeom prst="rect">
            <a:avLst/>
          </a:prstGeom>
          <a:noFill/>
        </p:spPr>
        <p:txBody>
          <a:bodyPr numCol="2" spcCol="457200"/>
          <a:lstStyle/>
          <a:p>
            <a:pPr algn="just" defTabSz="965200">
              <a:defRPr/>
            </a:pPr>
            <a:r>
              <a:rPr lang="en-US" sz="2000" dirty="0" err="1" smtClean="0">
                <a:solidFill>
                  <a:srgbClr val="000000"/>
                </a:solidFill>
                <a:latin typeface="Garamond" pitchFamily="18" charset="0"/>
                <a:cs typeface="+mn-cs"/>
              </a:rPr>
              <a:t>Zynq</a:t>
            </a:r>
            <a:r>
              <a:rPr lang="en-US" sz="2000" dirty="0" smtClean="0">
                <a:solidFill>
                  <a:srgbClr val="000000"/>
                </a:solidFill>
                <a:latin typeface="Garamond" pitchFamily="18" charset="0"/>
                <a:cs typeface="+mn-cs"/>
              </a:rPr>
              <a:t> Image Overview</a:t>
            </a:r>
            <a:endParaRPr lang="en-US" sz="2000" dirty="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Notes Placeholder 2"/>
          <p:cNvSpPr>
            <a:spLocks noGrp="1"/>
          </p:cNvSpPr>
          <p:nvPr>
            <p:ph type="body" idx="1"/>
          </p:nvPr>
        </p:nvSpPr>
        <p:spPr>
          <a:xfrm>
            <a:off x="76200" y="806450"/>
            <a:ext cx="3349752" cy="5367338"/>
          </a:xfrm>
        </p:spPr>
        <p:txBody>
          <a:bodyPr/>
          <a:lstStyle/>
          <a:p>
            <a:r>
              <a:rPr lang="en-US" b="1" dirty="0" smtClean="0"/>
              <a:t>SD Card</a:t>
            </a:r>
            <a:r>
              <a:rPr lang="en-US" dirty="0" smtClean="0"/>
              <a:t>: The size is arbitrary as long as it can hold the files. The entire SD card is formatted as a FAT32 (DOS) partition, enabling easy access from Windows.</a:t>
            </a:r>
          </a:p>
          <a:p>
            <a:endParaRPr lang="en-US" dirty="0" smtClean="0"/>
          </a:p>
          <a:p>
            <a:r>
              <a:rPr lang="en-US" b="1" dirty="0" smtClean="0"/>
              <a:t>BOOT.BIN</a:t>
            </a:r>
            <a:r>
              <a:rPr lang="en-US" dirty="0" smtClean="0"/>
              <a:t>: Zynq boot image, comprised of the FSBL, U-boot, and [optional] Bitstream. This is generated from the Xilinx SDK.</a:t>
            </a:r>
          </a:p>
          <a:p>
            <a:endParaRPr lang="en-US" dirty="0" smtClean="0"/>
          </a:p>
          <a:p>
            <a:r>
              <a:rPr lang="en-US" b="1" dirty="0" err="1" smtClean="0"/>
              <a:t>devicetree.dtb</a:t>
            </a:r>
            <a:r>
              <a:rPr lang="en-US" dirty="0" smtClean="0"/>
              <a:t>: Compiled Device Tree file, describes hardware for Linux. U-Boot will load this file into memory before booting Linux.</a:t>
            </a:r>
          </a:p>
          <a:p>
            <a:endParaRPr lang="en-US" dirty="0" smtClean="0"/>
          </a:p>
          <a:p>
            <a:r>
              <a:rPr lang="en-US" b="1" dirty="0" smtClean="0"/>
              <a:t>init.sh</a:t>
            </a:r>
            <a:r>
              <a:rPr lang="en-US" dirty="0" smtClean="0"/>
              <a:t>: Linux script that runs on each boot. This script will run after Linux has finished booting, and can be customized by the user.</a:t>
            </a:r>
          </a:p>
          <a:p>
            <a:endParaRPr lang="en-US" dirty="0" smtClean="0"/>
          </a:p>
          <a:p>
            <a:r>
              <a:rPr lang="en-US" b="1" dirty="0" smtClean="0"/>
              <a:t>uEnv.txt</a:t>
            </a:r>
            <a:r>
              <a:rPr lang="en-US" dirty="0" smtClean="0"/>
              <a:t>: [Optional] User customizable U-Boot environment variables and macros</a:t>
            </a:r>
          </a:p>
          <a:p>
            <a:endParaRPr lang="en-US" dirty="0" smtClean="0"/>
          </a:p>
          <a:p>
            <a:r>
              <a:rPr lang="en-US" b="1" dirty="0" err="1" smtClean="0"/>
              <a:t>uImage</a:t>
            </a:r>
            <a:r>
              <a:rPr lang="en-US" dirty="0" smtClean="0"/>
              <a:t>: Linux kernel in U-Boot format.</a:t>
            </a:r>
          </a:p>
          <a:p>
            <a:endParaRPr lang="en-US" dirty="0" smtClean="0"/>
          </a:p>
          <a:p>
            <a:r>
              <a:rPr lang="en-US" b="1" dirty="0" smtClean="0"/>
              <a:t>Uramdisk.image.gz</a:t>
            </a:r>
            <a:r>
              <a:rPr lang="en-US" dirty="0" smtClean="0"/>
              <a:t>: User space image that will be loaded into RAM as a volatile filesystem. The entire Linux filesystem is volatile with the exception of the /</a:t>
            </a:r>
            <a:r>
              <a:rPr lang="en-US" dirty="0" err="1" smtClean="0"/>
              <a:t>mnt</a:t>
            </a:r>
            <a:r>
              <a:rPr lang="en-US" dirty="0" smtClean="0"/>
              <a:t> directory, which points to the SD card.</a:t>
            </a:r>
          </a:p>
          <a:p>
            <a:endParaRPr lang="en-US" dirty="0"/>
          </a:p>
        </p:txBody>
      </p:sp>
      <p:pic>
        <p:nvPicPr>
          <p:cNvPr id="6" name="Picture 4" descr="SD card by speciwo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0608" y="1949450"/>
            <a:ext cx="517583" cy="6784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3673528" y="2847971"/>
            <a:ext cx="6199012" cy="1752600"/>
          </a:xfrm>
          <a:prstGeom prst="rect">
            <a:avLst/>
          </a:prstGeom>
        </p:spPr>
      </p:pic>
    </p:spTree>
    <p:extLst>
      <p:ext uri="{BB962C8B-B14F-4D97-AF65-F5344CB8AC3E}">
        <p14:creationId xmlns:p14="http://schemas.microsoft.com/office/powerpoint/2010/main" val="426429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 y="273050"/>
            <a:ext cx="9902952" cy="6300216"/>
          </a:xfrm>
          <a:prstGeom prst="rect">
            <a:avLst/>
          </a:prstGeom>
          <a:noFill/>
        </p:spPr>
        <p:txBody>
          <a:bodyPr numCol="2" spcCol="457200"/>
          <a:lstStyle/>
          <a:p>
            <a:pPr algn="just" defTabSz="965200">
              <a:defRPr/>
            </a:pPr>
            <a:r>
              <a:rPr lang="en-US" sz="2000" dirty="0" err="1" smtClean="0">
                <a:solidFill>
                  <a:srgbClr val="000000"/>
                </a:solidFill>
                <a:latin typeface="Garamond" pitchFamily="18" charset="0"/>
                <a:cs typeface="+mn-cs"/>
              </a:rPr>
              <a:t>Zynq</a:t>
            </a:r>
            <a:r>
              <a:rPr lang="en-US" sz="2000" dirty="0" smtClean="0">
                <a:solidFill>
                  <a:srgbClr val="000000"/>
                </a:solidFill>
                <a:latin typeface="Garamond" pitchFamily="18" charset="0"/>
                <a:cs typeface="+mn-cs"/>
              </a:rPr>
              <a:t> Image Customization</a:t>
            </a: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There are a number of reasons why a user might need to customize the </a:t>
            </a:r>
            <a:r>
              <a:rPr lang="en-US" sz="1200" b="0" dirty="0" err="1" smtClean="0">
                <a:solidFill>
                  <a:srgbClr val="000000"/>
                </a:solidFill>
                <a:latin typeface="Garamond" pitchFamily="18" charset="0"/>
                <a:cs typeface="+mn-cs"/>
              </a:rPr>
              <a:t>Zynq</a:t>
            </a:r>
            <a:r>
              <a:rPr lang="en-US" sz="1200" b="0" dirty="0" smtClean="0">
                <a:solidFill>
                  <a:srgbClr val="000000"/>
                </a:solidFill>
                <a:latin typeface="Garamond" pitchFamily="18" charset="0"/>
                <a:cs typeface="+mn-cs"/>
              </a:rPr>
              <a:t> image. For example, they might need to:</a:t>
            </a:r>
          </a:p>
          <a:p>
            <a:pPr algn="just" defTabSz="965200">
              <a:defRPr/>
            </a:pPr>
            <a:endParaRPr lang="en-US" sz="1200" b="0" dirty="0" smtClean="0">
              <a:solidFill>
                <a:srgbClr val="000000"/>
              </a:solidFill>
              <a:latin typeface="Garamond" pitchFamily="18" charset="0"/>
              <a:cs typeface="+mn-cs"/>
            </a:endParaRP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Interact with a new hardware device (sensor, A/D, etc.)</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Interact with 3</a:t>
            </a:r>
            <a:r>
              <a:rPr lang="en-US" sz="1200" b="0" baseline="30000" dirty="0" smtClean="0">
                <a:solidFill>
                  <a:srgbClr val="000000"/>
                </a:solidFill>
                <a:latin typeface="Garamond" pitchFamily="18" charset="0"/>
                <a:cs typeface="+mn-cs"/>
              </a:rPr>
              <a:t>rd</a:t>
            </a:r>
            <a:r>
              <a:rPr lang="en-US" sz="1200" b="0" dirty="0" smtClean="0">
                <a:solidFill>
                  <a:srgbClr val="000000"/>
                </a:solidFill>
                <a:latin typeface="Garamond" pitchFamily="18" charset="0"/>
                <a:cs typeface="+mn-cs"/>
              </a:rPr>
              <a:t> party software (libraries, etc.)</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Add support for a new board</a:t>
            </a:r>
          </a:p>
          <a:p>
            <a:pPr marL="171450" indent="-171450" algn="just" defTabSz="965200">
              <a:buFont typeface="Arial" panose="020B0604020202020204" pitchFamily="34" charset="0"/>
              <a:buChar char="•"/>
              <a:defRPr/>
            </a:pPr>
            <a:endParaRPr lang="en-US" sz="1200" b="0" dirty="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To do so, the user must start from the following:</a:t>
            </a:r>
          </a:p>
          <a:p>
            <a:pPr algn="just" defTabSz="965200">
              <a:defRPr/>
            </a:pPr>
            <a:endParaRPr lang="en-US" sz="1200" dirty="0">
              <a:solidFill>
                <a:srgbClr val="000000"/>
              </a:solidFill>
              <a:latin typeface="Garamond" pitchFamily="18" charset="0"/>
              <a:cs typeface="+mn-cs"/>
            </a:endParaRPr>
          </a:p>
          <a:p>
            <a:pPr algn="just" defTabSz="965200">
              <a:defRPr/>
            </a:pPr>
            <a:r>
              <a:rPr lang="en-US" sz="1200" dirty="0" smtClean="0">
                <a:solidFill>
                  <a:srgbClr val="000000"/>
                </a:solidFill>
                <a:latin typeface="Garamond" pitchFamily="18" charset="0"/>
                <a:cs typeface="+mn-cs"/>
              </a:rPr>
              <a:t>Default </a:t>
            </a:r>
            <a:r>
              <a:rPr lang="en-US" sz="1200" dirty="0" err="1">
                <a:solidFill>
                  <a:srgbClr val="000000"/>
                </a:solidFill>
                <a:latin typeface="Garamond" pitchFamily="18" charset="0"/>
                <a:cs typeface="+mn-cs"/>
              </a:rPr>
              <a:t>Vivado</a:t>
            </a:r>
            <a:r>
              <a:rPr lang="en-US" sz="1200" dirty="0">
                <a:solidFill>
                  <a:srgbClr val="000000"/>
                </a:solidFill>
                <a:latin typeface="Garamond" pitchFamily="18" charset="0"/>
                <a:cs typeface="+mn-cs"/>
              </a:rPr>
              <a:t> Design</a:t>
            </a:r>
            <a:r>
              <a:rPr lang="en-US" sz="1200" b="0" dirty="0">
                <a:solidFill>
                  <a:srgbClr val="000000"/>
                </a:solidFill>
                <a:latin typeface="Garamond" pitchFamily="18" charset="0"/>
                <a:cs typeface="+mn-cs"/>
              </a:rPr>
              <a:t>: </a:t>
            </a:r>
            <a:r>
              <a:rPr lang="en-US" sz="1200" b="0" dirty="0" smtClean="0">
                <a:solidFill>
                  <a:srgbClr val="000000"/>
                </a:solidFill>
                <a:latin typeface="Garamond" pitchFamily="18" charset="0"/>
                <a:cs typeface="+mn-cs"/>
              </a:rPr>
              <a:t>This is a </a:t>
            </a:r>
            <a:r>
              <a:rPr lang="en-US" sz="1200" b="0" dirty="0">
                <a:solidFill>
                  <a:srgbClr val="000000"/>
                </a:solidFill>
                <a:latin typeface="Garamond" pitchFamily="18" charset="0"/>
                <a:cs typeface="+mn-cs"/>
              </a:rPr>
              <a:t>“base” </a:t>
            </a:r>
            <a:r>
              <a:rPr lang="en-US" sz="1200" b="0" dirty="0" err="1">
                <a:solidFill>
                  <a:srgbClr val="000000"/>
                </a:solidFill>
                <a:latin typeface="Garamond" pitchFamily="18" charset="0"/>
                <a:cs typeface="+mn-cs"/>
              </a:rPr>
              <a:t>Vivado</a:t>
            </a:r>
            <a:r>
              <a:rPr lang="en-US" sz="1200" b="0" dirty="0">
                <a:solidFill>
                  <a:srgbClr val="000000"/>
                </a:solidFill>
                <a:latin typeface="Garamond" pitchFamily="18" charset="0"/>
                <a:cs typeface="+mn-cs"/>
              </a:rPr>
              <a:t> project that defines the default FSBL and </a:t>
            </a:r>
            <a:r>
              <a:rPr lang="en-US" sz="1200" b="0" dirty="0" err="1">
                <a:solidFill>
                  <a:srgbClr val="000000"/>
                </a:solidFill>
                <a:latin typeface="Garamond" pitchFamily="18" charset="0"/>
                <a:cs typeface="+mn-cs"/>
              </a:rPr>
              <a:t>Bitstream</a:t>
            </a:r>
            <a:r>
              <a:rPr lang="en-US" sz="1200" b="0" dirty="0">
                <a:solidFill>
                  <a:srgbClr val="000000"/>
                </a:solidFill>
                <a:latin typeface="Garamond" pitchFamily="18" charset="0"/>
                <a:cs typeface="+mn-cs"/>
              </a:rPr>
              <a:t> </a:t>
            </a:r>
            <a:r>
              <a:rPr lang="en-US" sz="1200" b="0" dirty="0" smtClean="0">
                <a:solidFill>
                  <a:srgbClr val="000000"/>
                </a:solidFill>
                <a:latin typeface="Garamond" pitchFamily="18" charset="0"/>
                <a:cs typeface="+mn-cs"/>
              </a:rPr>
              <a:t>that we </a:t>
            </a:r>
            <a:r>
              <a:rPr lang="en-US" sz="1200" b="0" dirty="0">
                <a:solidFill>
                  <a:srgbClr val="000000"/>
                </a:solidFill>
                <a:latin typeface="Garamond" pitchFamily="18" charset="0"/>
                <a:cs typeface="+mn-cs"/>
              </a:rPr>
              <a:t>ship with the </a:t>
            </a:r>
            <a:r>
              <a:rPr lang="en-US" sz="1200" b="0" dirty="0" err="1">
                <a:solidFill>
                  <a:srgbClr val="000000"/>
                </a:solidFill>
                <a:latin typeface="Garamond" pitchFamily="18" charset="0"/>
                <a:cs typeface="+mn-cs"/>
              </a:rPr>
              <a:t>Zynq</a:t>
            </a:r>
            <a:r>
              <a:rPr lang="en-US" sz="1200" b="0" dirty="0">
                <a:solidFill>
                  <a:srgbClr val="000000"/>
                </a:solidFill>
                <a:latin typeface="Garamond" pitchFamily="18" charset="0"/>
                <a:cs typeface="+mn-cs"/>
              </a:rPr>
              <a:t> EC HSP. This project is built out of our FSBL tool that will be described in the next </a:t>
            </a:r>
            <a:r>
              <a:rPr lang="en-US" sz="1200" b="0" dirty="0" smtClean="0">
                <a:solidFill>
                  <a:srgbClr val="000000"/>
                </a:solidFill>
                <a:latin typeface="Garamond" pitchFamily="18" charset="0"/>
                <a:cs typeface="+mn-cs"/>
              </a:rPr>
              <a:t>session.</a:t>
            </a:r>
            <a:endParaRPr lang="en-US" sz="1200" b="0" dirty="0">
              <a:solidFill>
                <a:srgbClr val="000000"/>
              </a:solidFill>
              <a:latin typeface="Garamond" pitchFamily="18" charset="0"/>
              <a:cs typeface="+mn-cs"/>
            </a:endParaRPr>
          </a:p>
          <a:p>
            <a:pPr algn="just" defTabSz="965200">
              <a:defRPr/>
            </a:pPr>
            <a:endParaRPr lang="en-US" sz="1200" b="0" dirty="0">
              <a:solidFill>
                <a:srgbClr val="000000"/>
              </a:solidFill>
              <a:latin typeface="Garamond" pitchFamily="18" charset="0"/>
              <a:cs typeface="+mn-cs"/>
            </a:endParaRPr>
          </a:p>
          <a:p>
            <a:pPr algn="just" defTabSz="965200">
              <a:defRPr/>
            </a:pPr>
            <a:r>
              <a:rPr lang="en-US" sz="1200" dirty="0">
                <a:solidFill>
                  <a:srgbClr val="000000"/>
                </a:solidFill>
                <a:latin typeface="Garamond" pitchFamily="18" charset="0"/>
                <a:cs typeface="+mn-cs"/>
              </a:rPr>
              <a:t>Default Kernel </a:t>
            </a:r>
            <a:r>
              <a:rPr lang="en-US" sz="1200" dirty="0" err="1">
                <a:solidFill>
                  <a:srgbClr val="000000"/>
                </a:solidFill>
                <a:latin typeface="Garamond" pitchFamily="18" charset="0"/>
                <a:cs typeface="+mn-cs"/>
              </a:rPr>
              <a:t>Config</a:t>
            </a:r>
            <a:r>
              <a:rPr lang="en-US" sz="1200" b="0" dirty="0">
                <a:solidFill>
                  <a:srgbClr val="000000"/>
                </a:solidFill>
                <a:latin typeface="Garamond" pitchFamily="18" charset="0"/>
                <a:cs typeface="+mn-cs"/>
              </a:rPr>
              <a:t>: A Linux kernel configuration that defines the available drivers and settings in our shipping Linux </a:t>
            </a:r>
            <a:r>
              <a:rPr lang="en-US" sz="1200" b="0" dirty="0" smtClean="0">
                <a:solidFill>
                  <a:srgbClr val="000000"/>
                </a:solidFill>
                <a:latin typeface="Garamond" pitchFamily="18" charset="0"/>
                <a:cs typeface="+mn-cs"/>
              </a:rPr>
              <a:t>kernel [</a:t>
            </a:r>
            <a:r>
              <a:rPr lang="en-US" sz="1200" b="0" dirty="0">
                <a:solidFill>
                  <a:srgbClr val="000000"/>
                </a:solidFill>
                <a:latin typeface="Garamond" pitchFamily="18" charset="0"/>
                <a:cs typeface="+mn-cs"/>
              </a:rPr>
              <a:t>1]. </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It can also be found on a running </a:t>
            </a:r>
            <a:r>
              <a:rPr lang="en-US" sz="1200" b="0" dirty="0" err="1">
                <a:solidFill>
                  <a:srgbClr val="000000"/>
                </a:solidFill>
                <a:latin typeface="Garamond" pitchFamily="18" charset="0"/>
                <a:cs typeface="+mn-cs"/>
              </a:rPr>
              <a:t>Zynq</a:t>
            </a:r>
            <a:r>
              <a:rPr lang="en-US" sz="1200" b="0" dirty="0">
                <a:solidFill>
                  <a:srgbClr val="000000"/>
                </a:solidFill>
                <a:latin typeface="Garamond" pitchFamily="18" charset="0"/>
                <a:cs typeface="+mn-cs"/>
              </a:rPr>
              <a:t> board via the following command:</a:t>
            </a:r>
          </a:p>
          <a:p>
            <a:pPr algn="just" defTabSz="965200">
              <a:defRPr/>
            </a:pPr>
            <a:r>
              <a:rPr lang="en-US" sz="1200" b="0" dirty="0">
                <a:solidFill>
                  <a:srgbClr val="000000"/>
                </a:solidFill>
                <a:cs typeface="Courier New" panose="02070309020205020404" pitchFamily="49" charset="0"/>
              </a:rPr>
              <a:t>cat /proc/config.gz | </a:t>
            </a:r>
            <a:r>
              <a:rPr lang="en-US" sz="1200" b="0" dirty="0" err="1">
                <a:solidFill>
                  <a:srgbClr val="000000"/>
                </a:solidFill>
                <a:cs typeface="Courier New" panose="02070309020205020404" pitchFamily="49" charset="0"/>
              </a:rPr>
              <a:t>gunzip</a:t>
            </a:r>
            <a:r>
              <a:rPr lang="en-US" sz="1200" b="0" dirty="0">
                <a:solidFill>
                  <a:srgbClr val="000000"/>
                </a:solidFill>
                <a:latin typeface="Garamond" pitchFamily="18" charset="0"/>
                <a:cs typeface="+mn-cs"/>
              </a:rPr>
              <a:t>	</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dirty="0">
                <a:solidFill>
                  <a:srgbClr val="000000"/>
                </a:solidFill>
                <a:latin typeface="Garamond" pitchFamily="18" charset="0"/>
                <a:cs typeface="+mn-cs"/>
              </a:rPr>
              <a:t>Default </a:t>
            </a:r>
            <a:r>
              <a:rPr lang="en-US" sz="1200" dirty="0" err="1">
                <a:solidFill>
                  <a:srgbClr val="000000"/>
                </a:solidFill>
                <a:latin typeface="Garamond" pitchFamily="18" charset="0"/>
                <a:cs typeface="+mn-cs"/>
              </a:rPr>
              <a:t>Buildroot</a:t>
            </a:r>
            <a:r>
              <a:rPr lang="en-US" sz="1200" dirty="0">
                <a:solidFill>
                  <a:srgbClr val="000000"/>
                </a:solidFill>
                <a:latin typeface="Garamond" pitchFamily="18" charset="0"/>
                <a:cs typeface="+mn-cs"/>
              </a:rPr>
              <a:t> </a:t>
            </a:r>
            <a:r>
              <a:rPr lang="en-US" sz="1200" dirty="0" err="1">
                <a:solidFill>
                  <a:srgbClr val="000000"/>
                </a:solidFill>
                <a:latin typeface="Garamond" pitchFamily="18" charset="0"/>
                <a:cs typeface="+mn-cs"/>
              </a:rPr>
              <a:t>Config</a:t>
            </a:r>
            <a:r>
              <a:rPr lang="en-US" sz="1200" b="0" dirty="0">
                <a:solidFill>
                  <a:srgbClr val="000000"/>
                </a:solidFill>
                <a:latin typeface="Garamond" pitchFamily="18" charset="0"/>
                <a:cs typeface="+mn-cs"/>
              </a:rPr>
              <a:t>: A selection of packages that determine what applications / libraries are available on our systems. This is most easily explored by building a default image via </a:t>
            </a:r>
            <a:r>
              <a:rPr lang="en-US" sz="1200" b="0" dirty="0" err="1">
                <a:solidFill>
                  <a:srgbClr val="000000"/>
                </a:solidFill>
                <a:latin typeface="Garamond" pitchFamily="18" charset="0"/>
                <a:cs typeface="+mn-cs"/>
              </a:rPr>
              <a:t>Buildroot</a:t>
            </a:r>
            <a:r>
              <a:rPr lang="en-US" sz="1200" b="0" dirty="0">
                <a:solidFill>
                  <a:srgbClr val="000000"/>
                </a:solidFill>
                <a:latin typeface="Garamond" pitchFamily="18" charset="0"/>
                <a:cs typeface="+mn-cs"/>
              </a:rPr>
              <a:t> and then examining the configuration file. This will be described in more detail in the next session.</a:t>
            </a:r>
          </a:p>
          <a:p>
            <a:pPr algn="just" defTabSz="965200">
              <a:defRPr/>
            </a:pPr>
            <a:endParaRPr lang="en-US" sz="1200" b="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Before starting the customization work, </a:t>
            </a:r>
            <a:r>
              <a:rPr lang="en-US" sz="1200" b="0" dirty="0" smtClean="0">
                <a:solidFill>
                  <a:srgbClr val="000000"/>
                </a:solidFill>
                <a:latin typeface="Garamond" pitchFamily="18" charset="0"/>
                <a:cs typeface="+mn-cs"/>
              </a:rPr>
              <a:t>it is important </a:t>
            </a:r>
            <a:r>
              <a:rPr lang="en-US" sz="1200" b="0" dirty="0">
                <a:solidFill>
                  <a:srgbClr val="000000"/>
                </a:solidFill>
                <a:latin typeface="Garamond" pitchFamily="18" charset="0"/>
                <a:cs typeface="+mn-cs"/>
              </a:rPr>
              <a:t>to review </a:t>
            </a:r>
            <a:r>
              <a:rPr lang="en-US" sz="1200" b="0" dirty="0" smtClean="0">
                <a:solidFill>
                  <a:srgbClr val="000000"/>
                </a:solidFill>
                <a:latin typeface="Garamond" pitchFamily="18" charset="0"/>
                <a:cs typeface="+mn-cs"/>
              </a:rPr>
              <a:t>what has </a:t>
            </a:r>
            <a:r>
              <a:rPr lang="en-US" sz="1200" b="0" dirty="0" smtClean="0">
                <a:solidFill>
                  <a:srgbClr val="000000"/>
                </a:solidFill>
                <a:latin typeface="Garamond" pitchFamily="18" charset="0"/>
                <a:cs typeface="+mn-cs"/>
              </a:rPr>
              <a:t>already been </a:t>
            </a:r>
            <a:r>
              <a:rPr lang="en-US" sz="1200" b="0" dirty="0">
                <a:solidFill>
                  <a:srgbClr val="000000"/>
                </a:solidFill>
                <a:latin typeface="Garamond" pitchFamily="18" charset="0"/>
                <a:cs typeface="+mn-cs"/>
              </a:rPr>
              <a:t>configured in the shipping images.</a:t>
            </a: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2000" dirty="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28600" y="5988050"/>
            <a:ext cx="6809878" cy="253916"/>
          </a:xfrm>
          <a:prstGeom prst="rect">
            <a:avLst/>
          </a:prstGeom>
          <a:noFill/>
        </p:spPr>
        <p:txBody>
          <a:bodyPr wrap="none" rtlCol="0">
            <a:spAutoFit/>
          </a:bodyPr>
          <a:lstStyle/>
          <a:p>
            <a:r>
              <a:rPr lang="en-US" sz="1050" b="0" dirty="0" smtClean="0">
                <a:latin typeface="Garamond" panose="02020404030301010803" pitchFamily="18" charset="0"/>
              </a:rPr>
              <a:t>[1]: </a:t>
            </a:r>
            <a:r>
              <a:rPr lang="en-US" sz="1050" b="0" dirty="0" smtClean="0">
                <a:latin typeface="Garamond" panose="02020404030301010803" pitchFamily="18" charset="0"/>
                <a:hlinkClick r:id="rId3"/>
              </a:rPr>
              <a:t>http</a:t>
            </a:r>
            <a:r>
              <a:rPr lang="en-US" sz="1050" b="0" dirty="0">
                <a:latin typeface="Garamond" panose="02020404030301010803" pitchFamily="18" charset="0"/>
                <a:hlinkClick r:id="rId3"/>
              </a:rPr>
              <a:t>://</a:t>
            </a:r>
            <a:r>
              <a:rPr lang="en-US" sz="1050" b="0" dirty="0" smtClean="0">
                <a:latin typeface="Garamond" panose="02020404030301010803" pitchFamily="18" charset="0"/>
                <a:hlinkClick r:id="rId3"/>
              </a:rPr>
              <a:t>insidelabs-git.mathworks.com/EmbeddedLinux/xilinx-linux/blob/master/arch/arm/configs/mw_zynq_defconfig</a:t>
            </a:r>
            <a:r>
              <a:rPr lang="en-US" sz="1050" b="0" dirty="0" smtClean="0">
                <a:latin typeface="Garamond" panose="02020404030301010803" pitchFamily="18" charset="0"/>
              </a:rPr>
              <a:t> </a:t>
            </a:r>
            <a:endParaRPr lang="en-US" sz="1050" b="0" dirty="0">
              <a:latin typeface="Garamond" panose="02020404030301010803" pitchFamily="18" charset="0"/>
            </a:endParaRPr>
          </a:p>
        </p:txBody>
      </p:sp>
    </p:spTree>
    <p:extLst>
      <p:ext uri="{BB962C8B-B14F-4D97-AF65-F5344CB8AC3E}">
        <p14:creationId xmlns:p14="http://schemas.microsoft.com/office/powerpoint/2010/main" val="654850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73050"/>
            <a:ext cx="9902952" cy="6300216"/>
          </a:xfrm>
          <a:prstGeom prst="rect">
            <a:avLst/>
          </a:prstGeom>
          <a:noFill/>
        </p:spPr>
        <p:txBody>
          <a:bodyPr numCol="2" spcCol="457200"/>
          <a:lstStyle/>
          <a:p>
            <a:pPr algn="just" defTabSz="965200">
              <a:defRPr/>
            </a:pPr>
            <a:r>
              <a:rPr lang="en-US" sz="2000" dirty="0" err="1" smtClean="0">
                <a:solidFill>
                  <a:srgbClr val="000000"/>
                </a:solidFill>
                <a:latin typeface="Garamond" pitchFamily="18" charset="0"/>
                <a:cs typeface="+mn-cs"/>
              </a:rPr>
              <a:t>Zynq</a:t>
            </a:r>
            <a:r>
              <a:rPr lang="en-US" sz="2000" dirty="0" smtClean="0">
                <a:solidFill>
                  <a:srgbClr val="000000"/>
                </a:solidFill>
                <a:latin typeface="Garamond" pitchFamily="18" charset="0"/>
                <a:cs typeface="+mn-cs"/>
              </a:rPr>
              <a:t> Image Customization</a:t>
            </a: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dirty="0" smtClean="0">
                <a:solidFill>
                  <a:srgbClr val="000000"/>
                </a:solidFill>
                <a:latin typeface="Garamond" pitchFamily="18" charset="0"/>
                <a:cs typeface="+mn-cs"/>
              </a:rPr>
              <a:t>Common Modifications: </a:t>
            </a: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b="0" dirty="0" err="1" smtClean="0">
                <a:solidFill>
                  <a:srgbClr val="000000"/>
                </a:solidFill>
                <a:latin typeface="Garamond" pitchFamily="18" charset="0"/>
                <a:cs typeface="+mn-cs"/>
              </a:rPr>
              <a:t>Vivado</a:t>
            </a:r>
            <a:r>
              <a:rPr lang="en-US" sz="1200" b="0" dirty="0" smtClean="0">
                <a:solidFill>
                  <a:srgbClr val="000000"/>
                </a:solidFill>
                <a:latin typeface="Garamond" pitchFamily="18" charset="0"/>
                <a:cs typeface="+mn-cs"/>
              </a:rPr>
              <a:t>: FSBL / </a:t>
            </a:r>
            <a:r>
              <a:rPr lang="en-US" sz="1200" b="0" dirty="0" err="1" smtClean="0">
                <a:solidFill>
                  <a:srgbClr val="000000"/>
                </a:solidFill>
                <a:latin typeface="Garamond" pitchFamily="18" charset="0"/>
                <a:cs typeface="+mn-cs"/>
              </a:rPr>
              <a:t>Bitsteam</a:t>
            </a:r>
            <a:endParaRPr lang="en-US" sz="1200" b="0" dirty="0" smtClean="0">
              <a:solidFill>
                <a:srgbClr val="000000"/>
              </a:solidFill>
              <a:latin typeface="Garamond" pitchFamily="18" charset="0"/>
              <a:cs typeface="+mn-cs"/>
            </a:endParaRPr>
          </a:p>
          <a:p>
            <a:pPr algn="just" defTabSz="965200">
              <a:defRPr/>
            </a:pPr>
            <a:endParaRPr lang="en-US" sz="1200" b="0" dirty="0" smtClean="0">
              <a:solidFill>
                <a:srgbClr val="000000"/>
              </a:solidFill>
              <a:latin typeface="Garamond" pitchFamily="18" charset="0"/>
              <a:cs typeface="+mn-cs"/>
            </a:endParaRP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Turning on/off peripherals on the </a:t>
            </a:r>
            <a:r>
              <a:rPr lang="en-US" sz="1200" b="0" dirty="0" err="1" smtClean="0">
                <a:solidFill>
                  <a:srgbClr val="000000"/>
                </a:solidFill>
                <a:latin typeface="Garamond" pitchFamily="18" charset="0"/>
                <a:cs typeface="+mn-cs"/>
              </a:rPr>
              <a:t>Zynq</a:t>
            </a:r>
            <a:r>
              <a:rPr lang="en-US" sz="1200" b="0" dirty="0" smtClean="0">
                <a:solidFill>
                  <a:srgbClr val="000000"/>
                </a:solidFill>
                <a:latin typeface="Garamond" pitchFamily="18" charset="0"/>
                <a:cs typeface="+mn-cs"/>
              </a:rPr>
              <a:t> node</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Adding additional peripherals to the FPGA fabric</a:t>
            </a:r>
          </a:p>
          <a:p>
            <a:pPr marL="171450" indent="-171450" algn="just" defTabSz="965200">
              <a:buFont typeface="Arial" panose="020B0604020202020204" pitchFamily="34" charset="0"/>
              <a:buChar char="•"/>
              <a:defRPr/>
            </a:pPr>
            <a:endParaRPr lang="en-US" sz="1200" b="0" dirty="0" smtClean="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Linux: Drivers / Libraries / </a:t>
            </a:r>
            <a:r>
              <a:rPr lang="en-US" sz="1200" b="0" dirty="0" err="1" smtClean="0">
                <a:solidFill>
                  <a:srgbClr val="000000"/>
                </a:solidFill>
                <a:latin typeface="Garamond" pitchFamily="18" charset="0"/>
                <a:cs typeface="+mn-cs"/>
              </a:rPr>
              <a:t>Init</a:t>
            </a:r>
            <a:r>
              <a:rPr lang="en-US" sz="1200" b="0" dirty="0" smtClean="0">
                <a:solidFill>
                  <a:srgbClr val="000000"/>
                </a:solidFill>
                <a:latin typeface="Garamond" pitchFamily="18" charset="0"/>
                <a:cs typeface="+mn-cs"/>
              </a:rPr>
              <a:t> script</a:t>
            </a:r>
          </a:p>
          <a:p>
            <a:pPr algn="just" defTabSz="965200">
              <a:defRPr/>
            </a:pPr>
            <a:endParaRPr lang="en-US" sz="1200" b="0" dirty="0" smtClean="0">
              <a:solidFill>
                <a:srgbClr val="000000"/>
              </a:solidFill>
              <a:latin typeface="Garamond" pitchFamily="18" charset="0"/>
              <a:cs typeface="+mn-cs"/>
            </a:endParaRP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Enabling/disabling drivers</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Editing the Device Tree to describe new hardware</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Adding in additional software libraries</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Modifying the </a:t>
            </a:r>
            <a:r>
              <a:rPr lang="en-US" sz="1200" b="0" dirty="0" err="1" smtClean="0">
                <a:solidFill>
                  <a:srgbClr val="000000"/>
                </a:solidFill>
                <a:latin typeface="Garamond" pitchFamily="18" charset="0"/>
                <a:cs typeface="+mn-cs"/>
              </a:rPr>
              <a:t>init</a:t>
            </a:r>
            <a:r>
              <a:rPr lang="en-US" sz="1200" b="0" dirty="0" smtClean="0">
                <a:solidFill>
                  <a:srgbClr val="000000"/>
                </a:solidFill>
                <a:latin typeface="Garamond" pitchFamily="18" charset="0"/>
                <a:cs typeface="+mn-cs"/>
              </a:rPr>
              <a:t> script to automate a task at startup</a:t>
            </a:r>
          </a:p>
          <a:p>
            <a:pPr algn="just" defTabSz="965200">
              <a:defRPr/>
            </a:pPr>
            <a:endParaRPr lang="en-US" sz="1200" b="0" dirty="0" smtClean="0">
              <a:solidFill>
                <a:srgbClr val="000000"/>
              </a:solidFill>
              <a:latin typeface="Garamond" pitchFamily="18" charset="0"/>
              <a:cs typeface="+mn-cs"/>
            </a:endParaRPr>
          </a:p>
          <a:p>
            <a:pPr algn="just" defTabSz="965200">
              <a:defRPr/>
            </a:pPr>
            <a:r>
              <a:rPr lang="en-US" sz="1200" dirty="0" smtClean="0">
                <a:solidFill>
                  <a:srgbClr val="000000"/>
                </a:solidFill>
                <a:latin typeface="Garamond" pitchFamily="18" charset="0"/>
                <a:cs typeface="+mn-cs"/>
              </a:rPr>
              <a:t>Uncommon Modifications:</a:t>
            </a:r>
          </a:p>
          <a:p>
            <a:pPr algn="just" defTabSz="965200">
              <a:defRPr/>
            </a:pPr>
            <a:endParaRPr lang="en-US" sz="1200" dirty="0" smtClean="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U-Boot: </a:t>
            </a:r>
          </a:p>
          <a:p>
            <a:pPr algn="just" defTabSz="965200">
              <a:defRPr/>
            </a:pPr>
            <a:endParaRPr lang="en-US" sz="1200" b="0" dirty="0" smtClean="0">
              <a:solidFill>
                <a:srgbClr val="000000"/>
              </a:solidFill>
              <a:latin typeface="Garamond" pitchFamily="18" charset="0"/>
              <a:cs typeface="+mn-cs"/>
            </a:endParaRP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Adding support for a new board (usually performed by the board vendor)</a:t>
            </a:r>
          </a:p>
          <a:p>
            <a:pPr marL="171450" indent="-171450" algn="just" defTabSz="965200">
              <a:buFont typeface="Arial" panose="020B0604020202020204" pitchFamily="34" charset="0"/>
              <a:buChar char="•"/>
              <a:defRPr/>
            </a:pPr>
            <a:r>
              <a:rPr lang="en-US" sz="1200" b="0" dirty="0" smtClean="0">
                <a:solidFill>
                  <a:srgbClr val="000000"/>
                </a:solidFill>
                <a:latin typeface="Garamond" pitchFamily="18" charset="0"/>
                <a:cs typeface="+mn-cs"/>
              </a:rPr>
              <a:t>Customizing the boot behavior (e.g. booting from Ethernet)</a:t>
            </a:r>
          </a:p>
          <a:p>
            <a:pPr algn="just" defTabSz="965200">
              <a:defRPr/>
            </a:pPr>
            <a:endParaRPr lang="en-US" sz="1200" b="0" dirty="0" smtClean="0">
              <a:solidFill>
                <a:srgbClr val="000000"/>
              </a:solidFill>
              <a:latin typeface="Garamond" pitchFamily="18" charset="0"/>
              <a:cs typeface="+mn-cs"/>
            </a:endParaRPr>
          </a:p>
          <a:p>
            <a:pPr algn="just" defTabSz="965200">
              <a:defRPr/>
            </a:pPr>
            <a:endParaRPr lang="en-US" sz="2000" dirty="0" smtClean="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1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 y="273050"/>
            <a:ext cx="9902952" cy="6300216"/>
          </a:xfrm>
          <a:prstGeom prst="rect">
            <a:avLst/>
          </a:prstGeom>
          <a:noFill/>
        </p:spPr>
        <p:txBody>
          <a:bodyPr numCol="2" spcCol="457200"/>
          <a:lstStyle/>
          <a:p>
            <a:pPr algn="just" defTabSz="965200">
              <a:defRPr/>
            </a:pPr>
            <a:r>
              <a:rPr lang="en-US" sz="2000" dirty="0" smtClean="0">
                <a:solidFill>
                  <a:srgbClr val="000000"/>
                </a:solidFill>
                <a:latin typeface="Garamond" pitchFamily="18" charset="0"/>
                <a:cs typeface="+mn-cs"/>
              </a:rPr>
              <a:t>FSBL Customization in </a:t>
            </a:r>
            <a:r>
              <a:rPr lang="en-US" sz="2000" dirty="0" err="1" smtClean="0">
                <a:solidFill>
                  <a:srgbClr val="000000"/>
                </a:solidFill>
                <a:latin typeface="Garamond" pitchFamily="18" charset="0"/>
                <a:cs typeface="+mn-cs"/>
              </a:rPr>
              <a:t>Vivado</a:t>
            </a:r>
            <a:endParaRPr lang="en-US" sz="2000" dirty="0" smtClean="0">
              <a:solidFill>
                <a:srgbClr val="000000"/>
              </a:solidFill>
              <a:latin typeface="Garamond" pitchFamily="18" charset="0"/>
              <a:cs typeface="+mn-cs"/>
            </a:endParaRPr>
          </a:p>
          <a:p>
            <a:pPr algn="just" defTabSz="965200">
              <a:defRPr/>
            </a:pPr>
            <a:endParaRPr lang="en-US" sz="1200" dirty="0">
              <a:solidFill>
                <a:srgbClr val="000000"/>
              </a:solidFill>
              <a:latin typeface="Garamond" pitchFamily="18" charset="0"/>
              <a:cs typeface="+mn-cs"/>
            </a:endParaRPr>
          </a:p>
          <a:p>
            <a:pPr algn="just" defTabSz="965200">
              <a:defRPr/>
            </a:pPr>
            <a:r>
              <a:rPr lang="en-US" sz="1200" b="0" dirty="0">
                <a:solidFill>
                  <a:srgbClr val="000000"/>
                </a:solidFill>
                <a:latin typeface="Garamond" pitchFamily="18" charset="0"/>
                <a:cs typeface="+mn-cs"/>
              </a:rPr>
              <a:t>Customization begins at the </a:t>
            </a:r>
            <a:r>
              <a:rPr lang="en-US" sz="1200" b="0" dirty="0" err="1">
                <a:solidFill>
                  <a:srgbClr val="000000"/>
                </a:solidFill>
                <a:latin typeface="Garamond" pitchFamily="18" charset="0"/>
                <a:cs typeface="+mn-cs"/>
              </a:rPr>
              <a:t>Zynq</a:t>
            </a:r>
            <a:r>
              <a:rPr lang="en-US" sz="1200" b="0" dirty="0">
                <a:solidFill>
                  <a:srgbClr val="000000"/>
                </a:solidFill>
                <a:latin typeface="Garamond" pitchFamily="18" charset="0"/>
                <a:cs typeface="+mn-cs"/>
              </a:rPr>
              <a:t> block in </a:t>
            </a:r>
            <a:r>
              <a:rPr lang="en-US" sz="1200" b="0" dirty="0" err="1">
                <a:solidFill>
                  <a:srgbClr val="000000"/>
                </a:solidFill>
                <a:latin typeface="Garamond" pitchFamily="18" charset="0"/>
                <a:cs typeface="+mn-cs"/>
              </a:rPr>
              <a:t>Vivado</a:t>
            </a:r>
            <a:r>
              <a:rPr lang="en-US" sz="1200" b="0" dirty="0">
                <a:solidFill>
                  <a:srgbClr val="000000"/>
                </a:solidFill>
                <a:latin typeface="Garamond" pitchFamily="18" charset="0"/>
                <a:cs typeface="+mn-cs"/>
              </a:rPr>
              <a:t> IP Integrator.</a:t>
            </a:r>
          </a:p>
          <a:p>
            <a:pPr algn="just" defTabSz="965200">
              <a:defRPr/>
            </a:pPr>
            <a:endParaRPr lang="en-US" sz="1200" dirty="0">
              <a:solidFill>
                <a:srgbClr val="000000"/>
              </a:solidFill>
              <a:latin typeface="Garamond" pitchFamily="18" charset="0"/>
              <a:cs typeface="+mn-cs"/>
            </a:endParaRPr>
          </a:p>
          <a:p>
            <a:pPr algn="just" defTabSz="965200">
              <a:defRPr/>
            </a:pPr>
            <a:r>
              <a:rPr lang="en-US" sz="1200" b="0" dirty="0" smtClean="0">
                <a:solidFill>
                  <a:srgbClr val="000000"/>
                </a:solidFill>
                <a:latin typeface="Garamond" pitchFamily="18" charset="0"/>
                <a:cs typeface="+mn-cs"/>
              </a:rPr>
              <a:t>Here, </a:t>
            </a:r>
            <a:r>
              <a:rPr lang="en-US" sz="1200" b="0" dirty="0">
                <a:solidFill>
                  <a:srgbClr val="000000"/>
                </a:solidFill>
                <a:latin typeface="Garamond" pitchFamily="18" charset="0"/>
                <a:cs typeface="+mn-cs"/>
              </a:rPr>
              <a:t>we can configure things such as</a:t>
            </a:r>
            <a:r>
              <a:rPr lang="en-US" sz="1200" b="0" dirty="0" smtClean="0">
                <a:solidFill>
                  <a:srgbClr val="000000"/>
                </a:solidFill>
                <a:latin typeface="Garamond" pitchFamily="18" charset="0"/>
                <a:cs typeface="+mn-cs"/>
              </a:rPr>
              <a:t>:</a:t>
            </a:r>
          </a:p>
          <a:p>
            <a:pPr algn="just" defTabSz="965200">
              <a:defRPr/>
            </a:pPr>
            <a:endParaRPr lang="en-US" sz="1200" b="0" dirty="0">
              <a:solidFill>
                <a:srgbClr val="000000"/>
              </a:solidFill>
              <a:latin typeface="Garamond" pitchFamily="18" charset="0"/>
              <a:cs typeface="+mn-cs"/>
            </a:endParaRPr>
          </a:p>
          <a:p>
            <a:pPr marL="171450" indent="-171450" algn="just" defTabSz="965200">
              <a:buFont typeface="Arial" panose="020B0604020202020204" pitchFamily="34" charset="0"/>
              <a:buChar char="•"/>
              <a:defRPr/>
            </a:pPr>
            <a:r>
              <a:rPr lang="en-US" sz="1200" b="0" dirty="0">
                <a:solidFill>
                  <a:srgbClr val="000000"/>
                </a:solidFill>
                <a:latin typeface="Garamond" pitchFamily="18" charset="0"/>
                <a:cs typeface="+mn-cs"/>
              </a:rPr>
              <a:t>DDR3 Pinout / Timing</a:t>
            </a:r>
          </a:p>
          <a:p>
            <a:pPr marL="171450" indent="-171450" algn="just" defTabSz="965200">
              <a:buFont typeface="Arial" panose="020B0604020202020204" pitchFamily="34" charset="0"/>
              <a:buChar char="•"/>
              <a:defRPr/>
            </a:pPr>
            <a:r>
              <a:rPr lang="en-US" sz="1200" b="0" dirty="0">
                <a:solidFill>
                  <a:srgbClr val="000000"/>
                </a:solidFill>
                <a:latin typeface="Garamond" pitchFamily="18" charset="0"/>
                <a:cs typeface="+mn-cs"/>
              </a:rPr>
              <a:t>ARM Input clock configuration</a:t>
            </a:r>
          </a:p>
          <a:p>
            <a:pPr marL="171450" indent="-171450" algn="just" defTabSz="965200">
              <a:buFont typeface="Arial" panose="020B0604020202020204" pitchFamily="34" charset="0"/>
              <a:buChar char="•"/>
              <a:defRPr/>
            </a:pPr>
            <a:r>
              <a:rPr lang="en-US" sz="1200" b="0" dirty="0">
                <a:solidFill>
                  <a:srgbClr val="000000"/>
                </a:solidFill>
                <a:latin typeface="Garamond" pitchFamily="18" charset="0"/>
                <a:cs typeface="+mn-cs"/>
              </a:rPr>
              <a:t>ARM PLL Settings</a:t>
            </a:r>
          </a:p>
          <a:p>
            <a:pPr marL="171450" indent="-171450" algn="just" defTabSz="965200">
              <a:buFont typeface="Arial" panose="020B0604020202020204" pitchFamily="34" charset="0"/>
              <a:buChar char="•"/>
              <a:defRPr/>
            </a:pPr>
            <a:r>
              <a:rPr lang="en-US" sz="1200" b="0" dirty="0">
                <a:solidFill>
                  <a:srgbClr val="000000"/>
                </a:solidFill>
                <a:latin typeface="Garamond" pitchFamily="18" charset="0"/>
                <a:cs typeface="+mn-cs"/>
              </a:rPr>
              <a:t>Peripheral Use / Routing</a:t>
            </a:r>
          </a:p>
          <a:p>
            <a:pPr algn="just" defTabSz="965200">
              <a:defRPr/>
            </a:pPr>
            <a:endParaRPr lang="en-US" sz="1200" dirty="0" smtClean="0">
              <a:solidFill>
                <a:srgbClr val="000000"/>
              </a:solidFill>
              <a:latin typeface="Garamond" pitchFamily="18" charset="0"/>
              <a:cs typeface="+mn-cs"/>
            </a:endParaRPr>
          </a:p>
          <a:p>
            <a:pPr algn="just" defTabSz="965200">
              <a:defRPr/>
            </a:pPr>
            <a:endParaRPr lang="en-US" sz="1200" dirty="0">
              <a:solidFill>
                <a:srgbClr val="000000"/>
              </a:solidFill>
              <a:latin typeface="Times New Roman" panose="02020603050405020304" pitchFamily="18" charset="0"/>
              <a:cs typeface="Times New Roman" panose="02020603050405020304" pitchFamily="18" charset="0"/>
            </a:endParaRPr>
          </a:p>
        </p:txBody>
      </p:sp>
      <p:pic>
        <p:nvPicPr>
          <p:cNvPr id="4" name="Picture 2" descr="C:\Users\mfornero\AppData\Local\Temp\SNAGHTMLe6f6d3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314656"/>
            <a:ext cx="6248400" cy="48542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069099" y="2940050"/>
            <a:ext cx="1900403" cy="2582598"/>
          </a:xfrm>
          <a:prstGeom prst="rect">
            <a:avLst/>
          </a:prstGeom>
        </p:spPr>
      </p:pic>
    </p:spTree>
    <p:extLst>
      <p:ext uri="{BB962C8B-B14F-4D97-AF65-F5344CB8AC3E}">
        <p14:creationId xmlns:p14="http://schemas.microsoft.com/office/powerpoint/2010/main" val="2388543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1" descr="cover graphic_v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rot="5400000">
            <a:off x="8156675" y="5305897"/>
            <a:ext cx="14237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spcBef>
                <a:spcPct val="50000"/>
              </a:spcBef>
            </a:pPr>
            <a:r>
              <a:rPr lang="en-US" altLang="en-US" sz="900" b="0" dirty="0">
                <a:solidFill>
                  <a:srgbClr val="F4C0C0"/>
                </a:solidFill>
                <a:latin typeface="Arial" charset="0"/>
              </a:rPr>
              <a:t>© </a:t>
            </a:r>
            <a:r>
              <a:rPr lang="en-US" altLang="en-US" sz="900" b="0" dirty="0" smtClean="0">
                <a:solidFill>
                  <a:srgbClr val="F4C0C0"/>
                </a:solidFill>
                <a:latin typeface="Arial" charset="0"/>
              </a:rPr>
              <a:t>2016 </a:t>
            </a:r>
            <a:r>
              <a:rPr lang="en-US" altLang="en-US" sz="900" b="0" dirty="0">
                <a:solidFill>
                  <a:srgbClr val="F4C0C0"/>
                </a:solidFill>
                <a:latin typeface="Arial" charset="0"/>
              </a:rPr>
              <a:t>MathWorks, Inc.</a:t>
            </a:r>
          </a:p>
        </p:txBody>
      </p:sp>
      <p:pic>
        <p:nvPicPr>
          <p:cNvPr id="6" name="Picture 13" descr="training_topbanner.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 y="-7938"/>
            <a:ext cx="9131300"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416175"/>
            <a:ext cx="7772400" cy="555625"/>
          </a:xfrm>
        </p:spPr>
        <p:txBody>
          <a:bodyPr/>
          <a:lstStyle>
            <a:lvl1pPr marL="0" marR="0" indent="0" algn="l" defTabSz="914400" rtl="0" eaLnBrk="1" fontAlgn="base" latinLnBrk="0" hangingPunct="1">
              <a:lnSpc>
                <a:spcPct val="87000"/>
              </a:lnSpc>
              <a:spcBef>
                <a:spcPts val="1200"/>
              </a:spcBef>
              <a:spcAft>
                <a:spcPts val="1800"/>
              </a:spcAft>
              <a:buClrTx/>
              <a:buSzTx/>
              <a:buFontTx/>
              <a:buNone/>
              <a:tabLst/>
              <a:defRPr kumimoji="0" lang="en-US" sz="1600" b="0" i="0" u="none" strike="noStrike" kern="0" cap="none" spc="0" normalizeH="0" baseline="0" noProof="0">
                <a:ln>
                  <a:noFill/>
                </a:ln>
                <a:solidFill>
                  <a:srgbClr val="000000"/>
                </a:solidFill>
                <a:effectLst/>
                <a:uLnTx/>
                <a:uFillTx/>
              </a:defRPr>
            </a:lvl1pPr>
          </a:lstStyle>
          <a:p>
            <a:pPr lvl="0"/>
            <a:r>
              <a:rPr lang="en-US" noProof="0" smtClean="0"/>
              <a:t>Click to edit Master title style</a:t>
            </a:r>
            <a:endParaRPr lang="en-US" noProof="0" dirty="0" smtClean="0"/>
          </a:p>
        </p:txBody>
      </p:sp>
      <p:sp>
        <p:nvSpPr>
          <p:cNvPr id="3" name="Subtitle 2"/>
          <p:cNvSpPr>
            <a:spLocks noGrp="1"/>
          </p:cNvSpPr>
          <p:nvPr>
            <p:ph type="subTitle" idx="1"/>
          </p:nvPr>
        </p:nvSpPr>
        <p:spPr>
          <a:xfrm>
            <a:off x="685800" y="914400"/>
            <a:ext cx="7772400" cy="1447800"/>
          </a:xfrm>
        </p:spPr>
        <p:txBody>
          <a:bodyPr>
            <a:noAutofit/>
          </a:bodyPr>
          <a:lstStyle>
            <a:lvl1pPr marL="0" indent="0" algn="l">
              <a:buNone/>
              <a:defRPr sz="3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511451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048452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457200" y="2057400"/>
            <a:ext cx="807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69839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588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2057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5" descr="training_topbanner.t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txBox="1">
            <a:spLocks noChangeArrowheads="1"/>
          </p:cNvSpPr>
          <p:nvPr/>
        </p:nvSpPr>
        <p:spPr bwMode="auto">
          <a:xfrm>
            <a:off x="228600" y="15875"/>
            <a:ext cx="800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Courier New" pitchFamily="49" charset="0"/>
              </a:defRPr>
            </a:lvl1pPr>
            <a:lvl2pPr marL="742950" indent="-285750">
              <a:defRPr b="1">
                <a:solidFill>
                  <a:schemeClr val="tx1"/>
                </a:solidFill>
                <a:latin typeface="Courier New" pitchFamily="49" charset="0"/>
              </a:defRPr>
            </a:lvl2pPr>
            <a:lvl3pPr marL="1143000" indent="-228600">
              <a:defRPr b="1">
                <a:solidFill>
                  <a:schemeClr val="tx1"/>
                </a:solidFill>
                <a:latin typeface="Courier New" pitchFamily="49" charset="0"/>
              </a:defRPr>
            </a:lvl3pPr>
            <a:lvl4pPr marL="1600200" indent="-228600">
              <a:defRPr b="1">
                <a:solidFill>
                  <a:schemeClr val="tx1"/>
                </a:solidFill>
                <a:latin typeface="Courier New" pitchFamily="49" charset="0"/>
              </a:defRPr>
            </a:lvl4pPr>
            <a:lvl5pPr marL="2057400" indent="-228600">
              <a:defRPr b="1">
                <a:solidFill>
                  <a:schemeClr val="tx1"/>
                </a:solidFill>
                <a:latin typeface="Courier New" pitchFamily="49" charset="0"/>
              </a:defRPr>
            </a:lvl5pPr>
            <a:lvl6pPr marL="2514600" indent="-228600" algn="ctr" eaLnBrk="0" fontAlgn="base" hangingPunct="0">
              <a:spcBef>
                <a:spcPct val="0"/>
              </a:spcBef>
              <a:spcAft>
                <a:spcPct val="0"/>
              </a:spcAft>
              <a:defRPr b="1">
                <a:solidFill>
                  <a:schemeClr val="tx1"/>
                </a:solidFill>
                <a:latin typeface="Courier New" pitchFamily="49" charset="0"/>
              </a:defRPr>
            </a:lvl6pPr>
            <a:lvl7pPr marL="2971800" indent="-228600" algn="ctr" eaLnBrk="0" fontAlgn="base" hangingPunct="0">
              <a:spcBef>
                <a:spcPct val="0"/>
              </a:spcBef>
              <a:spcAft>
                <a:spcPct val="0"/>
              </a:spcAft>
              <a:defRPr b="1">
                <a:solidFill>
                  <a:schemeClr val="tx1"/>
                </a:solidFill>
                <a:latin typeface="Courier New" pitchFamily="49" charset="0"/>
              </a:defRPr>
            </a:lvl7pPr>
            <a:lvl8pPr marL="3429000" indent="-228600" algn="ctr" eaLnBrk="0" fontAlgn="base" hangingPunct="0">
              <a:spcBef>
                <a:spcPct val="0"/>
              </a:spcBef>
              <a:spcAft>
                <a:spcPct val="0"/>
              </a:spcAft>
              <a:defRPr b="1">
                <a:solidFill>
                  <a:schemeClr val="tx1"/>
                </a:solidFill>
                <a:latin typeface="Courier New" pitchFamily="49" charset="0"/>
              </a:defRPr>
            </a:lvl8pPr>
            <a:lvl9pPr marL="3886200" indent="-228600" algn="ctr" eaLnBrk="0" fontAlgn="base" hangingPunct="0">
              <a:spcBef>
                <a:spcPct val="0"/>
              </a:spcBef>
              <a:spcAft>
                <a:spcPct val="0"/>
              </a:spcAft>
              <a:defRPr b="1">
                <a:solidFill>
                  <a:schemeClr val="tx1"/>
                </a:solidFill>
                <a:latin typeface="Courier New" pitchFamily="49" charset="0"/>
              </a:defRPr>
            </a:lvl9pPr>
          </a:lstStyle>
          <a:p>
            <a:pPr>
              <a:lnSpc>
                <a:spcPct val="87000"/>
              </a:lnSpc>
              <a:defRPr/>
            </a:pPr>
            <a:r>
              <a:rPr lang="en-US" sz="1500" dirty="0" smtClean="0">
                <a:solidFill>
                  <a:srgbClr val="FFFFFF"/>
                </a:solidFill>
                <a:latin typeface="Arial" pitchFamily="34" charset="0"/>
                <a:cs typeface="+mn-cs"/>
              </a:rPr>
              <a:t>Zynq Anatomy</a:t>
            </a:r>
          </a:p>
        </p:txBody>
      </p:sp>
      <p:pic>
        <p:nvPicPr>
          <p:cNvPr id="1030" name="Picture 8" descr="mwtraininglogo1.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9700" y="6526213"/>
            <a:ext cx="19177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8305800" y="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fld id="{B74ED8A7-0790-46C7-8503-504964DFCC05}" type="slidenum">
              <a:rPr lang="en-US" smtClean="0">
                <a:solidFill>
                  <a:schemeClr val="bg1"/>
                </a:solidFill>
                <a:latin typeface="Arial" charset="0"/>
              </a:rPr>
              <a:pPr algn="ctr" eaLnBrk="0" hangingPunct="0"/>
              <a:t>‹#›</a:t>
            </a:fld>
            <a:endParaRPr lang="en-US" dirty="0">
              <a:solidFill>
                <a:schemeClr val="bg1"/>
              </a:solidFill>
              <a:latin typeface="Arial" charset="0"/>
            </a:endParaRPr>
          </a:p>
        </p:txBody>
      </p:sp>
    </p:spTree>
  </p:cSld>
  <p:clrMap bg1="lt1" tx1="dk1" bg2="lt2" tx2="dk2" accent1="accent1" accent2="accent2" accent3="accent3" accent4="accent4" accent5="accent5" accent6="accent6" hlink="hlink" folHlink="folHlink"/>
  <p:sldLayoutIdLst>
    <p:sldLayoutId id="2147484027" r:id="rId1"/>
    <p:sldLayoutId id="2147484026" r:id="rId2"/>
    <p:sldLayoutId id="2147484028" r:id="rId3"/>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kern="120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pitchFamily="34" charset="0"/>
          <a:cs typeface="Arial" pitchFamily="34" charset="0"/>
        </a:defRPr>
      </a:lvl2pPr>
      <a:lvl3pPr algn="l" rtl="0" eaLnBrk="1" fontAlgn="base" hangingPunct="1">
        <a:spcBef>
          <a:spcPct val="0"/>
        </a:spcBef>
        <a:spcAft>
          <a:spcPct val="0"/>
        </a:spcAft>
        <a:defRPr sz="3200" b="1">
          <a:solidFill>
            <a:schemeClr val="tx2"/>
          </a:solidFill>
          <a:latin typeface="Arial" pitchFamily="34" charset="0"/>
          <a:cs typeface="Arial" pitchFamily="34" charset="0"/>
        </a:defRPr>
      </a:lvl3pPr>
      <a:lvl4pPr algn="l" rtl="0" eaLnBrk="1" fontAlgn="base" hangingPunct="1">
        <a:spcBef>
          <a:spcPct val="0"/>
        </a:spcBef>
        <a:spcAft>
          <a:spcPct val="0"/>
        </a:spcAft>
        <a:defRPr sz="3200" b="1">
          <a:solidFill>
            <a:schemeClr val="tx2"/>
          </a:solidFill>
          <a:latin typeface="Arial" pitchFamily="34" charset="0"/>
          <a:cs typeface="Arial" pitchFamily="34" charset="0"/>
        </a:defRPr>
      </a:lvl4pPr>
      <a:lvl5pPr algn="l" rtl="0" eaLnBrk="1" fontAlgn="base" hangingPunct="1">
        <a:spcBef>
          <a:spcPct val="0"/>
        </a:spcBef>
        <a:spcAft>
          <a:spcPct val="0"/>
        </a:spcAft>
        <a:defRPr sz="32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2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2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2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200" b="1">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chemeClr val="tx2"/>
        </a:buClr>
        <a:buSzPct val="75000"/>
        <a:buFont typeface="Wingdings" pitchFamily="2" charset="2"/>
        <a:buChar char="§"/>
        <a:defRPr sz="28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chemeClr val="tx2"/>
        </a:buClr>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lr>
          <a:schemeClr val="tx2"/>
        </a:buClr>
        <a:buSzPct val="75000"/>
        <a:buFont typeface="Wingdings" pitchFamily="2" charset="2"/>
        <a:buChar char="§"/>
        <a:defRPr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Clr>
          <a:schemeClr val="tx2"/>
        </a:buClr>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p:txBody>
          <a:bodyPr lIns="91439" tIns="45719" rIns="91439" bIns="45719">
            <a:noAutofit/>
          </a:bodyPr>
          <a:lstStyle/>
          <a:p>
            <a:pPr>
              <a:defRPr/>
            </a:pPr>
            <a:r>
              <a:rPr dirty="0" err="1" smtClean="0">
                <a:latin typeface="Arial"/>
              </a:rPr>
              <a:t>Zynq</a:t>
            </a:r>
            <a:r>
              <a:rPr dirty="0" smtClean="0">
                <a:latin typeface="Arial"/>
              </a:rPr>
              <a:t>/Linux Training SKO 2016</a:t>
            </a:r>
          </a:p>
        </p:txBody>
      </p:sp>
      <p:sp>
        <p:nvSpPr>
          <p:cNvPr id="3075" name="Rectangle 3"/>
          <p:cNvSpPr>
            <a:spLocks noGrp="1" noChangeArrowheads="1"/>
          </p:cNvSpPr>
          <p:nvPr>
            <p:ph type="subTitle" idx="1"/>
          </p:nvPr>
        </p:nvSpPr>
        <p:spPr/>
        <p:txBody>
          <a:bodyPr lIns="91439" tIns="45719" rIns="91439" bIns="45719"/>
          <a:lstStyle/>
          <a:p>
            <a:pPr eaLnBrk="1" hangingPunct="1"/>
            <a:r>
              <a:rPr lang="en-US" dirty="0" smtClean="0">
                <a:latin typeface="Arial" charset="0"/>
                <a:cs typeface="Arial" charset="0"/>
              </a:rPr>
              <a:t>Software Anatomy of a Zynq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FSBL: Zynq Peripherals</a:t>
            </a:r>
            <a:endParaRPr lang="en-US" dirty="0"/>
          </a:p>
        </p:txBody>
      </p:sp>
      <p:pic>
        <p:nvPicPr>
          <p:cNvPr id="16386" name="Picture 2" descr="C:\Users\mfornero\AppData\Local\Temp\SNAGHTMLe7223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19200"/>
            <a:ext cx="6821392" cy="5299378"/>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124200" y="3810000"/>
            <a:ext cx="25146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6" name="Rounded Rectangle 5"/>
          <p:cNvSpPr/>
          <p:nvPr/>
        </p:nvSpPr>
        <p:spPr>
          <a:xfrm>
            <a:off x="3124200" y="4114800"/>
            <a:ext cx="25146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7" name="Rounded Rectangle 6"/>
          <p:cNvSpPr/>
          <p:nvPr/>
        </p:nvSpPr>
        <p:spPr>
          <a:xfrm>
            <a:off x="3276600" y="5181600"/>
            <a:ext cx="23622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0" name="Hexagon 9"/>
          <p:cNvSpPr/>
          <p:nvPr/>
        </p:nvSpPr>
        <p:spPr>
          <a:xfrm>
            <a:off x="5791200" y="3773336"/>
            <a:ext cx="228600" cy="228600"/>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1</a:t>
            </a:r>
          </a:p>
        </p:txBody>
      </p:sp>
      <p:sp>
        <p:nvSpPr>
          <p:cNvPr id="12" name="Hexagon 11"/>
          <p:cNvSpPr/>
          <p:nvPr/>
        </p:nvSpPr>
        <p:spPr>
          <a:xfrm>
            <a:off x="5791200" y="4076700"/>
            <a:ext cx="228600" cy="228600"/>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2</a:t>
            </a:r>
          </a:p>
        </p:txBody>
      </p:sp>
      <p:sp>
        <p:nvSpPr>
          <p:cNvPr id="13" name="Hexagon 12"/>
          <p:cNvSpPr/>
          <p:nvPr/>
        </p:nvSpPr>
        <p:spPr>
          <a:xfrm>
            <a:off x="5791200" y="5153025"/>
            <a:ext cx="228600" cy="228600"/>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pitchFamily="34" charset="0"/>
                <a:cs typeface="Arial" pitchFamily="34" charset="0"/>
              </a:rPr>
              <a:t>3</a:t>
            </a:r>
          </a:p>
        </p:txBody>
      </p:sp>
    </p:spTree>
    <p:extLst>
      <p:ext uri="{BB962C8B-B14F-4D97-AF65-F5344CB8AC3E}">
        <p14:creationId xmlns:p14="http://schemas.microsoft.com/office/powerpoint/2010/main" val="4161796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FSBL: Export Hardware</a:t>
            </a:r>
            <a:endParaRPr lang="en-US" dirty="0"/>
          </a:p>
        </p:txBody>
      </p:sp>
      <p:pic>
        <p:nvPicPr>
          <p:cNvPr id="5" name="Picture 4"/>
          <p:cNvPicPr>
            <a:picLocks noChangeAspect="1"/>
          </p:cNvPicPr>
          <p:nvPr/>
        </p:nvPicPr>
        <p:blipFill>
          <a:blip r:embed="rId3"/>
          <a:stretch>
            <a:fillRect/>
          </a:stretch>
        </p:blipFill>
        <p:spPr>
          <a:xfrm>
            <a:off x="76200" y="1371600"/>
            <a:ext cx="8335339" cy="2362200"/>
          </a:xfrm>
          <a:prstGeom prst="rect">
            <a:avLst/>
          </a:prstGeom>
        </p:spPr>
      </p:pic>
      <p:pic>
        <p:nvPicPr>
          <p:cNvPr id="6" name="Picture 5"/>
          <p:cNvPicPr>
            <a:picLocks noChangeAspect="1"/>
          </p:cNvPicPr>
          <p:nvPr/>
        </p:nvPicPr>
        <p:blipFill rotWithShape="1">
          <a:blip r:embed="rId4"/>
          <a:srcRect r="40696"/>
          <a:stretch/>
        </p:blipFill>
        <p:spPr>
          <a:xfrm>
            <a:off x="139563" y="3886200"/>
            <a:ext cx="8812090" cy="2209800"/>
          </a:xfrm>
          <a:prstGeom prst="rect">
            <a:avLst/>
          </a:prstGeom>
        </p:spPr>
      </p:pic>
    </p:spTree>
    <p:extLst>
      <p:ext uri="{BB962C8B-B14F-4D97-AF65-F5344CB8AC3E}">
        <p14:creationId xmlns:p14="http://schemas.microsoft.com/office/powerpoint/2010/main" val="2938804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8" name="Picture 10" descr="C:\Users\mfornero\AppData\Local\Temp\SNAGHTMLe9df6d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22" y="1346200"/>
            <a:ext cx="2345570"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FSBL: New SDK Application</a:t>
            </a:r>
            <a:endParaRPr lang="en-US" dirty="0"/>
          </a:p>
        </p:txBody>
      </p:sp>
      <p:pic>
        <p:nvPicPr>
          <p:cNvPr id="17416" name="Picture 8" descr="C:\Users\mfornero\AppData\Local\Temp\SNAGHTMLe9201a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28235"/>
            <a:ext cx="3098828" cy="203334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20929739">
            <a:off x="2598282" y="2071379"/>
            <a:ext cx="2000122" cy="4728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pic>
        <p:nvPicPr>
          <p:cNvPr id="17420" name="Picture 12" descr="C:\Users\mfornero\AppData\Local\Temp\SNAGHTMLe9f0bd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7727" y="3352800"/>
            <a:ext cx="2920945" cy="3416115"/>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rot="2001633">
            <a:off x="1336840" y="4472208"/>
            <a:ext cx="2000122" cy="4728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Tree>
    <p:extLst>
      <p:ext uri="{BB962C8B-B14F-4D97-AF65-F5344CB8AC3E}">
        <p14:creationId xmlns:p14="http://schemas.microsoft.com/office/powerpoint/2010/main" val="1353966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U-Boot Customization</a:t>
            </a:r>
            <a:endParaRPr lang="en-US" dirty="0"/>
          </a:p>
        </p:txBody>
      </p:sp>
      <p:grpSp>
        <p:nvGrpSpPr>
          <p:cNvPr id="7" name="Group 6"/>
          <p:cNvGrpSpPr/>
          <p:nvPr/>
        </p:nvGrpSpPr>
        <p:grpSpPr>
          <a:xfrm>
            <a:off x="495299" y="1311656"/>
            <a:ext cx="3048000" cy="780288"/>
            <a:chOff x="1828800" y="1962912"/>
            <a:chExt cx="3886200" cy="114300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1981200"/>
              <a:ext cx="2743200" cy="11247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962912"/>
              <a:ext cx="1143000" cy="1143000"/>
            </a:xfrm>
            <a:prstGeom prst="rect">
              <a:avLst/>
            </a:prstGeom>
          </p:spPr>
        </p:pic>
      </p:grpSp>
      <p:pic>
        <p:nvPicPr>
          <p:cNvPr id="10" name="Picture 2" descr="http://investorplace.com/wp-content/uploads/2014/07/Xilinx-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9927" y="1335310"/>
            <a:ext cx="3806825" cy="7329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stretch>
            <a:fillRect/>
          </a:stretch>
        </p:blipFill>
        <p:spPr>
          <a:xfrm>
            <a:off x="582021" y="2201856"/>
            <a:ext cx="6275979" cy="3966539"/>
          </a:xfrm>
          <a:prstGeom prst="rect">
            <a:avLst/>
          </a:prstGeom>
        </p:spPr>
      </p:pic>
    </p:spTree>
    <p:extLst>
      <p:ext uri="{BB962C8B-B14F-4D97-AF65-F5344CB8AC3E}">
        <p14:creationId xmlns:p14="http://schemas.microsoft.com/office/powerpoint/2010/main" val="2022393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U-Boot Environment</a:t>
            </a:r>
            <a:endParaRPr lang="en-US" dirty="0"/>
          </a:p>
        </p:txBody>
      </p:sp>
      <p:pic>
        <p:nvPicPr>
          <p:cNvPr id="4" name="Picture 3"/>
          <p:cNvPicPr>
            <a:picLocks noChangeAspect="1"/>
          </p:cNvPicPr>
          <p:nvPr/>
        </p:nvPicPr>
        <p:blipFill>
          <a:blip r:embed="rId3"/>
          <a:stretch>
            <a:fillRect/>
          </a:stretch>
        </p:blipFill>
        <p:spPr>
          <a:xfrm>
            <a:off x="304800" y="1371600"/>
            <a:ext cx="7816145" cy="2209800"/>
          </a:xfrm>
          <a:prstGeom prst="rect">
            <a:avLst/>
          </a:prstGeom>
        </p:spPr>
      </p:pic>
      <p:sp>
        <p:nvSpPr>
          <p:cNvPr id="5" name="Rectangle 4"/>
          <p:cNvSpPr/>
          <p:nvPr/>
        </p:nvSpPr>
        <p:spPr>
          <a:xfrm>
            <a:off x="285750" y="3962400"/>
            <a:ext cx="8582025" cy="1384995"/>
          </a:xfrm>
          <a:prstGeom prst="rect">
            <a:avLst/>
          </a:prstGeom>
        </p:spPr>
        <p:txBody>
          <a:bodyPr wrap="square">
            <a:spAutoFit/>
          </a:bodyPr>
          <a:lstStyle/>
          <a:p>
            <a:r>
              <a:rPr lang="en-US" sz="1400" dirty="0" err="1" smtClean="0"/>
              <a:t>bitstream_image</a:t>
            </a:r>
            <a:r>
              <a:rPr lang="en-US" sz="1400" dirty="0" smtClean="0"/>
              <a:t>=</a:t>
            </a:r>
            <a:r>
              <a:rPr lang="en-US" sz="1400" dirty="0" err="1" smtClean="0"/>
              <a:t>system.bit</a:t>
            </a:r>
            <a:endParaRPr lang="en-US" sz="1400" dirty="0" smtClean="0"/>
          </a:p>
          <a:p>
            <a:r>
              <a:rPr lang="en-US" sz="1400" dirty="0" err="1" smtClean="0"/>
              <a:t>mmc_loadbit</a:t>
            </a:r>
            <a:r>
              <a:rPr lang="en-US" sz="1400" dirty="0" smtClean="0"/>
              <a:t>=echo </a:t>
            </a:r>
            <a:r>
              <a:rPr lang="en-US" sz="1400" dirty="0"/>
              <a:t>Loading bitstream from SD/MMC/</a:t>
            </a:r>
            <a:r>
              <a:rPr lang="en-US" sz="1400" dirty="0" err="1"/>
              <a:t>eMMC</a:t>
            </a:r>
            <a:r>
              <a:rPr lang="en-US" sz="1400" dirty="0"/>
              <a:t> to RAM.. &amp;&amp; </a:t>
            </a:r>
            <a:r>
              <a:rPr lang="en-US" sz="1400" dirty="0" err="1"/>
              <a:t>mmcinfo</a:t>
            </a:r>
            <a:r>
              <a:rPr lang="en-US" sz="1400" dirty="0"/>
              <a:t> &amp;&amp; load mmc 0 ${</a:t>
            </a:r>
            <a:r>
              <a:rPr lang="en-US" sz="1400" dirty="0" err="1"/>
              <a:t>loadbit_addr</a:t>
            </a:r>
            <a:r>
              <a:rPr lang="en-US" sz="1400" dirty="0"/>
              <a:t>} ${</a:t>
            </a:r>
            <a:r>
              <a:rPr lang="en-US" sz="1400" dirty="0" err="1"/>
              <a:t>bitstream_image</a:t>
            </a:r>
            <a:r>
              <a:rPr lang="en-US" sz="1400" dirty="0"/>
              <a:t>} &amp;&amp; </a:t>
            </a:r>
            <a:r>
              <a:rPr lang="en-US" sz="1400" dirty="0" err="1"/>
              <a:t>fpga</a:t>
            </a:r>
            <a:r>
              <a:rPr lang="en-US" sz="1400" dirty="0"/>
              <a:t> </a:t>
            </a:r>
            <a:r>
              <a:rPr lang="en-US" sz="1400" dirty="0" err="1"/>
              <a:t>loadb</a:t>
            </a:r>
            <a:r>
              <a:rPr lang="en-US" sz="1400" dirty="0"/>
              <a:t> 0 ${</a:t>
            </a:r>
            <a:r>
              <a:rPr lang="en-US" sz="1400" dirty="0" err="1"/>
              <a:t>loadbit_addr</a:t>
            </a:r>
            <a:r>
              <a:rPr lang="en-US" sz="1400" dirty="0"/>
              <a:t>} ${</a:t>
            </a:r>
            <a:r>
              <a:rPr lang="en-US" sz="1400" dirty="0" err="1"/>
              <a:t>filesize</a:t>
            </a:r>
            <a:r>
              <a:rPr lang="en-US" sz="1400" dirty="0" smtClean="0"/>
              <a:t>}</a:t>
            </a:r>
          </a:p>
          <a:p>
            <a:r>
              <a:rPr lang="en-US" sz="1400" dirty="0" err="1" smtClean="0"/>
              <a:t>sd_bitstream_existence_test</a:t>
            </a:r>
            <a:r>
              <a:rPr lang="en-US" sz="1400" dirty="0" smtClean="0"/>
              <a:t>=test </a:t>
            </a:r>
            <a:r>
              <a:rPr lang="en-US" sz="1400" dirty="0"/>
              <a:t>-e mmc 0 /${</a:t>
            </a:r>
            <a:r>
              <a:rPr lang="en-US" sz="1400" dirty="0" err="1"/>
              <a:t>bitstream_image</a:t>
            </a:r>
            <a:r>
              <a:rPr lang="en-US" sz="1400" dirty="0" smtClean="0"/>
              <a:t>}</a:t>
            </a:r>
          </a:p>
          <a:p>
            <a:r>
              <a:rPr lang="en-US" sz="1400" dirty="0" err="1" smtClean="0"/>
              <a:t>uenvcmd</a:t>
            </a:r>
            <a:r>
              <a:rPr lang="en-US" sz="1400" dirty="0" smtClean="0"/>
              <a:t>=if </a:t>
            </a:r>
            <a:r>
              <a:rPr lang="en-US" sz="1400" dirty="0"/>
              <a:t>run </a:t>
            </a:r>
            <a:r>
              <a:rPr lang="en-US" sz="1400" dirty="0" err="1"/>
              <a:t>sd_bitstream_existence_test</a:t>
            </a:r>
            <a:r>
              <a:rPr lang="en-US" sz="1400" dirty="0"/>
              <a:t>; then run </a:t>
            </a:r>
            <a:r>
              <a:rPr lang="en-US" sz="1400" dirty="0" err="1"/>
              <a:t>mmc_loadbit</a:t>
            </a:r>
            <a:r>
              <a:rPr lang="en-US" sz="1400" dirty="0"/>
              <a:t>; fi;</a:t>
            </a:r>
          </a:p>
        </p:txBody>
      </p:sp>
    </p:spTree>
    <p:extLst>
      <p:ext uri="{BB962C8B-B14F-4D97-AF65-F5344CB8AC3E}">
        <p14:creationId xmlns:p14="http://schemas.microsoft.com/office/powerpoint/2010/main" val="1548898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System Image</a:t>
            </a:r>
            <a:endParaRPr lang="en-US" dirty="0"/>
          </a:p>
        </p:txBody>
      </p:sp>
      <p:grpSp>
        <p:nvGrpSpPr>
          <p:cNvPr id="3" name="Group 2"/>
          <p:cNvGrpSpPr/>
          <p:nvPr/>
        </p:nvGrpSpPr>
        <p:grpSpPr>
          <a:xfrm>
            <a:off x="-411189" y="2743200"/>
            <a:ext cx="4887939" cy="2844800"/>
            <a:chOff x="-228600" y="1447800"/>
            <a:chExt cx="4887939" cy="2844800"/>
          </a:xfrm>
        </p:grpSpPr>
        <p:grpSp>
          <p:nvGrpSpPr>
            <p:cNvPr id="4" name="Group 3"/>
            <p:cNvGrpSpPr/>
            <p:nvPr/>
          </p:nvGrpSpPr>
          <p:grpSpPr>
            <a:xfrm>
              <a:off x="-228600" y="1447800"/>
              <a:ext cx="4038600" cy="2844800"/>
              <a:chOff x="1538997" y="1371600"/>
              <a:chExt cx="6096000" cy="4064000"/>
            </a:xfrm>
          </p:grpSpPr>
          <p:graphicFrame>
            <p:nvGraphicFramePr>
              <p:cNvPr id="7" name="Diagram 6"/>
              <p:cNvGraphicFramePr/>
              <p:nvPr>
                <p:extLst>
                  <p:ext uri="{D42A27DB-BD31-4B8C-83A1-F6EECF244321}">
                    <p14:modId xmlns:p14="http://schemas.microsoft.com/office/powerpoint/2010/main" val="4162190510"/>
                  </p:ext>
                </p:extLst>
              </p:nvPr>
            </p:nvGraphicFramePr>
            <p:xfrm>
              <a:off x="1538997" y="1371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Binary File by mih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2600" y="4597400"/>
                <a:ext cx="766604" cy="838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3048000" y="2485479"/>
              <a:ext cx="1611339" cy="769441"/>
            </a:xfrm>
            <a:prstGeom prst="rect">
              <a:avLst/>
            </a:prstGeom>
            <a:noFill/>
            <a:ln>
              <a:solidFill>
                <a:schemeClr val="accent1"/>
              </a:solidFill>
            </a:ln>
          </p:spPr>
          <p:txBody>
            <a:bodyPr wrap="none" rtlCol="0">
              <a:spAutoFit/>
            </a:bodyPr>
            <a:lstStyle/>
            <a:p>
              <a:pPr algn="ctr"/>
              <a:r>
                <a:rPr lang="en-US" sz="2200" dirty="0" smtClean="0">
                  <a:latin typeface="Arial" pitchFamily="34" charset="0"/>
                  <a:cs typeface="Arial" pitchFamily="34" charset="0"/>
                </a:rPr>
                <a:t>Xilinx SDK</a:t>
              </a:r>
            </a:p>
            <a:p>
              <a:pPr algn="ctr"/>
              <a:r>
                <a:rPr lang="en-US" sz="2200" dirty="0" smtClean="0">
                  <a:latin typeface="Arial" pitchFamily="34" charset="0"/>
                  <a:cs typeface="Arial" pitchFamily="34" charset="0"/>
                </a:rPr>
                <a:t>(</a:t>
              </a:r>
              <a:r>
                <a:rPr lang="en-US" sz="2200" dirty="0" err="1" smtClean="0">
                  <a:latin typeface="Arial" pitchFamily="34" charset="0"/>
                  <a:cs typeface="Arial" pitchFamily="34" charset="0"/>
                </a:rPr>
                <a:t>Bootgen</a:t>
              </a:r>
              <a:r>
                <a:rPr lang="en-US" sz="2200" dirty="0" smtClean="0">
                  <a:latin typeface="Arial" pitchFamily="34" charset="0"/>
                  <a:cs typeface="Arial" pitchFamily="34" charset="0"/>
                </a:rPr>
                <a:t>)</a:t>
              </a:r>
              <a:endParaRPr lang="en-US" sz="2200" dirty="0">
                <a:latin typeface="Arial" pitchFamily="34" charset="0"/>
                <a:cs typeface="Arial" pitchFamily="34" charset="0"/>
              </a:endParaRPr>
            </a:p>
          </p:txBody>
        </p:sp>
        <p:cxnSp>
          <p:nvCxnSpPr>
            <p:cNvPr id="6" name="Straight Connector 5"/>
            <p:cNvCxnSpPr>
              <a:stCxn id="5" idx="1"/>
            </p:cNvCxnSpPr>
            <p:nvPr/>
          </p:nvCxnSpPr>
          <p:spPr>
            <a:xfrm flipH="1" flipV="1">
              <a:off x="2438400" y="2870199"/>
              <a:ext cx="609600" cy="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a:blip r:embed="rId9"/>
          <a:stretch>
            <a:fillRect/>
          </a:stretch>
        </p:blipFill>
        <p:spPr>
          <a:xfrm>
            <a:off x="3429000" y="1600200"/>
            <a:ext cx="5457143" cy="1542857"/>
          </a:xfrm>
          <a:prstGeom prst="rect">
            <a:avLst/>
          </a:prstGeom>
        </p:spPr>
      </p:pic>
    </p:spTree>
    <p:extLst>
      <p:ext uri="{BB962C8B-B14F-4D97-AF65-F5344CB8AC3E}">
        <p14:creationId xmlns:p14="http://schemas.microsoft.com/office/powerpoint/2010/main" val="134627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Tree (1)</a:t>
            </a:r>
            <a:endParaRPr lang="en-US" dirty="0"/>
          </a:p>
        </p:txBody>
      </p:sp>
      <p:pic>
        <p:nvPicPr>
          <p:cNvPr id="4" name="Picture 3"/>
          <p:cNvPicPr>
            <a:picLocks noChangeAspect="1"/>
          </p:cNvPicPr>
          <p:nvPr/>
        </p:nvPicPr>
        <p:blipFill rotWithShape="1">
          <a:blip r:embed="rId3"/>
          <a:srcRect r="-213"/>
          <a:stretch/>
        </p:blipFill>
        <p:spPr>
          <a:xfrm>
            <a:off x="1389292" y="3873188"/>
            <a:ext cx="5468708" cy="1542857"/>
          </a:xfrm>
          <a:prstGeom prst="rect">
            <a:avLst/>
          </a:prstGeom>
        </p:spPr>
      </p:pic>
      <p:grpSp>
        <p:nvGrpSpPr>
          <p:cNvPr id="3" name="Group 2"/>
          <p:cNvGrpSpPr/>
          <p:nvPr/>
        </p:nvGrpSpPr>
        <p:grpSpPr>
          <a:xfrm>
            <a:off x="1676400" y="1701800"/>
            <a:ext cx="4325032" cy="2057400"/>
            <a:chOff x="457200" y="4599446"/>
            <a:chExt cx="3258232" cy="1460972"/>
          </a:xfrm>
        </p:grpSpPr>
        <p:grpSp>
          <p:nvGrpSpPr>
            <p:cNvPr id="7" name="Group 6"/>
            <p:cNvGrpSpPr/>
            <p:nvPr/>
          </p:nvGrpSpPr>
          <p:grpSpPr>
            <a:xfrm>
              <a:off x="457200" y="4599446"/>
              <a:ext cx="914400" cy="1410559"/>
              <a:chOff x="457200" y="4599446"/>
              <a:chExt cx="914400" cy="1410559"/>
            </a:xfrm>
          </p:grpSpPr>
          <p:pic>
            <p:nvPicPr>
              <p:cNvPr id="19458" name="Picture 2" descr="Text file icon by gsagri0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599446"/>
                <a:ext cx="914400" cy="10555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1500" y="5579118"/>
                <a:ext cx="685800" cy="430887"/>
              </a:xfrm>
              <a:prstGeom prst="rect">
                <a:avLst/>
              </a:prstGeom>
              <a:noFill/>
            </p:spPr>
            <p:txBody>
              <a:bodyPr wrap="square" rtlCol="0">
                <a:spAutoFit/>
              </a:bodyPr>
              <a:lstStyle/>
              <a:p>
                <a:pPr algn="ctr"/>
                <a:r>
                  <a:rPr lang="en-US" sz="2200" dirty="0" smtClean="0">
                    <a:latin typeface="Arial" pitchFamily="34" charset="0"/>
                    <a:cs typeface="Arial" pitchFamily="34" charset="0"/>
                  </a:rPr>
                  <a:t>.</a:t>
                </a:r>
                <a:r>
                  <a:rPr lang="en-US" sz="2200" dirty="0" err="1" smtClean="0">
                    <a:latin typeface="Arial" pitchFamily="34" charset="0"/>
                    <a:cs typeface="Arial" pitchFamily="34" charset="0"/>
                  </a:rPr>
                  <a:t>dts</a:t>
                </a:r>
                <a:endParaRPr lang="en-US" sz="2200" dirty="0">
                  <a:latin typeface="Arial" pitchFamily="34" charset="0"/>
                  <a:cs typeface="Arial" pitchFamily="34" charset="0"/>
                </a:endParaRPr>
              </a:p>
            </p:txBody>
          </p:sp>
        </p:grpSp>
        <p:grpSp>
          <p:nvGrpSpPr>
            <p:cNvPr id="9" name="Group 8"/>
            <p:cNvGrpSpPr/>
            <p:nvPr/>
          </p:nvGrpSpPr>
          <p:grpSpPr>
            <a:xfrm>
              <a:off x="2829607" y="4606151"/>
              <a:ext cx="885825" cy="1454267"/>
              <a:chOff x="4052887" y="4555738"/>
              <a:chExt cx="885825" cy="1454267"/>
            </a:xfrm>
          </p:grpSpPr>
          <p:pic>
            <p:nvPicPr>
              <p:cNvPr id="6" name="Picture 2" descr="Binary File by mih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2887" y="4555738"/>
                <a:ext cx="885825" cy="10233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02892" y="5579118"/>
                <a:ext cx="785813" cy="430887"/>
              </a:xfrm>
              <a:prstGeom prst="rect">
                <a:avLst/>
              </a:prstGeom>
              <a:noFill/>
            </p:spPr>
            <p:txBody>
              <a:bodyPr wrap="square" rtlCol="0">
                <a:spAutoFit/>
              </a:bodyPr>
              <a:lstStyle/>
              <a:p>
                <a:pPr algn="ctr"/>
                <a:r>
                  <a:rPr lang="en-US" sz="2200" dirty="0" smtClean="0">
                    <a:latin typeface="Arial" pitchFamily="34" charset="0"/>
                    <a:cs typeface="Arial" pitchFamily="34" charset="0"/>
                  </a:rPr>
                  <a:t>.</a:t>
                </a:r>
                <a:r>
                  <a:rPr lang="en-US" sz="2200" dirty="0" err="1" smtClean="0">
                    <a:latin typeface="Arial" pitchFamily="34" charset="0"/>
                    <a:cs typeface="Arial" pitchFamily="34" charset="0"/>
                  </a:rPr>
                  <a:t>dtb</a:t>
                </a:r>
                <a:endParaRPr lang="en-US" sz="2200" dirty="0">
                  <a:latin typeface="Arial" pitchFamily="34" charset="0"/>
                  <a:cs typeface="Arial" pitchFamily="34" charset="0"/>
                </a:endParaRPr>
              </a:p>
            </p:txBody>
          </p:sp>
        </p:grpSp>
        <p:sp>
          <p:nvSpPr>
            <p:cNvPr id="10" name="Right Arrow 9"/>
            <p:cNvSpPr/>
            <p:nvPr/>
          </p:nvSpPr>
          <p:spPr>
            <a:xfrm>
              <a:off x="1524000" y="4876800"/>
              <a:ext cx="1247476" cy="533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DTC</a:t>
              </a:r>
            </a:p>
          </p:txBody>
        </p:sp>
      </p:grpSp>
    </p:spTree>
    <p:extLst>
      <p:ext uri="{BB962C8B-B14F-4D97-AF65-F5344CB8AC3E}">
        <p14:creationId xmlns:p14="http://schemas.microsoft.com/office/powerpoint/2010/main" val="214158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C:\Users\mfornero\AppData\Local\Temp\SNAGHTMLecbc06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371600"/>
            <a:ext cx="6034215" cy="4191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Linux Device Tree (2)</a:t>
            </a:r>
            <a:endParaRPr lang="en-US" dirty="0"/>
          </a:p>
        </p:txBody>
      </p:sp>
    </p:spTree>
    <p:extLst>
      <p:ext uri="{BB962C8B-B14F-4D97-AF65-F5344CB8AC3E}">
        <p14:creationId xmlns:p14="http://schemas.microsoft.com/office/powerpoint/2010/main" val="4010741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Drivers</a:t>
            </a:r>
            <a:endParaRPr lang="en-US" dirty="0"/>
          </a:p>
        </p:txBody>
      </p:sp>
      <p:pic>
        <p:nvPicPr>
          <p:cNvPr id="4" name="Picture 3"/>
          <p:cNvPicPr>
            <a:picLocks noChangeAspect="1"/>
          </p:cNvPicPr>
          <p:nvPr/>
        </p:nvPicPr>
        <p:blipFill rotWithShape="1">
          <a:blip r:embed="rId3"/>
          <a:srcRect t="19049" r="18421"/>
          <a:stretch/>
        </p:blipFill>
        <p:spPr>
          <a:xfrm>
            <a:off x="272001" y="2362200"/>
            <a:ext cx="6033521" cy="3785847"/>
          </a:xfrm>
          <a:prstGeom prst="rect">
            <a:avLst/>
          </a:prstGeom>
        </p:spPr>
      </p:pic>
      <p:pic>
        <p:nvPicPr>
          <p:cNvPr id="3" name="Picture 2"/>
          <p:cNvPicPr>
            <a:picLocks noChangeAspect="1"/>
          </p:cNvPicPr>
          <p:nvPr/>
        </p:nvPicPr>
        <p:blipFill rotWithShape="1">
          <a:blip r:embed="rId4"/>
          <a:srcRect t="35184" r="33244"/>
          <a:stretch/>
        </p:blipFill>
        <p:spPr>
          <a:xfrm>
            <a:off x="5257800" y="1124724"/>
            <a:ext cx="3642972" cy="1000028"/>
          </a:xfrm>
          <a:prstGeom prst="rect">
            <a:avLst/>
          </a:prstGeom>
        </p:spPr>
      </p:pic>
    </p:spTree>
    <p:extLst>
      <p:ext uri="{BB962C8B-B14F-4D97-AF65-F5344CB8AC3E}">
        <p14:creationId xmlns:p14="http://schemas.microsoft.com/office/powerpoint/2010/main" val="803477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r>
              <a:rPr lang="en-US" dirty="0" err="1" smtClean="0"/>
              <a:t>Init</a:t>
            </a:r>
            <a:r>
              <a:rPr lang="en-US" dirty="0" smtClean="0"/>
              <a:t> Script</a:t>
            </a:r>
            <a:endParaRPr lang="en-US" dirty="0"/>
          </a:p>
        </p:txBody>
      </p:sp>
      <p:pic>
        <p:nvPicPr>
          <p:cNvPr id="3" name="Picture 2"/>
          <p:cNvPicPr>
            <a:picLocks noChangeAspect="1"/>
          </p:cNvPicPr>
          <p:nvPr/>
        </p:nvPicPr>
        <p:blipFill>
          <a:blip r:embed="rId3"/>
          <a:stretch>
            <a:fillRect/>
          </a:stretch>
        </p:blipFill>
        <p:spPr>
          <a:xfrm>
            <a:off x="3276600" y="4800600"/>
            <a:ext cx="5457143" cy="1542857"/>
          </a:xfrm>
          <a:prstGeom prst="rect">
            <a:avLst/>
          </a:prstGeom>
        </p:spPr>
      </p:pic>
      <p:pic>
        <p:nvPicPr>
          <p:cNvPr id="4" name="Picture 3"/>
          <p:cNvPicPr>
            <a:picLocks noChangeAspect="1"/>
          </p:cNvPicPr>
          <p:nvPr/>
        </p:nvPicPr>
        <p:blipFill rotWithShape="1">
          <a:blip r:embed="rId4"/>
          <a:srcRect b="10977"/>
          <a:stretch/>
        </p:blipFill>
        <p:spPr>
          <a:xfrm>
            <a:off x="228600" y="1371600"/>
            <a:ext cx="5666667" cy="3281132"/>
          </a:xfrm>
          <a:prstGeom prst="rect">
            <a:avLst/>
          </a:prstGeom>
        </p:spPr>
      </p:pic>
    </p:spTree>
    <p:extLst>
      <p:ext uri="{BB962C8B-B14F-4D97-AF65-F5344CB8AC3E}">
        <p14:creationId xmlns:p14="http://schemas.microsoft.com/office/powerpoint/2010/main" val="2993599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Outline</a:t>
            </a:r>
            <a:endParaRPr lang="en-US" dirty="0"/>
          </a:p>
        </p:txBody>
      </p:sp>
      <p:sp>
        <p:nvSpPr>
          <p:cNvPr id="5" name="Text Placeholder 4"/>
          <p:cNvSpPr>
            <a:spLocks noGrp="1"/>
          </p:cNvSpPr>
          <p:nvPr>
            <p:ph type="body" sz="quarter" idx="10"/>
          </p:nvPr>
        </p:nvSpPr>
        <p:spPr/>
        <p:txBody>
          <a:bodyPr/>
          <a:lstStyle/>
          <a:p>
            <a:r>
              <a:rPr lang="en-US" dirty="0" smtClean="0"/>
              <a:t>Elements of a Zynq System</a:t>
            </a:r>
          </a:p>
          <a:p>
            <a:r>
              <a:rPr lang="en-US" dirty="0" smtClean="0"/>
              <a:t>Boot Process Overview</a:t>
            </a:r>
          </a:p>
          <a:p>
            <a:r>
              <a:rPr lang="en-US" dirty="0"/>
              <a:t>Zynq Image Overview</a:t>
            </a:r>
          </a:p>
          <a:p>
            <a:r>
              <a:rPr lang="en-US" dirty="0" smtClean="0"/>
              <a:t>System Customization</a:t>
            </a:r>
            <a:endParaRPr lang="en-US" dirty="0"/>
          </a:p>
        </p:txBody>
      </p:sp>
    </p:spTree>
    <p:extLst>
      <p:ext uri="{BB962C8B-B14F-4D97-AF65-F5344CB8AC3E}">
        <p14:creationId xmlns:p14="http://schemas.microsoft.com/office/powerpoint/2010/main" val="829288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Libraries</a:t>
            </a:r>
            <a:endParaRPr lang="en-US" dirty="0"/>
          </a:p>
        </p:txBody>
      </p:sp>
      <p:pic>
        <p:nvPicPr>
          <p:cNvPr id="5" name="Picture 4"/>
          <p:cNvPicPr>
            <a:picLocks noChangeAspect="1"/>
          </p:cNvPicPr>
          <p:nvPr/>
        </p:nvPicPr>
        <p:blipFill rotWithShape="1">
          <a:blip r:embed="rId3"/>
          <a:srcRect t="12214" r="31977"/>
          <a:stretch/>
        </p:blipFill>
        <p:spPr>
          <a:xfrm>
            <a:off x="457200" y="2077233"/>
            <a:ext cx="5715000" cy="4226638"/>
          </a:xfrm>
          <a:prstGeom prst="rect">
            <a:avLst/>
          </a:prstGeom>
        </p:spPr>
      </p:pic>
      <p:pic>
        <p:nvPicPr>
          <p:cNvPr id="6" name="Picture 5"/>
          <p:cNvPicPr>
            <a:picLocks noChangeAspect="1"/>
          </p:cNvPicPr>
          <p:nvPr/>
        </p:nvPicPr>
        <p:blipFill rotWithShape="1">
          <a:blip r:embed="rId4"/>
          <a:srcRect t="36785" r="30645"/>
          <a:stretch/>
        </p:blipFill>
        <p:spPr>
          <a:xfrm>
            <a:off x="5410200" y="1130300"/>
            <a:ext cx="3276599" cy="844357"/>
          </a:xfrm>
          <a:prstGeom prst="rect">
            <a:avLst/>
          </a:prstGeom>
        </p:spPr>
      </p:pic>
    </p:spTree>
    <p:extLst>
      <p:ext uri="{BB962C8B-B14F-4D97-AF65-F5344CB8AC3E}">
        <p14:creationId xmlns:p14="http://schemas.microsoft.com/office/powerpoint/2010/main" val="3758058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Students will gain an understanding of:</a:t>
            </a:r>
          </a:p>
          <a:p>
            <a:r>
              <a:rPr lang="en-US" dirty="0" smtClean="0"/>
              <a:t>The software components of a Zynq</a:t>
            </a:r>
            <a:r>
              <a:rPr lang="en-US" baseline="30000" dirty="0" smtClean="0"/>
              <a:t>®</a:t>
            </a:r>
            <a:r>
              <a:rPr lang="en-US" dirty="0" smtClean="0"/>
              <a:t> system</a:t>
            </a:r>
          </a:p>
          <a:p>
            <a:r>
              <a:rPr lang="en-US" dirty="0" smtClean="0"/>
              <a:t>How the components are created</a:t>
            </a:r>
          </a:p>
          <a:p>
            <a:r>
              <a:rPr lang="en-US" dirty="0" smtClean="0"/>
              <a:t>What can be customized and where</a:t>
            </a:r>
          </a:p>
          <a:p>
            <a:r>
              <a:rPr lang="en-US" dirty="0" smtClean="0"/>
              <a:t>How the components are combined to form a system image</a:t>
            </a:r>
          </a:p>
          <a:p>
            <a:endParaRPr lang="en-US" dirty="0"/>
          </a:p>
        </p:txBody>
      </p:sp>
    </p:spTree>
    <p:extLst>
      <p:ext uri="{BB962C8B-B14F-4D97-AF65-F5344CB8AC3E}">
        <p14:creationId xmlns:p14="http://schemas.microsoft.com/office/powerpoint/2010/main" val="1662628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a Zynq System</a:t>
            </a:r>
            <a:endParaRPr lang="en-US" dirty="0"/>
          </a:p>
        </p:txBody>
      </p:sp>
      <p:graphicFrame>
        <p:nvGraphicFramePr>
          <p:cNvPr id="2" name="Diagram 1"/>
          <p:cNvGraphicFramePr/>
          <p:nvPr>
            <p:extLst>
              <p:ext uri="{D42A27DB-BD31-4B8C-83A1-F6EECF244321}">
                <p14:modId xmlns:p14="http://schemas.microsoft.com/office/powerpoint/2010/main" val="2240105137"/>
              </p:ext>
            </p:extLst>
          </p:nvPr>
        </p:nvGraphicFramePr>
        <p:xfrm>
          <a:off x="2209800" y="1447800"/>
          <a:ext cx="6705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6" name="Group 15"/>
          <p:cNvGrpSpPr/>
          <p:nvPr/>
        </p:nvGrpSpPr>
        <p:grpSpPr>
          <a:xfrm>
            <a:off x="221921" y="2590800"/>
            <a:ext cx="1987879" cy="3352800"/>
            <a:chOff x="0" y="2471240"/>
            <a:chExt cx="1987879" cy="3040560"/>
          </a:xfrm>
        </p:grpSpPr>
        <p:sp>
          <p:nvSpPr>
            <p:cNvPr id="13" name="Right Arrow 12"/>
            <p:cNvSpPr/>
            <p:nvPr/>
          </p:nvSpPr>
          <p:spPr>
            <a:xfrm rot="5400000">
              <a:off x="86599" y="3610520"/>
              <a:ext cx="3040559" cy="7620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
          <p:nvSpPr>
            <p:cNvPr id="14" name="TextBox 13"/>
            <p:cNvSpPr txBox="1"/>
            <p:nvPr/>
          </p:nvSpPr>
          <p:spPr>
            <a:xfrm>
              <a:off x="0" y="4742359"/>
              <a:ext cx="1236236" cy="769441"/>
            </a:xfrm>
            <a:prstGeom prst="rect">
              <a:avLst/>
            </a:prstGeom>
            <a:noFill/>
          </p:spPr>
          <p:txBody>
            <a:bodyPr wrap="none" rtlCol="0">
              <a:spAutoFit/>
            </a:bodyPr>
            <a:lstStyle/>
            <a:p>
              <a:pPr algn="ctr"/>
              <a:r>
                <a:rPr lang="en-US" sz="2200" dirty="0" smtClean="0">
                  <a:latin typeface="Arial" pitchFamily="34" charset="0"/>
                  <a:cs typeface="Arial" pitchFamily="34" charset="0"/>
                </a:rPr>
                <a:t>Most</a:t>
              </a:r>
            </a:p>
            <a:p>
              <a:pPr algn="ctr"/>
              <a:r>
                <a:rPr lang="en-US" sz="2200" dirty="0" smtClean="0">
                  <a:latin typeface="Arial" pitchFamily="34" charset="0"/>
                  <a:cs typeface="Arial" pitchFamily="34" charset="0"/>
                </a:rPr>
                <a:t>Generic</a:t>
              </a:r>
              <a:endParaRPr lang="en-US" sz="2200" dirty="0">
                <a:latin typeface="Arial" pitchFamily="34" charset="0"/>
                <a:cs typeface="Arial" pitchFamily="34" charset="0"/>
              </a:endParaRPr>
            </a:p>
          </p:txBody>
        </p:sp>
        <p:sp>
          <p:nvSpPr>
            <p:cNvPr id="15" name="TextBox 14"/>
            <p:cNvSpPr txBox="1"/>
            <p:nvPr/>
          </p:nvSpPr>
          <p:spPr>
            <a:xfrm>
              <a:off x="0" y="2471240"/>
              <a:ext cx="1236236" cy="769441"/>
            </a:xfrm>
            <a:prstGeom prst="rect">
              <a:avLst/>
            </a:prstGeom>
            <a:noFill/>
          </p:spPr>
          <p:txBody>
            <a:bodyPr wrap="none" rtlCol="0">
              <a:spAutoFit/>
            </a:bodyPr>
            <a:lstStyle/>
            <a:p>
              <a:pPr algn="ctr"/>
              <a:r>
                <a:rPr lang="en-US" sz="2200" dirty="0" smtClean="0">
                  <a:latin typeface="Arial" pitchFamily="34" charset="0"/>
                  <a:cs typeface="Arial" pitchFamily="34" charset="0"/>
                </a:rPr>
                <a:t>Least</a:t>
              </a:r>
            </a:p>
            <a:p>
              <a:pPr algn="ctr"/>
              <a:r>
                <a:rPr lang="en-US" sz="2200" dirty="0" smtClean="0">
                  <a:latin typeface="Arial" pitchFamily="34" charset="0"/>
                  <a:cs typeface="Arial" pitchFamily="34" charset="0"/>
                </a:rPr>
                <a:t>Generic</a:t>
              </a:r>
              <a:endParaRPr lang="en-US" sz="2200" dirty="0">
                <a:latin typeface="Arial" pitchFamily="34" charset="0"/>
                <a:cs typeface="Arial" pitchFamily="34" charset="0"/>
              </a:endParaRPr>
            </a:p>
          </p:txBody>
        </p:sp>
      </p:grpSp>
    </p:spTree>
    <p:extLst>
      <p:ext uri="{BB962C8B-B14F-4D97-AF65-F5344CB8AC3E}">
        <p14:creationId xmlns:p14="http://schemas.microsoft.com/office/powerpoint/2010/main" val="2701188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Zynq Boot Process</a:t>
            </a:r>
            <a:endParaRPr lang="en-US" dirty="0"/>
          </a:p>
        </p:txBody>
      </p:sp>
      <p:graphicFrame>
        <p:nvGraphicFramePr>
          <p:cNvPr id="5" name="Diagram 4"/>
          <p:cNvGraphicFramePr/>
          <p:nvPr>
            <p:extLst>
              <p:ext uri="{D42A27DB-BD31-4B8C-83A1-F6EECF244321}">
                <p14:modId xmlns:p14="http://schemas.microsoft.com/office/powerpoint/2010/main" val="363189942"/>
              </p:ext>
            </p:extLst>
          </p:nvPr>
        </p:nvGraphicFramePr>
        <p:xfrm>
          <a:off x="457200" y="1371600"/>
          <a:ext cx="8153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4274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Zynq Image Overview</a:t>
            </a:r>
            <a:endParaRPr lang="en-US" dirty="0"/>
          </a:p>
        </p:txBody>
      </p:sp>
      <p:pic>
        <p:nvPicPr>
          <p:cNvPr id="13316" name="Picture 4" descr="SD card by speciwo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6994" y="1600200"/>
            <a:ext cx="697611" cy="9144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4"/>
          <a:stretch>
            <a:fillRect/>
          </a:stretch>
        </p:blipFill>
        <p:spPr>
          <a:xfrm>
            <a:off x="228600" y="2743200"/>
            <a:ext cx="8355190" cy="2362200"/>
          </a:xfrm>
          <a:prstGeom prst="rect">
            <a:avLst/>
          </a:prstGeom>
        </p:spPr>
      </p:pic>
    </p:spTree>
    <p:extLst>
      <p:ext uri="{BB962C8B-B14F-4D97-AF65-F5344CB8AC3E}">
        <p14:creationId xmlns:p14="http://schemas.microsoft.com/office/powerpoint/2010/main" val="2147027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Zynq</a:t>
            </a:r>
            <a:r>
              <a:rPr lang="en-US" dirty="0" smtClean="0"/>
              <a:t> Image Customization (1)</a:t>
            </a:r>
            <a:endParaRPr lang="en-US" dirty="0"/>
          </a:p>
        </p:txBody>
      </p:sp>
      <p:sp>
        <p:nvSpPr>
          <p:cNvPr id="4" name="Text Placeholder 3"/>
          <p:cNvSpPr>
            <a:spLocks noGrp="1"/>
          </p:cNvSpPr>
          <p:nvPr>
            <p:ph type="body" sz="quarter" idx="10"/>
          </p:nvPr>
        </p:nvSpPr>
        <p:spPr/>
        <p:txBody>
          <a:bodyPr/>
          <a:lstStyle/>
          <a:p>
            <a:r>
              <a:rPr lang="en-US" dirty="0"/>
              <a:t>Motivation</a:t>
            </a:r>
          </a:p>
          <a:p>
            <a:pPr lvl="1"/>
            <a:r>
              <a:rPr lang="en-US" dirty="0" smtClean="0"/>
              <a:t>Need to interact with a new hardware device (sensor, A/D, </a:t>
            </a:r>
            <a:r>
              <a:rPr lang="en-US" dirty="0" err="1" smtClean="0"/>
              <a:t>etc</a:t>
            </a:r>
            <a:r>
              <a:rPr lang="en-US" dirty="0" smtClean="0"/>
              <a:t>)</a:t>
            </a:r>
          </a:p>
          <a:p>
            <a:pPr lvl="1"/>
            <a:r>
              <a:rPr lang="en-US" dirty="0" smtClean="0"/>
              <a:t>Need to interact with 3</a:t>
            </a:r>
            <a:r>
              <a:rPr lang="en-US" baseline="30000" dirty="0" smtClean="0"/>
              <a:t>rd</a:t>
            </a:r>
            <a:r>
              <a:rPr lang="en-US" dirty="0" smtClean="0"/>
              <a:t> party software (libraries, </a:t>
            </a:r>
            <a:r>
              <a:rPr lang="en-US" dirty="0" err="1" smtClean="0"/>
              <a:t>etc</a:t>
            </a:r>
            <a:r>
              <a:rPr lang="en-US" dirty="0" smtClean="0"/>
              <a:t>)</a:t>
            </a:r>
          </a:p>
          <a:p>
            <a:pPr lvl="1"/>
            <a:r>
              <a:rPr lang="en-US" dirty="0" smtClean="0"/>
              <a:t>Need to add support for a new board</a:t>
            </a:r>
          </a:p>
          <a:p>
            <a:r>
              <a:rPr lang="en-US" dirty="0" smtClean="0"/>
              <a:t>Where we’re starting from</a:t>
            </a:r>
            <a:endParaRPr lang="en-US" dirty="0"/>
          </a:p>
          <a:p>
            <a:pPr lvl="1"/>
            <a:r>
              <a:rPr lang="en-US" dirty="0"/>
              <a:t>Default </a:t>
            </a:r>
            <a:r>
              <a:rPr lang="en-US" dirty="0" err="1"/>
              <a:t>Vivado</a:t>
            </a:r>
            <a:r>
              <a:rPr lang="en-US" dirty="0"/>
              <a:t> design</a:t>
            </a:r>
          </a:p>
          <a:p>
            <a:pPr lvl="1"/>
            <a:r>
              <a:rPr lang="en-US" dirty="0" smtClean="0"/>
              <a:t>Default Kernel </a:t>
            </a:r>
            <a:r>
              <a:rPr lang="en-US" dirty="0" err="1"/>
              <a:t>Config</a:t>
            </a:r>
            <a:endParaRPr lang="en-US" dirty="0"/>
          </a:p>
          <a:p>
            <a:pPr lvl="1"/>
            <a:r>
              <a:rPr lang="en-US" dirty="0" smtClean="0"/>
              <a:t>Default Buildroot </a:t>
            </a:r>
            <a:r>
              <a:rPr lang="en-US" dirty="0" err="1"/>
              <a:t>Config</a:t>
            </a:r>
            <a:endParaRPr lang="en-US" dirty="0"/>
          </a:p>
          <a:p>
            <a:endParaRPr lang="en-US" dirty="0"/>
          </a:p>
        </p:txBody>
      </p:sp>
    </p:spTree>
    <p:extLst>
      <p:ext uri="{BB962C8B-B14F-4D97-AF65-F5344CB8AC3E}">
        <p14:creationId xmlns:p14="http://schemas.microsoft.com/office/powerpoint/2010/main" val="3568739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Zynq</a:t>
            </a:r>
            <a:r>
              <a:rPr lang="en-US" dirty="0" smtClean="0"/>
              <a:t> Image Customization (2)</a:t>
            </a:r>
            <a:endParaRPr lang="en-US" dirty="0"/>
          </a:p>
        </p:txBody>
      </p:sp>
      <p:sp>
        <p:nvSpPr>
          <p:cNvPr id="4" name="Text Placeholder 3"/>
          <p:cNvSpPr>
            <a:spLocks noGrp="1"/>
          </p:cNvSpPr>
          <p:nvPr>
            <p:ph type="body" sz="quarter" idx="10"/>
          </p:nvPr>
        </p:nvSpPr>
        <p:spPr/>
        <p:txBody>
          <a:bodyPr/>
          <a:lstStyle/>
          <a:p>
            <a:r>
              <a:rPr lang="en-US" dirty="0"/>
              <a:t>Common </a:t>
            </a:r>
            <a:r>
              <a:rPr lang="en-US" dirty="0" smtClean="0"/>
              <a:t>Modifications</a:t>
            </a:r>
            <a:endParaRPr lang="en-US" dirty="0"/>
          </a:p>
          <a:p>
            <a:pPr lvl="1"/>
            <a:r>
              <a:rPr lang="en-US" dirty="0" err="1"/>
              <a:t>Vivado</a:t>
            </a:r>
            <a:r>
              <a:rPr lang="en-US" dirty="0" smtClean="0"/>
              <a:t>: FSBL / </a:t>
            </a:r>
            <a:r>
              <a:rPr lang="en-US" dirty="0" err="1" smtClean="0"/>
              <a:t>Bitsteam</a:t>
            </a:r>
            <a:endParaRPr lang="en-US" dirty="0"/>
          </a:p>
          <a:p>
            <a:pPr lvl="1"/>
            <a:r>
              <a:rPr lang="en-US" dirty="0" smtClean="0"/>
              <a:t>Linux: Drivers / Libraries / </a:t>
            </a:r>
            <a:r>
              <a:rPr lang="en-US" dirty="0" err="1" smtClean="0"/>
              <a:t>Init</a:t>
            </a:r>
            <a:r>
              <a:rPr lang="en-US" dirty="0" smtClean="0"/>
              <a:t> script</a:t>
            </a:r>
            <a:endParaRPr lang="en-US" dirty="0"/>
          </a:p>
          <a:p>
            <a:r>
              <a:rPr lang="en-US" dirty="0"/>
              <a:t>Uncommon </a:t>
            </a:r>
            <a:r>
              <a:rPr lang="en-US" dirty="0" smtClean="0"/>
              <a:t>Modifications</a:t>
            </a:r>
            <a:endParaRPr lang="en-US" dirty="0"/>
          </a:p>
          <a:p>
            <a:pPr lvl="1"/>
            <a:r>
              <a:rPr lang="en-US" dirty="0"/>
              <a:t>U-Boot</a:t>
            </a:r>
            <a:r>
              <a:rPr lang="en-US" dirty="0" smtClean="0"/>
              <a:t>: Boot device control</a:t>
            </a:r>
            <a:endParaRPr lang="en-US" dirty="0"/>
          </a:p>
          <a:p>
            <a:endParaRPr lang="en-US" dirty="0"/>
          </a:p>
          <a:p>
            <a:endParaRPr lang="en-US" dirty="0"/>
          </a:p>
        </p:txBody>
      </p:sp>
    </p:spTree>
    <p:extLst>
      <p:ext uri="{BB962C8B-B14F-4D97-AF65-F5344CB8AC3E}">
        <p14:creationId xmlns:p14="http://schemas.microsoft.com/office/powerpoint/2010/main" val="2310326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FSBL: Customization in Vivado</a:t>
            </a:r>
            <a:endParaRPr lang="en-US" dirty="0"/>
          </a:p>
        </p:txBody>
      </p:sp>
      <p:pic>
        <p:nvPicPr>
          <p:cNvPr id="15362" name="Picture 2" descr="C:\Users\mfornero\AppData\Local\Temp\SNAGHTMLe6f6d3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71600"/>
            <a:ext cx="6571701" cy="510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04800" y="2667001"/>
            <a:ext cx="1942130" cy="2639304"/>
          </a:xfrm>
          <a:prstGeom prst="rect">
            <a:avLst/>
          </a:prstGeom>
        </p:spPr>
      </p:pic>
    </p:spTree>
    <p:extLst>
      <p:ext uri="{BB962C8B-B14F-4D97-AF65-F5344CB8AC3E}">
        <p14:creationId xmlns:p14="http://schemas.microsoft.com/office/powerpoint/2010/main" val="4124561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April2010">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Garamond"/>
        <a:font script="Hebr" typeface="Garamond"/>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Garamond"/>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Garamond"/>
        <a:font script="Hebr" typeface="Garamond"/>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Garamond"/>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main_template</Template>
  <TotalTime>7811</TotalTime>
  <Words>2937</Words>
  <Application>Microsoft Office PowerPoint</Application>
  <PresentationFormat>On-screen Show (4:3)</PresentationFormat>
  <Paragraphs>477</Paragraphs>
  <Slides>20</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Arial Unicode MS</vt:lpstr>
      <vt:lpstr>Arial</vt:lpstr>
      <vt:lpstr>Calibri</vt:lpstr>
      <vt:lpstr>Courier New</vt:lpstr>
      <vt:lpstr>Garamond</vt:lpstr>
      <vt:lpstr>Times New Roman</vt:lpstr>
      <vt:lpstr>Wingdings</vt:lpstr>
      <vt:lpstr>April2010</vt:lpstr>
      <vt:lpstr>Equation</vt:lpstr>
      <vt:lpstr>Zynq/Linux Training SKO 2016</vt:lpstr>
      <vt:lpstr>Outline</vt:lpstr>
      <vt:lpstr>Learning Outcomes</vt:lpstr>
      <vt:lpstr>Elements of a Zynq System</vt:lpstr>
      <vt:lpstr>Zynq Boot Process</vt:lpstr>
      <vt:lpstr>Zynq Image Overview</vt:lpstr>
      <vt:lpstr>Zynq Image Customization (1)</vt:lpstr>
      <vt:lpstr>Zynq Image Customization (2)</vt:lpstr>
      <vt:lpstr>FSBL: Customization in Vivado</vt:lpstr>
      <vt:lpstr>FSBL: Zynq Peripherals</vt:lpstr>
      <vt:lpstr>FSBL: Export Hardware</vt:lpstr>
      <vt:lpstr>FSBL: New SDK Application</vt:lpstr>
      <vt:lpstr>U-Boot Customization</vt:lpstr>
      <vt:lpstr>U-Boot Environment</vt:lpstr>
      <vt:lpstr>Creating a System Image</vt:lpstr>
      <vt:lpstr>Linux Device Tree (1)</vt:lpstr>
      <vt:lpstr>Linux Device Tree (2)</vt:lpstr>
      <vt:lpstr>Linux Kernel Drivers</vt:lpstr>
      <vt:lpstr>Linux Init Script</vt:lpstr>
      <vt:lpstr>Linux: Libraries</vt:lpstr>
    </vt:vector>
  </TitlesOfParts>
  <Company>MathWorks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Matt Fornero</dc:creator>
  <cp:lastModifiedBy>Matt Fornero</cp:lastModifiedBy>
  <cp:revision>77</cp:revision>
  <cp:lastPrinted>2002-02-05T21:02:36Z</cp:lastPrinted>
  <dcterms:created xsi:type="dcterms:W3CDTF">2015-12-14T16:56:54Z</dcterms:created>
  <dcterms:modified xsi:type="dcterms:W3CDTF">2016-01-25T00:52:07Z</dcterms:modified>
</cp:coreProperties>
</file>