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65" r:id="rId1"/>
  </p:sldMasterIdLst>
  <p:notesMasterIdLst>
    <p:notesMasterId r:id="rId31"/>
  </p:notesMasterIdLst>
  <p:handoutMasterIdLst>
    <p:handoutMasterId r:id="rId32"/>
  </p:handoutMasterIdLst>
  <p:sldIdLst>
    <p:sldId id="256" r:id="rId2"/>
    <p:sldId id="269" r:id="rId3"/>
    <p:sldId id="270" r:id="rId4"/>
    <p:sldId id="283" r:id="rId5"/>
    <p:sldId id="280" r:id="rId6"/>
    <p:sldId id="293" r:id="rId7"/>
    <p:sldId id="273" r:id="rId8"/>
    <p:sldId id="274" r:id="rId9"/>
    <p:sldId id="295" r:id="rId10"/>
    <p:sldId id="296" r:id="rId11"/>
    <p:sldId id="297" r:id="rId12"/>
    <p:sldId id="277" r:id="rId13"/>
    <p:sldId id="298" r:id="rId14"/>
    <p:sldId id="278" r:id="rId15"/>
    <p:sldId id="284" r:id="rId16"/>
    <p:sldId id="279" r:id="rId17"/>
    <p:sldId id="300" r:id="rId18"/>
    <p:sldId id="301" r:id="rId19"/>
    <p:sldId id="285" r:id="rId20"/>
    <p:sldId id="286" r:id="rId21"/>
    <p:sldId id="288" r:id="rId22"/>
    <p:sldId id="299" r:id="rId23"/>
    <p:sldId id="302" r:id="rId24"/>
    <p:sldId id="289" r:id="rId25"/>
    <p:sldId id="290" r:id="rId26"/>
    <p:sldId id="291" r:id="rId27"/>
    <p:sldId id="292" r:id="rId28"/>
    <p:sldId id="303" r:id="rId29"/>
    <p:sldId id="304" r:id="rId30"/>
  </p:sldIdLst>
  <p:sldSz cx="9144000" cy="6858000" type="screen4x3"/>
  <p:notesSz cx="9906000" cy="6794500"/>
  <p:defaultTextStyle>
    <a:defPPr>
      <a:defRPr lang="en-US"/>
    </a:defPPr>
    <a:lvl1pPr algn="l" rtl="0" fontAlgn="base">
      <a:spcBef>
        <a:spcPct val="0"/>
      </a:spcBef>
      <a:spcAft>
        <a:spcPct val="0"/>
      </a:spcAft>
      <a:defRPr b="1" kern="1200">
        <a:solidFill>
          <a:schemeClr val="tx1"/>
        </a:solidFill>
        <a:latin typeface="Courier New" pitchFamily="49" charset="0"/>
        <a:ea typeface="+mn-ea"/>
        <a:cs typeface="Arial" charset="0"/>
      </a:defRPr>
    </a:lvl1pPr>
    <a:lvl2pPr marL="457200" algn="l" rtl="0" fontAlgn="base">
      <a:spcBef>
        <a:spcPct val="0"/>
      </a:spcBef>
      <a:spcAft>
        <a:spcPct val="0"/>
      </a:spcAft>
      <a:defRPr b="1" kern="1200">
        <a:solidFill>
          <a:schemeClr val="tx1"/>
        </a:solidFill>
        <a:latin typeface="Courier New" pitchFamily="49" charset="0"/>
        <a:ea typeface="+mn-ea"/>
        <a:cs typeface="Arial" charset="0"/>
      </a:defRPr>
    </a:lvl2pPr>
    <a:lvl3pPr marL="914400" algn="l" rtl="0" fontAlgn="base">
      <a:spcBef>
        <a:spcPct val="0"/>
      </a:spcBef>
      <a:spcAft>
        <a:spcPct val="0"/>
      </a:spcAft>
      <a:defRPr b="1" kern="1200">
        <a:solidFill>
          <a:schemeClr val="tx1"/>
        </a:solidFill>
        <a:latin typeface="Courier New" pitchFamily="49" charset="0"/>
        <a:ea typeface="+mn-ea"/>
        <a:cs typeface="Arial" charset="0"/>
      </a:defRPr>
    </a:lvl3pPr>
    <a:lvl4pPr marL="1371600" algn="l" rtl="0" fontAlgn="base">
      <a:spcBef>
        <a:spcPct val="0"/>
      </a:spcBef>
      <a:spcAft>
        <a:spcPct val="0"/>
      </a:spcAft>
      <a:defRPr b="1" kern="1200">
        <a:solidFill>
          <a:schemeClr val="tx1"/>
        </a:solidFill>
        <a:latin typeface="Courier New" pitchFamily="49" charset="0"/>
        <a:ea typeface="+mn-ea"/>
        <a:cs typeface="Arial" charset="0"/>
      </a:defRPr>
    </a:lvl4pPr>
    <a:lvl5pPr marL="1828800" algn="l" rtl="0" fontAlgn="base">
      <a:spcBef>
        <a:spcPct val="0"/>
      </a:spcBef>
      <a:spcAft>
        <a:spcPct val="0"/>
      </a:spcAft>
      <a:defRPr b="1" kern="1200">
        <a:solidFill>
          <a:schemeClr val="tx1"/>
        </a:solidFill>
        <a:latin typeface="Courier New" pitchFamily="49" charset="0"/>
        <a:ea typeface="+mn-ea"/>
        <a:cs typeface="Arial" charset="0"/>
      </a:defRPr>
    </a:lvl5pPr>
    <a:lvl6pPr marL="2286000" algn="l" defTabSz="914400" rtl="0" eaLnBrk="1" latinLnBrk="0" hangingPunct="1">
      <a:defRPr b="1" kern="1200">
        <a:solidFill>
          <a:schemeClr val="tx1"/>
        </a:solidFill>
        <a:latin typeface="Courier New" pitchFamily="49" charset="0"/>
        <a:ea typeface="+mn-ea"/>
        <a:cs typeface="Arial" charset="0"/>
      </a:defRPr>
    </a:lvl6pPr>
    <a:lvl7pPr marL="2743200" algn="l" defTabSz="914400" rtl="0" eaLnBrk="1" latinLnBrk="0" hangingPunct="1">
      <a:defRPr b="1" kern="1200">
        <a:solidFill>
          <a:schemeClr val="tx1"/>
        </a:solidFill>
        <a:latin typeface="Courier New" pitchFamily="49" charset="0"/>
        <a:ea typeface="+mn-ea"/>
        <a:cs typeface="Arial" charset="0"/>
      </a:defRPr>
    </a:lvl7pPr>
    <a:lvl8pPr marL="3200400" algn="l" defTabSz="914400" rtl="0" eaLnBrk="1" latinLnBrk="0" hangingPunct="1">
      <a:defRPr b="1" kern="1200">
        <a:solidFill>
          <a:schemeClr val="tx1"/>
        </a:solidFill>
        <a:latin typeface="Courier New" pitchFamily="49" charset="0"/>
        <a:ea typeface="+mn-ea"/>
        <a:cs typeface="Arial" charset="0"/>
      </a:defRPr>
    </a:lvl8pPr>
    <a:lvl9pPr marL="3657600" algn="l" defTabSz="914400" rtl="0" eaLnBrk="1" latinLnBrk="0" hangingPunct="1">
      <a:defRPr b="1" kern="1200">
        <a:solidFill>
          <a:schemeClr val="tx1"/>
        </a:solidFill>
        <a:latin typeface="Courier New" pitchFamily="49" charset="0"/>
        <a:ea typeface="+mn-ea"/>
        <a:cs typeface="Arial" charset="0"/>
      </a:defRPr>
    </a:lvl9pPr>
  </p:defaultTextStyle>
  <p:extLst>
    <p:ext uri="{521415D9-36F7-43E2-AB2F-B90AF26B5E84}">
      <p14:sectionLst xmlns:p14="http://schemas.microsoft.com/office/powerpoint/2010/main">
        <p14:section name="Default Section" id="{26515CE2-6EE9-4E1D-A37E-DDC720084A1A}">
          <p14:sldIdLst>
            <p14:sldId id="256"/>
            <p14:sldId id="269"/>
            <p14:sldId id="270"/>
            <p14:sldId id="283"/>
          </p14:sldIdLst>
        </p14:section>
        <p14:section name="Vivado Build" id="{B859BFD8-B346-4CD0-87F1-8288F6DCC0A4}">
          <p14:sldIdLst>
            <p14:sldId id="280"/>
            <p14:sldId id="293"/>
            <p14:sldId id="273"/>
            <p14:sldId id="274"/>
            <p14:sldId id="295"/>
            <p14:sldId id="296"/>
            <p14:sldId id="297"/>
            <p14:sldId id="277"/>
            <p14:sldId id="298"/>
            <p14:sldId id="278"/>
            <p14:sldId id="284"/>
            <p14:sldId id="279"/>
          </p14:sldIdLst>
        </p14:section>
        <p14:section name="VM Setup" id="{84DB4D4D-389D-489B-9AA6-C3DBB6AABC9B}">
          <p14:sldIdLst>
            <p14:sldId id="300"/>
            <p14:sldId id="301"/>
          </p14:sldIdLst>
        </p14:section>
        <p14:section name="Device Tree" id="{A30AD463-09F2-459E-B9BE-137F3A1C333B}">
          <p14:sldIdLst>
            <p14:sldId id="285"/>
          </p14:sldIdLst>
        </p14:section>
        <p14:section name="Kernel Configuration" id="{27009AD6-39E7-43B0-8FEA-E496C328A94D}">
          <p14:sldIdLst>
            <p14:sldId id="286"/>
            <p14:sldId id="288"/>
            <p14:sldId id="299"/>
          </p14:sldIdLst>
        </p14:section>
        <p14:section name="Buildroot Configuration" id="{2E5E7D39-0B81-4098-9C0A-9ABCE75D6DFE}">
          <p14:sldIdLst>
            <p14:sldId id="302"/>
            <p14:sldId id="289"/>
            <p14:sldId id="290"/>
            <p14:sldId id="291"/>
            <p14:sldId id="292"/>
            <p14:sldId id="303"/>
            <p14:sldId id="30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074">
          <p15:clr>
            <a:srgbClr val="A4A3A4"/>
          </p15:clr>
        </p15:guide>
        <p15:guide id="2" pos="33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 Fornero" initials="MF" lastIdx="1" clrIdx="0">
    <p:extLst>
      <p:ext uri="{19B8F6BF-5375-455C-9EA6-DF929625EA0E}">
        <p15:presenceInfo xmlns:p15="http://schemas.microsoft.com/office/powerpoint/2012/main" userId="S-1-5-21-436374069-220523388-1801674531-994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425D8E"/>
    <a:srgbClr val="E5EAF3"/>
    <a:srgbClr val="F5F7FB"/>
    <a:srgbClr val="E5FCFF"/>
    <a:srgbClr val="FE7F00"/>
    <a:srgbClr val="77777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068" autoAdjust="0"/>
    <p:restoredTop sz="85022" autoAdjust="0"/>
  </p:normalViewPr>
  <p:slideViewPr>
    <p:cSldViewPr>
      <p:cViewPr>
        <p:scale>
          <a:sx n="100" d="100"/>
          <a:sy n="100" d="100"/>
        </p:scale>
        <p:origin x="1224" y="3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954" y="312"/>
      </p:cViewPr>
      <p:guideLst>
        <p:guide orient="horz" pos="2074"/>
        <p:guide pos="335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35231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 Target="../theme/theme2.xml"/><Relationship Id="rId4" Type="http://schemas.openxmlformats.org/officeDocument/2006/relationships/image" Target="../media/image5.wmf"/></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9"/>
          <p:cNvSpPr>
            <a:spLocks noChangeArrowheads="1"/>
          </p:cNvSpPr>
          <p:nvPr/>
        </p:nvSpPr>
        <p:spPr bwMode="auto">
          <a:xfrm>
            <a:off x="0" y="0"/>
            <a:ext cx="9626600"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86" tIns="45873" rIns="93386" bIns="45873" anchor="ctr"/>
          <a:lstStyle/>
          <a:p>
            <a:pPr defTabSz="944563" eaLnBrk="0" hangingPunct="0">
              <a:lnSpc>
                <a:spcPct val="87000"/>
              </a:lnSpc>
            </a:pPr>
            <a:r>
              <a:rPr lang="en-US" sz="1000" b="0" dirty="0" err="1" smtClean="0">
                <a:solidFill>
                  <a:srgbClr val="000000"/>
                </a:solidFill>
                <a:latin typeface="Arial" charset="0"/>
              </a:rPr>
              <a:t>Zynq</a:t>
            </a:r>
            <a:r>
              <a:rPr lang="en-US" sz="1000" b="0" baseline="0" dirty="0" smtClean="0">
                <a:solidFill>
                  <a:srgbClr val="000000"/>
                </a:solidFill>
                <a:latin typeface="Arial" charset="0"/>
              </a:rPr>
              <a:t> Customization Exercise</a:t>
            </a:r>
            <a:endParaRPr lang="en-US" sz="1000" b="0" dirty="0">
              <a:solidFill>
                <a:srgbClr val="000000"/>
              </a:solidFill>
              <a:latin typeface="Arial" charset="0"/>
            </a:endParaRPr>
          </a:p>
        </p:txBody>
      </p:sp>
      <p:sp>
        <p:nvSpPr>
          <p:cNvPr id="12291" name="Line 30"/>
          <p:cNvSpPr>
            <a:spLocks noChangeShapeType="1"/>
          </p:cNvSpPr>
          <p:nvPr/>
        </p:nvSpPr>
        <p:spPr bwMode="auto">
          <a:xfrm>
            <a:off x="119063" y="209550"/>
            <a:ext cx="9637712" cy="15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2292" name="Object 35"/>
          <p:cNvGraphicFramePr>
            <a:graphicFrameLocks noChangeAspect="1"/>
          </p:cNvGraphicFramePr>
          <p:nvPr/>
        </p:nvGraphicFramePr>
        <p:xfrm>
          <a:off x="5246688" y="3214688"/>
          <a:ext cx="174625" cy="153987"/>
        </p:xfrm>
        <a:graphic>
          <a:graphicData uri="http://schemas.openxmlformats.org/presentationml/2006/ole">
            <mc:AlternateContent xmlns:mc="http://schemas.openxmlformats.org/markup-compatibility/2006">
              <mc:Choice xmlns:v="urn:schemas-microsoft-com:vml" Requires="v">
                <p:oleObj spid="_x0000_s12386" name="Equation" r:id="rId3" imgW="114151" imgH="215619" progId="Equation.3">
                  <p:embed/>
                </p:oleObj>
              </mc:Choice>
              <mc:Fallback>
                <p:oleObj name="Equation" r:id="rId3" imgW="114151" imgH="215619" progId="Equation.3">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6688" y="3214688"/>
                        <a:ext cx="174625" cy="15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3" name="Line 37"/>
          <p:cNvSpPr>
            <a:spLocks noChangeShapeType="1"/>
          </p:cNvSpPr>
          <p:nvPr/>
        </p:nvSpPr>
        <p:spPr bwMode="auto">
          <a:xfrm>
            <a:off x="119063" y="6519863"/>
            <a:ext cx="9637712" cy="1587"/>
          </a:xfrm>
          <a:prstGeom prst="line">
            <a:avLst/>
          </a:prstGeom>
          <a:noFill/>
          <a:ln w="127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294" name="Rectangle 40"/>
          <p:cNvSpPr>
            <a:spLocks noChangeArrowheads="1"/>
          </p:cNvSpPr>
          <p:nvPr/>
        </p:nvSpPr>
        <p:spPr bwMode="auto">
          <a:xfrm>
            <a:off x="4059238" y="6525622"/>
            <a:ext cx="5780087" cy="249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2" tIns="47506" rIns="95012" bIns="47506" anchor="b">
            <a:spAutoFit/>
          </a:bodyPr>
          <a:lstStyle/>
          <a:p>
            <a:pPr algn="r" defTabSz="990600" eaLnBrk="0" hangingPunct="0"/>
            <a:r>
              <a:rPr lang="en-US" sz="1000" b="0" dirty="0" smtClean="0">
                <a:solidFill>
                  <a:srgbClr val="000000"/>
                </a:solidFill>
                <a:latin typeface="Arial" charset="0"/>
              </a:rPr>
              <a:t>Embedded Linux and System Integration for ARM on </a:t>
            </a:r>
            <a:r>
              <a:rPr lang="en-US" sz="1000" b="0" dirty="0" err="1" smtClean="0">
                <a:solidFill>
                  <a:srgbClr val="000000"/>
                </a:solidFill>
                <a:latin typeface="Arial" charset="0"/>
              </a:rPr>
              <a:t>SoCs</a:t>
            </a:r>
            <a:r>
              <a:rPr lang="en-US" sz="1000" b="0" dirty="0" smtClean="0">
                <a:solidFill>
                  <a:srgbClr val="000000"/>
                </a:solidFill>
                <a:latin typeface="Arial" charset="0"/>
              </a:rPr>
              <a:t> </a:t>
            </a:r>
            <a:r>
              <a:rPr lang="en-US" sz="1000" b="0" dirty="0">
                <a:solidFill>
                  <a:srgbClr val="000000"/>
                </a:solidFill>
                <a:latin typeface="Arial" charset="0"/>
              </a:rPr>
              <a:t>	</a:t>
            </a:r>
            <a:r>
              <a:rPr lang="en-US" sz="1000" b="0" dirty="0" smtClean="0">
                <a:solidFill>
                  <a:srgbClr val="000000"/>
                </a:solidFill>
                <a:latin typeface="Arial" charset="0"/>
              </a:rPr>
              <a:t>3</a:t>
            </a:r>
            <a:r>
              <a:rPr lang="en-US" sz="1000" b="0" dirty="0" smtClean="0">
                <a:latin typeface="Arial" charset="0"/>
              </a:rPr>
              <a:t>-</a:t>
            </a:r>
            <a:fld id="{89D7B103-16DF-445F-99B7-AFB452D51931}" type="slidenum">
              <a:rPr lang="en-US" sz="1000" b="0" smtClean="0">
                <a:latin typeface="Arial" charset="0"/>
              </a:rPr>
              <a:pPr algn="r" defTabSz="990600" eaLnBrk="0" hangingPunct="0"/>
              <a:t>‹#›</a:t>
            </a:fld>
            <a:endParaRPr lang="en-US" sz="1000" b="0" dirty="0">
              <a:latin typeface="Arial" charset="0"/>
            </a:endParaRPr>
          </a:p>
        </p:txBody>
      </p:sp>
      <p:sp>
        <p:nvSpPr>
          <p:cNvPr id="2089" name="Text Box 41"/>
          <p:cNvSpPr txBox="1">
            <a:spLocks noChangeArrowheads="1"/>
          </p:cNvSpPr>
          <p:nvPr/>
        </p:nvSpPr>
        <p:spPr bwMode="auto">
          <a:xfrm>
            <a:off x="92075" y="6529388"/>
            <a:ext cx="3236913" cy="200025"/>
          </a:xfrm>
          <a:prstGeom prst="rect">
            <a:avLst/>
          </a:prstGeom>
          <a:noFill/>
          <a:ln w="12700">
            <a:noFill/>
            <a:miter lim="800000"/>
            <a:headEnd type="none" w="sm" len="sm"/>
            <a:tailEnd type="none" w="med" len="lg"/>
          </a:ln>
          <a:effectLst/>
        </p:spPr>
        <p:txBody>
          <a:bodyPr lIns="91439" tIns="45719" rIns="91439" bIns="0">
            <a:spAutoFit/>
          </a:bodyPr>
          <a:lstStyle>
            <a:lvl1pPr defTabSz="950913" eaLnBrk="0" hangingPunct="0">
              <a:defRPr b="1">
                <a:solidFill>
                  <a:schemeClr val="tx1"/>
                </a:solidFill>
                <a:latin typeface="Courier New" pitchFamily="49" charset="0"/>
                <a:cs typeface="Arial" charset="0"/>
              </a:defRPr>
            </a:lvl1pPr>
            <a:lvl2pPr marL="742950" indent="-285750" defTabSz="950913" eaLnBrk="0" hangingPunct="0">
              <a:defRPr b="1">
                <a:solidFill>
                  <a:schemeClr val="tx1"/>
                </a:solidFill>
                <a:latin typeface="Courier New" pitchFamily="49" charset="0"/>
                <a:cs typeface="Arial" charset="0"/>
              </a:defRPr>
            </a:lvl2pPr>
            <a:lvl3pPr marL="1143000" indent="-228600" defTabSz="950913" eaLnBrk="0" hangingPunct="0">
              <a:defRPr b="1">
                <a:solidFill>
                  <a:schemeClr val="tx1"/>
                </a:solidFill>
                <a:latin typeface="Courier New" pitchFamily="49" charset="0"/>
                <a:cs typeface="Arial" charset="0"/>
              </a:defRPr>
            </a:lvl3pPr>
            <a:lvl4pPr marL="1600200" indent="-228600" defTabSz="950913" eaLnBrk="0" hangingPunct="0">
              <a:defRPr b="1">
                <a:solidFill>
                  <a:schemeClr val="tx1"/>
                </a:solidFill>
                <a:latin typeface="Courier New" pitchFamily="49" charset="0"/>
                <a:cs typeface="Arial" charset="0"/>
              </a:defRPr>
            </a:lvl4pPr>
            <a:lvl5pPr marL="2057400" indent="-228600" defTabSz="950913" eaLnBrk="0" hangingPunct="0">
              <a:defRPr b="1">
                <a:solidFill>
                  <a:schemeClr val="tx1"/>
                </a:solidFill>
                <a:latin typeface="Courier New" pitchFamily="49" charset="0"/>
                <a:cs typeface="Arial" charset="0"/>
              </a:defRPr>
            </a:lvl5pPr>
            <a:lvl6pPr marL="2514600" indent="-228600" defTabSz="950913" eaLnBrk="0" fontAlgn="base" hangingPunct="0">
              <a:spcBef>
                <a:spcPct val="0"/>
              </a:spcBef>
              <a:spcAft>
                <a:spcPct val="0"/>
              </a:spcAft>
              <a:defRPr b="1">
                <a:solidFill>
                  <a:schemeClr val="tx1"/>
                </a:solidFill>
                <a:latin typeface="Courier New" pitchFamily="49" charset="0"/>
                <a:cs typeface="Arial" charset="0"/>
              </a:defRPr>
            </a:lvl6pPr>
            <a:lvl7pPr marL="2971800" indent="-228600" defTabSz="950913" eaLnBrk="0" fontAlgn="base" hangingPunct="0">
              <a:spcBef>
                <a:spcPct val="0"/>
              </a:spcBef>
              <a:spcAft>
                <a:spcPct val="0"/>
              </a:spcAft>
              <a:defRPr b="1">
                <a:solidFill>
                  <a:schemeClr val="tx1"/>
                </a:solidFill>
                <a:latin typeface="Courier New" pitchFamily="49" charset="0"/>
                <a:cs typeface="Arial" charset="0"/>
              </a:defRPr>
            </a:lvl7pPr>
            <a:lvl8pPr marL="3429000" indent="-228600" defTabSz="950913" eaLnBrk="0" fontAlgn="base" hangingPunct="0">
              <a:spcBef>
                <a:spcPct val="0"/>
              </a:spcBef>
              <a:spcAft>
                <a:spcPct val="0"/>
              </a:spcAft>
              <a:defRPr b="1">
                <a:solidFill>
                  <a:schemeClr val="tx1"/>
                </a:solidFill>
                <a:latin typeface="Courier New" pitchFamily="49" charset="0"/>
                <a:cs typeface="Arial" charset="0"/>
              </a:defRPr>
            </a:lvl8pPr>
            <a:lvl9pPr marL="3886200" indent="-228600" defTabSz="950913" eaLnBrk="0" fontAlgn="base" hangingPunct="0">
              <a:spcBef>
                <a:spcPct val="0"/>
              </a:spcBef>
              <a:spcAft>
                <a:spcPct val="0"/>
              </a:spcAft>
              <a:defRPr b="1">
                <a:solidFill>
                  <a:schemeClr val="tx1"/>
                </a:solidFill>
                <a:latin typeface="Courier New" pitchFamily="49" charset="0"/>
                <a:cs typeface="Arial" charset="0"/>
              </a:defRPr>
            </a:lvl9pPr>
          </a:lstStyle>
          <a:p>
            <a:pPr eaLnBrk="1" hangingPunct="1">
              <a:spcBef>
                <a:spcPct val="50000"/>
              </a:spcBef>
            </a:pPr>
            <a:r>
              <a:rPr lang="en-US" sz="1000" b="0" dirty="0">
                <a:solidFill>
                  <a:srgbClr val="000000"/>
                </a:solidFill>
                <a:latin typeface="Arial" charset="0"/>
                <a:ea typeface="Arial Unicode MS" pitchFamily="34" charset="-128"/>
                <a:cs typeface="Arial Unicode MS" pitchFamily="34" charset="-128"/>
              </a:rPr>
              <a:t>© </a:t>
            </a:r>
            <a:r>
              <a:rPr lang="en-US" sz="1000" b="0" dirty="0" smtClean="0">
                <a:solidFill>
                  <a:srgbClr val="000000"/>
                </a:solidFill>
                <a:latin typeface="Arial" charset="0"/>
                <a:ea typeface="Arial Unicode MS" pitchFamily="34" charset="-128"/>
                <a:cs typeface="Arial Unicode MS" pitchFamily="34" charset="-128"/>
              </a:rPr>
              <a:t>2016 by </a:t>
            </a:r>
            <a:r>
              <a:rPr lang="en-US" sz="1000" b="0" dirty="0">
                <a:solidFill>
                  <a:srgbClr val="000000"/>
                </a:solidFill>
                <a:latin typeface="Arial" charset="0"/>
                <a:ea typeface="Arial Unicode MS" pitchFamily="34" charset="-128"/>
                <a:cs typeface="Arial Unicode MS" pitchFamily="34" charset="-128"/>
              </a:rPr>
              <a:t>MathWorks, Inc.</a:t>
            </a:r>
            <a:endParaRPr lang="en-US" sz="1000" b="0" dirty="0">
              <a:solidFill>
                <a:srgbClr val="000000"/>
              </a:solidFill>
              <a:latin typeface="Arial" charset="0"/>
            </a:endParaRPr>
          </a:p>
        </p:txBody>
      </p:sp>
      <p:sp>
        <p:nvSpPr>
          <p:cNvPr id="8" name="Slide Image Placeholder 1"/>
          <p:cNvSpPr>
            <a:spLocks noGrp="1" noRot="1" noChangeAspect="1"/>
          </p:cNvSpPr>
          <p:nvPr>
            <p:ph type="sldImg" idx="2"/>
          </p:nvPr>
        </p:nvSpPr>
        <p:spPr>
          <a:xfrm>
            <a:off x="3505200" y="572294"/>
            <a:ext cx="6121400" cy="4592638"/>
          </a:xfrm>
          <a:prstGeom prst="rect">
            <a:avLst/>
          </a:prstGeom>
          <a:noFill/>
          <a:ln w="12700">
            <a:solidFill>
              <a:prstClr val="black"/>
            </a:solidFill>
          </a:ln>
        </p:spPr>
        <p:txBody>
          <a:bodyPr vert="horz" lIns="91440" tIns="45720" rIns="91440" bIns="45720" rtlCol="0" anchor="ctr"/>
          <a:lstStyle/>
          <a:p>
            <a:endParaRPr lang="en-US"/>
          </a:p>
        </p:txBody>
      </p:sp>
      <p:sp>
        <p:nvSpPr>
          <p:cNvPr id="9" name="Notes Placeholder 2"/>
          <p:cNvSpPr>
            <a:spLocks noGrp="1"/>
          </p:cNvSpPr>
          <p:nvPr>
            <p:ph type="body" sz="quarter" idx="3"/>
          </p:nvPr>
        </p:nvSpPr>
        <p:spPr>
          <a:xfrm>
            <a:off x="304800" y="577850"/>
            <a:ext cx="3119438" cy="5367338"/>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67007330"/>
      </p:ext>
    </p:extLst>
  </p:cSld>
  <p:clrMap bg1="lt1" tx1="dk1" bg2="lt2" tx2="dk2" accent1="accent1" accent2="accent2" accent3="accent3" accent4="accent4" accent5="accent5" accent6="accent6" hlink="hlink" folHlink="folHlink"/>
  <p:hf sldNum="0" hdr="0" ftr="0" dt="0"/>
  <p:notesStyle>
    <a:lvl1pPr algn="l" defTabSz="965200" rtl="0" eaLnBrk="0" fontAlgn="base" hangingPunct="0">
      <a:spcBef>
        <a:spcPct val="0"/>
      </a:spcBef>
      <a:spcAft>
        <a:spcPct val="0"/>
      </a:spcAft>
      <a:defRPr sz="1100" kern="1200">
        <a:solidFill>
          <a:schemeClr val="tx1"/>
        </a:solidFill>
        <a:latin typeface="Garamond" pitchFamily="18" charset="0"/>
        <a:ea typeface="+mn-ea"/>
        <a:cs typeface="+mn-cs"/>
      </a:defRPr>
    </a:lvl1pPr>
    <a:lvl2pPr marL="742950" indent="-285750" algn="l" defTabSz="965200" rtl="0" eaLnBrk="0" fontAlgn="base" hangingPunct="0">
      <a:spcBef>
        <a:spcPct val="0"/>
      </a:spcBef>
      <a:spcAft>
        <a:spcPct val="0"/>
      </a:spcAft>
      <a:defRPr sz="1100" kern="1200">
        <a:solidFill>
          <a:schemeClr val="tx1"/>
        </a:solidFill>
        <a:latin typeface="Garamond" pitchFamily="18" charset="0"/>
        <a:ea typeface="+mn-ea"/>
        <a:cs typeface="+mn-cs"/>
      </a:defRPr>
    </a:lvl2pPr>
    <a:lvl3pPr marL="1143000" indent="-228600" algn="l" defTabSz="965200" rtl="0" eaLnBrk="0" fontAlgn="base" hangingPunct="0">
      <a:spcBef>
        <a:spcPct val="0"/>
      </a:spcBef>
      <a:spcAft>
        <a:spcPct val="0"/>
      </a:spcAft>
      <a:defRPr sz="1100" kern="1200">
        <a:solidFill>
          <a:schemeClr val="tx1"/>
        </a:solidFill>
        <a:latin typeface="Garamond" pitchFamily="18" charset="0"/>
        <a:ea typeface="+mn-ea"/>
        <a:cs typeface="+mn-cs"/>
      </a:defRPr>
    </a:lvl3pPr>
    <a:lvl4pPr marL="1600200" indent="-228600" algn="l" defTabSz="965200" rtl="0" eaLnBrk="0" fontAlgn="base" hangingPunct="0">
      <a:spcBef>
        <a:spcPct val="0"/>
      </a:spcBef>
      <a:spcAft>
        <a:spcPct val="0"/>
      </a:spcAft>
      <a:defRPr sz="1100" kern="1200">
        <a:solidFill>
          <a:schemeClr val="tx1"/>
        </a:solidFill>
        <a:latin typeface="Garamond" pitchFamily="18" charset="0"/>
        <a:ea typeface="+mn-ea"/>
        <a:cs typeface="+mn-cs"/>
      </a:defRPr>
    </a:lvl4pPr>
    <a:lvl5pPr marL="2057400" indent="-228600" algn="l" defTabSz="965200" rtl="0" eaLnBrk="0" fontAlgn="base" hangingPunct="0">
      <a:spcBef>
        <a:spcPct val="0"/>
      </a:spcBef>
      <a:spcAft>
        <a:spcPct val="0"/>
      </a:spcAft>
      <a:defRPr sz="1100" kern="1200">
        <a:solidFill>
          <a:schemeClr val="tx1"/>
        </a:solidFill>
        <a:latin typeface="Garamond"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image" Target="../media/image14.png"/><Relationship Id="rId4" Type="http://schemas.openxmlformats.org/officeDocument/2006/relationships/image" Target="../media/image15.png"/></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image" Target="../media/image16.png"/></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image" Target="../media/image19.png"/></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image" Target="../media/image21.png"/></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image" Target="../media/image25.png"/></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lxr.free-electrons.com/source/Documentation/devicetree/bindings/i2c/i2c-xiic.txt?v=4.4"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image" Target="../media/image27.png"/><Relationship Id="rId5" Type="http://schemas.openxmlformats.org/officeDocument/2006/relationships/hyperlink" Target="http://lxr.free-electrons.com/source/arch/arm/boot/dts/ste-href-tvk1281618.dtsi?v4.4#L142" TargetMode="External"/><Relationship Id="rId4" Type="http://schemas.openxmlformats.org/officeDocument/2006/relationships/hyperlink" Target="http://lxr.free-electrons.com/source/Documentation/devicetree/bindings/iio/st-sensors.txt?v=4.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image" Target="../media/image34.png"/></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image" Target="../media/image36.png"/></Relationships>
</file>

<file path=ppt/notesSlides/_rels/note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wiki.analog.com/resources/tools-software/linux-software/libiio_internals" TargetMode="External"/><Relationship Id="rId4" Type="http://schemas.openxmlformats.org/officeDocument/2006/relationships/hyperlink" Target="https://wiki.analog.com/resources/tools-software/linux-software/libiio"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image" Target="../media/image39.png"/></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mfornero/buildroo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image" Target="../media/image12.png"/><Relationship Id="rId4" Type="http://schemas.openxmlformats.org/officeDocument/2006/relationships/image" Target="../media/image11.png"/></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bwMode="auto">
          <a:xfrm>
            <a:off x="987425" y="430213"/>
            <a:ext cx="7926388" cy="594360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05569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73050"/>
            <a:ext cx="9902952" cy="6300216"/>
          </a:xfrm>
          <a:prstGeom prst="rect">
            <a:avLst/>
          </a:prstGeom>
          <a:noFill/>
        </p:spPr>
        <p:txBody>
          <a:bodyPr numCol="2" spcCol="457200"/>
          <a:lstStyle/>
          <a:p>
            <a:pPr algn="just" defTabSz="965200">
              <a:defRPr/>
            </a:pPr>
            <a:r>
              <a:rPr lang="en-US" sz="2000" dirty="0" smtClean="0">
                <a:solidFill>
                  <a:srgbClr val="000000"/>
                </a:solidFill>
                <a:latin typeface="Garamond" panose="02020404030301010803" pitchFamily="18" charset="0"/>
                <a:cs typeface="+mn-cs"/>
              </a:rPr>
              <a:t>Create &amp; Connect IIC Ports</a:t>
            </a:r>
            <a:endParaRPr lang="en-US" sz="2000" dirty="0" smtClean="0">
              <a:solidFill>
                <a:srgbClr val="000000"/>
              </a:solidFill>
              <a:latin typeface="Garamond" panose="02020404030301010803" pitchFamily="18" charset="0"/>
              <a:cs typeface="+mn-cs"/>
            </a:endParaRPr>
          </a:p>
          <a:p>
            <a:pPr algn="just" defTabSz="965200">
              <a:defRPr/>
            </a:pPr>
            <a:endParaRPr lang="en-US" sz="1200" b="0" dirty="0">
              <a:solidFill>
                <a:srgbClr val="000000"/>
              </a:solidFill>
              <a:latin typeface="Garamond" panose="02020404030301010803" pitchFamily="18" charset="0"/>
              <a:cs typeface="+mn-cs"/>
            </a:endParaRPr>
          </a:p>
          <a:p>
            <a:pPr algn="just" defTabSz="965200">
              <a:defRPr/>
            </a:pPr>
            <a:r>
              <a:rPr lang="en-US" sz="1200" b="0" dirty="0">
                <a:solidFill>
                  <a:srgbClr val="000000"/>
                </a:solidFill>
                <a:latin typeface="Garamond" panose="02020404030301010803" pitchFamily="18" charset="0"/>
                <a:cs typeface="Times New Roman" panose="02020603050405020304" pitchFamily="18" charset="0"/>
              </a:rPr>
              <a:t>We now need to create a port to connect to the </a:t>
            </a:r>
            <a:r>
              <a:rPr lang="en-US" sz="1200" b="0" dirty="0" smtClean="0">
                <a:solidFill>
                  <a:srgbClr val="000000"/>
                </a:solidFill>
                <a:latin typeface="Garamond" panose="02020404030301010803" pitchFamily="18" charset="0"/>
                <a:cs typeface="Times New Roman" panose="02020603050405020304" pitchFamily="18" charset="0"/>
              </a:rPr>
              <a:t>IIC pins, </a:t>
            </a:r>
            <a:r>
              <a:rPr lang="en-US" sz="1200" b="0" dirty="0">
                <a:solidFill>
                  <a:srgbClr val="000000"/>
                </a:solidFill>
                <a:latin typeface="Garamond" panose="02020404030301010803" pitchFamily="18" charset="0"/>
                <a:cs typeface="Times New Roman" panose="02020603050405020304" pitchFamily="18" charset="0"/>
              </a:rPr>
              <a:t>so create </a:t>
            </a:r>
            <a:r>
              <a:rPr lang="en-US" sz="1200" b="0" dirty="0" smtClean="0">
                <a:solidFill>
                  <a:srgbClr val="000000"/>
                </a:solidFill>
                <a:latin typeface="Garamond" panose="02020404030301010803" pitchFamily="18" charset="0"/>
                <a:cs typeface="Times New Roman" panose="02020603050405020304" pitchFamily="18" charset="0"/>
              </a:rPr>
              <a:t>an interface </a:t>
            </a:r>
            <a:r>
              <a:rPr lang="en-US" sz="1200" b="0" dirty="0">
                <a:solidFill>
                  <a:srgbClr val="000000"/>
                </a:solidFill>
                <a:latin typeface="Garamond" panose="02020404030301010803" pitchFamily="18" charset="0"/>
                <a:cs typeface="Times New Roman" panose="02020603050405020304" pitchFamily="18" charset="0"/>
              </a:rPr>
              <a:t>port as follows:</a:t>
            </a: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a:p>
            <a:pPr algn="just" defTabSz="965200">
              <a:defRPr/>
            </a:pPr>
            <a:r>
              <a:rPr lang="en-US" sz="1200" b="0" dirty="0">
                <a:solidFill>
                  <a:srgbClr val="000000"/>
                </a:solidFill>
                <a:latin typeface="Garamond" panose="02020404030301010803" pitchFamily="18" charset="0"/>
                <a:cs typeface="Times New Roman" panose="02020603050405020304" pitchFamily="18" charset="0"/>
              </a:rPr>
              <a:t>Port Name: </a:t>
            </a:r>
            <a:r>
              <a:rPr lang="en-US" sz="1200" b="0" dirty="0" err="1" smtClean="0">
                <a:solidFill>
                  <a:srgbClr val="000000"/>
                </a:solidFill>
                <a:cs typeface="Courier New" panose="02070309020205020404" pitchFamily="49" charset="0"/>
              </a:rPr>
              <a:t>sensor_iic</a:t>
            </a:r>
            <a:endParaRPr lang="en-US" sz="1200" b="0" dirty="0">
              <a:solidFill>
                <a:srgbClr val="000000"/>
              </a:solidFill>
              <a:cs typeface="Courier New" panose="02070309020205020404" pitchFamily="49" charset="0"/>
            </a:endParaRPr>
          </a:p>
          <a:p>
            <a:pPr algn="just" defTabSz="965200">
              <a:defRPr/>
            </a:pPr>
            <a:r>
              <a:rPr lang="en-US" sz="1200" b="0" dirty="0" smtClean="0">
                <a:solidFill>
                  <a:srgbClr val="000000"/>
                </a:solidFill>
                <a:latin typeface="Garamond" panose="02020404030301010803" pitchFamily="18" charset="0"/>
                <a:cs typeface="Times New Roman" panose="02020603050405020304" pitchFamily="18" charset="0"/>
              </a:rPr>
              <a:t>VLNV: </a:t>
            </a:r>
            <a:r>
              <a:rPr lang="en-US" sz="1200" b="0" dirty="0" smtClean="0">
                <a:solidFill>
                  <a:srgbClr val="000000"/>
                </a:solidFill>
                <a:cs typeface="Courier New" panose="02070309020205020404" pitchFamily="49" charset="0"/>
              </a:rPr>
              <a:t>xilinx.com:interface:iic_rtl:1.0</a:t>
            </a:r>
            <a:endParaRPr lang="en-US" sz="1200" b="0" dirty="0" smtClean="0">
              <a:solidFill>
                <a:srgbClr val="000000"/>
              </a:solidFill>
              <a:cs typeface="Courier New" panose="02070309020205020404" pitchFamily="49" charset="0"/>
            </a:endParaRPr>
          </a:p>
          <a:p>
            <a:pPr algn="just" defTabSz="965200">
              <a:defRPr/>
            </a:pPr>
            <a:r>
              <a:rPr lang="en-US" sz="1200" b="0" dirty="0" smtClean="0">
                <a:solidFill>
                  <a:srgbClr val="000000"/>
                </a:solidFill>
                <a:latin typeface="Garamond" panose="02020404030301010803" pitchFamily="18" charset="0"/>
                <a:cs typeface="Times New Roman" panose="02020603050405020304" pitchFamily="18" charset="0"/>
              </a:rPr>
              <a:t>Mode: </a:t>
            </a:r>
            <a:r>
              <a:rPr lang="en-US" sz="1200" b="0" dirty="0" smtClean="0">
                <a:solidFill>
                  <a:srgbClr val="000000"/>
                </a:solidFill>
                <a:cs typeface="Courier New" panose="02070309020205020404" pitchFamily="49" charset="0"/>
              </a:rPr>
              <a:t>MASTER</a:t>
            </a:r>
            <a:endParaRPr lang="en-US" sz="1200" b="0" dirty="0">
              <a:solidFill>
                <a:srgbClr val="000000"/>
              </a:solidFill>
              <a:cs typeface="Courier New" panose="02070309020205020404" pitchFamily="49" charset="0"/>
            </a:endParaRPr>
          </a:p>
          <a:p>
            <a:pPr algn="just" defTabSz="965200">
              <a:defRPr/>
            </a:pPr>
            <a:endParaRPr lang="en-US" sz="1200" b="0" dirty="0" smtClean="0">
              <a:solidFill>
                <a:srgbClr val="000000"/>
              </a:solidFill>
              <a:latin typeface="Garamond" panose="02020404030301010803" pitchFamily="18" charset="0"/>
              <a:cs typeface="Times New Roman" panose="02020603050405020304" pitchFamily="18" charset="0"/>
            </a:endParaRPr>
          </a:p>
          <a:p>
            <a:pPr algn="just" defTabSz="965200">
              <a:defRPr/>
            </a:pPr>
            <a:r>
              <a:rPr lang="en-US" sz="1200" b="0" dirty="0" smtClean="0">
                <a:solidFill>
                  <a:srgbClr val="000000"/>
                </a:solidFill>
                <a:latin typeface="Garamond" panose="02020404030301010803" pitchFamily="18" charset="0"/>
                <a:cs typeface="Times New Roman" panose="02020603050405020304" pitchFamily="18" charset="0"/>
              </a:rPr>
              <a:t>We can then connect this port to the IIC interface of the AXI IIC IP core.</a:t>
            </a:r>
            <a:endParaRPr lang="en-US" sz="1200" b="0" dirty="0">
              <a:solidFill>
                <a:srgbClr val="000000"/>
              </a:solidFill>
              <a:latin typeface="Garamond" panose="02020404030301010803"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09600" y="2635250"/>
            <a:ext cx="2135795" cy="3041638"/>
          </a:xfrm>
          <a:prstGeom prst="rect">
            <a:avLst/>
          </a:prstGeom>
        </p:spPr>
      </p:pic>
      <p:pic>
        <p:nvPicPr>
          <p:cNvPr id="6" name="Picture 5"/>
          <p:cNvPicPr>
            <a:picLocks noChangeAspect="1"/>
          </p:cNvPicPr>
          <p:nvPr/>
        </p:nvPicPr>
        <p:blipFill>
          <a:blip r:embed="rId4"/>
          <a:stretch>
            <a:fillRect/>
          </a:stretch>
        </p:blipFill>
        <p:spPr>
          <a:xfrm>
            <a:off x="4953000" y="897532"/>
            <a:ext cx="4716713" cy="2981319"/>
          </a:xfrm>
          <a:prstGeom prst="rect">
            <a:avLst/>
          </a:prstGeom>
        </p:spPr>
      </p:pic>
      <p:pic>
        <p:nvPicPr>
          <p:cNvPr id="9" name="Picture 8"/>
          <p:cNvPicPr>
            <a:picLocks noChangeAspect="1"/>
          </p:cNvPicPr>
          <p:nvPr/>
        </p:nvPicPr>
        <p:blipFill rotWithShape="1">
          <a:blip r:embed="rId5"/>
          <a:srcRect t="18519"/>
          <a:stretch/>
        </p:blipFill>
        <p:spPr>
          <a:xfrm>
            <a:off x="4195890" y="4464050"/>
            <a:ext cx="4343399" cy="1676400"/>
          </a:xfrm>
          <a:prstGeom prst="rect">
            <a:avLst/>
          </a:prstGeom>
        </p:spPr>
      </p:pic>
    </p:spTree>
    <p:extLst>
      <p:ext uri="{BB962C8B-B14F-4D97-AF65-F5344CB8AC3E}">
        <p14:creationId xmlns:p14="http://schemas.microsoft.com/office/powerpoint/2010/main" val="305713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73050"/>
            <a:ext cx="9902952" cy="6300216"/>
          </a:xfrm>
          <a:prstGeom prst="rect">
            <a:avLst/>
          </a:prstGeom>
          <a:noFill/>
        </p:spPr>
        <p:txBody>
          <a:bodyPr numCol="2" spcCol="457200"/>
          <a:lstStyle/>
          <a:p>
            <a:pPr algn="just" defTabSz="965200">
              <a:defRPr/>
            </a:pPr>
            <a:r>
              <a:rPr lang="en-US" sz="2000" dirty="0" smtClean="0">
                <a:solidFill>
                  <a:srgbClr val="000000"/>
                </a:solidFill>
                <a:latin typeface="Garamond" panose="02020404030301010803" pitchFamily="18" charset="0"/>
                <a:cs typeface="+mn-cs"/>
              </a:rPr>
              <a:t>Connect IIC Interrupt</a:t>
            </a:r>
            <a:endParaRPr lang="en-US" sz="2000" dirty="0" smtClean="0">
              <a:solidFill>
                <a:srgbClr val="000000"/>
              </a:solidFill>
              <a:latin typeface="Garamond" panose="02020404030301010803" pitchFamily="18" charset="0"/>
              <a:cs typeface="+mn-cs"/>
            </a:endParaRPr>
          </a:p>
          <a:p>
            <a:pPr algn="just" defTabSz="965200">
              <a:defRPr/>
            </a:pPr>
            <a:endParaRPr lang="en-US" sz="1200" b="0" dirty="0">
              <a:solidFill>
                <a:srgbClr val="000000"/>
              </a:solidFill>
              <a:latin typeface="Garamond" panose="02020404030301010803" pitchFamily="18" charset="0"/>
              <a:cs typeface="+mn-cs"/>
            </a:endParaRPr>
          </a:p>
          <a:p>
            <a:pPr algn="just" defTabSz="965200">
              <a:defRPr/>
            </a:pPr>
            <a:r>
              <a:rPr lang="en-US" sz="1200" b="0" dirty="0" smtClean="0">
                <a:solidFill>
                  <a:srgbClr val="000000"/>
                </a:solidFill>
                <a:latin typeface="Garamond" panose="02020404030301010803" pitchFamily="18" charset="0"/>
                <a:cs typeface="Times New Roman" panose="02020603050405020304" pitchFamily="18" charset="0"/>
              </a:rPr>
              <a:t>The AXI IIC core uses an interrupt to communicate with the processor in addition to the AXI bus, so we’ll need to attach that as well. The default </a:t>
            </a:r>
            <a:r>
              <a:rPr lang="en-US" sz="1200" b="0" dirty="0" err="1" smtClean="0">
                <a:solidFill>
                  <a:srgbClr val="000000"/>
                </a:solidFill>
                <a:latin typeface="Garamond" panose="02020404030301010803" pitchFamily="18" charset="0"/>
                <a:cs typeface="Times New Roman" panose="02020603050405020304" pitchFamily="18" charset="0"/>
              </a:rPr>
              <a:t>Zedboard</a:t>
            </a:r>
            <a:r>
              <a:rPr lang="en-US" sz="1200" b="0" dirty="0" smtClean="0">
                <a:solidFill>
                  <a:srgbClr val="000000"/>
                </a:solidFill>
                <a:latin typeface="Garamond" panose="02020404030301010803" pitchFamily="18" charset="0"/>
                <a:cs typeface="Times New Roman" panose="02020603050405020304" pitchFamily="18" charset="0"/>
              </a:rPr>
              <a:t> project wires all of the unused interrupts to GND, so we’ll need to remove that first. </a:t>
            </a: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a:p>
            <a:pPr algn="just" defTabSz="965200">
              <a:defRPr/>
            </a:pPr>
            <a:r>
              <a:rPr lang="en-US" sz="1200" b="0" dirty="0" smtClean="0">
                <a:solidFill>
                  <a:srgbClr val="000000"/>
                </a:solidFill>
                <a:latin typeface="Garamond" panose="02020404030301010803" pitchFamily="18" charset="0"/>
                <a:cs typeface="Times New Roman" panose="02020603050405020304" pitchFamily="18" charset="0"/>
              </a:rPr>
              <a:t>First, select the </a:t>
            </a:r>
            <a:r>
              <a:rPr lang="en-US" sz="1100" b="0" i="1" dirty="0" smtClean="0">
                <a:solidFill>
                  <a:srgbClr val="000000"/>
                </a:solidFill>
                <a:cs typeface="Courier New" panose="02070309020205020404" pitchFamily="49" charset="0"/>
              </a:rPr>
              <a:t>intr_concat_gnd0</a:t>
            </a:r>
            <a:r>
              <a:rPr lang="en-US" sz="1200" b="0" dirty="0" smtClean="0">
                <a:solidFill>
                  <a:srgbClr val="000000"/>
                </a:solidFill>
                <a:latin typeface="Garamond" panose="02020404030301010803" pitchFamily="18" charset="0"/>
                <a:cs typeface="Times New Roman" panose="02020603050405020304" pitchFamily="18" charset="0"/>
              </a:rPr>
              <a:t> constant block and delete it.</a:t>
            </a:r>
            <a:endParaRPr lang="en-US" sz="1200" b="0" dirty="0">
              <a:solidFill>
                <a:srgbClr val="000000"/>
              </a:solidFill>
              <a:latin typeface="Garamond" panose="02020404030301010803" pitchFamily="18" charset="0"/>
              <a:cs typeface="Times New Roman" panose="02020603050405020304" pitchFamily="18" charset="0"/>
            </a:endParaRPr>
          </a:p>
          <a:p>
            <a:pPr algn="just" defTabSz="965200">
              <a:defRPr/>
            </a:pPr>
            <a:endParaRPr lang="en-US" sz="1200" b="0" dirty="0" smtClean="0">
              <a:solidFill>
                <a:srgbClr val="000000"/>
              </a:solidFill>
              <a:latin typeface="Garamond" panose="02020404030301010803" pitchFamily="18" charset="0"/>
              <a:cs typeface="Times New Roman" panose="02020603050405020304" pitchFamily="18" charset="0"/>
            </a:endParaRPr>
          </a:p>
          <a:p>
            <a:pPr algn="just" defTabSz="965200">
              <a:defRPr/>
            </a:pPr>
            <a:r>
              <a:rPr lang="en-US" sz="1200" b="0" dirty="0" smtClean="0">
                <a:solidFill>
                  <a:srgbClr val="000000"/>
                </a:solidFill>
                <a:latin typeface="Garamond" panose="02020404030301010803" pitchFamily="18" charset="0"/>
                <a:cs typeface="Times New Roman" panose="02020603050405020304" pitchFamily="18" charset="0"/>
              </a:rPr>
              <a:t>Next, connect the </a:t>
            </a:r>
            <a:r>
              <a:rPr lang="en-US" sz="1100" b="0" i="1" dirty="0" smtClean="0">
                <a:solidFill>
                  <a:srgbClr val="000000"/>
                </a:solidFill>
                <a:cs typeface="Courier New" panose="02070309020205020404" pitchFamily="49" charset="0"/>
              </a:rPr>
              <a:t>i2cintc_irpt</a:t>
            </a:r>
            <a:r>
              <a:rPr lang="en-US" sz="1200" b="0" dirty="0" smtClean="0">
                <a:solidFill>
                  <a:srgbClr val="000000"/>
                </a:solidFill>
                <a:latin typeface="Garamond" panose="02020404030301010803" pitchFamily="18" charset="0"/>
                <a:cs typeface="Times New Roman" panose="02020603050405020304" pitchFamily="18" charset="0"/>
              </a:rPr>
              <a:t> pin from the AXI IIC core to the </a:t>
            </a:r>
            <a:r>
              <a:rPr lang="en-US" sz="1100" b="0" i="1" dirty="0" smtClean="0">
                <a:solidFill>
                  <a:srgbClr val="000000"/>
                </a:solidFill>
                <a:cs typeface="Courier New" panose="02070309020205020404" pitchFamily="49" charset="0"/>
              </a:rPr>
              <a:t>In0[0:0]</a:t>
            </a:r>
            <a:r>
              <a:rPr lang="en-US" sz="1200" b="0" dirty="0" smtClean="0">
                <a:solidFill>
                  <a:srgbClr val="000000"/>
                </a:solidFill>
                <a:cs typeface="Courier New" panose="02070309020205020404" pitchFamily="49" charset="0"/>
              </a:rPr>
              <a:t> </a:t>
            </a:r>
            <a:r>
              <a:rPr lang="en-US" sz="1200" b="0" dirty="0" smtClean="0">
                <a:solidFill>
                  <a:srgbClr val="000000"/>
                </a:solidFill>
                <a:latin typeface="Garamond" panose="02020404030301010803" pitchFamily="18" charset="0"/>
                <a:cs typeface="Times New Roman" panose="02020603050405020304" pitchFamily="18" charset="0"/>
              </a:rPr>
              <a:t>pin of the </a:t>
            </a:r>
            <a:r>
              <a:rPr lang="en-US" sz="1100" b="0" i="1" dirty="0" err="1" smtClean="0">
                <a:solidFill>
                  <a:srgbClr val="000000"/>
                </a:solidFill>
                <a:cs typeface="Courier New" panose="02070309020205020404" pitchFamily="49" charset="0"/>
              </a:rPr>
              <a:t>intr_concat</a:t>
            </a:r>
            <a:r>
              <a:rPr lang="en-US" sz="1200" b="0" dirty="0" smtClean="0">
                <a:solidFill>
                  <a:srgbClr val="000000"/>
                </a:solidFill>
                <a:latin typeface="Garamond" panose="02020404030301010803" pitchFamily="18" charset="0"/>
                <a:cs typeface="Times New Roman" panose="02020603050405020304" pitchFamily="18" charset="0"/>
              </a:rPr>
              <a:t> core.</a:t>
            </a:r>
            <a:endParaRPr lang="en-US" sz="1200" b="0" dirty="0">
              <a:solidFill>
                <a:srgbClr val="000000"/>
              </a:solidFill>
              <a:latin typeface="Garamond" panose="02020404030301010803" pitchFamily="18" charset="0"/>
              <a:cs typeface="Times New Roman" panose="02020603050405020304" pitchFamily="18" charset="0"/>
            </a:endParaRP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5791200" y="958850"/>
            <a:ext cx="2219048" cy="1485714"/>
          </a:xfrm>
          <a:prstGeom prst="rect">
            <a:avLst/>
          </a:prstGeom>
        </p:spPr>
      </p:pic>
      <p:pic>
        <p:nvPicPr>
          <p:cNvPr id="6" name="Picture 5"/>
          <p:cNvPicPr>
            <a:picLocks noChangeAspect="1"/>
          </p:cNvPicPr>
          <p:nvPr/>
        </p:nvPicPr>
        <p:blipFill>
          <a:blip r:embed="rId4"/>
          <a:stretch>
            <a:fillRect/>
          </a:stretch>
        </p:blipFill>
        <p:spPr>
          <a:xfrm>
            <a:off x="762000" y="3702050"/>
            <a:ext cx="7491169" cy="1816286"/>
          </a:xfrm>
          <a:prstGeom prst="rect">
            <a:avLst/>
          </a:prstGeom>
        </p:spPr>
      </p:pic>
    </p:spTree>
    <p:extLst>
      <p:ext uri="{BB962C8B-B14F-4D97-AF65-F5344CB8AC3E}">
        <p14:creationId xmlns:p14="http://schemas.microsoft.com/office/powerpoint/2010/main" val="3963480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73050"/>
            <a:ext cx="9902952" cy="6300216"/>
          </a:xfrm>
          <a:prstGeom prst="rect">
            <a:avLst/>
          </a:prstGeom>
          <a:noFill/>
        </p:spPr>
        <p:txBody>
          <a:bodyPr numCol="2" spcCol="457200"/>
          <a:lstStyle/>
          <a:p>
            <a:pPr algn="just" defTabSz="965200">
              <a:defRPr/>
            </a:pPr>
            <a:r>
              <a:rPr lang="en-US" sz="2000" dirty="0" smtClean="0">
                <a:solidFill>
                  <a:srgbClr val="000000"/>
                </a:solidFill>
                <a:latin typeface="Garamond" panose="02020404030301010803" pitchFamily="18" charset="0"/>
                <a:cs typeface="+mn-cs"/>
              </a:rPr>
              <a:t>Add the RDY Ports</a:t>
            </a:r>
            <a:endParaRPr lang="en-US" sz="2000" dirty="0" smtClean="0">
              <a:solidFill>
                <a:srgbClr val="000000"/>
              </a:solidFill>
              <a:latin typeface="Garamond" panose="02020404030301010803" pitchFamily="18" charset="0"/>
              <a:cs typeface="+mn-cs"/>
            </a:endParaRPr>
          </a:p>
          <a:p>
            <a:pPr algn="just" defTabSz="965200">
              <a:defRPr/>
            </a:pPr>
            <a:endParaRPr lang="en-US" sz="1200" b="0" dirty="0">
              <a:solidFill>
                <a:srgbClr val="000000"/>
              </a:solidFill>
              <a:latin typeface="Garamond" panose="02020404030301010803" pitchFamily="18" charset="0"/>
              <a:cs typeface="+mn-cs"/>
            </a:endParaRPr>
          </a:p>
          <a:p>
            <a:pPr algn="just" defTabSz="965200">
              <a:defRPr/>
            </a:pPr>
            <a:r>
              <a:rPr lang="en-US" sz="1200" b="0" dirty="0" smtClean="0">
                <a:solidFill>
                  <a:srgbClr val="000000"/>
                </a:solidFill>
                <a:latin typeface="Garamond" panose="02020404030301010803" pitchFamily="18" charset="0"/>
                <a:cs typeface="Times New Roman" panose="02020603050405020304" pitchFamily="18" charset="0"/>
              </a:rPr>
              <a:t>The gyroscope and accelerometer on the IMU board use an additional interrupt (RDY) pin each to indicate that data is available. We’ll need to attach these pins to the processor as well in order to use the devices. While we’ll only be adding support fo</a:t>
            </a:r>
            <a:r>
              <a:rPr lang="en-US" sz="1200" b="0" dirty="0" smtClean="0">
                <a:solidFill>
                  <a:srgbClr val="000000"/>
                </a:solidFill>
                <a:latin typeface="Garamond" panose="02020404030301010803" pitchFamily="18" charset="0"/>
                <a:cs typeface="Times New Roman" panose="02020603050405020304" pitchFamily="18" charset="0"/>
              </a:rPr>
              <a:t>r the gyroscope in this exercise, we’ll add the accelerometer’s RDY pin as well for future use.</a:t>
            </a:r>
            <a:endParaRPr lang="en-US" sz="1200" b="0" dirty="0" smtClean="0">
              <a:solidFill>
                <a:srgbClr val="000000"/>
              </a:solidFill>
              <a:latin typeface="Garamond" panose="02020404030301010803" pitchFamily="18" charset="0"/>
              <a:cs typeface="Times New Roman" panose="02020603050405020304" pitchFamily="18" charset="0"/>
            </a:endParaRPr>
          </a:p>
          <a:p>
            <a:pPr algn="just" defTabSz="965200">
              <a:defRPr/>
            </a:pPr>
            <a:endParaRPr lang="en-US" sz="1200" b="0" dirty="0" smtClean="0">
              <a:solidFill>
                <a:srgbClr val="000000"/>
              </a:solidFill>
              <a:latin typeface="Garamond" panose="02020404030301010803" pitchFamily="18" charset="0"/>
              <a:cs typeface="Times New Roman" panose="02020603050405020304" pitchFamily="18" charset="0"/>
            </a:endParaRPr>
          </a:p>
          <a:p>
            <a:pPr algn="just" defTabSz="965200">
              <a:defRPr/>
            </a:pPr>
            <a:r>
              <a:rPr lang="en-US" sz="1200" b="0" dirty="0" smtClean="0">
                <a:solidFill>
                  <a:srgbClr val="000000"/>
                </a:solidFill>
                <a:latin typeface="Garamond" panose="02020404030301010803" pitchFamily="18" charset="0"/>
                <a:cs typeface="Times New Roman" panose="02020603050405020304" pitchFamily="18" charset="0"/>
              </a:rPr>
              <a:t>Create a port with the following settings:</a:t>
            </a:r>
            <a:endParaRPr lang="en-US" sz="1200" b="0" dirty="0">
              <a:solidFill>
                <a:srgbClr val="000000"/>
              </a:solidFill>
              <a:latin typeface="Garamond" panose="02020404030301010803" pitchFamily="18" charset="0"/>
              <a:cs typeface="Times New Roman" panose="02020603050405020304" pitchFamily="18" charset="0"/>
            </a:endParaRPr>
          </a:p>
          <a:p>
            <a:pPr algn="just" defTabSz="965200">
              <a:defRPr/>
            </a:pPr>
            <a:endParaRPr lang="en-US" sz="1200" b="0" dirty="0" smtClean="0">
              <a:solidFill>
                <a:srgbClr val="000000"/>
              </a:solidFill>
              <a:latin typeface="Garamond" panose="02020404030301010803" pitchFamily="18" charset="0"/>
              <a:cs typeface="Times New Roman" panose="02020603050405020304" pitchFamily="18" charset="0"/>
            </a:endParaRPr>
          </a:p>
          <a:p>
            <a:pPr algn="just" defTabSz="965200">
              <a:defRPr/>
            </a:pPr>
            <a:r>
              <a:rPr lang="en-US" sz="1200" b="0" dirty="0" smtClean="0">
                <a:solidFill>
                  <a:srgbClr val="000000"/>
                </a:solidFill>
                <a:latin typeface="Garamond" panose="02020404030301010803" pitchFamily="18" charset="0"/>
                <a:cs typeface="Times New Roman" panose="02020603050405020304" pitchFamily="18" charset="0"/>
              </a:rPr>
              <a:t>Port Name: </a:t>
            </a:r>
            <a:r>
              <a:rPr lang="en-US" sz="1100" b="0" dirty="0" smtClean="0">
                <a:solidFill>
                  <a:srgbClr val="000000"/>
                </a:solidFill>
                <a:cs typeface="Courier New" panose="02070309020205020404" pitchFamily="49" charset="0"/>
              </a:rPr>
              <a:t>GYRO_DRDY</a:t>
            </a:r>
          </a:p>
          <a:p>
            <a:pPr algn="just" defTabSz="965200">
              <a:defRPr/>
            </a:pPr>
            <a:r>
              <a:rPr lang="en-US" sz="1200" b="0" dirty="0" smtClean="0">
                <a:solidFill>
                  <a:srgbClr val="000000"/>
                </a:solidFill>
                <a:latin typeface="Garamond" panose="02020404030301010803" pitchFamily="18" charset="0"/>
                <a:cs typeface="Times New Roman" panose="02020603050405020304" pitchFamily="18" charset="0"/>
              </a:rPr>
              <a:t>Direction: </a:t>
            </a:r>
            <a:r>
              <a:rPr lang="en-US" sz="1100" b="0" dirty="0">
                <a:solidFill>
                  <a:srgbClr val="000000"/>
                </a:solidFill>
                <a:cs typeface="Courier New" panose="02070309020205020404" pitchFamily="49" charset="0"/>
              </a:rPr>
              <a:t>Input</a:t>
            </a:r>
          </a:p>
          <a:p>
            <a:pPr algn="just" defTabSz="965200">
              <a:defRPr/>
            </a:pPr>
            <a:r>
              <a:rPr lang="en-US" sz="1200" b="0" dirty="0" smtClean="0">
                <a:solidFill>
                  <a:srgbClr val="000000"/>
                </a:solidFill>
                <a:latin typeface="Garamond" panose="02020404030301010803" pitchFamily="18" charset="0"/>
                <a:cs typeface="Times New Roman" panose="02020603050405020304" pitchFamily="18" charset="0"/>
              </a:rPr>
              <a:t>Type: </a:t>
            </a:r>
            <a:r>
              <a:rPr lang="en-US" sz="1100" b="0" dirty="0">
                <a:solidFill>
                  <a:srgbClr val="000000"/>
                </a:solidFill>
                <a:cs typeface="Courier New" panose="02070309020205020404" pitchFamily="49" charset="0"/>
              </a:rPr>
              <a:t>Interrupt</a:t>
            </a:r>
          </a:p>
          <a:p>
            <a:pPr algn="just" defTabSz="965200">
              <a:defRPr/>
            </a:pPr>
            <a:r>
              <a:rPr lang="en-US" sz="1200" b="0" dirty="0" smtClean="0">
                <a:solidFill>
                  <a:srgbClr val="000000"/>
                </a:solidFill>
                <a:latin typeface="Garamond" panose="02020404030301010803" pitchFamily="18" charset="0"/>
                <a:cs typeface="Times New Roman" panose="02020603050405020304" pitchFamily="18" charset="0"/>
              </a:rPr>
              <a:t>Interrupt type: </a:t>
            </a:r>
            <a:r>
              <a:rPr lang="en-US" sz="1100" b="0" dirty="0">
                <a:solidFill>
                  <a:srgbClr val="000000"/>
                </a:solidFill>
                <a:cs typeface="Courier New" panose="02070309020205020404" pitchFamily="49" charset="0"/>
              </a:rPr>
              <a:t>Edge</a:t>
            </a:r>
          </a:p>
          <a:p>
            <a:pPr algn="just" defTabSz="965200">
              <a:defRPr/>
            </a:pPr>
            <a:r>
              <a:rPr lang="en-US" sz="1200" b="0" dirty="0" err="1" smtClean="0">
                <a:solidFill>
                  <a:srgbClr val="000000"/>
                </a:solidFill>
                <a:latin typeface="Garamond" panose="02020404030301010803" pitchFamily="18" charset="0"/>
                <a:cs typeface="Times New Roman" panose="02020603050405020304" pitchFamily="18" charset="0"/>
              </a:rPr>
              <a:t>Sensetivity</a:t>
            </a:r>
            <a:r>
              <a:rPr lang="en-US" sz="1200" b="0" dirty="0" smtClean="0">
                <a:solidFill>
                  <a:srgbClr val="000000"/>
                </a:solidFill>
                <a:latin typeface="Garamond" panose="02020404030301010803" pitchFamily="18" charset="0"/>
                <a:cs typeface="Times New Roman" panose="02020603050405020304" pitchFamily="18" charset="0"/>
              </a:rPr>
              <a:t>: </a:t>
            </a:r>
            <a:r>
              <a:rPr lang="en-US" sz="1100" b="0" dirty="0">
                <a:solidFill>
                  <a:srgbClr val="000000"/>
                </a:solidFill>
                <a:cs typeface="Courier New" panose="02070309020205020404" pitchFamily="49" charset="0"/>
              </a:rPr>
              <a:t>Rising</a:t>
            </a:r>
            <a:r>
              <a:rPr lang="en-US" sz="1200" b="0" dirty="0" smtClean="0">
                <a:solidFill>
                  <a:srgbClr val="000000"/>
                </a:solidFill>
                <a:latin typeface="Garamond" panose="02020404030301010803" pitchFamily="18" charset="0"/>
                <a:cs typeface="Times New Roman" panose="02020603050405020304" pitchFamily="18" charset="0"/>
              </a:rPr>
              <a:t> </a:t>
            </a:r>
            <a:r>
              <a:rPr lang="en-US" sz="1100" b="0" dirty="0">
                <a:solidFill>
                  <a:srgbClr val="000000"/>
                </a:solidFill>
                <a:cs typeface="Courier New" panose="02070309020205020404" pitchFamily="49" charset="0"/>
              </a:rPr>
              <a:t>Edge</a:t>
            </a:r>
            <a:endParaRPr lang="en-US" sz="1100" b="0" dirty="0">
              <a:solidFill>
                <a:srgbClr val="000000"/>
              </a:solidFill>
              <a:cs typeface="Courier New" panose="02070309020205020404" pitchFamily="49" charset="0"/>
            </a:endParaRPr>
          </a:p>
          <a:p>
            <a:pPr algn="just" defTabSz="965200">
              <a:defRPr/>
            </a:pPr>
            <a:endParaRPr lang="en-US" sz="1200" b="0" dirty="0" smtClean="0">
              <a:solidFill>
                <a:srgbClr val="000000"/>
              </a:solidFill>
              <a:latin typeface="Garamond" panose="02020404030301010803" pitchFamily="18" charset="0"/>
              <a:cs typeface="Times New Roman" panose="02020603050405020304" pitchFamily="18" charset="0"/>
            </a:endParaRPr>
          </a:p>
          <a:p>
            <a:pPr algn="just" defTabSz="965200">
              <a:defRPr/>
            </a:pPr>
            <a:r>
              <a:rPr lang="en-US" sz="1200" b="0" dirty="0" smtClean="0">
                <a:solidFill>
                  <a:srgbClr val="000000"/>
                </a:solidFill>
                <a:latin typeface="Garamond" panose="02020404030301010803" pitchFamily="18" charset="0"/>
                <a:cs typeface="Times New Roman" panose="02020603050405020304" pitchFamily="18" charset="0"/>
              </a:rPr>
              <a:t>Create a second port with the same setting, but named </a:t>
            </a:r>
            <a:r>
              <a:rPr lang="en-US" sz="1100" b="0" i="1" dirty="0">
                <a:solidFill>
                  <a:srgbClr val="000000"/>
                </a:solidFill>
                <a:cs typeface="Courier New" panose="02070309020205020404" pitchFamily="49" charset="0"/>
              </a:rPr>
              <a:t>ACCEL_DRDY</a:t>
            </a: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477000" y="654050"/>
            <a:ext cx="2180952" cy="3285714"/>
          </a:xfrm>
          <a:prstGeom prst="rect">
            <a:avLst/>
          </a:prstGeom>
        </p:spPr>
      </p:pic>
      <p:pic>
        <p:nvPicPr>
          <p:cNvPr id="6" name="Picture 2" descr="C:\Users\mfornero\AppData\Local\Temp\SNAGHTML25bca9f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702050"/>
            <a:ext cx="3820000" cy="252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461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73050"/>
            <a:ext cx="9902952" cy="6300216"/>
          </a:xfrm>
          <a:prstGeom prst="rect">
            <a:avLst/>
          </a:prstGeom>
          <a:noFill/>
        </p:spPr>
        <p:txBody>
          <a:bodyPr numCol="2" spcCol="457200"/>
          <a:lstStyle/>
          <a:p>
            <a:pPr algn="just" defTabSz="965200">
              <a:defRPr/>
            </a:pPr>
            <a:r>
              <a:rPr lang="en-US" sz="2000" dirty="0" smtClean="0">
                <a:solidFill>
                  <a:srgbClr val="000000"/>
                </a:solidFill>
                <a:latin typeface="Garamond" panose="02020404030301010803" pitchFamily="18" charset="0"/>
                <a:cs typeface="+mn-cs"/>
              </a:rPr>
              <a:t>Connect </a:t>
            </a:r>
            <a:r>
              <a:rPr lang="en-US" sz="2000" dirty="0" smtClean="0">
                <a:solidFill>
                  <a:srgbClr val="000000"/>
                </a:solidFill>
                <a:latin typeface="Garamond" panose="02020404030301010803" pitchFamily="18" charset="0"/>
                <a:cs typeface="+mn-cs"/>
              </a:rPr>
              <a:t>the RDY Ports</a:t>
            </a:r>
            <a:endParaRPr lang="en-US" sz="2000" dirty="0" smtClean="0">
              <a:solidFill>
                <a:srgbClr val="000000"/>
              </a:solidFill>
              <a:latin typeface="Garamond" panose="02020404030301010803" pitchFamily="18" charset="0"/>
              <a:cs typeface="+mn-cs"/>
            </a:endParaRPr>
          </a:p>
          <a:p>
            <a:pPr algn="just" defTabSz="965200">
              <a:defRPr/>
            </a:pPr>
            <a:endParaRPr lang="en-US" sz="1200" b="0" dirty="0">
              <a:solidFill>
                <a:srgbClr val="000000"/>
              </a:solidFill>
              <a:latin typeface="Garamond" panose="02020404030301010803" pitchFamily="18" charset="0"/>
              <a:cs typeface="+mn-cs"/>
            </a:endParaRPr>
          </a:p>
          <a:p>
            <a:pPr algn="just" defTabSz="965200">
              <a:defRPr/>
            </a:pPr>
            <a:r>
              <a:rPr lang="en-US" sz="1200" b="0" dirty="0" smtClean="0">
                <a:solidFill>
                  <a:srgbClr val="000000"/>
                </a:solidFill>
                <a:latin typeface="Garamond" panose="02020404030301010803" pitchFamily="18" charset="0"/>
                <a:cs typeface="Times New Roman" panose="02020603050405020304" pitchFamily="18" charset="0"/>
              </a:rPr>
              <a:t>The RDY ports act as interrupts, so we’ll need to connect them to the processor. As with the AXI IIC interrupt, we’ll need to first disconnect the GND pins.</a:t>
            </a: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a:p>
            <a:pPr marL="228600" indent="-228600" algn="just" defTabSz="965200">
              <a:buFont typeface="+mj-lt"/>
              <a:buAutoNum type="arabicPeriod"/>
              <a:defRPr/>
            </a:pPr>
            <a:r>
              <a:rPr lang="en-US" sz="1200" b="0" dirty="0" smtClean="0">
                <a:solidFill>
                  <a:srgbClr val="000000"/>
                </a:solidFill>
                <a:latin typeface="Garamond" panose="02020404030301010803" pitchFamily="18" charset="0"/>
                <a:cs typeface="Times New Roman" panose="02020603050405020304" pitchFamily="18" charset="0"/>
              </a:rPr>
              <a:t>Delete the </a:t>
            </a:r>
            <a:r>
              <a:rPr lang="en-US" sz="1100" b="0" i="1" dirty="0" smtClean="0">
                <a:solidFill>
                  <a:srgbClr val="000000"/>
                </a:solidFill>
                <a:cs typeface="Courier New" panose="02070309020205020404" pitchFamily="49" charset="0"/>
              </a:rPr>
              <a:t>intr_concat_gnd1 </a:t>
            </a:r>
            <a:r>
              <a:rPr lang="en-US" sz="1200" b="0" i="1" dirty="0" smtClean="0">
                <a:solidFill>
                  <a:srgbClr val="000000"/>
                </a:solidFill>
                <a:cs typeface="Courier New" panose="02070309020205020404" pitchFamily="49" charset="0"/>
              </a:rPr>
              <a:t>and </a:t>
            </a:r>
            <a:r>
              <a:rPr lang="en-US" sz="1100" b="0" i="1" dirty="0" err="1" smtClean="0">
                <a:solidFill>
                  <a:srgbClr val="000000"/>
                </a:solidFill>
                <a:cs typeface="Courier New" panose="02070309020205020404" pitchFamily="49" charset="0"/>
              </a:rPr>
              <a:t>intr_concat_gnd</a:t>
            </a:r>
            <a:r>
              <a:rPr lang="en-US" sz="1100" b="0" dirty="0">
                <a:solidFill>
                  <a:srgbClr val="000000"/>
                </a:solidFill>
                <a:latin typeface="Garamond" panose="02020404030301010803" pitchFamily="18" charset="0"/>
                <a:cs typeface="Times New Roman" panose="02020603050405020304" pitchFamily="18" charset="0"/>
              </a:rPr>
              <a:t> </a:t>
            </a:r>
            <a:r>
              <a:rPr lang="en-US" sz="1200" b="0" dirty="0" smtClean="0">
                <a:solidFill>
                  <a:srgbClr val="000000"/>
                </a:solidFill>
                <a:latin typeface="Garamond" panose="02020404030301010803" pitchFamily="18" charset="0"/>
                <a:cs typeface="Times New Roman" panose="02020603050405020304" pitchFamily="18" charset="0"/>
              </a:rPr>
              <a:t>blocks from the model.</a:t>
            </a:r>
          </a:p>
          <a:p>
            <a:pPr marL="228600" indent="-228600" algn="just" defTabSz="965200">
              <a:buFont typeface="+mj-lt"/>
              <a:buAutoNum type="arabicPeriod"/>
              <a:defRPr/>
            </a:pPr>
            <a:r>
              <a:rPr lang="en-US" sz="1200" b="0" dirty="0" smtClean="0">
                <a:solidFill>
                  <a:srgbClr val="000000"/>
                </a:solidFill>
                <a:latin typeface="Garamond" panose="02020404030301010803" pitchFamily="18" charset="0"/>
                <a:cs typeface="Times New Roman" panose="02020603050405020304" pitchFamily="18" charset="0"/>
              </a:rPr>
              <a:t>Connect </a:t>
            </a:r>
            <a:r>
              <a:rPr lang="en-US" sz="1100" b="0" i="1" dirty="0">
                <a:solidFill>
                  <a:srgbClr val="000000"/>
                </a:solidFill>
                <a:cs typeface="Courier New" panose="02070309020205020404" pitchFamily="49" charset="0"/>
              </a:rPr>
              <a:t>GYRO_DRDY</a:t>
            </a:r>
            <a:r>
              <a:rPr lang="en-US" sz="1100" b="0" dirty="0" smtClean="0">
                <a:solidFill>
                  <a:srgbClr val="000000"/>
                </a:solidFill>
                <a:latin typeface="Garamond" panose="02020404030301010803" pitchFamily="18" charset="0"/>
                <a:cs typeface="Times New Roman" panose="02020603050405020304" pitchFamily="18" charset="0"/>
              </a:rPr>
              <a:t> </a:t>
            </a:r>
            <a:r>
              <a:rPr lang="en-US" sz="1200" b="0" dirty="0" smtClean="0">
                <a:solidFill>
                  <a:srgbClr val="000000"/>
                </a:solidFill>
                <a:latin typeface="Garamond" panose="02020404030301010803" pitchFamily="18" charset="0"/>
                <a:cs typeface="Times New Roman" panose="02020603050405020304" pitchFamily="18" charset="0"/>
              </a:rPr>
              <a:t>to </a:t>
            </a:r>
            <a:r>
              <a:rPr lang="en-US" sz="1100" b="0" i="1" dirty="0" err="1">
                <a:solidFill>
                  <a:srgbClr val="000000"/>
                </a:solidFill>
                <a:cs typeface="Courier New" panose="02070309020205020404" pitchFamily="49" charset="0"/>
              </a:rPr>
              <a:t>intr_concat</a:t>
            </a:r>
            <a:r>
              <a:rPr lang="en-US" sz="1100" b="0" dirty="0">
                <a:solidFill>
                  <a:srgbClr val="000000"/>
                </a:solidFill>
                <a:latin typeface="Garamond" panose="02020404030301010803" pitchFamily="18" charset="0"/>
                <a:cs typeface="Times New Roman" panose="02020603050405020304" pitchFamily="18" charset="0"/>
              </a:rPr>
              <a:t> </a:t>
            </a:r>
            <a:r>
              <a:rPr lang="en-US" sz="1200" b="0" dirty="0" smtClean="0">
                <a:solidFill>
                  <a:srgbClr val="000000"/>
                </a:solidFill>
                <a:latin typeface="Garamond" panose="02020404030301010803" pitchFamily="18" charset="0"/>
                <a:cs typeface="Times New Roman" panose="02020603050405020304" pitchFamily="18" charset="0"/>
              </a:rPr>
              <a:t>port </a:t>
            </a:r>
            <a:r>
              <a:rPr lang="en-US" sz="1100" b="0" i="1" dirty="0">
                <a:solidFill>
                  <a:srgbClr val="000000"/>
                </a:solidFill>
                <a:cs typeface="Courier New" panose="02070309020205020404" pitchFamily="49" charset="0"/>
              </a:rPr>
              <a:t>In1[0:0</a:t>
            </a:r>
            <a:r>
              <a:rPr lang="en-US" sz="1100" b="0" i="1" dirty="0" smtClean="0">
                <a:solidFill>
                  <a:srgbClr val="000000"/>
                </a:solidFill>
                <a:cs typeface="Courier New" panose="02070309020205020404" pitchFamily="49" charset="0"/>
              </a:rPr>
              <a:t>]</a:t>
            </a:r>
            <a:endParaRPr lang="en-US" sz="1200" b="0" i="1" dirty="0" smtClean="0">
              <a:solidFill>
                <a:srgbClr val="000000"/>
              </a:solidFill>
              <a:cs typeface="Courier New" panose="02070309020205020404" pitchFamily="49" charset="0"/>
            </a:endParaRPr>
          </a:p>
          <a:p>
            <a:pPr marL="228600" indent="-228600" algn="just" defTabSz="965200">
              <a:buFont typeface="+mj-lt"/>
              <a:buAutoNum type="arabicPeriod"/>
              <a:defRPr/>
            </a:pPr>
            <a:r>
              <a:rPr lang="en-US" sz="1200" b="0" dirty="0" smtClean="0">
                <a:solidFill>
                  <a:srgbClr val="000000"/>
                </a:solidFill>
                <a:latin typeface="Garamond" panose="02020404030301010803" pitchFamily="18" charset="0"/>
                <a:cs typeface="Times New Roman" panose="02020603050405020304" pitchFamily="18" charset="0"/>
              </a:rPr>
              <a:t>Connect </a:t>
            </a:r>
            <a:r>
              <a:rPr lang="en-US" sz="1100" b="0" i="1" dirty="0">
                <a:solidFill>
                  <a:srgbClr val="000000"/>
                </a:solidFill>
                <a:cs typeface="Courier New" panose="02070309020205020404" pitchFamily="49" charset="0"/>
              </a:rPr>
              <a:t>ACCEL_DRDY</a:t>
            </a:r>
            <a:r>
              <a:rPr lang="en-US" sz="1100" b="0" dirty="0" smtClean="0">
                <a:solidFill>
                  <a:srgbClr val="000000"/>
                </a:solidFill>
                <a:latin typeface="Garamond" panose="02020404030301010803" pitchFamily="18" charset="0"/>
                <a:cs typeface="Times New Roman" panose="02020603050405020304" pitchFamily="18" charset="0"/>
              </a:rPr>
              <a:t> </a:t>
            </a:r>
            <a:r>
              <a:rPr lang="en-US" sz="1200" b="0" dirty="0" smtClean="0">
                <a:solidFill>
                  <a:srgbClr val="000000"/>
                </a:solidFill>
                <a:latin typeface="Garamond" panose="02020404030301010803" pitchFamily="18" charset="0"/>
                <a:cs typeface="Times New Roman" panose="02020603050405020304" pitchFamily="18" charset="0"/>
              </a:rPr>
              <a:t>to </a:t>
            </a:r>
            <a:r>
              <a:rPr lang="en-US" sz="1100" b="0" i="1" dirty="0" err="1">
                <a:solidFill>
                  <a:srgbClr val="000000"/>
                </a:solidFill>
                <a:cs typeface="Courier New" panose="02070309020205020404" pitchFamily="49" charset="0"/>
              </a:rPr>
              <a:t>intr_concat</a:t>
            </a:r>
            <a:r>
              <a:rPr lang="en-US" sz="1100" b="0" dirty="0" smtClean="0">
                <a:solidFill>
                  <a:srgbClr val="000000"/>
                </a:solidFill>
                <a:latin typeface="Garamond" panose="02020404030301010803" pitchFamily="18" charset="0"/>
                <a:cs typeface="Times New Roman" panose="02020603050405020304" pitchFamily="18" charset="0"/>
              </a:rPr>
              <a:t> </a:t>
            </a:r>
            <a:r>
              <a:rPr lang="en-US" sz="1200" b="0" dirty="0" smtClean="0">
                <a:solidFill>
                  <a:srgbClr val="000000"/>
                </a:solidFill>
                <a:latin typeface="Garamond" panose="02020404030301010803" pitchFamily="18" charset="0"/>
                <a:cs typeface="Times New Roman" panose="02020603050405020304" pitchFamily="18" charset="0"/>
              </a:rPr>
              <a:t>port </a:t>
            </a:r>
            <a:r>
              <a:rPr lang="en-US" sz="1100" b="0" i="1" dirty="0">
                <a:solidFill>
                  <a:srgbClr val="000000"/>
                </a:solidFill>
                <a:cs typeface="Courier New" panose="02070309020205020404" pitchFamily="49" charset="0"/>
              </a:rPr>
              <a:t>In2[0:0</a:t>
            </a:r>
            <a:r>
              <a:rPr lang="en-US" sz="1100" b="0" i="1" dirty="0" smtClean="0">
                <a:solidFill>
                  <a:srgbClr val="000000"/>
                </a:solidFill>
                <a:cs typeface="Courier New" panose="02070309020205020404" pitchFamily="49" charset="0"/>
              </a:rPr>
              <a:t>]</a:t>
            </a:r>
            <a:endParaRPr lang="en-US" sz="1100" b="0" i="1" dirty="0">
              <a:solidFill>
                <a:srgbClr val="000000"/>
              </a:solidFill>
              <a:cs typeface="Courier New" panose="02070309020205020404" pitchFamily="49" charset="0"/>
            </a:endParaRP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5486400" y="654050"/>
            <a:ext cx="2780952" cy="2295238"/>
          </a:xfrm>
          <a:prstGeom prst="rect">
            <a:avLst/>
          </a:prstGeom>
        </p:spPr>
      </p:pic>
      <p:pic>
        <p:nvPicPr>
          <p:cNvPr id="6" name="Picture 5"/>
          <p:cNvPicPr>
            <a:picLocks noChangeAspect="1"/>
          </p:cNvPicPr>
          <p:nvPr/>
        </p:nvPicPr>
        <p:blipFill>
          <a:blip r:embed="rId4"/>
          <a:stretch>
            <a:fillRect/>
          </a:stretch>
        </p:blipFill>
        <p:spPr>
          <a:xfrm>
            <a:off x="4038600" y="3310943"/>
            <a:ext cx="4085714" cy="2790476"/>
          </a:xfrm>
          <a:prstGeom prst="rect">
            <a:avLst/>
          </a:prstGeom>
        </p:spPr>
      </p:pic>
    </p:spTree>
    <p:extLst>
      <p:ext uri="{BB962C8B-B14F-4D97-AF65-F5344CB8AC3E}">
        <p14:creationId xmlns:p14="http://schemas.microsoft.com/office/powerpoint/2010/main" val="684437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73050"/>
            <a:ext cx="9525000" cy="6300216"/>
          </a:xfrm>
          <a:prstGeom prst="rect">
            <a:avLst/>
          </a:prstGeom>
          <a:noFill/>
        </p:spPr>
        <p:txBody>
          <a:bodyPr numCol="2" spcCol="457200"/>
          <a:lstStyle/>
          <a:p>
            <a:pPr algn="just" defTabSz="965200">
              <a:defRPr/>
            </a:pPr>
            <a:r>
              <a:rPr lang="en-US" sz="2000" dirty="0" smtClean="0">
                <a:solidFill>
                  <a:srgbClr val="000000"/>
                </a:solidFill>
                <a:latin typeface="Garamond" panose="02020404030301010803" pitchFamily="18" charset="0"/>
                <a:cs typeface="+mn-cs"/>
              </a:rPr>
              <a:t>Export the Design</a:t>
            </a:r>
          </a:p>
          <a:p>
            <a:pPr algn="just" defTabSz="965200">
              <a:defRPr/>
            </a:pPr>
            <a:endParaRPr lang="en-US" sz="1200" b="0" dirty="0" smtClean="0">
              <a:solidFill>
                <a:srgbClr val="000000"/>
              </a:solidFill>
              <a:latin typeface="Garamond" panose="02020404030301010803" pitchFamily="18" charset="0"/>
              <a:cs typeface="+mn-cs"/>
            </a:endParaRPr>
          </a:p>
          <a:p>
            <a:r>
              <a:rPr lang="en-US" sz="1200" b="0" dirty="0" smtClean="0">
                <a:latin typeface="Garamond" panose="02020404030301010803" pitchFamily="18" charset="0"/>
              </a:rPr>
              <a:t>At this point, we have completed our modifications to the </a:t>
            </a:r>
            <a:r>
              <a:rPr lang="en-US" sz="1200" b="0" dirty="0" err="1" smtClean="0">
                <a:latin typeface="Garamond" panose="02020404030301010803" pitchFamily="18" charset="0"/>
              </a:rPr>
              <a:t>Vivado</a:t>
            </a:r>
            <a:r>
              <a:rPr lang="en-US" sz="1200" b="0" dirty="0" smtClean="0">
                <a:latin typeface="Garamond" panose="02020404030301010803" pitchFamily="18" charset="0"/>
              </a:rPr>
              <a:t> project. We can now:</a:t>
            </a:r>
          </a:p>
          <a:p>
            <a:endParaRPr lang="en-US" sz="1200" b="0" dirty="0" smtClean="0">
              <a:latin typeface="Garamond" panose="02020404030301010803" pitchFamily="18" charset="0"/>
            </a:endParaRPr>
          </a:p>
          <a:p>
            <a:pPr marL="228600" indent="-228600">
              <a:buFont typeface="+mj-lt"/>
              <a:buAutoNum type="arabicPeriod"/>
            </a:pPr>
            <a:r>
              <a:rPr lang="en-US" sz="1200" b="0" dirty="0" smtClean="0">
                <a:latin typeface="Garamond" panose="02020404030301010803" pitchFamily="18" charset="0"/>
              </a:rPr>
              <a:t>Run validation to ensure there are no errors in the project. Pay special attention to critical warnings that may be issued here as well.</a:t>
            </a:r>
          </a:p>
          <a:p>
            <a:pPr marL="228600" indent="-228600">
              <a:buFont typeface="+mj-lt"/>
              <a:buAutoNum type="arabicPeriod"/>
            </a:pPr>
            <a:r>
              <a:rPr lang="en-US" sz="1200" b="0" dirty="0" smtClean="0">
                <a:latin typeface="Garamond" panose="02020404030301010803" pitchFamily="18" charset="0"/>
              </a:rPr>
              <a:t>Save the block design.</a:t>
            </a:r>
          </a:p>
          <a:p>
            <a:pPr marL="228600" indent="-228600">
              <a:buFont typeface="+mj-lt"/>
              <a:buAutoNum type="arabicPeriod"/>
            </a:pPr>
            <a:r>
              <a:rPr lang="en-US" sz="1200" b="0" dirty="0" smtClean="0">
                <a:latin typeface="Garamond" panose="02020404030301010803" pitchFamily="18" charset="0"/>
              </a:rPr>
              <a:t>Export the block design to a TCL file.</a:t>
            </a:r>
          </a:p>
          <a:p>
            <a:pPr marL="0" indent="0">
              <a:buFont typeface="+mj-lt"/>
              <a:buNone/>
            </a:pPr>
            <a:endParaRPr lang="en-US" sz="1200" b="0" dirty="0" smtClean="0">
              <a:latin typeface="Garamond" panose="02020404030301010803" pitchFamily="18" charset="0"/>
            </a:endParaRPr>
          </a:p>
          <a:p>
            <a:pPr marL="0" indent="0">
              <a:buFont typeface="+mj-lt"/>
              <a:buNone/>
            </a:pPr>
            <a:r>
              <a:rPr lang="en-US" sz="1200" b="0" dirty="0" smtClean="0">
                <a:latin typeface="Garamond" panose="02020404030301010803" pitchFamily="18" charset="0"/>
              </a:rPr>
              <a:t>We should store the TCL file in our </a:t>
            </a:r>
            <a:r>
              <a:rPr lang="en-US" sz="1200" b="0" i="1" dirty="0" smtClean="0">
                <a:latin typeface="Garamond" panose="02020404030301010803" pitchFamily="18" charset="0"/>
                <a:cs typeface="Courier New" panose="02070309020205020404" pitchFamily="49" charset="0"/>
              </a:rPr>
              <a:t>working</a:t>
            </a:r>
            <a:r>
              <a:rPr lang="en-US" sz="1200" b="0" dirty="0" smtClean="0">
                <a:latin typeface="Garamond" panose="02020404030301010803" pitchFamily="18" charset="0"/>
              </a:rPr>
              <a:t> folder, as it will be used by the FSBL automation scripts.</a:t>
            </a:r>
          </a:p>
          <a:p>
            <a:pPr marL="0" indent="0">
              <a:buFont typeface="+mj-lt"/>
              <a:buNone/>
            </a:pPr>
            <a:endParaRPr lang="en-US" sz="1200" b="0" dirty="0" smtClean="0">
              <a:latin typeface="Garamond" panose="02020404030301010803" pitchFamily="18" charset="0"/>
            </a:endParaRPr>
          </a:p>
          <a:p>
            <a:pPr marL="0" indent="0">
              <a:buFont typeface="+mj-lt"/>
              <a:buNone/>
            </a:pPr>
            <a:r>
              <a:rPr lang="en-US" sz="1200" b="0" dirty="0" smtClean="0">
                <a:latin typeface="Garamond" panose="02020404030301010803" pitchFamily="18" charset="0"/>
              </a:rPr>
              <a:t>The following instructions will assume we have exported the block design as </a:t>
            </a:r>
            <a:r>
              <a:rPr lang="en-US" sz="1200" b="0" i="1" dirty="0" err="1" smtClean="0">
                <a:latin typeface="Garamond" panose="02020404030301010803" pitchFamily="18" charset="0"/>
                <a:cs typeface="Courier New" panose="02070309020205020404" pitchFamily="49" charset="0"/>
              </a:rPr>
              <a:t>system.tcl</a:t>
            </a:r>
            <a:r>
              <a:rPr lang="en-US" sz="1200" b="0" dirty="0" smtClean="0">
                <a:latin typeface="Garamond" panose="02020404030301010803" pitchFamily="18" charset="0"/>
                <a:cs typeface="Courier New" panose="02070309020205020404" pitchFamily="49" charset="0"/>
              </a:rPr>
              <a:t> </a:t>
            </a:r>
            <a:r>
              <a:rPr lang="en-US" sz="1200" b="0" dirty="0" smtClean="0">
                <a:latin typeface="Garamond" panose="02020404030301010803" pitchFamily="18" charset="0"/>
              </a:rPr>
              <a:t>in our working folder</a:t>
            </a:r>
          </a:p>
          <a:p>
            <a:pPr algn="just" defTabSz="965200">
              <a:defRPr/>
            </a:pPr>
            <a:endParaRPr lang="en-US" sz="1200" b="0" dirty="0" smtClean="0">
              <a:solidFill>
                <a:srgbClr val="000000"/>
              </a:solidFill>
              <a:latin typeface="Garamond" panose="02020404030301010803" pitchFamily="18" charset="0"/>
              <a:cs typeface="+mn-cs"/>
            </a:endParaRP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4838700" y="2254250"/>
            <a:ext cx="4865010" cy="3897766"/>
          </a:xfrm>
          <a:prstGeom prst="rect">
            <a:avLst/>
          </a:prstGeom>
        </p:spPr>
      </p:pic>
    </p:spTree>
    <p:extLst>
      <p:ext uri="{BB962C8B-B14F-4D97-AF65-F5344CB8AC3E}">
        <p14:creationId xmlns:p14="http://schemas.microsoft.com/office/powerpoint/2010/main" val="459053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73050"/>
            <a:ext cx="9525000" cy="6300216"/>
          </a:xfrm>
          <a:prstGeom prst="rect">
            <a:avLst/>
          </a:prstGeom>
          <a:noFill/>
        </p:spPr>
        <p:txBody>
          <a:bodyPr numCol="2" spcCol="457200"/>
          <a:lstStyle/>
          <a:p>
            <a:pPr algn="just" defTabSz="965200">
              <a:defRPr/>
            </a:pPr>
            <a:r>
              <a:rPr lang="en-US" sz="2000" dirty="0" smtClean="0">
                <a:solidFill>
                  <a:srgbClr val="000000"/>
                </a:solidFill>
                <a:latin typeface="Garamond" panose="02020404030301010803" pitchFamily="18" charset="0"/>
                <a:cs typeface="+mn-cs"/>
              </a:rPr>
              <a:t>Constrain the </a:t>
            </a:r>
            <a:r>
              <a:rPr lang="en-US" sz="2000" dirty="0" smtClean="0">
                <a:solidFill>
                  <a:srgbClr val="000000"/>
                </a:solidFill>
                <a:latin typeface="Garamond" panose="02020404030301010803" pitchFamily="18" charset="0"/>
                <a:cs typeface="+mn-cs"/>
              </a:rPr>
              <a:t>IIC and RDY Pins</a:t>
            </a:r>
            <a:endParaRPr lang="en-US" sz="2000" dirty="0" smtClean="0">
              <a:solidFill>
                <a:srgbClr val="000000"/>
              </a:solidFill>
              <a:latin typeface="Garamond" panose="02020404030301010803" pitchFamily="18" charset="0"/>
              <a:cs typeface="+mn-cs"/>
            </a:endParaRPr>
          </a:p>
          <a:p>
            <a:pPr algn="just" defTabSz="965200">
              <a:defRPr/>
            </a:pPr>
            <a:endParaRPr lang="en-US" sz="1200" dirty="0">
              <a:solidFill>
                <a:srgbClr val="000000"/>
              </a:solidFill>
              <a:latin typeface="Garamond" panose="02020404030301010803" pitchFamily="18" charset="0"/>
              <a:cs typeface="+mn-cs"/>
            </a:endParaRPr>
          </a:p>
          <a:p>
            <a:pPr algn="just" defTabSz="965200">
              <a:defRPr/>
            </a:pPr>
            <a:r>
              <a:rPr lang="en-US" sz="1200" b="0" dirty="0">
                <a:solidFill>
                  <a:srgbClr val="000000"/>
                </a:solidFill>
                <a:latin typeface="Garamond" panose="02020404030301010803" pitchFamily="18" charset="0"/>
                <a:cs typeface="+mn-cs"/>
              </a:rPr>
              <a:t>As we </a:t>
            </a:r>
            <a:r>
              <a:rPr lang="en-US" sz="1200" b="0" dirty="0" smtClean="0">
                <a:solidFill>
                  <a:srgbClr val="000000"/>
                </a:solidFill>
                <a:latin typeface="Garamond" panose="02020404030301010803" pitchFamily="18" charset="0"/>
                <a:cs typeface="+mn-cs"/>
              </a:rPr>
              <a:t>add </a:t>
            </a:r>
            <a:r>
              <a:rPr lang="en-US" sz="1200" b="0" dirty="0">
                <a:solidFill>
                  <a:srgbClr val="000000"/>
                </a:solidFill>
                <a:latin typeface="Garamond" panose="02020404030301010803" pitchFamily="18" charset="0"/>
                <a:cs typeface="+mn-cs"/>
              </a:rPr>
              <a:t>pins to the project, we will need to constrain them to the actual FPGA pins connected to the </a:t>
            </a:r>
            <a:r>
              <a:rPr lang="en-US" sz="1200" b="0" dirty="0" smtClean="0">
                <a:solidFill>
                  <a:srgbClr val="000000"/>
                </a:solidFill>
                <a:latin typeface="Garamond" panose="02020404030301010803" pitchFamily="18" charset="0"/>
                <a:cs typeface="+mn-cs"/>
              </a:rPr>
              <a:t>IIC and </a:t>
            </a:r>
            <a:r>
              <a:rPr lang="en-US" sz="1200" b="0" dirty="0" smtClean="0">
                <a:solidFill>
                  <a:srgbClr val="000000"/>
                </a:solidFill>
                <a:latin typeface="Garamond" panose="02020404030301010803" pitchFamily="18" charset="0"/>
                <a:cs typeface="+mn-cs"/>
              </a:rPr>
              <a:t>RDY signals</a:t>
            </a:r>
            <a:r>
              <a:rPr lang="en-US" sz="1200" b="0" dirty="0" smtClean="0">
                <a:solidFill>
                  <a:srgbClr val="000000"/>
                </a:solidFill>
                <a:latin typeface="Garamond" panose="02020404030301010803" pitchFamily="18" charset="0"/>
                <a:cs typeface="+mn-cs"/>
              </a:rPr>
              <a:t>.</a:t>
            </a:r>
            <a:endParaRPr lang="en-US" sz="1200" b="0" dirty="0" smtClean="0">
              <a:solidFill>
                <a:srgbClr val="000000"/>
              </a:solidFill>
              <a:latin typeface="Garamond" panose="02020404030301010803" pitchFamily="18" charset="0"/>
              <a:cs typeface="+mn-cs"/>
            </a:endParaRPr>
          </a:p>
          <a:p>
            <a:pPr algn="just" defTabSz="965200">
              <a:defRPr/>
            </a:pPr>
            <a:endParaRPr lang="en-US" sz="1200" b="0" dirty="0">
              <a:solidFill>
                <a:srgbClr val="000000"/>
              </a:solidFill>
              <a:latin typeface="Garamond" panose="02020404030301010803" pitchFamily="18" charset="0"/>
              <a:cs typeface="+mn-cs"/>
            </a:endParaRPr>
          </a:p>
          <a:p>
            <a:pPr algn="just" defTabSz="965200">
              <a:defRPr/>
            </a:pPr>
            <a:r>
              <a:rPr lang="en-US" sz="1200" b="0" dirty="0">
                <a:solidFill>
                  <a:srgbClr val="000000"/>
                </a:solidFill>
                <a:latin typeface="Garamond" panose="02020404030301010803" pitchFamily="18" charset="0"/>
                <a:cs typeface="+mn-cs"/>
              </a:rPr>
              <a:t>We can do so by creating an XDC file with the above contents (or simply copying the </a:t>
            </a:r>
            <a:r>
              <a:rPr lang="en-US" sz="1200" b="0" dirty="0" err="1" smtClean="0">
                <a:solidFill>
                  <a:srgbClr val="000000"/>
                </a:solidFill>
                <a:cs typeface="Courier New" panose="02070309020205020404" pitchFamily="49" charset="0"/>
              </a:rPr>
              <a:t>sensor_iic.xdc</a:t>
            </a:r>
            <a:r>
              <a:rPr lang="en-US" sz="1200" b="0" dirty="0" smtClean="0">
                <a:solidFill>
                  <a:srgbClr val="000000"/>
                </a:solidFill>
                <a:cs typeface="Courier New" panose="02070309020205020404" pitchFamily="49" charset="0"/>
              </a:rPr>
              <a:t> </a:t>
            </a:r>
            <a:r>
              <a:rPr lang="en-US" sz="1200" b="0" dirty="0" smtClean="0">
                <a:solidFill>
                  <a:srgbClr val="000000"/>
                </a:solidFill>
                <a:latin typeface="Garamond" panose="02020404030301010803" pitchFamily="18" charset="0"/>
                <a:cs typeface="+mn-cs"/>
              </a:rPr>
              <a:t>file </a:t>
            </a:r>
            <a:r>
              <a:rPr lang="en-US" sz="1200" b="0" dirty="0">
                <a:solidFill>
                  <a:srgbClr val="000000"/>
                </a:solidFill>
                <a:latin typeface="Garamond" panose="02020404030301010803" pitchFamily="18" charset="0"/>
                <a:cs typeface="+mn-cs"/>
              </a:rPr>
              <a:t>from the golden directory).</a:t>
            </a:r>
          </a:p>
          <a:p>
            <a:pPr algn="just" defTabSz="965200">
              <a:defRPr/>
            </a:pPr>
            <a:endParaRPr lang="en-US" sz="1200" b="0" dirty="0">
              <a:solidFill>
                <a:srgbClr val="000000"/>
              </a:solidFill>
              <a:latin typeface="Garamond" panose="02020404030301010803" pitchFamily="18" charset="0"/>
              <a:cs typeface="+mn-cs"/>
            </a:endParaRPr>
          </a:p>
          <a:p>
            <a:pPr algn="just" defTabSz="965200">
              <a:defRPr/>
            </a:pPr>
            <a:r>
              <a:rPr lang="en-US" sz="1200" b="0" dirty="0">
                <a:solidFill>
                  <a:srgbClr val="000000"/>
                </a:solidFill>
                <a:latin typeface="Garamond" panose="02020404030301010803" pitchFamily="18" charset="0"/>
                <a:cs typeface="+mn-cs"/>
              </a:rPr>
              <a:t>The following instructions will assume </a:t>
            </a:r>
            <a:r>
              <a:rPr lang="en-US" sz="1200" b="0" dirty="0" smtClean="0">
                <a:solidFill>
                  <a:srgbClr val="000000"/>
                </a:solidFill>
                <a:latin typeface="Garamond" panose="02020404030301010803" pitchFamily="18" charset="0"/>
                <a:cs typeface="+mn-cs"/>
              </a:rPr>
              <a:t>that we have created </a:t>
            </a:r>
            <a:r>
              <a:rPr lang="en-US" sz="1200" b="0" dirty="0">
                <a:solidFill>
                  <a:srgbClr val="000000"/>
                </a:solidFill>
                <a:latin typeface="Garamond" panose="02020404030301010803" pitchFamily="18" charset="0"/>
                <a:cs typeface="+mn-cs"/>
              </a:rPr>
              <a:t>a file </a:t>
            </a:r>
            <a:r>
              <a:rPr lang="en-US" sz="1200" b="0" dirty="0" err="1">
                <a:solidFill>
                  <a:srgbClr val="000000"/>
                </a:solidFill>
                <a:cs typeface="Courier New" panose="02070309020205020404" pitchFamily="49" charset="0"/>
              </a:rPr>
              <a:t>sensor_iic.xdc</a:t>
            </a:r>
            <a:r>
              <a:rPr lang="en-US" sz="1200" b="0" dirty="0">
                <a:solidFill>
                  <a:srgbClr val="000000"/>
                </a:solidFill>
                <a:cs typeface="Courier New" panose="02070309020205020404" pitchFamily="49" charset="0"/>
              </a:rPr>
              <a:t> </a:t>
            </a:r>
            <a:r>
              <a:rPr lang="en-US" sz="1200" b="0" dirty="0" smtClean="0">
                <a:solidFill>
                  <a:srgbClr val="000000"/>
                </a:solidFill>
                <a:latin typeface="Garamond" panose="02020404030301010803" pitchFamily="18" charset="0"/>
                <a:cs typeface="+mn-cs"/>
              </a:rPr>
              <a:t>located </a:t>
            </a:r>
            <a:r>
              <a:rPr lang="en-US" sz="1200" b="0" dirty="0">
                <a:solidFill>
                  <a:srgbClr val="000000"/>
                </a:solidFill>
                <a:latin typeface="Garamond" panose="02020404030301010803" pitchFamily="18" charset="0"/>
                <a:cs typeface="+mn-cs"/>
              </a:rPr>
              <a:t>in our working folder.</a:t>
            </a:r>
          </a:p>
          <a:p>
            <a:pPr algn="just" defTabSz="965200">
              <a:defRPr/>
            </a:pPr>
            <a:endParaRPr lang="en-US" sz="1200" dirty="0" smtClean="0">
              <a:solidFill>
                <a:srgbClr val="000000"/>
              </a:solidFill>
              <a:latin typeface="Garamond" panose="02020404030301010803" pitchFamily="18" charset="0"/>
              <a:cs typeface="+mn-cs"/>
            </a:endParaRP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p:txBody>
      </p:sp>
      <p:sp>
        <p:nvSpPr>
          <p:cNvPr id="6" name="Rectangle 5"/>
          <p:cNvSpPr/>
          <p:nvPr/>
        </p:nvSpPr>
        <p:spPr>
          <a:xfrm>
            <a:off x="457200" y="3168650"/>
            <a:ext cx="8763000" cy="738664"/>
          </a:xfrm>
          <a:prstGeom prst="rect">
            <a:avLst/>
          </a:prstGeom>
        </p:spPr>
        <p:txBody>
          <a:bodyPr wrap="square">
            <a:spAutoFit/>
          </a:bodyPr>
          <a:lstStyle/>
          <a:p>
            <a:r>
              <a:rPr lang="en-US" sz="1050" dirty="0" err="1">
                <a:cs typeface="Courier New" panose="02070309020205020404" pitchFamily="49" charset="0"/>
              </a:rPr>
              <a:t>set_property</a:t>
            </a:r>
            <a:r>
              <a:rPr lang="en-US" sz="1050" dirty="0">
                <a:cs typeface="Courier New" panose="02070309020205020404" pitchFamily="49" charset="0"/>
              </a:rPr>
              <a:t>  -</a:t>
            </a:r>
            <a:r>
              <a:rPr lang="en-US" sz="1050" dirty="0" err="1">
                <a:cs typeface="Courier New" panose="02070309020205020404" pitchFamily="49" charset="0"/>
              </a:rPr>
              <a:t>dict</a:t>
            </a:r>
            <a:r>
              <a:rPr lang="en-US" sz="1050" dirty="0">
                <a:cs typeface="Courier New" panose="02070309020205020404" pitchFamily="49" charset="0"/>
              </a:rPr>
              <a:t> {PACKAGE_PIN  AA9   IOSTANDARD LVCMOS33} [</a:t>
            </a:r>
            <a:r>
              <a:rPr lang="en-US" sz="1050" dirty="0" err="1">
                <a:cs typeface="Courier New" panose="02070309020205020404" pitchFamily="49" charset="0"/>
              </a:rPr>
              <a:t>get_ports</a:t>
            </a:r>
            <a:r>
              <a:rPr lang="en-US" sz="1050" dirty="0">
                <a:cs typeface="Courier New" panose="02070309020205020404" pitchFamily="49" charset="0"/>
              </a:rPr>
              <a:t> </a:t>
            </a:r>
            <a:r>
              <a:rPr lang="en-US" sz="1050" dirty="0" err="1">
                <a:cs typeface="Courier New" panose="02070309020205020404" pitchFamily="49" charset="0"/>
              </a:rPr>
              <a:t>sensor_iic_scl_io</a:t>
            </a:r>
            <a:r>
              <a:rPr lang="en-US" sz="1050" dirty="0">
                <a:cs typeface="Courier New" panose="02070309020205020404" pitchFamily="49" charset="0"/>
              </a:rPr>
              <a:t>]      ; ## JA4</a:t>
            </a:r>
          </a:p>
          <a:p>
            <a:r>
              <a:rPr lang="en-US" sz="1050" dirty="0" err="1">
                <a:cs typeface="Courier New" panose="02070309020205020404" pitchFamily="49" charset="0"/>
              </a:rPr>
              <a:t>set_property</a:t>
            </a:r>
            <a:r>
              <a:rPr lang="en-US" sz="1050" dirty="0">
                <a:cs typeface="Courier New" panose="02070309020205020404" pitchFamily="49" charset="0"/>
              </a:rPr>
              <a:t>  -</a:t>
            </a:r>
            <a:r>
              <a:rPr lang="en-US" sz="1050" dirty="0" err="1">
                <a:cs typeface="Courier New" panose="02070309020205020404" pitchFamily="49" charset="0"/>
              </a:rPr>
              <a:t>dict</a:t>
            </a:r>
            <a:r>
              <a:rPr lang="en-US" sz="1050" dirty="0">
                <a:cs typeface="Courier New" panose="02070309020205020404" pitchFamily="49" charset="0"/>
              </a:rPr>
              <a:t> {PACKAGE_PIN  Y10   IOSTANDARD LVCMOS33} [</a:t>
            </a:r>
            <a:r>
              <a:rPr lang="en-US" sz="1050" dirty="0" err="1">
                <a:cs typeface="Courier New" panose="02070309020205020404" pitchFamily="49" charset="0"/>
              </a:rPr>
              <a:t>get_ports</a:t>
            </a:r>
            <a:r>
              <a:rPr lang="en-US" sz="1050" dirty="0">
                <a:cs typeface="Courier New" panose="02070309020205020404" pitchFamily="49" charset="0"/>
              </a:rPr>
              <a:t> </a:t>
            </a:r>
            <a:r>
              <a:rPr lang="en-US" sz="1050" dirty="0" err="1">
                <a:cs typeface="Courier New" panose="02070309020205020404" pitchFamily="49" charset="0"/>
              </a:rPr>
              <a:t>sensor_iic_sda_io</a:t>
            </a:r>
            <a:r>
              <a:rPr lang="en-US" sz="1050" dirty="0">
                <a:cs typeface="Courier New" panose="02070309020205020404" pitchFamily="49" charset="0"/>
              </a:rPr>
              <a:t>]      ; ## JA3</a:t>
            </a:r>
          </a:p>
          <a:p>
            <a:r>
              <a:rPr lang="en-US" sz="1050" dirty="0" err="1">
                <a:cs typeface="Courier New" panose="02070309020205020404" pitchFamily="49" charset="0"/>
              </a:rPr>
              <a:t>set_property</a:t>
            </a:r>
            <a:r>
              <a:rPr lang="en-US" sz="1050" dirty="0">
                <a:cs typeface="Courier New" panose="02070309020205020404" pitchFamily="49" charset="0"/>
              </a:rPr>
              <a:t>  -</a:t>
            </a:r>
            <a:r>
              <a:rPr lang="en-US" sz="1050" dirty="0" err="1">
                <a:cs typeface="Courier New" panose="02070309020205020404" pitchFamily="49" charset="0"/>
              </a:rPr>
              <a:t>dict</a:t>
            </a:r>
            <a:r>
              <a:rPr lang="en-US" sz="1050" dirty="0">
                <a:cs typeface="Courier New" panose="02070309020205020404" pitchFamily="49" charset="0"/>
              </a:rPr>
              <a:t> {PACKAGE_PIN  AA11  IOSTANDARD LVCMOS33} [</a:t>
            </a:r>
            <a:r>
              <a:rPr lang="en-US" sz="1050" dirty="0" err="1">
                <a:cs typeface="Courier New" panose="02070309020205020404" pitchFamily="49" charset="0"/>
              </a:rPr>
              <a:t>get_ports</a:t>
            </a:r>
            <a:r>
              <a:rPr lang="en-US" sz="1050" dirty="0">
                <a:cs typeface="Courier New" panose="02070309020205020404" pitchFamily="49" charset="0"/>
              </a:rPr>
              <a:t> GYRO_DRDY]              ; ## JA2</a:t>
            </a:r>
          </a:p>
          <a:p>
            <a:r>
              <a:rPr lang="en-US" sz="1050" dirty="0" err="1">
                <a:cs typeface="Courier New" panose="02070309020205020404" pitchFamily="49" charset="0"/>
              </a:rPr>
              <a:t>set_property</a:t>
            </a:r>
            <a:r>
              <a:rPr lang="en-US" sz="1050" dirty="0">
                <a:cs typeface="Courier New" panose="02070309020205020404" pitchFamily="49" charset="0"/>
              </a:rPr>
              <a:t>  -</a:t>
            </a:r>
            <a:r>
              <a:rPr lang="en-US" sz="1050" dirty="0" err="1">
                <a:cs typeface="Courier New" panose="02070309020205020404" pitchFamily="49" charset="0"/>
              </a:rPr>
              <a:t>dict</a:t>
            </a:r>
            <a:r>
              <a:rPr lang="en-US" sz="1050" dirty="0">
                <a:cs typeface="Courier New" panose="02070309020205020404" pitchFamily="49" charset="0"/>
              </a:rPr>
              <a:t> {PACKAGE_PIN  Y11   IOSTANDARD LVCMOS33} [</a:t>
            </a:r>
            <a:r>
              <a:rPr lang="en-US" sz="1050" dirty="0" err="1">
                <a:cs typeface="Courier New" panose="02070309020205020404" pitchFamily="49" charset="0"/>
              </a:rPr>
              <a:t>get_ports</a:t>
            </a:r>
            <a:r>
              <a:rPr lang="en-US" sz="1050" dirty="0">
                <a:cs typeface="Courier New" panose="02070309020205020404" pitchFamily="49" charset="0"/>
              </a:rPr>
              <a:t> ACCEL_DRDY]             ; ## JA1</a:t>
            </a:r>
            <a:endParaRPr lang="en-US" sz="1050" dirty="0">
              <a:cs typeface="Courier New" panose="02070309020205020404" pitchFamily="49" charset="0"/>
            </a:endParaRPr>
          </a:p>
        </p:txBody>
      </p:sp>
    </p:spTree>
    <p:extLst>
      <p:ext uri="{BB962C8B-B14F-4D97-AF65-F5344CB8AC3E}">
        <p14:creationId xmlns:p14="http://schemas.microsoft.com/office/powerpoint/2010/main" val="46465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73050"/>
            <a:ext cx="9525000" cy="6300216"/>
          </a:xfrm>
          <a:prstGeom prst="rect">
            <a:avLst/>
          </a:prstGeom>
          <a:noFill/>
        </p:spPr>
        <p:txBody>
          <a:bodyPr numCol="2" spcCol="457200"/>
          <a:lstStyle/>
          <a:p>
            <a:pPr algn="just" defTabSz="965200">
              <a:defRPr/>
            </a:pPr>
            <a:r>
              <a:rPr lang="en-US" sz="2000" dirty="0" smtClean="0">
                <a:solidFill>
                  <a:srgbClr val="000000"/>
                </a:solidFill>
                <a:latin typeface="Garamond" panose="02020404030301010803" pitchFamily="18" charset="0"/>
                <a:cs typeface="+mn-cs"/>
              </a:rPr>
              <a:t>Build the </a:t>
            </a:r>
            <a:r>
              <a:rPr lang="en-US" sz="2000" dirty="0" err="1" smtClean="0">
                <a:solidFill>
                  <a:srgbClr val="000000"/>
                </a:solidFill>
                <a:latin typeface="Garamond" panose="02020404030301010803" pitchFamily="18" charset="0"/>
                <a:cs typeface="+mn-cs"/>
              </a:rPr>
              <a:t>Vivado</a:t>
            </a:r>
            <a:r>
              <a:rPr lang="en-US" sz="2000" dirty="0" smtClean="0">
                <a:solidFill>
                  <a:srgbClr val="000000"/>
                </a:solidFill>
                <a:latin typeface="Garamond" panose="02020404030301010803" pitchFamily="18" charset="0"/>
                <a:cs typeface="+mn-cs"/>
              </a:rPr>
              <a:t> Project</a:t>
            </a:r>
          </a:p>
          <a:p>
            <a:pPr algn="just" defTabSz="965200">
              <a:defRPr/>
            </a:pPr>
            <a:endParaRPr lang="en-US" sz="1200" b="0" dirty="0">
              <a:solidFill>
                <a:srgbClr val="000000"/>
              </a:solidFill>
              <a:latin typeface="Garamond" panose="02020404030301010803" pitchFamily="18" charset="0"/>
              <a:cs typeface="+mn-cs"/>
            </a:endParaRPr>
          </a:p>
          <a:p>
            <a:pPr algn="just" defTabSz="965200">
              <a:defRPr/>
            </a:pPr>
            <a:r>
              <a:rPr lang="en-US" sz="1200" b="0" dirty="0">
                <a:solidFill>
                  <a:srgbClr val="000000"/>
                </a:solidFill>
                <a:latin typeface="Garamond" panose="02020404030301010803" pitchFamily="18" charset="0"/>
                <a:cs typeface="Times New Roman" panose="02020603050405020304" pitchFamily="18" charset="0"/>
              </a:rPr>
              <a:t>Now that we have all the sources completed, we will setup a TCL script to automate the entire build process. The </a:t>
            </a:r>
            <a:r>
              <a:rPr lang="en-US" sz="1200" b="0" i="1" dirty="0">
                <a:solidFill>
                  <a:srgbClr val="000000"/>
                </a:solidFill>
                <a:cs typeface="Courier New" panose="02070309020205020404" pitchFamily="49" charset="0"/>
              </a:rPr>
              <a:t>template</a:t>
            </a:r>
            <a:r>
              <a:rPr lang="en-US" sz="1200" b="0" dirty="0">
                <a:solidFill>
                  <a:srgbClr val="000000"/>
                </a:solidFill>
                <a:latin typeface="Garamond" panose="02020404030301010803" pitchFamily="18" charset="0"/>
                <a:cs typeface="Times New Roman" panose="02020603050405020304" pitchFamily="18" charset="0"/>
              </a:rPr>
              <a:t> folder contains a starting point for this script, </a:t>
            </a:r>
            <a:r>
              <a:rPr lang="en-US" sz="1200" b="0" i="1" dirty="0" err="1">
                <a:solidFill>
                  <a:srgbClr val="000000"/>
                </a:solidFill>
                <a:cs typeface="Courier New" panose="02070309020205020404" pitchFamily="49" charset="0"/>
              </a:rPr>
              <a:t>build.tcl</a:t>
            </a:r>
            <a:r>
              <a:rPr lang="en-US" sz="1200" b="0" dirty="0">
                <a:solidFill>
                  <a:srgbClr val="000000"/>
                </a:solidFill>
                <a:latin typeface="Garamond" panose="02020404030301010803" pitchFamily="18" charset="0"/>
                <a:cs typeface="Times New Roman" panose="02020603050405020304" pitchFamily="18" charset="0"/>
              </a:rPr>
              <a:t>, which should have been copied to our working folder.</a:t>
            </a: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a:p>
            <a:pPr algn="just" defTabSz="965200">
              <a:defRPr/>
            </a:pPr>
            <a:r>
              <a:rPr lang="en-US" sz="1200" b="0" dirty="0">
                <a:solidFill>
                  <a:srgbClr val="000000"/>
                </a:solidFill>
                <a:latin typeface="Garamond" panose="02020404030301010803" pitchFamily="18" charset="0"/>
                <a:cs typeface="Times New Roman" panose="02020603050405020304" pitchFamily="18" charset="0"/>
              </a:rPr>
              <a:t>The build script has a customization area where we can make changes, but for the purpose of this project is almost complete. We only need to do the following</a:t>
            </a:r>
            <a:r>
              <a:rPr lang="en-US" sz="1200" b="0" dirty="0" smtClean="0">
                <a:solidFill>
                  <a:srgbClr val="000000"/>
                </a:solidFill>
                <a:latin typeface="Garamond" panose="02020404030301010803" pitchFamily="18" charset="0"/>
                <a:cs typeface="Times New Roman" panose="02020603050405020304" pitchFamily="18" charset="0"/>
              </a:rPr>
              <a:t>:</a:t>
            </a: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a:p>
            <a:pPr marL="228600" indent="-228600" algn="just" defTabSz="965200">
              <a:buFont typeface="+mj-lt"/>
              <a:buAutoNum type="arabicPeriod"/>
              <a:defRPr/>
            </a:pPr>
            <a:r>
              <a:rPr lang="en-US" sz="1200" b="0" dirty="0">
                <a:solidFill>
                  <a:srgbClr val="000000"/>
                </a:solidFill>
                <a:latin typeface="Garamond" panose="02020404030301010803" pitchFamily="18" charset="0"/>
                <a:cs typeface="Times New Roman" panose="02020603050405020304" pitchFamily="18" charset="0"/>
              </a:rPr>
              <a:t>Ensure the name of the script being sourced matches the name of the script we exported</a:t>
            </a:r>
          </a:p>
          <a:p>
            <a:pPr marL="228600" indent="-228600" algn="just" defTabSz="965200">
              <a:buFont typeface="+mj-lt"/>
              <a:buAutoNum type="arabicPeriod"/>
              <a:defRPr/>
            </a:pPr>
            <a:r>
              <a:rPr lang="en-US" sz="1200" b="0" dirty="0">
                <a:solidFill>
                  <a:srgbClr val="000000"/>
                </a:solidFill>
                <a:latin typeface="Garamond" panose="02020404030301010803" pitchFamily="18" charset="0"/>
                <a:cs typeface="Times New Roman" panose="02020603050405020304" pitchFamily="18" charset="0"/>
              </a:rPr>
              <a:t>Add the XDC constraint file to the project, by adding the following line:</a:t>
            </a: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a:p>
            <a:pPr algn="just" defTabSz="965200">
              <a:defRPr/>
            </a:pPr>
            <a:r>
              <a:rPr lang="en-US" sz="1200" b="0" dirty="0" err="1">
                <a:solidFill>
                  <a:srgbClr val="000000"/>
                </a:solidFill>
                <a:cs typeface="Courier New" panose="02070309020205020404" pitchFamily="49" charset="0"/>
              </a:rPr>
              <a:t>add_files</a:t>
            </a:r>
            <a:r>
              <a:rPr lang="en-US" sz="1200" b="0" dirty="0">
                <a:solidFill>
                  <a:srgbClr val="000000"/>
                </a:solidFill>
                <a:cs typeface="Courier New" panose="02070309020205020404" pitchFamily="49" charset="0"/>
              </a:rPr>
              <a:t> -</a:t>
            </a:r>
            <a:r>
              <a:rPr lang="en-US" sz="1200" b="0" dirty="0" err="1">
                <a:solidFill>
                  <a:srgbClr val="000000"/>
                </a:solidFill>
                <a:cs typeface="Courier New" panose="02070309020205020404" pitchFamily="49" charset="0"/>
              </a:rPr>
              <a:t>fileset</a:t>
            </a:r>
            <a:r>
              <a:rPr lang="en-US" sz="1200" b="0" dirty="0">
                <a:solidFill>
                  <a:srgbClr val="000000"/>
                </a:solidFill>
                <a:cs typeface="Courier New" panose="02070309020205020404" pitchFamily="49" charset="0"/>
              </a:rPr>
              <a:t> constrs_1 </a:t>
            </a:r>
            <a:r>
              <a:rPr lang="en-US" sz="1200" b="0" i="1" dirty="0" err="1">
                <a:solidFill>
                  <a:srgbClr val="000000"/>
                </a:solidFill>
                <a:cs typeface="Courier New" panose="02070309020205020404" pitchFamily="49" charset="0"/>
              </a:rPr>
              <a:t>sensor_iic.xdc</a:t>
            </a:r>
            <a:r>
              <a:rPr lang="en-US" sz="1200" b="0" i="1" dirty="0">
                <a:solidFill>
                  <a:srgbClr val="000000"/>
                </a:solidFill>
                <a:cs typeface="Courier New" panose="02070309020205020404" pitchFamily="49" charset="0"/>
              </a:rPr>
              <a:t> </a:t>
            </a:r>
            <a:endParaRPr lang="en-US" sz="1200" b="0" i="1" dirty="0" smtClean="0">
              <a:solidFill>
                <a:srgbClr val="000000"/>
              </a:solidFill>
              <a:cs typeface="Courier New" panose="02070309020205020404" pitchFamily="49" charset="0"/>
            </a:endParaRPr>
          </a:p>
          <a:p>
            <a:pPr algn="just" defTabSz="965200">
              <a:defRPr/>
            </a:pPr>
            <a:endParaRPr lang="en-US" sz="1200" b="0" dirty="0" smtClean="0">
              <a:solidFill>
                <a:srgbClr val="000000"/>
              </a:solidFill>
              <a:latin typeface="Garamond" panose="02020404030301010803" pitchFamily="18" charset="0"/>
              <a:cs typeface="Times New Roman" panose="02020603050405020304" pitchFamily="18" charset="0"/>
            </a:endParaRPr>
          </a:p>
          <a:p>
            <a:pPr algn="just" defTabSz="965200">
              <a:defRPr/>
            </a:pPr>
            <a:r>
              <a:rPr lang="en-US" sz="1200" b="0" dirty="0" smtClean="0">
                <a:solidFill>
                  <a:srgbClr val="000000"/>
                </a:solidFill>
                <a:latin typeface="Garamond" panose="02020404030301010803" pitchFamily="18" charset="0"/>
                <a:cs typeface="Times New Roman" panose="02020603050405020304" pitchFamily="18" charset="0"/>
              </a:rPr>
              <a:t>where </a:t>
            </a:r>
            <a:r>
              <a:rPr lang="en-US" sz="1200" b="0" i="1" dirty="0" err="1">
                <a:solidFill>
                  <a:srgbClr val="000000"/>
                </a:solidFill>
                <a:cs typeface="Courier New" panose="02070309020205020404" pitchFamily="49" charset="0"/>
              </a:rPr>
              <a:t>sensor_iic.xdc</a:t>
            </a:r>
            <a:r>
              <a:rPr lang="en-US" sz="1200" b="0" dirty="0">
                <a:solidFill>
                  <a:srgbClr val="000000"/>
                </a:solidFill>
                <a:cs typeface="Courier New" panose="02070309020205020404" pitchFamily="49" charset="0"/>
              </a:rPr>
              <a:t> </a:t>
            </a:r>
            <a:r>
              <a:rPr lang="en-US" sz="1200" b="0" dirty="0" smtClean="0">
                <a:solidFill>
                  <a:srgbClr val="000000"/>
                </a:solidFill>
                <a:latin typeface="Garamond" panose="02020404030301010803" pitchFamily="18" charset="0"/>
                <a:cs typeface="Times New Roman" panose="02020603050405020304" pitchFamily="18" charset="0"/>
              </a:rPr>
              <a:t>is </a:t>
            </a:r>
            <a:r>
              <a:rPr lang="en-US" sz="1200" b="0" dirty="0">
                <a:solidFill>
                  <a:srgbClr val="000000"/>
                </a:solidFill>
                <a:latin typeface="Garamond" panose="02020404030301010803" pitchFamily="18" charset="0"/>
                <a:cs typeface="Times New Roman" panose="02020603050405020304" pitchFamily="18" charset="0"/>
              </a:rPr>
              <a:t>the name of the constraint file </a:t>
            </a:r>
            <a:r>
              <a:rPr lang="en-US" sz="1200" b="0" dirty="0" smtClean="0">
                <a:solidFill>
                  <a:srgbClr val="000000"/>
                </a:solidFill>
                <a:latin typeface="Garamond" panose="02020404030301010803" pitchFamily="18" charset="0"/>
                <a:cs typeface="Times New Roman" panose="02020603050405020304" pitchFamily="18" charset="0"/>
              </a:rPr>
              <a:t>that we </a:t>
            </a:r>
            <a:r>
              <a:rPr lang="en-US" sz="1200" b="0" dirty="0">
                <a:solidFill>
                  <a:srgbClr val="000000"/>
                </a:solidFill>
                <a:latin typeface="Garamond" panose="02020404030301010803" pitchFamily="18" charset="0"/>
                <a:cs typeface="Times New Roman" panose="02020603050405020304" pitchFamily="18" charset="0"/>
              </a:rPr>
              <a:t>created.</a:t>
            </a: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a:p>
            <a:pPr algn="just" defTabSz="965200">
              <a:defRPr/>
            </a:pPr>
            <a:r>
              <a:rPr lang="en-US" sz="1200" b="0" dirty="0">
                <a:solidFill>
                  <a:srgbClr val="000000"/>
                </a:solidFill>
                <a:latin typeface="Garamond" panose="02020404030301010803" pitchFamily="18" charset="0"/>
                <a:cs typeface="Times New Roman" panose="02020603050405020304" pitchFamily="18" charset="0"/>
              </a:rPr>
              <a:t>We can now navigate in our shell to the working folder and run the following command to start the build:</a:t>
            </a: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a:p>
            <a:pPr algn="just" defTabSz="965200">
              <a:defRPr/>
            </a:pPr>
            <a:r>
              <a:rPr lang="en-US" sz="1200" b="0" dirty="0" err="1">
                <a:solidFill>
                  <a:srgbClr val="000000"/>
                </a:solidFill>
                <a:cs typeface="Courier New" panose="02070309020205020404" pitchFamily="49" charset="0"/>
              </a:rPr>
              <a:t>vivado</a:t>
            </a:r>
            <a:r>
              <a:rPr lang="en-US" sz="1200" b="0" dirty="0">
                <a:solidFill>
                  <a:srgbClr val="000000"/>
                </a:solidFill>
                <a:cs typeface="Courier New" panose="02070309020205020404" pitchFamily="49" charset="0"/>
              </a:rPr>
              <a:t> -mode batch -source </a:t>
            </a:r>
            <a:r>
              <a:rPr lang="en-US" sz="1200" b="0" dirty="0" err="1">
                <a:solidFill>
                  <a:srgbClr val="000000"/>
                </a:solidFill>
                <a:cs typeface="Courier New" panose="02070309020205020404" pitchFamily="49" charset="0"/>
              </a:rPr>
              <a:t>build.tcl</a:t>
            </a:r>
            <a:endParaRPr lang="en-US" sz="1200" b="0" dirty="0">
              <a:solidFill>
                <a:srgbClr val="000000"/>
              </a:solidFill>
              <a:cs typeface="Courier New" panose="02070309020205020404" pitchFamily="49" charset="0"/>
            </a:endParaRP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a:p>
            <a:pPr algn="just" defTabSz="965200">
              <a:defRPr/>
            </a:pPr>
            <a:r>
              <a:rPr lang="en-US" sz="1200" b="0" dirty="0">
                <a:solidFill>
                  <a:srgbClr val="000000"/>
                </a:solidFill>
                <a:latin typeface="Garamond" panose="02020404030301010803" pitchFamily="18" charset="0"/>
                <a:cs typeface="Times New Roman" panose="02020603050405020304" pitchFamily="18" charset="0"/>
              </a:rPr>
              <a:t>The result of this command will be a FSBL and </a:t>
            </a:r>
            <a:r>
              <a:rPr lang="en-US" sz="1200" b="0" dirty="0" err="1">
                <a:solidFill>
                  <a:srgbClr val="000000"/>
                </a:solidFill>
                <a:latin typeface="Garamond" panose="02020404030301010803" pitchFamily="18" charset="0"/>
                <a:cs typeface="Times New Roman" panose="02020603050405020304" pitchFamily="18" charset="0"/>
              </a:rPr>
              <a:t>bitstream</a:t>
            </a:r>
            <a:r>
              <a:rPr lang="en-US" sz="1200" b="0" dirty="0">
                <a:solidFill>
                  <a:srgbClr val="000000"/>
                </a:solidFill>
                <a:latin typeface="Garamond" panose="02020404030301010803" pitchFamily="18" charset="0"/>
                <a:cs typeface="Times New Roman" panose="02020603050405020304" pitchFamily="18" charset="0"/>
              </a:rPr>
              <a:t>, located at </a:t>
            </a:r>
            <a:r>
              <a:rPr lang="en-US" sz="1200" b="0" i="1" dirty="0">
                <a:solidFill>
                  <a:srgbClr val="000000"/>
                </a:solidFill>
                <a:cs typeface="Courier New" panose="02070309020205020404" pitchFamily="49" charset="0"/>
              </a:rPr>
              <a:t>./</a:t>
            </a:r>
            <a:r>
              <a:rPr lang="en-US" sz="1200" b="0" i="1" dirty="0" smtClean="0">
                <a:solidFill>
                  <a:srgbClr val="000000"/>
                </a:solidFill>
                <a:cs typeface="Courier New" panose="02070309020205020404" pitchFamily="49" charset="0"/>
              </a:rPr>
              <a:t>build/output</a:t>
            </a:r>
            <a:r>
              <a:rPr lang="en-US" sz="1200" b="0" dirty="0" smtClean="0">
                <a:solidFill>
                  <a:srgbClr val="000000"/>
                </a:solidFill>
                <a:latin typeface="Garamond" panose="02020404030301010803" pitchFamily="18" charset="0"/>
                <a:cs typeface="Courier New" panose="02070309020205020404" pitchFamily="49" charset="0"/>
              </a:rPr>
              <a:t>.</a:t>
            </a:r>
            <a:endParaRPr lang="en-US" sz="1200" b="0" i="1" dirty="0">
              <a:solidFill>
                <a:srgbClr val="000000"/>
              </a:solidFill>
              <a:cs typeface="Courier New" panose="02070309020205020404" pitchFamily="49" charset="0"/>
            </a:endParaRP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p:txBody>
      </p:sp>
      <p:pic>
        <p:nvPicPr>
          <p:cNvPr id="5" name="Picture 4"/>
          <p:cNvPicPr>
            <a:picLocks noChangeAspect="1"/>
          </p:cNvPicPr>
          <p:nvPr/>
        </p:nvPicPr>
        <p:blipFill rotWithShape="1">
          <a:blip r:embed="rId3"/>
          <a:srcRect l="6325" r="7985"/>
          <a:stretch/>
        </p:blipFill>
        <p:spPr>
          <a:xfrm>
            <a:off x="4854649" y="882650"/>
            <a:ext cx="4825409" cy="2489200"/>
          </a:xfrm>
          <a:prstGeom prst="rect">
            <a:avLst/>
          </a:prstGeom>
        </p:spPr>
      </p:pic>
    </p:spTree>
    <p:extLst>
      <p:ext uri="{BB962C8B-B14F-4D97-AF65-F5344CB8AC3E}">
        <p14:creationId xmlns:p14="http://schemas.microsoft.com/office/powerpoint/2010/main" val="261996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73050"/>
            <a:ext cx="9525000" cy="6300216"/>
          </a:xfrm>
          <a:prstGeom prst="rect">
            <a:avLst/>
          </a:prstGeom>
          <a:noFill/>
        </p:spPr>
        <p:txBody>
          <a:bodyPr numCol="2" spcCol="457200"/>
          <a:lstStyle/>
          <a:p>
            <a:pPr algn="just" defTabSz="965200">
              <a:defRPr/>
            </a:pPr>
            <a:r>
              <a:rPr lang="en-US" sz="2000" dirty="0" smtClean="0">
                <a:solidFill>
                  <a:srgbClr val="000000"/>
                </a:solidFill>
                <a:latin typeface="Garamond" panose="02020404030301010803" pitchFamily="18" charset="0"/>
                <a:cs typeface="+mn-cs"/>
              </a:rPr>
              <a:t>Launch the Linux Virtual Machine</a:t>
            </a:r>
            <a:endParaRPr lang="en-US" sz="2000" dirty="0" smtClean="0">
              <a:solidFill>
                <a:srgbClr val="000000"/>
              </a:solidFill>
              <a:latin typeface="Garamond" panose="02020404030301010803" pitchFamily="18" charset="0"/>
              <a:cs typeface="+mn-cs"/>
            </a:endParaRPr>
          </a:p>
          <a:p>
            <a:pPr algn="just" defTabSz="965200">
              <a:defRPr/>
            </a:pPr>
            <a:endParaRPr lang="en-US" sz="1200" b="0" dirty="0">
              <a:solidFill>
                <a:srgbClr val="000000"/>
              </a:solidFill>
              <a:latin typeface="Garamond" panose="02020404030301010803" pitchFamily="18" charset="0"/>
              <a:cs typeface="+mn-cs"/>
            </a:endParaRPr>
          </a:p>
          <a:p>
            <a:pPr algn="just" defTabSz="965200">
              <a:defRPr/>
            </a:pPr>
            <a:r>
              <a:rPr lang="en-US" sz="1200" b="0" dirty="0" smtClean="0">
                <a:solidFill>
                  <a:srgbClr val="000000"/>
                </a:solidFill>
                <a:latin typeface="Garamond" panose="02020404030301010803" pitchFamily="18" charset="0"/>
                <a:cs typeface="Times New Roman" panose="02020603050405020304" pitchFamily="18" charset="0"/>
              </a:rPr>
              <a:t>While the Vivado portion of this process is cross-platform, the Buildroot portion can only be run on Linux. In order to facilitate this exercise, we’ve provided a Linux Virtual Machine (VM) to run the Buildroot scripts, as well as some helper functions to automate the launching of the VM and the movement of files back and forth.</a:t>
            </a:r>
          </a:p>
          <a:p>
            <a:pPr algn="just" defTabSz="965200">
              <a:defRPr/>
            </a:pPr>
            <a:endParaRPr lang="en-US" sz="1200" b="0" dirty="0" smtClean="0">
              <a:solidFill>
                <a:srgbClr val="000000"/>
              </a:solidFill>
              <a:latin typeface="Garamond" panose="02020404030301010803" pitchFamily="18" charset="0"/>
              <a:cs typeface="Times New Roman" panose="02020603050405020304" pitchFamily="18" charset="0"/>
            </a:endParaRPr>
          </a:p>
          <a:p>
            <a:pPr algn="just" defTabSz="965200">
              <a:defRPr/>
            </a:pPr>
            <a:r>
              <a:rPr lang="en-US" sz="1200" b="0" dirty="0" smtClean="0">
                <a:solidFill>
                  <a:srgbClr val="000000"/>
                </a:solidFill>
                <a:latin typeface="Garamond" panose="02020404030301010803" pitchFamily="18" charset="0"/>
                <a:cs typeface="Times New Roman" panose="02020603050405020304" pitchFamily="18" charset="0"/>
              </a:rPr>
              <a:t>To launch the VM, run the following commands in MATLAB:</a:t>
            </a:r>
          </a:p>
          <a:p>
            <a:pPr algn="just" defTabSz="965200">
              <a:defRPr/>
            </a:pPr>
            <a:endParaRPr lang="en-US" sz="1200" b="0" dirty="0" smtClean="0">
              <a:solidFill>
                <a:srgbClr val="000000"/>
              </a:solidFill>
              <a:latin typeface="Garamond" panose="02020404030301010803" pitchFamily="18" charset="0"/>
              <a:cs typeface="Times New Roman" panose="02020603050405020304" pitchFamily="18" charset="0"/>
            </a:endParaRPr>
          </a:p>
          <a:p>
            <a:r>
              <a:rPr lang="en-US" sz="1000" dirty="0">
                <a:cs typeface="Courier New" panose="02070309020205020404" pitchFamily="49" charset="0"/>
              </a:rPr>
              <a:t>&gt;&gt; </a:t>
            </a:r>
            <a:r>
              <a:rPr lang="en-US" sz="1000" dirty="0" err="1">
                <a:cs typeface="Courier New" panose="02070309020205020404" pitchFamily="49" charset="0"/>
              </a:rPr>
              <a:t>vm</a:t>
            </a:r>
            <a:r>
              <a:rPr lang="en-US" sz="1000" dirty="0">
                <a:cs typeface="Courier New" panose="02070309020205020404" pitchFamily="49" charset="0"/>
              </a:rPr>
              <a:t> = </a:t>
            </a:r>
            <a:r>
              <a:rPr lang="en-US" sz="1000" dirty="0" err="1">
                <a:cs typeface="Courier New" panose="02070309020205020404" pitchFamily="49" charset="0"/>
              </a:rPr>
              <a:t>LinuxTraining.BuildVM</a:t>
            </a:r>
            <a:endParaRPr lang="en-US" sz="1000" dirty="0">
              <a:cs typeface="Courier New" panose="02070309020205020404" pitchFamily="49" charset="0"/>
            </a:endParaRPr>
          </a:p>
          <a:p>
            <a:r>
              <a:rPr lang="en-US" sz="1000" b="0" dirty="0">
                <a:cs typeface="Courier New" panose="02070309020205020404" pitchFamily="49" charset="0"/>
              </a:rPr>
              <a:t>        </a:t>
            </a:r>
            <a:r>
              <a:rPr lang="en-US" sz="1000" b="0" dirty="0" err="1">
                <a:cs typeface="Courier New" panose="02070309020205020404" pitchFamily="49" charset="0"/>
              </a:rPr>
              <a:t>VMRepoPath</a:t>
            </a:r>
            <a:r>
              <a:rPr lang="en-US" sz="1000" b="0" dirty="0">
                <a:cs typeface="Courier New" panose="02070309020205020404" pitchFamily="49" charset="0"/>
              </a:rPr>
              <a:t>: {}</a:t>
            </a:r>
          </a:p>
          <a:p>
            <a:r>
              <a:rPr lang="en-US" sz="1000" b="0" dirty="0">
                <a:cs typeface="Courier New" panose="02070309020205020404" pitchFamily="49" charset="0"/>
              </a:rPr>
              <a:t>     </a:t>
            </a:r>
            <a:r>
              <a:rPr lang="en-US" sz="1000" b="0" dirty="0" err="1">
                <a:cs typeface="Courier New" panose="02070309020205020404" pitchFamily="49" charset="0"/>
              </a:rPr>
              <a:t>LocalRepoPath</a:t>
            </a:r>
            <a:r>
              <a:rPr lang="en-US" sz="1000" b="0" dirty="0">
                <a:cs typeface="Courier New" panose="02070309020205020404" pitchFamily="49" charset="0"/>
              </a:rPr>
              <a:t>: {}</a:t>
            </a:r>
          </a:p>
          <a:p>
            <a:r>
              <a:rPr lang="en-US" sz="1000" b="0" dirty="0">
                <a:cs typeface="Courier New" panose="02070309020205020404" pitchFamily="49" charset="0"/>
              </a:rPr>
              <a:t>              User: {}</a:t>
            </a:r>
          </a:p>
          <a:p>
            <a:r>
              <a:rPr lang="en-US" sz="1000" b="0" dirty="0">
                <a:cs typeface="Courier New" panose="02070309020205020404" pitchFamily="49" charset="0"/>
              </a:rPr>
              <a:t>              Pass: {}</a:t>
            </a:r>
          </a:p>
          <a:p>
            <a:r>
              <a:rPr lang="en-US" sz="1000" b="0" dirty="0">
                <a:cs typeface="Courier New" panose="02070309020205020404" pitchFamily="49" charset="0"/>
              </a:rPr>
              <a:t>                IP: {}</a:t>
            </a:r>
          </a:p>
          <a:p>
            <a:r>
              <a:rPr lang="en-US" sz="1000" b="0" dirty="0">
                <a:cs typeface="Courier New" panose="02070309020205020404" pitchFamily="49" charset="0"/>
              </a:rPr>
              <a:t>    </a:t>
            </a:r>
            <a:r>
              <a:rPr lang="en-US" sz="1000" b="0" dirty="0" err="1">
                <a:cs typeface="Courier New" panose="02070309020205020404" pitchFamily="49" charset="0"/>
              </a:rPr>
              <a:t>VirtualBoxPath</a:t>
            </a:r>
            <a:r>
              <a:rPr lang="en-US" sz="1000" b="0" dirty="0">
                <a:cs typeface="Courier New" panose="02070309020205020404" pitchFamily="49" charset="0"/>
              </a:rPr>
              <a:t>: {}</a:t>
            </a:r>
          </a:p>
          <a:p>
            <a:r>
              <a:rPr lang="en-US" sz="1000" b="0" dirty="0">
                <a:cs typeface="Courier New" panose="02070309020205020404" pitchFamily="49" charset="0"/>
              </a:rPr>
              <a:t>         </a:t>
            </a:r>
            <a:r>
              <a:rPr lang="en-US" sz="1000" b="0" dirty="0" err="1">
                <a:cs typeface="Courier New" panose="02070309020205020404" pitchFamily="49" charset="0"/>
              </a:rPr>
              <a:t>VcxsrvBin</a:t>
            </a:r>
            <a:r>
              <a:rPr lang="en-US" sz="1000" b="0" dirty="0">
                <a:cs typeface="Courier New" panose="02070309020205020404" pitchFamily="49" charset="0"/>
              </a:rPr>
              <a:t>: {}</a:t>
            </a:r>
          </a:p>
          <a:p>
            <a:r>
              <a:rPr lang="en-US" sz="1000" b="0" dirty="0">
                <a:cs typeface="Courier New" panose="02070309020205020404" pitchFamily="49" charset="0"/>
              </a:rPr>
              <a:t>            </a:t>
            </a:r>
            <a:r>
              <a:rPr lang="en-US" sz="1000" b="0" dirty="0" err="1">
                <a:cs typeface="Courier New" panose="02070309020205020404" pitchFamily="49" charset="0"/>
              </a:rPr>
              <a:t>VMName</a:t>
            </a:r>
            <a:r>
              <a:rPr lang="en-US" sz="1000" b="0" dirty="0">
                <a:cs typeface="Courier New" panose="02070309020205020404" pitchFamily="49" charset="0"/>
              </a:rPr>
              <a:t>: {}</a:t>
            </a:r>
          </a:p>
          <a:p>
            <a:endParaRPr lang="en-US" sz="1000" b="0" dirty="0">
              <a:cs typeface="Courier New" panose="02070309020205020404" pitchFamily="49" charset="0"/>
            </a:endParaRPr>
          </a:p>
          <a:p>
            <a:endParaRPr lang="en-US" sz="1000" b="0" dirty="0">
              <a:cs typeface="Courier New" panose="02070309020205020404" pitchFamily="49" charset="0"/>
            </a:endParaRPr>
          </a:p>
          <a:p>
            <a:r>
              <a:rPr lang="en-US" sz="1000" b="0" dirty="0" err="1">
                <a:cs typeface="Courier New" panose="02070309020205020404" pitchFamily="49" charset="0"/>
              </a:rPr>
              <a:t>vm</a:t>
            </a:r>
            <a:r>
              <a:rPr lang="en-US" sz="1000" b="0" dirty="0">
                <a:cs typeface="Courier New" panose="02070309020205020404" pitchFamily="49" charset="0"/>
              </a:rPr>
              <a:t> = </a:t>
            </a:r>
          </a:p>
          <a:p>
            <a:endParaRPr lang="en-US" sz="1000" b="0" dirty="0">
              <a:cs typeface="Courier New" panose="02070309020205020404" pitchFamily="49" charset="0"/>
            </a:endParaRPr>
          </a:p>
          <a:p>
            <a:r>
              <a:rPr lang="en-US" sz="1000" b="0" dirty="0">
                <a:cs typeface="Courier New" panose="02070309020205020404" pitchFamily="49" charset="0"/>
              </a:rPr>
              <a:t>  </a:t>
            </a:r>
            <a:r>
              <a:rPr lang="en-US" sz="1000" b="0" dirty="0" err="1">
                <a:cs typeface="Courier New" panose="02070309020205020404" pitchFamily="49" charset="0"/>
              </a:rPr>
              <a:t>BuildVM</a:t>
            </a:r>
            <a:r>
              <a:rPr lang="en-US" sz="1000" b="0" dirty="0">
                <a:cs typeface="Courier New" panose="02070309020205020404" pitchFamily="49" charset="0"/>
              </a:rPr>
              <a:t> with properties:</a:t>
            </a:r>
          </a:p>
          <a:p>
            <a:endParaRPr lang="en-US" sz="1000" b="0" dirty="0">
              <a:cs typeface="Courier New" panose="02070309020205020404" pitchFamily="49" charset="0"/>
            </a:endParaRPr>
          </a:p>
          <a:p>
            <a:r>
              <a:rPr lang="en-US" sz="1000" b="0" dirty="0">
                <a:cs typeface="Courier New" panose="02070309020205020404" pitchFamily="49" charset="0"/>
              </a:rPr>
              <a:t>        </a:t>
            </a:r>
            <a:r>
              <a:rPr lang="en-US" sz="1000" b="0" dirty="0" err="1">
                <a:cs typeface="Courier New" panose="02070309020205020404" pitchFamily="49" charset="0"/>
              </a:rPr>
              <a:t>VMRepoPath</a:t>
            </a:r>
            <a:r>
              <a:rPr lang="en-US" sz="1000" b="0" dirty="0">
                <a:cs typeface="Courier New" panose="02070309020205020404" pitchFamily="49" charset="0"/>
              </a:rPr>
              <a:t>: '/Work/</a:t>
            </a:r>
            <a:r>
              <a:rPr lang="en-US" sz="1000" b="0" dirty="0" err="1">
                <a:cs typeface="Courier New" panose="02070309020205020404" pitchFamily="49" charset="0"/>
              </a:rPr>
              <a:t>LinuxTraining</a:t>
            </a:r>
            <a:r>
              <a:rPr lang="en-US" sz="1000" b="0" dirty="0">
                <a:cs typeface="Courier New" panose="02070309020205020404" pitchFamily="49" charset="0"/>
              </a:rPr>
              <a:t>'</a:t>
            </a:r>
          </a:p>
          <a:p>
            <a:r>
              <a:rPr lang="en-US" sz="1000" b="0" dirty="0">
                <a:cs typeface="Courier New" panose="02070309020205020404" pitchFamily="49" charset="0"/>
              </a:rPr>
              <a:t>     </a:t>
            </a:r>
            <a:r>
              <a:rPr lang="en-US" sz="1000" b="0" dirty="0" err="1">
                <a:cs typeface="Courier New" panose="02070309020205020404" pitchFamily="49" charset="0"/>
              </a:rPr>
              <a:t>LocalRepoPath</a:t>
            </a:r>
            <a:r>
              <a:rPr lang="en-US" sz="1000" b="0" dirty="0">
                <a:cs typeface="Courier New" panose="02070309020205020404" pitchFamily="49" charset="0"/>
              </a:rPr>
              <a:t>: 'C:\Work\Zynq\</a:t>
            </a:r>
            <a:r>
              <a:rPr lang="en-US" sz="1000" b="0" dirty="0" err="1">
                <a:cs typeface="Courier New" panose="02070309020205020404" pitchFamily="49" charset="0"/>
              </a:rPr>
              <a:t>LinuxTraining</a:t>
            </a:r>
            <a:r>
              <a:rPr lang="en-US" sz="1000" b="0" dirty="0">
                <a:cs typeface="Courier New" panose="02070309020205020404" pitchFamily="49" charset="0"/>
              </a:rPr>
              <a:t>\repo'</a:t>
            </a:r>
          </a:p>
          <a:p>
            <a:r>
              <a:rPr lang="en-US" sz="1000" b="0" dirty="0">
                <a:cs typeface="Courier New" panose="02070309020205020404" pitchFamily="49" charset="0"/>
              </a:rPr>
              <a:t>              User: '</a:t>
            </a:r>
            <a:r>
              <a:rPr lang="en-US" sz="1000" b="0" dirty="0" err="1">
                <a:cs typeface="Courier New" panose="02070309020205020404" pitchFamily="49" charset="0"/>
              </a:rPr>
              <a:t>mathworks</a:t>
            </a:r>
            <a:r>
              <a:rPr lang="en-US" sz="1000" b="0" dirty="0">
                <a:cs typeface="Courier New" panose="02070309020205020404" pitchFamily="49" charset="0"/>
              </a:rPr>
              <a:t>'</a:t>
            </a:r>
          </a:p>
          <a:p>
            <a:r>
              <a:rPr lang="en-US" sz="1000" b="0" dirty="0">
                <a:cs typeface="Courier New" panose="02070309020205020404" pitchFamily="49" charset="0"/>
              </a:rPr>
              <a:t>              Pass: '</a:t>
            </a:r>
            <a:r>
              <a:rPr lang="en-US" sz="1000" b="0" dirty="0" err="1">
                <a:cs typeface="Courier New" panose="02070309020205020404" pitchFamily="49" charset="0"/>
              </a:rPr>
              <a:t>mathworks</a:t>
            </a:r>
            <a:r>
              <a:rPr lang="en-US" sz="1000" b="0" dirty="0">
                <a:cs typeface="Courier New" panose="02070309020205020404" pitchFamily="49" charset="0"/>
              </a:rPr>
              <a:t>'</a:t>
            </a:r>
          </a:p>
          <a:p>
            <a:r>
              <a:rPr lang="en-US" sz="1000" b="0" dirty="0">
                <a:cs typeface="Courier New" panose="02070309020205020404" pitchFamily="49" charset="0"/>
              </a:rPr>
              <a:t>                IP: '192.168.56.101'</a:t>
            </a:r>
          </a:p>
          <a:p>
            <a:r>
              <a:rPr lang="en-US" sz="1000" b="0" dirty="0">
                <a:cs typeface="Courier New" panose="02070309020205020404" pitchFamily="49" charset="0"/>
              </a:rPr>
              <a:t>    </a:t>
            </a:r>
            <a:r>
              <a:rPr lang="en-US" sz="1000" b="0" dirty="0" err="1">
                <a:cs typeface="Courier New" panose="02070309020205020404" pitchFamily="49" charset="0"/>
              </a:rPr>
              <a:t>VirtualBoxPath</a:t>
            </a:r>
            <a:r>
              <a:rPr lang="en-US" sz="1000" b="0" dirty="0">
                <a:cs typeface="Courier New" panose="02070309020205020404" pitchFamily="49" charset="0"/>
              </a:rPr>
              <a:t>: 'C:\Program Files\Oracle\</a:t>
            </a:r>
            <a:r>
              <a:rPr lang="en-US" sz="1000" b="0" dirty="0" err="1">
                <a:cs typeface="Courier New" panose="02070309020205020404" pitchFamily="49" charset="0"/>
              </a:rPr>
              <a:t>VirtualBox</a:t>
            </a:r>
            <a:r>
              <a:rPr lang="en-US" sz="1000" b="0" dirty="0">
                <a:cs typeface="Courier New" panose="02070309020205020404" pitchFamily="49" charset="0"/>
              </a:rPr>
              <a:t>'</a:t>
            </a:r>
          </a:p>
          <a:p>
            <a:r>
              <a:rPr lang="en-US" sz="1000" b="0" dirty="0">
                <a:cs typeface="Courier New" panose="02070309020205020404" pitchFamily="49" charset="0"/>
              </a:rPr>
              <a:t>         </a:t>
            </a:r>
            <a:r>
              <a:rPr lang="en-US" sz="1000" b="0" dirty="0" err="1">
                <a:cs typeface="Courier New" panose="02070309020205020404" pitchFamily="49" charset="0"/>
              </a:rPr>
              <a:t>VcxsrvBin</a:t>
            </a:r>
            <a:r>
              <a:rPr lang="en-US" sz="1000" b="0" dirty="0">
                <a:cs typeface="Courier New" panose="02070309020205020404" pitchFamily="49" charset="0"/>
              </a:rPr>
              <a:t>: 'C:\Program Files\</a:t>
            </a:r>
            <a:r>
              <a:rPr lang="en-US" sz="1000" b="0" dirty="0" err="1">
                <a:cs typeface="Courier New" panose="02070309020205020404" pitchFamily="49" charset="0"/>
              </a:rPr>
              <a:t>VcXsrv</a:t>
            </a:r>
            <a:r>
              <a:rPr lang="en-US" sz="1000" b="0" dirty="0">
                <a:cs typeface="Courier New" panose="02070309020205020404" pitchFamily="49" charset="0"/>
              </a:rPr>
              <a:t>\vcxsrv.exe'</a:t>
            </a:r>
          </a:p>
          <a:p>
            <a:r>
              <a:rPr lang="en-US" sz="1000" b="0" dirty="0">
                <a:cs typeface="Courier New" panose="02070309020205020404" pitchFamily="49" charset="0"/>
              </a:rPr>
              <a:t>            </a:t>
            </a:r>
            <a:r>
              <a:rPr lang="en-US" sz="1000" b="0" dirty="0" err="1">
                <a:cs typeface="Courier New" panose="02070309020205020404" pitchFamily="49" charset="0"/>
              </a:rPr>
              <a:t>VMName</a:t>
            </a:r>
            <a:r>
              <a:rPr lang="en-US" sz="1000" b="0" dirty="0">
                <a:cs typeface="Courier New" panose="02070309020205020404" pitchFamily="49" charset="0"/>
              </a:rPr>
              <a:t>: '</a:t>
            </a:r>
            <a:r>
              <a:rPr lang="en-US" sz="1000" b="0" dirty="0" err="1">
                <a:cs typeface="Courier New" panose="02070309020205020404" pitchFamily="49" charset="0"/>
              </a:rPr>
              <a:t>Linux_Training</a:t>
            </a:r>
            <a:r>
              <a:rPr lang="en-US" sz="1000" b="0" dirty="0">
                <a:cs typeface="Courier New" panose="02070309020205020404" pitchFamily="49" charset="0"/>
              </a:rPr>
              <a:t>'</a:t>
            </a:r>
          </a:p>
          <a:p>
            <a:endParaRPr lang="en-US" sz="1000" b="0" dirty="0">
              <a:cs typeface="Courier New" panose="02070309020205020404" pitchFamily="49" charset="0"/>
            </a:endParaRPr>
          </a:p>
          <a:p>
            <a:r>
              <a:rPr lang="en-US" sz="1000" dirty="0">
                <a:cs typeface="Courier New" panose="02070309020205020404" pitchFamily="49" charset="0"/>
              </a:rPr>
              <a:t>&gt;&gt; </a:t>
            </a:r>
            <a:r>
              <a:rPr lang="en-US" sz="1000" dirty="0" err="1">
                <a:cs typeface="Courier New" panose="02070309020205020404" pitchFamily="49" charset="0"/>
              </a:rPr>
              <a:t>vm.openShell</a:t>
            </a:r>
            <a:endParaRPr lang="en-US" sz="1000" dirty="0">
              <a:cs typeface="Courier New" panose="02070309020205020404" pitchFamily="49" charset="0"/>
            </a:endParaRPr>
          </a:p>
          <a:p>
            <a:pPr algn="just" defTabSz="965200">
              <a:defRPr/>
            </a:pPr>
            <a:endParaRPr lang="en-US" sz="1200" b="0" dirty="0" smtClean="0">
              <a:solidFill>
                <a:srgbClr val="000000"/>
              </a:solidFill>
              <a:latin typeface="Garamond" panose="02020404030301010803" pitchFamily="18" charset="0"/>
              <a:cs typeface="Times New Roman" panose="02020603050405020304" pitchFamily="18" charset="0"/>
            </a:endParaRPr>
          </a:p>
          <a:p>
            <a:pPr algn="just" defTabSz="965200">
              <a:defRPr/>
            </a:pPr>
            <a:endParaRPr lang="en-US" sz="1200" b="0" dirty="0" smtClean="0">
              <a:solidFill>
                <a:srgbClr val="000000"/>
              </a:solidFill>
              <a:latin typeface="Garamond" panose="02020404030301010803" pitchFamily="18" charset="0"/>
              <a:cs typeface="Times New Roman" panose="02020603050405020304" pitchFamily="18" charset="0"/>
            </a:endParaRP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a:p>
            <a:pPr algn="just" defTabSz="965200">
              <a:defRPr/>
            </a:pPr>
            <a:endParaRPr lang="en-US" sz="1200" b="0" dirty="0" smtClean="0">
              <a:solidFill>
                <a:srgbClr val="000000"/>
              </a:solidFill>
              <a:latin typeface="Garamond" panose="02020404030301010803" pitchFamily="18" charset="0"/>
              <a:cs typeface="Times New Roman" panose="02020603050405020304" pitchFamily="18" charset="0"/>
            </a:endParaRPr>
          </a:p>
          <a:p>
            <a:pPr algn="just" defTabSz="965200">
              <a:defRPr/>
            </a:pPr>
            <a:r>
              <a:rPr lang="en-US" sz="1200" b="0" dirty="0" smtClean="0">
                <a:solidFill>
                  <a:srgbClr val="000000"/>
                </a:solidFill>
                <a:latin typeface="Garamond" panose="02020404030301010803" pitchFamily="18" charset="0"/>
                <a:cs typeface="Times New Roman" panose="02020603050405020304" pitchFamily="18" charset="0"/>
              </a:rPr>
              <a:t>This will power up the VM, boot Linux, and open a remote shell. </a:t>
            </a: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a:p>
            <a:pPr algn="just" defTabSz="965200">
              <a:defRPr/>
            </a:pPr>
            <a:r>
              <a:rPr lang="en-US" sz="1200" b="0" dirty="0" smtClean="0">
                <a:solidFill>
                  <a:srgbClr val="000000"/>
                </a:solidFill>
                <a:latin typeface="Garamond" panose="02020404030301010803" pitchFamily="18" charset="0"/>
                <a:cs typeface="Times New Roman" panose="02020603050405020304" pitchFamily="18" charset="0"/>
              </a:rPr>
              <a:t>The following sections will involve editing some files on the Linux VM. This can be done using the </a:t>
            </a:r>
            <a:r>
              <a:rPr lang="en-US" sz="1100" b="0" i="1" dirty="0" err="1" smtClean="0">
                <a:solidFill>
                  <a:srgbClr val="000000"/>
                </a:solidFill>
                <a:cs typeface="Courier New" panose="02070309020205020404" pitchFamily="49" charset="0"/>
              </a:rPr>
              <a:t>medit</a:t>
            </a:r>
            <a:r>
              <a:rPr lang="en-US" sz="1100" b="0" dirty="0" smtClean="0">
                <a:solidFill>
                  <a:srgbClr val="000000"/>
                </a:solidFill>
                <a:latin typeface="Garamond" panose="02020404030301010803" pitchFamily="18" charset="0"/>
                <a:cs typeface="Times New Roman" panose="02020603050405020304" pitchFamily="18" charset="0"/>
              </a:rPr>
              <a:t> </a:t>
            </a:r>
            <a:r>
              <a:rPr lang="en-US" sz="1200" b="0" dirty="0" smtClean="0">
                <a:solidFill>
                  <a:srgbClr val="000000"/>
                </a:solidFill>
                <a:latin typeface="Garamond" panose="02020404030301010803" pitchFamily="18" charset="0"/>
                <a:cs typeface="Times New Roman" panose="02020603050405020304" pitchFamily="18" charset="0"/>
              </a:rPr>
              <a:t>tool as a text editor.</a:t>
            </a:r>
            <a:endParaRPr lang="en-US" sz="1200" b="0" dirty="0">
              <a:solidFill>
                <a:srgbClr val="000000"/>
              </a:solidFill>
              <a:latin typeface="Garamond" panose="02020404030301010803" pitchFamily="18" charset="0"/>
              <a:cs typeface="Times New Roman" panose="02020603050405020304" pitchFamily="18" charset="0"/>
            </a:endParaRPr>
          </a:p>
        </p:txBody>
      </p:sp>
      <p:pic>
        <p:nvPicPr>
          <p:cNvPr id="5" name="Picture 2" descr="C:\Users\mfornero\AppData\Local\Temp\SNAGHTML79734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711450"/>
            <a:ext cx="3793856"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48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73050"/>
            <a:ext cx="9525000" cy="6300216"/>
          </a:xfrm>
          <a:prstGeom prst="rect">
            <a:avLst/>
          </a:prstGeom>
          <a:noFill/>
        </p:spPr>
        <p:txBody>
          <a:bodyPr numCol="2" spcCol="457200"/>
          <a:lstStyle/>
          <a:p>
            <a:pPr algn="just" defTabSz="965200">
              <a:defRPr/>
            </a:pPr>
            <a:r>
              <a:rPr lang="en-US" sz="2000" dirty="0" smtClean="0">
                <a:solidFill>
                  <a:srgbClr val="000000"/>
                </a:solidFill>
                <a:latin typeface="Garamond" panose="02020404030301010803" pitchFamily="18" charset="0"/>
                <a:cs typeface="+mn-cs"/>
              </a:rPr>
              <a:t>Copy the Vivado Outputs</a:t>
            </a:r>
            <a:endParaRPr lang="en-US" sz="2000" dirty="0" smtClean="0">
              <a:solidFill>
                <a:srgbClr val="000000"/>
              </a:solidFill>
              <a:latin typeface="Garamond" panose="02020404030301010803" pitchFamily="18" charset="0"/>
              <a:cs typeface="+mn-cs"/>
            </a:endParaRPr>
          </a:p>
          <a:p>
            <a:pPr algn="just" defTabSz="965200">
              <a:defRPr/>
            </a:pPr>
            <a:endParaRPr lang="en-US" sz="1200" b="0" dirty="0">
              <a:solidFill>
                <a:srgbClr val="000000"/>
              </a:solidFill>
              <a:latin typeface="Garamond" panose="02020404030301010803" pitchFamily="18" charset="0"/>
              <a:cs typeface="+mn-cs"/>
            </a:endParaRPr>
          </a:p>
          <a:p>
            <a:pPr algn="just" defTabSz="965200">
              <a:defRPr/>
            </a:pPr>
            <a:r>
              <a:rPr lang="en-US" sz="1200" b="0" dirty="0" smtClean="0">
                <a:solidFill>
                  <a:srgbClr val="000000"/>
                </a:solidFill>
                <a:latin typeface="Garamond" panose="02020404030301010803" pitchFamily="18" charset="0"/>
                <a:cs typeface="Times New Roman" panose="02020603050405020304" pitchFamily="18" charset="0"/>
              </a:rPr>
              <a:t>The Linux VM contains a mirror of the training repository described at the beginning of this section. In order to continue the build process on the VM, we’ll need to copy over the results of our Vivado build.</a:t>
            </a: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a:p>
            <a:pPr algn="just" defTabSz="965200">
              <a:defRPr/>
            </a:pPr>
            <a:r>
              <a:rPr lang="en-US" sz="1200" b="0" dirty="0" smtClean="0">
                <a:solidFill>
                  <a:srgbClr val="000000"/>
                </a:solidFill>
                <a:latin typeface="Garamond" panose="02020404030301010803" pitchFamily="18" charset="0"/>
                <a:cs typeface="Times New Roman" panose="02020603050405020304" pitchFamily="18" charset="0"/>
              </a:rPr>
              <a:t>In order to automate some of the file copying, we’ll need to tell the </a:t>
            </a:r>
            <a:r>
              <a:rPr lang="en-US" sz="1200" b="0" dirty="0" err="1" smtClean="0">
                <a:solidFill>
                  <a:srgbClr val="000000"/>
                </a:solidFill>
                <a:latin typeface="Garamond" panose="02020404030301010803" pitchFamily="18" charset="0"/>
                <a:cs typeface="Times New Roman" panose="02020603050405020304" pitchFamily="18" charset="0"/>
              </a:rPr>
              <a:t>LinuxTraining.BuildVM</a:t>
            </a:r>
            <a:r>
              <a:rPr lang="en-US" sz="1200" b="0" dirty="0" smtClean="0">
                <a:solidFill>
                  <a:srgbClr val="000000"/>
                </a:solidFill>
                <a:latin typeface="Garamond" panose="02020404030301010803" pitchFamily="18" charset="0"/>
                <a:cs typeface="Times New Roman" panose="02020603050405020304" pitchFamily="18" charset="0"/>
              </a:rPr>
              <a:t> object how the paths match up between the Windows host and the </a:t>
            </a:r>
            <a:r>
              <a:rPr lang="en-US" sz="1200" b="0" dirty="0" err="1" smtClean="0">
                <a:solidFill>
                  <a:srgbClr val="000000"/>
                </a:solidFill>
                <a:latin typeface="Garamond" panose="02020404030301010803" pitchFamily="18" charset="0"/>
                <a:cs typeface="Times New Roman" panose="02020603050405020304" pitchFamily="18" charset="0"/>
              </a:rPr>
              <a:t>LinuxVM</a:t>
            </a:r>
            <a:r>
              <a:rPr lang="en-US" sz="1200" b="0" dirty="0" smtClean="0">
                <a:solidFill>
                  <a:srgbClr val="000000"/>
                </a:solidFill>
                <a:latin typeface="Garamond" panose="02020404030301010803" pitchFamily="18" charset="0"/>
                <a:cs typeface="Times New Roman" panose="02020603050405020304" pitchFamily="18" charset="0"/>
              </a:rPr>
              <a:t>.</a:t>
            </a: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a:p>
            <a:pPr algn="just" defTabSz="965200">
              <a:defRPr/>
            </a:pPr>
            <a:r>
              <a:rPr lang="en-US" sz="1000" dirty="0">
                <a:solidFill>
                  <a:srgbClr val="000000"/>
                </a:solidFill>
                <a:cs typeface="Courier New" panose="02070309020205020404" pitchFamily="49" charset="0"/>
              </a:rPr>
              <a:t>&gt;&gt; </a:t>
            </a:r>
            <a:r>
              <a:rPr lang="en-US" sz="1000" dirty="0" err="1">
                <a:solidFill>
                  <a:srgbClr val="000000"/>
                </a:solidFill>
                <a:cs typeface="Courier New" panose="02070309020205020404" pitchFamily="49" charset="0"/>
              </a:rPr>
              <a:t>vm</a:t>
            </a:r>
            <a:endParaRPr lang="en-US" sz="1000" dirty="0">
              <a:solidFill>
                <a:srgbClr val="000000"/>
              </a:solidFill>
              <a:cs typeface="Courier New" panose="02070309020205020404" pitchFamily="49" charset="0"/>
            </a:endParaRPr>
          </a:p>
          <a:p>
            <a:pPr algn="just" defTabSz="965200">
              <a:defRPr/>
            </a:pPr>
            <a:endParaRPr lang="en-US" sz="1000" b="0" dirty="0">
              <a:solidFill>
                <a:srgbClr val="000000"/>
              </a:solidFill>
              <a:cs typeface="Courier New" panose="02070309020205020404" pitchFamily="49" charset="0"/>
            </a:endParaRPr>
          </a:p>
          <a:p>
            <a:pPr algn="just" defTabSz="965200">
              <a:defRPr/>
            </a:pPr>
            <a:r>
              <a:rPr lang="en-US" sz="1000" b="0" dirty="0" err="1">
                <a:solidFill>
                  <a:srgbClr val="000000"/>
                </a:solidFill>
                <a:cs typeface="Courier New" panose="02070309020205020404" pitchFamily="49" charset="0"/>
              </a:rPr>
              <a:t>vm</a:t>
            </a:r>
            <a:r>
              <a:rPr lang="en-US" sz="1000" b="0" dirty="0">
                <a:solidFill>
                  <a:srgbClr val="000000"/>
                </a:solidFill>
                <a:cs typeface="Courier New" panose="02070309020205020404" pitchFamily="49" charset="0"/>
              </a:rPr>
              <a:t> = </a:t>
            </a:r>
          </a:p>
          <a:p>
            <a:pPr algn="just" defTabSz="965200">
              <a:defRPr/>
            </a:pPr>
            <a:endParaRPr lang="en-US" sz="1000" b="0" dirty="0">
              <a:solidFill>
                <a:srgbClr val="000000"/>
              </a:solidFill>
              <a:cs typeface="Courier New" panose="02070309020205020404" pitchFamily="49" charset="0"/>
            </a:endParaRPr>
          </a:p>
          <a:p>
            <a:pPr algn="just" defTabSz="965200">
              <a:defRPr/>
            </a:pPr>
            <a:r>
              <a:rPr lang="en-US" sz="1000" b="0" dirty="0">
                <a:solidFill>
                  <a:srgbClr val="000000"/>
                </a:solidFill>
                <a:cs typeface="Courier New" panose="02070309020205020404" pitchFamily="49" charset="0"/>
              </a:rPr>
              <a:t>  </a:t>
            </a:r>
            <a:r>
              <a:rPr lang="en-US" sz="1000" b="0" dirty="0" err="1">
                <a:solidFill>
                  <a:srgbClr val="000000"/>
                </a:solidFill>
                <a:cs typeface="Courier New" panose="02070309020205020404" pitchFamily="49" charset="0"/>
              </a:rPr>
              <a:t>BuildVM</a:t>
            </a:r>
            <a:r>
              <a:rPr lang="en-US" sz="1000" b="0" dirty="0">
                <a:solidFill>
                  <a:srgbClr val="000000"/>
                </a:solidFill>
                <a:cs typeface="Courier New" panose="02070309020205020404" pitchFamily="49" charset="0"/>
              </a:rPr>
              <a:t> with properties:</a:t>
            </a:r>
          </a:p>
          <a:p>
            <a:pPr algn="just" defTabSz="965200">
              <a:defRPr/>
            </a:pPr>
            <a:endParaRPr lang="en-US" sz="1000" b="0" dirty="0">
              <a:solidFill>
                <a:srgbClr val="000000"/>
              </a:solidFill>
              <a:cs typeface="Courier New" panose="02070309020205020404" pitchFamily="49" charset="0"/>
            </a:endParaRPr>
          </a:p>
          <a:p>
            <a:pPr algn="just" defTabSz="965200">
              <a:defRPr/>
            </a:pPr>
            <a:r>
              <a:rPr lang="en-US" sz="1000" b="0" dirty="0">
                <a:solidFill>
                  <a:srgbClr val="000000"/>
                </a:solidFill>
                <a:cs typeface="Courier New" panose="02070309020205020404" pitchFamily="49" charset="0"/>
              </a:rPr>
              <a:t>        </a:t>
            </a:r>
            <a:r>
              <a:rPr lang="en-US" sz="1000" b="0" dirty="0" err="1">
                <a:solidFill>
                  <a:srgbClr val="000000"/>
                </a:solidFill>
                <a:cs typeface="Courier New" panose="02070309020205020404" pitchFamily="49" charset="0"/>
              </a:rPr>
              <a:t>VMRepoPath</a:t>
            </a:r>
            <a:r>
              <a:rPr lang="en-US" sz="1000" b="0" dirty="0">
                <a:solidFill>
                  <a:srgbClr val="000000"/>
                </a:solidFill>
                <a:cs typeface="Courier New" panose="02070309020205020404" pitchFamily="49" charset="0"/>
              </a:rPr>
              <a:t>: '/Work/</a:t>
            </a:r>
            <a:r>
              <a:rPr lang="en-US" sz="1000" b="0" dirty="0" err="1">
                <a:solidFill>
                  <a:srgbClr val="000000"/>
                </a:solidFill>
                <a:cs typeface="Courier New" panose="02070309020205020404" pitchFamily="49" charset="0"/>
              </a:rPr>
              <a:t>LinuxTraining</a:t>
            </a:r>
            <a:r>
              <a:rPr lang="en-US" sz="1000" b="0" dirty="0">
                <a:solidFill>
                  <a:srgbClr val="000000"/>
                </a:solidFill>
                <a:cs typeface="Courier New" panose="02070309020205020404" pitchFamily="49" charset="0"/>
              </a:rPr>
              <a:t>'</a:t>
            </a:r>
          </a:p>
          <a:p>
            <a:pPr algn="just" defTabSz="965200">
              <a:defRPr/>
            </a:pPr>
            <a:r>
              <a:rPr lang="en-US" sz="1000" b="0" dirty="0">
                <a:solidFill>
                  <a:srgbClr val="000000"/>
                </a:solidFill>
                <a:cs typeface="Courier New" panose="02070309020205020404" pitchFamily="49" charset="0"/>
              </a:rPr>
              <a:t>     </a:t>
            </a:r>
            <a:r>
              <a:rPr lang="en-US" sz="1000" b="0" dirty="0" err="1">
                <a:solidFill>
                  <a:srgbClr val="000000"/>
                </a:solidFill>
                <a:cs typeface="Courier New" panose="02070309020205020404" pitchFamily="49" charset="0"/>
              </a:rPr>
              <a:t>LocalRepoPath</a:t>
            </a:r>
            <a:r>
              <a:rPr lang="en-US" sz="1000" b="0" dirty="0">
                <a:solidFill>
                  <a:srgbClr val="000000"/>
                </a:solidFill>
                <a:cs typeface="Courier New" panose="02070309020205020404" pitchFamily="49" charset="0"/>
              </a:rPr>
              <a:t>: 'C:\Class\</a:t>
            </a:r>
            <a:r>
              <a:rPr lang="en-US" sz="1000" b="0" dirty="0" err="1">
                <a:solidFill>
                  <a:srgbClr val="000000"/>
                </a:solidFill>
                <a:cs typeface="Courier New" panose="02070309020205020404" pitchFamily="49" charset="0"/>
              </a:rPr>
              <a:t>LinuxTraining</a:t>
            </a:r>
            <a:r>
              <a:rPr lang="en-US" sz="1000" b="0" dirty="0">
                <a:solidFill>
                  <a:srgbClr val="000000"/>
                </a:solidFill>
                <a:cs typeface="Courier New" panose="02070309020205020404" pitchFamily="49" charset="0"/>
              </a:rPr>
              <a:t>\repo'</a:t>
            </a:r>
          </a:p>
          <a:p>
            <a:pPr algn="just" defTabSz="965200">
              <a:defRPr/>
            </a:pPr>
            <a:r>
              <a:rPr lang="en-US" sz="1000" b="0" dirty="0">
                <a:solidFill>
                  <a:srgbClr val="000000"/>
                </a:solidFill>
                <a:cs typeface="Courier New" panose="02070309020205020404" pitchFamily="49" charset="0"/>
              </a:rPr>
              <a:t>              User: '</a:t>
            </a:r>
            <a:r>
              <a:rPr lang="en-US" sz="1000" b="0" dirty="0" err="1">
                <a:solidFill>
                  <a:srgbClr val="000000"/>
                </a:solidFill>
                <a:cs typeface="Courier New" panose="02070309020205020404" pitchFamily="49" charset="0"/>
              </a:rPr>
              <a:t>mathworks</a:t>
            </a:r>
            <a:r>
              <a:rPr lang="en-US" sz="1000" b="0" dirty="0">
                <a:solidFill>
                  <a:srgbClr val="000000"/>
                </a:solidFill>
                <a:cs typeface="Courier New" panose="02070309020205020404" pitchFamily="49" charset="0"/>
              </a:rPr>
              <a:t>'</a:t>
            </a:r>
          </a:p>
          <a:p>
            <a:pPr algn="just" defTabSz="965200">
              <a:defRPr/>
            </a:pPr>
            <a:r>
              <a:rPr lang="en-US" sz="1000" b="0" dirty="0">
                <a:solidFill>
                  <a:srgbClr val="000000"/>
                </a:solidFill>
                <a:cs typeface="Courier New" panose="02070309020205020404" pitchFamily="49" charset="0"/>
              </a:rPr>
              <a:t>              Pass: '</a:t>
            </a:r>
            <a:r>
              <a:rPr lang="en-US" sz="1000" b="0" dirty="0" err="1">
                <a:solidFill>
                  <a:srgbClr val="000000"/>
                </a:solidFill>
                <a:cs typeface="Courier New" panose="02070309020205020404" pitchFamily="49" charset="0"/>
              </a:rPr>
              <a:t>mathworks</a:t>
            </a:r>
            <a:r>
              <a:rPr lang="en-US" sz="1000" b="0" dirty="0">
                <a:solidFill>
                  <a:srgbClr val="000000"/>
                </a:solidFill>
                <a:cs typeface="Courier New" panose="02070309020205020404" pitchFamily="49" charset="0"/>
              </a:rPr>
              <a:t>'</a:t>
            </a:r>
          </a:p>
          <a:p>
            <a:pPr algn="just" defTabSz="965200">
              <a:defRPr/>
            </a:pPr>
            <a:r>
              <a:rPr lang="en-US" sz="1000" b="0" dirty="0">
                <a:solidFill>
                  <a:srgbClr val="000000"/>
                </a:solidFill>
                <a:cs typeface="Courier New" panose="02070309020205020404" pitchFamily="49" charset="0"/>
              </a:rPr>
              <a:t>                IP: '192.168.56.101'</a:t>
            </a:r>
          </a:p>
          <a:p>
            <a:pPr algn="just" defTabSz="965200">
              <a:defRPr/>
            </a:pPr>
            <a:r>
              <a:rPr lang="en-US" sz="1000" b="0" dirty="0">
                <a:solidFill>
                  <a:srgbClr val="000000"/>
                </a:solidFill>
                <a:cs typeface="Courier New" panose="02070309020205020404" pitchFamily="49" charset="0"/>
              </a:rPr>
              <a:t>    </a:t>
            </a:r>
            <a:r>
              <a:rPr lang="en-US" sz="1000" b="0" dirty="0" err="1">
                <a:solidFill>
                  <a:srgbClr val="000000"/>
                </a:solidFill>
                <a:cs typeface="Courier New" panose="02070309020205020404" pitchFamily="49" charset="0"/>
              </a:rPr>
              <a:t>VirtualBoxPath</a:t>
            </a:r>
            <a:r>
              <a:rPr lang="en-US" sz="1000" b="0" dirty="0">
                <a:solidFill>
                  <a:srgbClr val="000000"/>
                </a:solidFill>
                <a:cs typeface="Courier New" panose="02070309020205020404" pitchFamily="49" charset="0"/>
              </a:rPr>
              <a:t>: 'C:\Program Files\Oracle\</a:t>
            </a:r>
            <a:r>
              <a:rPr lang="en-US" sz="1000" b="0" dirty="0" err="1">
                <a:solidFill>
                  <a:srgbClr val="000000"/>
                </a:solidFill>
                <a:cs typeface="Courier New" panose="02070309020205020404" pitchFamily="49" charset="0"/>
              </a:rPr>
              <a:t>VirtualBox</a:t>
            </a:r>
            <a:r>
              <a:rPr lang="en-US" sz="1000" b="0" dirty="0">
                <a:solidFill>
                  <a:srgbClr val="000000"/>
                </a:solidFill>
                <a:cs typeface="Courier New" panose="02070309020205020404" pitchFamily="49" charset="0"/>
              </a:rPr>
              <a:t>'</a:t>
            </a:r>
          </a:p>
          <a:p>
            <a:pPr algn="just" defTabSz="965200">
              <a:defRPr/>
            </a:pPr>
            <a:r>
              <a:rPr lang="en-US" sz="1000" b="0" dirty="0">
                <a:solidFill>
                  <a:srgbClr val="000000"/>
                </a:solidFill>
                <a:cs typeface="Courier New" panose="02070309020205020404" pitchFamily="49" charset="0"/>
              </a:rPr>
              <a:t>         </a:t>
            </a:r>
            <a:r>
              <a:rPr lang="en-US" sz="1000" b="0" dirty="0" err="1">
                <a:solidFill>
                  <a:srgbClr val="000000"/>
                </a:solidFill>
                <a:cs typeface="Courier New" panose="02070309020205020404" pitchFamily="49" charset="0"/>
              </a:rPr>
              <a:t>VcxsrvBin</a:t>
            </a:r>
            <a:r>
              <a:rPr lang="en-US" sz="1000" b="0" dirty="0">
                <a:solidFill>
                  <a:srgbClr val="000000"/>
                </a:solidFill>
                <a:cs typeface="Courier New" panose="02070309020205020404" pitchFamily="49" charset="0"/>
              </a:rPr>
              <a:t>: 'C:\Program Files\</a:t>
            </a:r>
            <a:r>
              <a:rPr lang="en-US" sz="1000" b="0" dirty="0" err="1">
                <a:solidFill>
                  <a:srgbClr val="000000"/>
                </a:solidFill>
                <a:cs typeface="Courier New" panose="02070309020205020404" pitchFamily="49" charset="0"/>
              </a:rPr>
              <a:t>VcXsrv</a:t>
            </a:r>
            <a:r>
              <a:rPr lang="en-US" sz="1000" b="0" dirty="0">
                <a:solidFill>
                  <a:srgbClr val="000000"/>
                </a:solidFill>
                <a:cs typeface="Courier New" panose="02070309020205020404" pitchFamily="49" charset="0"/>
              </a:rPr>
              <a:t>\vcxsrv.exe'</a:t>
            </a:r>
          </a:p>
          <a:p>
            <a:pPr algn="just" defTabSz="965200">
              <a:defRPr/>
            </a:pPr>
            <a:r>
              <a:rPr lang="en-US" sz="1000" b="0" dirty="0">
                <a:solidFill>
                  <a:srgbClr val="000000"/>
                </a:solidFill>
                <a:cs typeface="Courier New" panose="02070309020205020404" pitchFamily="49" charset="0"/>
              </a:rPr>
              <a:t>            </a:t>
            </a:r>
            <a:r>
              <a:rPr lang="en-US" sz="1000" b="0" dirty="0" err="1">
                <a:solidFill>
                  <a:srgbClr val="000000"/>
                </a:solidFill>
                <a:cs typeface="Courier New" panose="02070309020205020404" pitchFamily="49" charset="0"/>
              </a:rPr>
              <a:t>VMName</a:t>
            </a:r>
            <a:r>
              <a:rPr lang="en-US" sz="1000" b="0" dirty="0">
                <a:solidFill>
                  <a:srgbClr val="000000"/>
                </a:solidFill>
                <a:cs typeface="Courier New" panose="02070309020205020404" pitchFamily="49" charset="0"/>
              </a:rPr>
              <a:t>: </a:t>
            </a:r>
            <a:r>
              <a:rPr lang="en-US" sz="1000" b="0" dirty="0" smtClean="0">
                <a:solidFill>
                  <a:srgbClr val="000000"/>
                </a:solidFill>
                <a:cs typeface="Courier New" panose="02070309020205020404" pitchFamily="49" charset="0"/>
              </a:rPr>
              <a:t>'</a:t>
            </a:r>
            <a:r>
              <a:rPr lang="en-US" sz="1000" b="0" dirty="0" err="1" smtClean="0">
                <a:solidFill>
                  <a:srgbClr val="000000"/>
                </a:solidFill>
                <a:cs typeface="Courier New" panose="02070309020205020404" pitchFamily="49" charset="0"/>
              </a:rPr>
              <a:t>Linux_Training</a:t>
            </a:r>
            <a:r>
              <a:rPr lang="en-US" sz="1000" b="0" dirty="0" smtClean="0">
                <a:solidFill>
                  <a:srgbClr val="000000"/>
                </a:solidFill>
                <a:cs typeface="Courier New" panose="02070309020205020404" pitchFamily="49" charset="0"/>
              </a:rPr>
              <a:t>‘</a:t>
            </a:r>
          </a:p>
          <a:p>
            <a:pPr algn="just" defTabSz="965200">
              <a:defRPr/>
            </a:pPr>
            <a:endParaRPr lang="en-US" sz="1000" b="0" dirty="0">
              <a:solidFill>
                <a:srgbClr val="000000"/>
              </a:solidFill>
              <a:cs typeface="Courier New" panose="02070309020205020404" pitchFamily="49" charset="0"/>
            </a:endParaRPr>
          </a:p>
          <a:p>
            <a:pPr algn="just" defTabSz="965200">
              <a:defRPr/>
            </a:pPr>
            <a:r>
              <a:rPr lang="en-US" sz="1200" b="0" dirty="0" smtClean="0">
                <a:solidFill>
                  <a:srgbClr val="000000"/>
                </a:solidFill>
                <a:latin typeface="Garamond" panose="02020404030301010803" pitchFamily="18" charset="0"/>
                <a:cs typeface="Times New Roman" panose="02020603050405020304" pitchFamily="18" charset="0"/>
              </a:rPr>
              <a:t>The </a:t>
            </a:r>
            <a:r>
              <a:rPr lang="en-US" sz="1100" b="0" i="1" dirty="0" err="1" smtClean="0">
                <a:solidFill>
                  <a:srgbClr val="000000"/>
                </a:solidFill>
                <a:cs typeface="Courier New" panose="02070309020205020404" pitchFamily="49" charset="0"/>
              </a:rPr>
              <a:t>LocalRepoPath</a:t>
            </a:r>
            <a:r>
              <a:rPr lang="en-US" sz="1100" b="0" dirty="0" smtClean="0">
                <a:solidFill>
                  <a:srgbClr val="000000"/>
                </a:solidFill>
                <a:latin typeface="Garamond" panose="02020404030301010803" pitchFamily="18" charset="0"/>
                <a:cs typeface="Times New Roman" panose="02020603050405020304" pitchFamily="18" charset="0"/>
              </a:rPr>
              <a:t> </a:t>
            </a:r>
            <a:r>
              <a:rPr lang="en-US" sz="1200" b="0" dirty="0" smtClean="0">
                <a:solidFill>
                  <a:srgbClr val="000000"/>
                </a:solidFill>
                <a:latin typeface="Garamond" panose="02020404030301010803" pitchFamily="18" charset="0"/>
                <a:cs typeface="Times New Roman" panose="02020603050405020304" pitchFamily="18" charset="0"/>
              </a:rPr>
              <a:t>property should be set to the root of the repository being used for the class. Once this is done, we can navigate to the Vivado working output directory:</a:t>
            </a: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a:p>
            <a:r>
              <a:rPr lang="en-US" sz="1000" dirty="0">
                <a:cs typeface="Courier New" panose="02070309020205020404" pitchFamily="49" charset="0"/>
              </a:rPr>
              <a:t>&gt;&gt; cd </a:t>
            </a:r>
            <a:r>
              <a:rPr lang="en-US" sz="1000" dirty="0" err="1" smtClean="0">
                <a:cs typeface="Courier New" panose="02070309020205020404" pitchFamily="49" charset="0"/>
              </a:rPr>
              <a:t>vivado</a:t>
            </a:r>
            <a:r>
              <a:rPr lang="en-US" sz="1000" dirty="0" smtClean="0">
                <a:cs typeface="Courier New" panose="02070309020205020404" pitchFamily="49" charset="0"/>
              </a:rPr>
              <a:t>\working\build\output</a:t>
            </a:r>
            <a:endParaRPr lang="en-US" sz="1000" dirty="0">
              <a:cs typeface="Courier New" panose="02070309020205020404" pitchFamily="49" charset="0"/>
            </a:endParaRPr>
          </a:p>
          <a:p>
            <a:r>
              <a:rPr lang="en-US" sz="1000" b="0" dirty="0">
                <a:cs typeface="Courier New" panose="02070309020205020404" pitchFamily="49" charset="0"/>
              </a:rPr>
              <a:t>&gt;&gt; ls</a:t>
            </a:r>
          </a:p>
          <a:p>
            <a:endParaRPr lang="en-US" sz="1000" b="0" dirty="0">
              <a:cs typeface="Courier New" panose="02070309020205020404" pitchFamily="49" charset="0"/>
            </a:endParaRPr>
          </a:p>
          <a:p>
            <a:r>
              <a:rPr lang="en-US" sz="1000" b="0" dirty="0">
                <a:cs typeface="Courier New" panose="02070309020205020404" pitchFamily="49" charset="0"/>
              </a:rPr>
              <a:t>.           ..          </a:t>
            </a:r>
            <a:r>
              <a:rPr lang="en-US" sz="1000" b="0" dirty="0" err="1">
                <a:cs typeface="Courier New" panose="02070309020205020404" pitchFamily="49" charset="0"/>
              </a:rPr>
              <a:t>fsbl.elf</a:t>
            </a:r>
            <a:r>
              <a:rPr lang="en-US" sz="1000" b="0" dirty="0">
                <a:cs typeface="Courier New" panose="02070309020205020404" pitchFamily="49" charset="0"/>
              </a:rPr>
              <a:t>    </a:t>
            </a:r>
            <a:r>
              <a:rPr lang="en-US" sz="1000" b="0" dirty="0" err="1" smtClean="0">
                <a:cs typeface="Courier New" panose="02070309020205020404" pitchFamily="49" charset="0"/>
              </a:rPr>
              <a:t>system.bit</a:t>
            </a:r>
            <a:r>
              <a:rPr lang="en-US" sz="1000" b="0" dirty="0" smtClean="0">
                <a:cs typeface="Courier New" panose="02070309020205020404" pitchFamily="49" charset="0"/>
              </a:rPr>
              <a:t>  </a:t>
            </a:r>
          </a:p>
          <a:p>
            <a:pPr algn="just" defTabSz="965200">
              <a:defRPr/>
            </a:pPr>
            <a:endParaRPr lang="en-US" sz="1200" b="0" dirty="0" smtClean="0">
              <a:solidFill>
                <a:srgbClr val="000000"/>
              </a:solidFill>
              <a:latin typeface="Garamond" panose="02020404030301010803" pitchFamily="18" charset="0"/>
              <a:cs typeface="Times New Roman" panose="02020603050405020304" pitchFamily="18" charset="0"/>
            </a:endParaRPr>
          </a:p>
          <a:p>
            <a:pPr algn="just" defTabSz="965200">
              <a:defRPr/>
            </a:pPr>
            <a:endParaRPr lang="en-US" sz="1200" b="0" dirty="0" smtClean="0">
              <a:solidFill>
                <a:srgbClr val="000000"/>
              </a:solidFill>
              <a:latin typeface="Garamond" panose="02020404030301010803" pitchFamily="18" charset="0"/>
              <a:cs typeface="Times New Roman" panose="02020603050405020304" pitchFamily="18" charset="0"/>
            </a:endParaRP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a:p>
            <a:pPr algn="just" defTabSz="965200">
              <a:defRPr/>
            </a:pPr>
            <a:endParaRPr lang="en-US" sz="1200" b="0" dirty="0" smtClean="0">
              <a:solidFill>
                <a:srgbClr val="000000"/>
              </a:solidFill>
              <a:latin typeface="Garamond" panose="02020404030301010803" pitchFamily="18" charset="0"/>
              <a:cs typeface="Times New Roman" panose="02020603050405020304" pitchFamily="18" charset="0"/>
            </a:endParaRP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a:p>
            <a:pPr algn="just" defTabSz="965200">
              <a:defRPr/>
            </a:pPr>
            <a:endParaRPr lang="en-US" sz="1200" b="0" dirty="0" smtClean="0">
              <a:solidFill>
                <a:srgbClr val="000000"/>
              </a:solidFill>
              <a:latin typeface="Garamond" panose="02020404030301010803" pitchFamily="18" charset="0"/>
              <a:cs typeface="Times New Roman" panose="02020603050405020304" pitchFamily="18" charset="0"/>
            </a:endParaRP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a:p>
            <a:pPr algn="just" defTabSz="965200">
              <a:defRPr/>
            </a:pPr>
            <a:endParaRPr lang="en-US" sz="1200" b="0" dirty="0" smtClean="0">
              <a:solidFill>
                <a:srgbClr val="000000"/>
              </a:solidFill>
              <a:latin typeface="Garamond" panose="02020404030301010803" pitchFamily="18" charset="0"/>
              <a:cs typeface="Times New Roman" panose="02020603050405020304" pitchFamily="18" charset="0"/>
            </a:endParaRP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a:p>
            <a:pPr algn="just" defTabSz="965200">
              <a:defRPr/>
            </a:pPr>
            <a:endParaRPr lang="en-US" sz="1200" b="0" dirty="0" smtClean="0">
              <a:solidFill>
                <a:srgbClr val="000000"/>
              </a:solidFill>
              <a:latin typeface="Garamond" panose="02020404030301010803" pitchFamily="18" charset="0"/>
              <a:cs typeface="Times New Roman" panose="02020603050405020304" pitchFamily="18" charset="0"/>
            </a:endParaRP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a:p>
            <a:pPr algn="just" defTabSz="965200">
              <a:defRPr/>
            </a:pPr>
            <a:endParaRPr lang="en-US" sz="1200" b="0" dirty="0" smtClean="0">
              <a:solidFill>
                <a:srgbClr val="000000"/>
              </a:solidFill>
              <a:latin typeface="Garamond" panose="02020404030301010803" pitchFamily="18" charset="0"/>
              <a:cs typeface="Times New Roman" panose="02020603050405020304" pitchFamily="18" charset="0"/>
            </a:endParaRP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a:p>
            <a:pPr algn="just" defTabSz="965200">
              <a:defRPr/>
            </a:pPr>
            <a:endParaRPr lang="en-US" sz="1200" b="0" dirty="0" smtClean="0">
              <a:solidFill>
                <a:srgbClr val="000000"/>
              </a:solidFill>
              <a:latin typeface="Garamond" panose="02020404030301010803" pitchFamily="18" charset="0"/>
              <a:cs typeface="Times New Roman" panose="02020603050405020304" pitchFamily="18" charset="0"/>
            </a:endParaRPr>
          </a:p>
          <a:p>
            <a:pPr algn="just" defTabSz="965200">
              <a:defRPr/>
            </a:pPr>
            <a:r>
              <a:rPr lang="en-US" sz="1200" b="0" dirty="0" smtClean="0">
                <a:solidFill>
                  <a:srgbClr val="000000"/>
                </a:solidFill>
                <a:latin typeface="Garamond" panose="02020404030301010803" pitchFamily="18" charset="0"/>
                <a:cs typeface="Times New Roman" panose="02020603050405020304" pitchFamily="18" charset="0"/>
              </a:rPr>
              <a:t>We can now tell the </a:t>
            </a:r>
            <a:r>
              <a:rPr lang="en-US" sz="1200" b="0" dirty="0" err="1" smtClean="0">
                <a:solidFill>
                  <a:srgbClr val="000000"/>
                </a:solidFill>
                <a:latin typeface="Garamond" panose="02020404030301010803" pitchFamily="18" charset="0"/>
                <a:cs typeface="Times New Roman" panose="02020603050405020304" pitchFamily="18" charset="0"/>
              </a:rPr>
              <a:t>LinuxTraining.BuildVM</a:t>
            </a:r>
            <a:r>
              <a:rPr lang="en-US" sz="1200" b="0" dirty="0" smtClean="0">
                <a:solidFill>
                  <a:srgbClr val="000000"/>
                </a:solidFill>
                <a:latin typeface="Garamond" panose="02020404030301010803" pitchFamily="18" charset="0"/>
                <a:cs typeface="Times New Roman" panose="02020603050405020304" pitchFamily="18" charset="0"/>
              </a:rPr>
              <a:t> object to copy the contents of this directory to the corresponding location on the VM:</a:t>
            </a: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a:p>
            <a:pPr algn="just" defTabSz="965200">
              <a:defRPr/>
            </a:pPr>
            <a:r>
              <a:rPr lang="en-US" sz="1000" dirty="0">
                <a:cs typeface="Courier New" panose="02070309020205020404" pitchFamily="49" charset="0"/>
              </a:rPr>
              <a:t>&gt;&gt; </a:t>
            </a:r>
            <a:r>
              <a:rPr lang="en-US" sz="1000" dirty="0" err="1">
                <a:cs typeface="Courier New" panose="02070309020205020404" pitchFamily="49" charset="0"/>
              </a:rPr>
              <a:t>vm.copyRepoDir</a:t>
            </a:r>
            <a:r>
              <a:rPr lang="en-US" sz="1000" dirty="0">
                <a:cs typeface="Courier New" panose="02070309020205020404" pitchFamily="49" charset="0"/>
              </a:rPr>
              <a:t>(</a:t>
            </a:r>
            <a:r>
              <a:rPr lang="en-US" sz="1000" dirty="0" err="1">
                <a:cs typeface="Courier New" panose="02070309020205020404" pitchFamily="49" charset="0"/>
              </a:rPr>
              <a:t>pwd</a:t>
            </a:r>
            <a:r>
              <a:rPr lang="en-US" sz="1000" dirty="0" smtClean="0">
                <a:cs typeface="Courier New" panose="02070309020205020404" pitchFamily="49" charset="0"/>
              </a:rPr>
              <a:t>)</a:t>
            </a:r>
            <a:endParaRPr lang="en-US" sz="1000" dirty="0">
              <a:cs typeface="Courier New" panose="02070309020205020404" pitchFamily="49" charset="0"/>
            </a:endParaRPr>
          </a:p>
          <a:p>
            <a:pPr algn="just" defTabSz="965200">
              <a:defRPr/>
            </a:pPr>
            <a:endParaRPr lang="en-US" sz="1200" b="0" dirty="0" smtClean="0">
              <a:solidFill>
                <a:srgbClr val="000000"/>
              </a:solidFill>
              <a:latin typeface="Garamond" panose="02020404030301010803" pitchFamily="18" charset="0"/>
              <a:cs typeface="Times New Roman" panose="02020603050405020304" pitchFamily="18" charset="0"/>
            </a:endParaRPr>
          </a:p>
          <a:p>
            <a:pPr algn="just" defTabSz="965200">
              <a:defRPr/>
            </a:pPr>
            <a:r>
              <a:rPr lang="en-US" sz="1200" b="0" dirty="0" smtClean="0">
                <a:solidFill>
                  <a:srgbClr val="000000"/>
                </a:solidFill>
                <a:latin typeface="Garamond" panose="02020404030301010803" pitchFamily="18" charset="0"/>
                <a:cs typeface="Times New Roman" panose="02020603050405020304" pitchFamily="18" charset="0"/>
              </a:rPr>
              <a:t>We can see the results on the VM by listing the directory contents:</a:t>
            </a:r>
            <a:endParaRPr lang="en-US" sz="1200" b="0" dirty="0">
              <a:solidFill>
                <a:srgbClr val="000000"/>
              </a:solidFill>
              <a:latin typeface="Garamond" panose="02020404030301010803"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886031" y="3854450"/>
            <a:ext cx="4752381" cy="552381"/>
          </a:xfrm>
          <a:prstGeom prst="rect">
            <a:avLst/>
          </a:prstGeom>
        </p:spPr>
      </p:pic>
      <p:pic>
        <p:nvPicPr>
          <p:cNvPr id="6" name="Picture 5"/>
          <p:cNvPicPr>
            <a:picLocks noChangeAspect="1"/>
          </p:cNvPicPr>
          <p:nvPr/>
        </p:nvPicPr>
        <p:blipFill>
          <a:blip r:embed="rId4"/>
          <a:stretch>
            <a:fillRect/>
          </a:stretch>
        </p:blipFill>
        <p:spPr>
          <a:xfrm>
            <a:off x="5400318" y="840022"/>
            <a:ext cx="3723809" cy="1247619"/>
          </a:xfrm>
          <a:prstGeom prst="rect">
            <a:avLst/>
          </a:prstGeom>
        </p:spPr>
      </p:pic>
    </p:spTree>
    <p:extLst>
      <p:ext uri="{BB962C8B-B14F-4D97-AF65-F5344CB8AC3E}">
        <p14:creationId xmlns:p14="http://schemas.microsoft.com/office/powerpoint/2010/main" val="2098793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 y="273050"/>
            <a:ext cx="9525000" cy="6300216"/>
          </a:xfrm>
          <a:prstGeom prst="rect">
            <a:avLst/>
          </a:prstGeom>
          <a:noFill/>
        </p:spPr>
        <p:txBody>
          <a:bodyPr numCol="2" spcCol="457200"/>
          <a:lstStyle/>
          <a:p>
            <a:pPr algn="just" defTabSz="965200">
              <a:defRPr/>
            </a:pPr>
            <a:r>
              <a:rPr lang="en-US" sz="2000" dirty="0" smtClean="0">
                <a:solidFill>
                  <a:srgbClr val="000000"/>
                </a:solidFill>
                <a:latin typeface="Garamond" panose="02020404030301010803" pitchFamily="18" charset="0"/>
                <a:cs typeface="+mn-cs"/>
              </a:rPr>
              <a:t>Updating the Device Tree</a:t>
            </a:r>
          </a:p>
          <a:p>
            <a:pPr algn="just" defTabSz="965200">
              <a:defRPr/>
            </a:pPr>
            <a:endParaRPr lang="en-US" sz="1200" dirty="0">
              <a:solidFill>
                <a:srgbClr val="000000"/>
              </a:solidFill>
              <a:latin typeface="Garamond" panose="02020404030301010803" pitchFamily="18" charset="0"/>
              <a:cs typeface="+mn-cs"/>
            </a:endParaRPr>
          </a:p>
          <a:p>
            <a:pPr lvl="0" defTabSz="965200" eaLnBrk="0" hangingPunct="0"/>
            <a:r>
              <a:rPr lang="en-US" sz="1100" b="0" dirty="0">
                <a:solidFill>
                  <a:srgbClr val="000000"/>
                </a:solidFill>
                <a:latin typeface="Garamond" pitchFamily="18" charset="0"/>
                <a:cs typeface="+mn-cs"/>
              </a:rPr>
              <a:t>In order to inform the kernel about the hardware changes we made, we need to update the device tree. To do so, we will create a new file </a:t>
            </a:r>
            <a:r>
              <a:rPr lang="en-US" sz="1100" b="0" i="1" dirty="0" err="1">
                <a:solidFill>
                  <a:srgbClr val="000000"/>
                </a:solidFill>
                <a:cs typeface="Courier New" panose="02070309020205020404" pitchFamily="49" charset="0"/>
              </a:rPr>
              <a:t>linuxtraining.dts</a:t>
            </a:r>
            <a:r>
              <a:rPr lang="en-US" sz="1100" b="0" dirty="0">
                <a:solidFill>
                  <a:srgbClr val="000000"/>
                </a:solidFill>
                <a:latin typeface="Garamond" pitchFamily="18" charset="0"/>
                <a:cs typeface="+mn-cs"/>
              </a:rPr>
              <a:t> in our </a:t>
            </a:r>
            <a:r>
              <a:rPr lang="en-US" sz="1100" b="0" dirty="0" err="1">
                <a:solidFill>
                  <a:srgbClr val="000000"/>
                </a:solidFill>
                <a:latin typeface="Garamond" pitchFamily="18" charset="0"/>
                <a:cs typeface="+mn-cs"/>
              </a:rPr>
              <a:t>sdcard</a:t>
            </a:r>
            <a:r>
              <a:rPr lang="en-US" sz="1100" b="0" dirty="0">
                <a:solidFill>
                  <a:srgbClr val="000000"/>
                </a:solidFill>
                <a:latin typeface="Garamond" pitchFamily="18" charset="0"/>
                <a:cs typeface="+mn-cs"/>
              </a:rPr>
              <a:t> </a:t>
            </a:r>
            <a:r>
              <a:rPr lang="en-US" sz="1100" b="0" i="1" dirty="0">
                <a:solidFill>
                  <a:srgbClr val="000000"/>
                </a:solidFill>
                <a:cs typeface="Courier New" panose="02070309020205020404" pitchFamily="49" charset="0"/>
              </a:rPr>
              <a:t>working</a:t>
            </a:r>
            <a:r>
              <a:rPr lang="en-US" sz="1100" b="0" dirty="0">
                <a:solidFill>
                  <a:srgbClr val="000000"/>
                </a:solidFill>
                <a:latin typeface="Garamond" pitchFamily="18" charset="0"/>
                <a:cs typeface="+mn-cs"/>
              </a:rPr>
              <a:t> folder (or copy it from the </a:t>
            </a:r>
            <a:r>
              <a:rPr lang="en-US" sz="1100" b="0" i="1" dirty="0">
                <a:solidFill>
                  <a:srgbClr val="000000"/>
                </a:solidFill>
                <a:cs typeface="Courier New" panose="02070309020205020404" pitchFamily="49" charset="0"/>
              </a:rPr>
              <a:t>golden</a:t>
            </a:r>
            <a:r>
              <a:rPr lang="en-US" sz="1100" b="0" dirty="0">
                <a:solidFill>
                  <a:srgbClr val="000000"/>
                </a:solidFill>
                <a:latin typeface="Garamond" pitchFamily="18" charset="0"/>
                <a:cs typeface="+mn-cs"/>
              </a:rPr>
              <a:t> folder).</a:t>
            </a:r>
          </a:p>
          <a:p>
            <a:pPr lvl="0" defTabSz="965200" eaLnBrk="0" hangingPunct="0"/>
            <a:endParaRPr lang="en-US" sz="1100" b="0" dirty="0">
              <a:solidFill>
                <a:srgbClr val="000000"/>
              </a:solidFill>
              <a:latin typeface="Garamond" pitchFamily="18" charset="0"/>
              <a:cs typeface="+mn-cs"/>
            </a:endParaRPr>
          </a:p>
          <a:p>
            <a:pPr lvl="0" defTabSz="965200" eaLnBrk="0" hangingPunct="0"/>
            <a:r>
              <a:rPr lang="en-US" sz="1100" b="0" dirty="0">
                <a:solidFill>
                  <a:srgbClr val="000000"/>
                </a:solidFill>
                <a:latin typeface="Garamond" pitchFamily="18" charset="0"/>
                <a:cs typeface="+mn-cs"/>
              </a:rPr>
              <a:t>The file will contain the following sections</a:t>
            </a:r>
            <a:r>
              <a:rPr lang="en-US" sz="1100" b="0" dirty="0" smtClean="0">
                <a:solidFill>
                  <a:srgbClr val="000000"/>
                </a:solidFill>
                <a:latin typeface="Garamond" pitchFamily="18" charset="0"/>
                <a:cs typeface="+mn-cs"/>
              </a:rPr>
              <a:t>:</a:t>
            </a:r>
          </a:p>
          <a:p>
            <a:pPr lvl="0" defTabSz="965200" eaLnBrk="0" hangingPunct="0"/>
            <a:endParaRPr lang="en-US" sz="1100" b="0" dirty="0">
              <a:solidFill>
                <a:srgbClr val="000000"/>
              </a:solidFill>
              <a:latin typeface="Garamond" pitchFamily="18" charset="0"/>
              <a:cs typeface="+mn-cs"/>
            </a:endParaRPr>
          </a:p>
          <a:p>
            <a:pPr marL="228600" lvl="0" indent="-228600" defTabSz="965200" eaLnBrk="0" hangingPunct="0">
              <a:buFont typeface="+mj-lt"/>
              <a:buAutoNum type="arabicPeriod"/>
            </a:pPr>
            <a:r>
              <a:rPr lang="en-US" sz="1100" b="0" dirty="0">
                <a:solidFill>
                  <a:srgbClr val="000000"/>
                </a:solidFill>
                <a:latin typeface="Garamond" pitchFamily="18" charset="0"/>
                <a:cs typeface="+mn-cs"/>
              </a:rPr>
              <a:t>A </a:t>
            </a:r>
            <a:r>
              <a:rPr lang="en-US" sz="1100" b="0" i="1" dirty="0">
                <a:solidFill>
                  <a:srgbClr val="000000"/>
                </a:solidFill>
                <a:latin typeface="Garamond" pitchFamily="18" charset="0"/>
                <a:cs typeface="+mn-cs"/>
              </a:rPr>
              <a:t>#include</a:t>
            </a:r>
            <a:r>
              <a:rPr lang="en-US" sz="1100" b="0" dirty="0">
                <a:solidFill>
                  <a:srgbClr val="000000"/>
                </a:solidFill>
                <a:latin typeface="Garamond" pitchFamily="18" charset="0"/>
                <a:cs typeface="+mn-cs"/>
              </a:rPr>
              <a:t> of the base </a:t>
            </a:r>
            <a:r>
              <a:rPr lang="en-US" sz="1100" b="0" dirty="0" err="1">
                <a:solidFill>
                  <a:srgbClr val="000000"/>
                </a:solidFill>
                <a:latin typeface="Garamond" pitchFamily="18" charset="0"/>
                <a:cs typeface="+mn-cs"/>
              </a:rPr>
              <a:t>ZedBoard</a:t>
            </a:r>
            <a:r>
              <a:rPr lang="en-US" sz="1100" b="0" dirty="0">
                <a:solidFill>
                  <a:srgbClr val="000000"/>
                </a:solidFill>
                <a:latin typeface="Garamond" pitchFamily="18" charset="0"/>
                <a:cs typeface="+mn-cs"/>
              </a:rPr>
              <a:t> device tree from Buildroot– this allows us to start from the basic settings and simply override / add content from </a:t>
            </a:r>
            <a:r>
              <a:rPr lang="en-US" sz="1100" b="0" dirty="0" smtClean="0">
                <a:solidFill>
                  <a:srgbClr val="000000"/>
                </a:solidFill>
                <a:latin typeface="Garamond" pitchFamily="18" charset="0"/>
                <a:cs typeface="+mn-cs"/>
              </a:rPr>
              <a:t>there. We’ll also include some IRQ definitions from the Linux kernel.</a:t>
            </a:r>
            <a:endParaRPr lang="en-US" sz="1100" b="0" dirty="0">
              <a:solidFill>
                <a:srgbClr val="000000"/>
              </a:solidFill>
              <a:latin typeface="Garamond" pitchFamily="18" charset="0"/>
              <a:cs typeface="+mn-cs"/>
            </a:endParaRPr>
          </a:p>
          <a:p>
            <a:pPr marL="228600" lvl="0" indent="-228600" defTabSz="965200" eaLnBrk="0" hangingPunct="0">
              <a:buFont typeface="+mj-lt"/>
              <a:buAutoNum type="arabicPeriod"/>
            </a:pPr>
            <a:r>
              <a:rPr lang="en-US" sz="1100" b="0" dirty="0" smtClean="0">
                <a:solidFill>
                  <a:srgbClr val="000000"/>
                </a:solidFill>
                <a:latin typeface="Garamond" pitchFamily="18" charset="0"/>
                <a:cs typeface="+mn-cs"/>
              </a:rPr>
              <a:t>Adding the AXI IIC controller to the AXI bus. Here we use the label </a:t>
            </a:r>
            <a:r>
              <a:rPr lang="en-US" sz="1100" b="0" dirty="0" err="1" smtClean="0">
                <a:solidFill>
                  <a:srgbClr val="000000"/>
                </a:solidFill>
                <a:latin typeface="Garamond" pitchFamily="18" charset="0"/>
                <a:cs typeface="+mn-cs"/>
              </a:rPr>
              <a:t>fpga_axi</a:t>
            </a:r>
            <a:r>
              <a:rPr lang="en-US" sz="1100" b="0" dirty="0" smtClean="0">
                <a:solidFill>
                  <a:srgbClr val="000000"/>
                </a:solidFill>
                <a:latin typeface="Garamond" pitchFamily="18" charset="0"/>
                <a:cs typeface="+mn-cs"/>
              </a:rPr>
              <a:t> to add content at that node, without having to recreate the hierarchy. The values settings for the pmod_i2c </a:t>
            </a:r>
            <a:r>
              <a:rPr lang="en-US" sz="1100" b="0" dirty="0" err="1" smtClean="0">
                <a:solidFill>
                  <a:srgbClr val="000000"/>
                </a:solidFill>
                <a:latin typeface="Garamond" pitchFamily="18" charset="0"/>
                <a:cs typeface="+mn-cs"/>
              </a:rPr>
              <a:t>ndoe</a:t>
            </a:r>
            <a:r>
              <a:rPr lang="en-US" sz="1100" b="0" dirty="0" smtClean="0">
                <a:solidFill>
                  <a:srgbClr val="000000"/>
                </a:solidFill>
                <a:latin typeface="Garamond" pitchFamily="18" charset="0"/>
                <a:cs typeface="+mn-cs"/>
              </a:rPr>
              <a:t> can be found in the kernel documentation</a:t>
            </a:r>
            <a:r>
              <a:rPr lang="en-US" sz="1100" b="0" baseline="30000" dirty="0" smtClean="0">
                <a:solidFill>
                  <a:srgbClr val="000000"/>
                </a:solidFill>
                <a:latin typeface="Garamond" pitchFamily="18" charset="0"/>
                <a:cs typeface="+mn-cs"/>
              </a:rPr>
              <a:t>[1]</a:t>
            </a:r>
            <a:r>
              <a:rPr lang="en-US" sz="1100" b="0" dirty="0">
                <a:solidFill>
                  <a:srgbClr val="000000"/>
                </a:solidFill>
                <a:latin typeface="Garamond" pitchFamily="18" charset="0"/>
                <a:cs typeface="+mn-cs"/>
              </a:rPr>
              <a:t>. </a:t>
            </a:r>
            <a:endParaRPr lang="en-US" sz="1100" b="0" dirty="0" smtClean="0">
              <a:solidFill>
                <a:srgbClr val="000000"/>
              </a:solidFill>
              <a:latin typeface="Garamond" pitchFamily="18" charset="0"/>
              <a:cs typeface="+mn-cs"/>
            </a:endParaRPr>
          </a:p>
          <a:p>
            <a:pPr marL="228600" lvl="0" indent="-228600" defTabSz="965200" eaLnBrk="0" hangingPunct="0">
              <a:buFont typeface="+mj-lt"/>
              <a:buAutoNum type="arabicPeriod"/>
            </a:pPr>
            <a:r>
              <a:rPr lang="en-US" sz="1100" b="0" dirty="0" smtClean="0">
                <a:solidFill>
                  <a:srgbClr val="000000"/>
                </a:solidFill>
                <a:latin typeface="Garamond" pitchFamily="18" charset="0"/>
                <a:cs typeface="+mn-cs"/>
              </a:rPr>
              <a:t>Adding the l3gd20h device under to the AXI IIC controller. The settings for the l3gd20 node can be found from kernel documentation</a:t>
            </a:r>
            <a:r>
              <a:rPr lang="en-US" sz="1100" b="0" baseline="30000" dirty="0" smtClean="0">
                <a:solidFill>
                  <a:srgbClr val="000000"/>
                </a:solidFill>
                <a:latin typeface="Garamond" pitchFamily="18" charset="0"/>
                <a:cs typeface="+mn-cs"/>
              </a:rPr>
              <a:t>[2]</a:t>
            </a:r>
            <a:r>
              <a:rPr lang="en-US" sz="1100" b="0" dirty="0" smtClean="0">
                <a:solidFill>
                  <a:srgbClr val="000000"/>
                </a:solidFill>
                <a:latin typeface="Garamond" pitchFamily="18" charset="0"/>
                <a:cs typeface="+mn-cs"/>
              </a:rPr>
              <a:t> and examples</a:t>
            </a:r>
            <a:r>
              <a:rPr lang="en-US" sz="1100" b="0" baseline="30000" dirty="0" smtClean="0">
                <a:solidFill>
                  <a:srgbClr val="000000"/>
                </a:solidFill>
                <a:latin typeface="Garamond" pitchFamily="18" charset="0"/>
                <a:cs typeface="+mn-cs"/>
              </a:rPr>
              <a:t>[3]</a:t>
            </a:r>
            <a:r>
              <a:rPr lang="en-US" sz="1100" b="0" dirty="0" smtClean="0">
                <a:solidFill>
                  <a:srgbClr val="000000"/>
                </a:solidFill>
                <a:latin typeface="Garamond" pitchFamily="18" charset="0"/>
                <a:cs typeface="+mn-cs"/>
              </a:rPr>
              <a:t>.</a:t>
            </a:r>
          </a:p>
          <a:p>
            <a:pPr marL="228600" lvl="0" indent="-228600" defTabSz="965200" eaLnBrk="0" hangingPunct="0">
              <a:buFont typeface="+mj-lt"/>
              <a:buAutoNum type="arabicPeriod"/>
            </a:pPr>
            <a:endParaRPr lang="en-US" sz="1100" b="0" dirty="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algn="just" defTabSz="965200">
              <a:defRPr/>
            </a:pPr>
            <a:endParaRPr lang="en-US" sz="1200" dirty="0" smtClean="0">
              <a:solidFill>
                <a:srgbClr val="000000"/>
              </a:solidFill>
              <a:latin typeface="Garamond" panose="02020404030301010803" pitchFamily="18" charset="0"/>
              <a:cs typeface="+mn-cs"/>
            </a:endParaRPr>
          </a:p>
          <a:p>
            <a:pPr algn="just" defTabSz="965200">
              <a:defRPr/>
            </a:pPr>
            <a:endParaRPr lang="en-US" sz="1200" b="0" dirty="0">
              <a:solidFill>
                <a:srgbClr val="000000"/>
              </a:solidFill>
              <a:latin typeface="Garamond" panose="02020404030301010803" pitchFamily="18" charset="0"/>
              <a:cs typeface="+mn-cs"/>
            </a:endParaRP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p:txBody>
      </p:sp>
      <p:sp>
        <p:nvSpPr>
          <p:cNvPr id="4" name="TextBox 3"/>
          <p:cNvSpPr txBox="1"/>
          <p:nvPr/>
        </p:nvSpPr>
        <p:spPr>
          <a:xfrm>
            <a:off x="304800" y="5911850"/>
            <a:ext cx="8680581" cy="600164"/>
          </a:xfrm>
          <a:prstGeom prst="rect">
            <a:avLst/>
          </a:prstGeom>
          <a:noFill/>
        </p:spPr>
        <p:txBody>
          <a:bodyPr wrap="none" rtlCol="0">
            <a:spAutoFit/>
          </a:bodyPr>
          <a:lstStyle/>
          <a:p>
            <a:r>
              <a:rPr lang="en-US" sz="1100" dirty="0" smtClean="0">
                <a:cs typeface="Courier New" panose="02070309020205020404" pitchFamily="49" charset="0"/>
              </a:rPr>
              <a:t>[1]: </a:t>
            </a:r>
            <a:r>
              <a:rPr lang="en-US" sz="1100" dirty="0">
                <a:solidFill>
                  <a:srgbClr val="000000"/>
                </a:solidFill>
                <a:cs typeface="Courier New" panose="02070309020205020404" pitchFamily="49" charset="0"/>
                <a:hlinkClick r:id="rId3"/>
              </a:rPr>
              <a:t>http://lxr.free-electrons.com/source/Documentation/devicetree/bindings/i2c/i2c-xiic.txt?v=4.4</a:t>
            </a:r>
            <a:r>
              <a:rPr lang="en-US" sz="1100" dirty="0">
                <a:solidFill>
                  <a:srgbClr val="000000"/>
                </a:solidFill>
                <a:cs typeface="Courier New" panose="02070309020205020404" pitchFamily="49" charset="0"/>
              </a:rPr>
              <a:t> </a:t>
            </a:r>
            <a:endParaRPr lang="en-US" sz="1100" dirty="0" smtClean="0">
              <a:solidFill>
                <a:srgbClr val="000000"/>
              </a:solidFill>
              <a:cs typeface="Courier New" panose="02070309020205020404" pitchFamily="49" charset="0"/>
            </a:endParaRPr>
          </a:p>
          <a:p>
            <a:r>
              <a:rPr lang="en-US" sz="1100" dirty="0" smtClean="0">
                <a:solidFill>
                  <a:srgbClr val="000000"/>
                </a:solidFill>
                <a:cs typeface="Courier New" panose="02070309020205020404" pitchFamily="49" charset="0"/>
              </a:rPr>
              <a:t>[2]: </a:t>
            </a:r>
            <a:r>
              <a:rPr lang="en-US" sz="1100" dirty="0" smtClean="0">
                <a:solidFill>
                  <a:srgbClr val="000000"/>
                </a:solidFill>
                <a:cs typeface="Courier New" panose="02070309020205020404" pitchFamily="49" charset="0"/>
                <a:hlinkClick r:id="rId4"/>
              </a:rPr>
              <a:t>http</a:t>
            </a:r>
            <a:r>
              <a:rPr lang="en-US" sz="1100" dirty="0">
                <a:solidFill>
                  <a:srgbClr val="000000"/>
                </a:solidFill>
                <a:cs typeface="Courier New" panose="02070309020205020404" pitchFamily="49" charset="0"/>
                <a:hlinkClick r:id="rId4"/>
              </a:rPr>
              <a:t>://</a:t>
            </a:r>
            <a:r>
              <a:rPr lang="en-US" sz="1100" dirty="0" smtClean="0">
                <a:solidFill>
                  <a:srgbClr val="000000"/>
                </a:solidFill>
                <a:cs typeface="Courier New" panose="02070309020205020404" pitchFamily="49" charset="0"/>
                <a:hlinkClick r:id="rId4"/>
              </a:rPr>
              <a:t>lxr.free-electrons.com/source/Documentation/devicetree/bindings/iio/st-sensors.txt?v=4.4</a:t>
            </a:r>
            <a:endParaRPr lang="en-US" sz="1100" dirty="0" smtClean="0">
              <a:solidFill>
                <a:srgbClr val="000000"/>
              </a:solidFill>
              <a:cs typeface="Courier New" panose="02070309020205020404" pitchFamily="49" charset="0"/>
            </a:endParaRPr>
          </a:p>
          <a:p>
            <a:r>
              <a:rPr lang="en-US" sz="1100" dirty="0" smtClean="0">
                <a:solidFill>
                  <a:srgbClr val="000000"/>
                </a:solidFill>
                <a:cs typeface="Courier New" panose="02070309020205020404" pitchFamily="49" charset="0"/>
              </a:rPr>
              <a:t>[3]: </a:t>
            </a:r>
            <a:r>
              <a:rPr lang="en-US" sz="1100" dirty="0" smtClean="0">
                <a:solidFill>
                  <a:srgbClr val="000000"/>
                </a:solidFill>
                <a:cs typeface="Courier New" panose="02070309020205020404" pitchFamily="49" charset="0"/>
                <a:hlinkClick r:id="rId5"/>
              </a:rPr>
              <a:t>http</a:t>
            </a:r>
            <a:r>
              <a:rPr lang="en-US" sz="1100" dirty="0">
                <a:solidFill>
                  <a:srgbClr val="000000"/>
                </a:solidFill>
                <a:cs typeface="Courier New" panose="02070309020205020404" pitchFamily="49" charset="0"/>
                <a:hlinkClick r:id="rId5"/>
              </a:rPr>
              <a:t>://</a:t>
            </a:r>
            <a:r>
              <a:rPr lang="en-US" sz="1100" dirty="0" smtClean="0">
                <a:solidFill>
                  <a:srgbClr val="000000"/>
                </a:solidFill>
                <a:cs typeface="Courier New" panose="02070309020205020404" pitchFamily="49" charset="0"/>
                <a:hlinkClick r:id="rId5"/>
              </a:rPr>
              <a:t>lxr.free-electrons.com/source/arch/arm/boot/dts/ste-href-tvk1281618.dtsi?v4.4#L142</a:t>
            </a:r>
            <a:endParaRPr lang="en-US" sz="1100" dirty="0">
              <a:solidFill>
                <a:srgbClr val="000000"/>
              </a:solidFill>
              <a:cs typeface="Courier New" panose="02070309020205020404" pitchFamily="49" charset="0"/>
            </a:endParaRPr>
          </a:p>
        </p:txBody>
      </p:sp>
      <p:pic>
        <p:nvPicPr>
          <p:cNvPr id="6" name="Picture 2" descr="C:\Users\mfornero\AppData\Local\Temp\SNAGHTML25c7195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0691" y="1416050"/>
            <a:ext cx="4540635"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300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349250"/>
            <a:ext cx="9902952" cy="6300216"/>
          </a:xfrm>
          <a:prstGeom prst="rect">
            <a:avLst/>
          </a:prstGeom>
          <a:noFill/>
        </p:spPr>
        <p:txBody>
          <a:bodyPr numCol="2" spcCol="457200"/>
          <a:lstStyle/>
          <a:p>
            <a:pPr algn="just" defTabSz="965200">
              <a:defRPr/>
            </a:pPr>
            <a:r>
              <a:rPr lang="en-US" sz="2000" dirty="0">
                <a:solidFill>
                  <a:srgbClr val="000000"/>
                </a:solidFill>
                <a:latin typeface="Garamond" pitchFamily="18" charset="0"/>
                <a:cs typeface="+mn-cs"/>
              </a:rPr>
              <a:t>Outline</a:t>
            </a:r>
          </a:p>
          <a:p>
            <a:pPr algn="just" defTabSz="965200">
              <a:defRPr/>
            </a:pPr>
            <a:endParaRPr lang="en-US" sz="120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en-US" sz="1200" b="0" dirty="0" smtClean="0">
                <a:latin typeface="Garamond" panose="02020404030301010803" pitchFamily="18" charset="0"/>
                <a:cs typeface="Times New Roman" panose="02020603050405020304" pitchFamily="18" charset="0"/>
              </a:rPr>
              <a:t>Modifying the </a:t>
            </a:r>
            <a:r>
              <a:rPr lang="en-US" sz="1200" b="0" dirty="0" err="1" smtClean="0">
                <a:latin typeface="Garamond" panose="02020404030301010803" pitchFamily="18" charset="0"/>
                <a:cs typeface="Times New Roman" panose="02020603050405020304" pitchFamily="18" charset="0"/>
              </a:rPr>
              <a:t>Vivado</a:t>
            </a:r>
            <a:r>
              <a:rPr lang="en-US" sz="1200" b="0" dirty="0" smtClean="0">
                <a:latin typeface="Garamond" panose="02020404030301010803" pitchFamily="18" charset="0"/>
                <a:cs typeface="Times New Roman" panose="02020603050405020304" pitchFamily="18" charset="0"/>
              </a:rPr>
              <a:t> project</a:t>
            </a:r>
            <a:endParaRPr lang="en-US" sz="1200" b="0" dirty="0">
              <a:latin typeface="Garamond" panose="02020404030301010803" pitchFamily="18" charset="0"/>
              <a:cs typeface="Times New Roman" panose="02020603050405020304" pitchFamily="18" charset="0"/>
            </a:endParaRPr>
          </a:p>
          <a:p>
            <a:pPr marL="342900" indent="-342900">
              <a:buFont typeface="Arial" panose="020B0604020202020204" pitchFamily="34" charset="0"/>
              <a:buChar char="•"/>
              <a:defRPr/>
            </a:pPr>
            <a:r>
              <a:rPr lang="en-US" sz="1200" b="0" dirty="0" smtClean="0">
                <a:latin typeface="Garamond" panose="02020404030301010803" pitchFamily="18" charset="0"/>
                <a:cs typeface="Times New Roman" panose="02020603050405020304" pitchFamily="18" charset="0"/>
              </a:rPr>
              <a:t>Updating the Device Tree</a:t>
            </a:r>
          </a:p>
          <a:p>
            <a:pPr marL="342900" indent="-342900">
              <a:buFont typeface="Arial" panose="020B0604020202020204" pitchFamily="34" charset="0"/>
              <a:buChar char="•"/>
              <a:defRPr/>
            </a:pPr>
            <a:r>
              <a:rPr lang="en-US" sz="1200" b="0" dirty="0" smtClean="0">
                <a:latin typeface="Garamond" panose="02020404030301010803" pitchFamily="18" charset="0"/>
                <a:cs typeface="Times New Roman" panose="02020603050405020304" pitchFamily="18" charset="0"/>
              </a:rPr>
              <a:t>Updating the Kernel configuration</a:t>
            </a:r>
          </a:p>
          <a:p>
            <a:pPr marL="342900" indent="-342900">
              <a:buFont typeface="Arial" panose="020B0604020202020204" pitchFamily="34" charset="0"/>
              <a:buChar char="•"/>
              <a:defRPr/>
            </a:pPr>
            <a:r>
              <a:rPr lang="en-US" sz="1200" b="0" dirty="0" smtClean="0">
                <a:latin typeface="Garamond" panose="02020404030301010803" pitchFamily="18" charset="0"/>
                <a:cs typeface="Times New Roman" panose="02020603050405020304" pitchFamily="18" charset="0"/>
              </a:rPr>
              <a:t>Configuring </a:t>
            </a:r>
            <a:r>
              <a:rPr lang="en-US" sz="1200" b="0" dirty="0" err="1" smtClean="0">
                <a:latin typeface="Garamond" panose="02020404030301010803" pitchFamily="18" charset="0"/>
                <a:cs typeface="Times New Roman" panose="02020603050405020304" pitchFamily="18" charset="0"/>
              </a:rPr>
              <a:t>Buildroot</a:t>
            </a:r>
            <a:endParaRPr lang="en-US" sz="1200" b="0" dirty="0" smtClean="0">
              <a:latin typeface="Garamond" panose="02020404030301010803" pitchFamily="18" charset="0"/>
              <a:cs typeface="Times New Roman" panose="02020603050405020304" pitchFamily="18" charset="0"/>
            </a:endParaRPr>
          </a:p>
          <a:p>
            <a:pPr marL="342900" indent="-342900">
              <a:buFont typeface="Arial" panose="020B0604020202020204" pitchFamily="34" charset="0"/>
              <a:buChar char="•"/>
              <a:defRPr/>
            </a:pPr>
            <a:r>
              <a:rPr lang="en-US" sz="1200" b="0" dirty="0" smtClean="0">
                <a:latin typeface="Garamond" panose="02020404030301010803" pitchFamily="18" charset="0"/>
                <a:cs typeface="Times New Roman" panose="02020603050405020304" pitchFamily="18" charset="0"/>
              </a:rPr>
              <a:t>Generating and testing the image</a:t>
            </a:r>
          </a:p>
        </p:txBody>
      </p:sp>
    </p:spTree>
    <p:extLst>
      <p:ext uri="{BB962C8B-B14F-4D97-AF65-F5344CB8AC3E}">
        <p14:creationId xmlns:p14="http://schemas.microsoft.com/office/powerpoint/2010/main" val="811898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73050"/>
            <a:ext cx="9525000" cy="6300216"/>
          </a:xfrm>
          <a:prstGeom prst="rect">
            <a:avLst/>
          </a:prstGeom>
          <a:noFill/>
        </p:spPr>
        <p:txBody>
          <a:bodyPr numCol="2" spcCol="457200"/>
          <a:lstStyle/>
          <a:p>
            <a:pPr algn="just" defTabSz="965200">
              <a:defRPr/>
            </a:pPr>
            <a:r>
              <a:rPr lang="en-US" sz="2000" dirty="0" smtClean="0">
                <a:solidFill>
                  <a:srgbClr val="000000"/>
                </a:solidFill>
                <a:latin typeface="Garamond" panose="02020404030301010803" pitchFamily="18" charset="0"/>
                <a:cs typeface="+mn-cs"/>
              </a:rPr>
              <a:t>Update </a:t>
            </a:r>
            <a:r>
              <a:rPr lang="en-US" sz="2000" dirty="0" smtClean="0">
                <a:solidFill>
                  <a:srgbClr val="000000"/>
                </a:solidFill>
                <a:latin typeface="Garamond" panose="02020404030301010803" pitchFamily="18" charset="0"/>
                <a:cs typeface="+mn-cs"/>
              </a:rPr>
              <a:t>Kernel Configuration</a:t>
            </a:r>
          </a:p>
          <a:p>
            <a:pPr algn="just" defTabSz="965200">
              <a:defRPr/>
            </a:pPr>
            <a:endParaRPr lang="en-US" sz="1200" dirty="0">
              <a:solidFill>
                <a:srgbClr val="000000"/>
              </a:solidFill>
              <a:latin typeface="Garamond" panose="02020404030301010803" pitchFamily="18" charset="0"/>
              <a:cs typeface="+mn-cs"/>
            </a:endParaRPr>
          </a:p>
          <a:p>
            <a:pPr lvl="0" defTabSz="965200" eaLnBrk="0" hangingPunct="0"/>
            <a:r>
              <a:rPr lang="en-US" sz="1100" b="0" dirty="0">
                <a:solidFill>
                  <a:srgbClr val="000000"/>
                </a:solidFill>
                <a:latin typeface="Garamond" pitchFamily="18" charset="0"/>
                <a:cs typeface="+mn-cs"/>
              </a:rPr>
              <a:t>To modify the kernel configuration, the best place to start is the base configuration. To review this, we will run a standard </a:t>
            </a:r>
            <a:r>
              <a:rPr lang="en-US" sz="1100" b="0" dirty="0" err="1">
                <a:solidFill>
                  <a:srgbClr val="000000"/>
                </a:solidFill>
                <a:latin typeface="Garamond" pitchFamily="18" charset="0"/>
                <a:cs typeface="+mn-cs"/>
              </a:rPr>
              <a:t>Buildroot</a:t>
            </a:r>
            <a:r>
              <a:rPr lang="en-US" sz="1100" b="0" dirty="0">
                <a:solidFill>
                  <a:srgbClr val="000000"/>
                </a:solidFill>
                <a:latin typeface="Garamond" pitchFamily="18" charset="0"/>
                <a:cs typeface="+mn-cs"/>
              </a:rPr>
              <a:t> build for </a:t>
            </a:r>
            <a:r>
              <a:rPr lang="en-US" sz="1100" b="0" dirty="0" smtClean="0">
                <a:solidFill>
                  <a:srgbClr val="000000"/>
                </a:solidFill>
                <a:latin typeface="Garamond" pitchFamily="18" charset="0"/>
                <a:cs typeface="+mn-cs"/>
              </a:rPr>
              <a:t>the </a:t>
            </a:r>
            <a:r>
              <a:rPr lang="en-US" sz="1100" b="0" dirty="0" err="1" smtClean="0">
                <a:solidFill>
                  <a:srgbClr val="000000"/>
                </a:solidFill>
                <a:latin typeface="Garamond" pitchFamily="18" charset="0"/>
                <a:cs typeface="+mn-cs"/>
              </a:rPr>
              <a:t>ZedBoard</a:t>
            </a:r>
            <a:endParaRPr lang="en-US" sz="1100" b="0" dirty="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r>
              <a:rPr lang="en-US" sz="1100" b="0" dirty="0">
                <a:solidFill>
                  <a:srgbClr val="000000"/>
                </a:solidFill>
                <a:latin typeface="Garamond" pitchFamily="18" charset="0"/>
                <a:cs typeface="+mn-cs"/>
              </a:rPr>
              <a:t>Navigate to the </a:t>
            </a:r>
            <a:r>
              <a:rPr lang="en-US" sz="1100" b="0" i="1" dirty="0" err="1">
                <a:solidFill>
                  <a:srgbClr val="000000"/>
                </a:solidFill>
                <a:cs typeface="Courier New" panose="02070309020205020404" pitchFamily="49" charset="0"/>
              </a:rPr>
              <a:t>buildroot</a:t>
            </a:r>
            <a:r>
              <a:rPr lang="en-US" sz="1100" b="0" i="1" dirty="0">
                <a:solidFill>
                  <a:srgbClr val="000000"/>
                </a:solidFill>
                <a:cs typeface="Courier New" panose="02070309020205020404" pitchFamily="49" charset="0"/>
              </a:rPr>
              <a:t>/</a:t>
            </a:r>
            <a:r>
              <a:rPr lang="en-US" sz="1100" b="0" i="1" dirty="0">
                <a:solidFill>
                  <a:srgbClr val="000000"/>
                </a:solidFill>
                <a:latin typeface="Garamond" pitchFamily="18" charset="0"/>
                <a:cs typeface="+mn-cs"/>
              </a:rPr>
              <a:t> </a:t>
            </a:r>
            <a:r>
              <a:rPr lang="en-US" sz="1100" b="0" dirty="0">
                <a:solidFill>
                  <a:srgbClr val="000000"/>
                </a:solidFill>
                <a:latin typeface="Garamond" pitchFamily="18" charset="0"/>
                <a:cs typeface="+mn-cs"/>
              </a:rPr>
              <a:t>directory </a:t>
            </a:r>
            <a:r>
              <a:rPr lang="en-US" sz="1100" b="0" dirty="0" smtClean="0">
                <a:solidFill>
                  <a:srgbClr val="000000"/>
                </a:solidFill>
                <a:latin typeface="Garamond" pitchFamily="18" charset="0"/>
                <a:cs typeface="+mn-cs"/>
              </a:rPr>
              <a:t>on the Linux VM and </a:t>
            </a:r>
            <a:r>
              <a:rPr lang="en-US" sz="1100" b="0" dirty="0">
                <a:solidFill>
                  <a:srgbClr val="000000"/>
                </a:solidFill>
                <a:latin typeface="Garamond" pitchFamily="18" charset="0"/>
                <a:cs typeface="+mn-cs"/>
              </a:rPr>
              <a:t>run the following </a:t>
            </a:r>
            <a:r>
              <a:rPr lang="en-US" sz="1100" b="0" dirty="0" smtClean="0">
                <a:solidFill>
                  <a:srgbClr val="000000"/>
                </a:solidFill>
                <a:latin typeface="Garamond" pitchFamily="18" charset="0"/>
                <a:cs typeface="+mn-cs"/>
              </a:rPr>
              <a:t>command:</a:t>
            </a:r>
            <a:endParaRPr lang="en-US" sz="1100" b="0" dirty="0">
              <a:solidFill>
                <a:srgbClr val="000000"/>
              </a:solidFill>
              <a:latin typeface="Garamond" pitchFamily="18" charset="0"/>
              <a:cs typeface="+mn-cs"/>
            </a:endParaRPr>
          </a:p>
          <a:p>
            <a:pPr lvl="0" defTabSz="965200" eaLnBrk="0" hangingPunct="0"/>
            <a:endParaRPr lang="en-US" sz="1100" b="0" dirty="0">
              <a:solidFill>
                <a:srgbClr val="000000"/>
              </a:solidFill>
              <a:cs typeface="Courier New" panose="02070309020205020404" pitchFamily="49" charset="0"/>
            </a:endParaRPr>
          </a:p>
          <a:p>
            <a:pPr lvl="0" defTabSz="965200" eaLnBrk="0" hangingPunct="0"/>
            <a:r>
              <a:rPr lang="en-US" sz="1100" b="0" dirty="0" smtClean="0">
                <a:solidFill>
                  <a:srgbClr val="000000"/>
                </a:solidFill>
                <a:cs typeface="Courier New" panose="02070309020205020404" pitchFamily="49" charset="0"/>
              </a:rPr>
              <a:t>./</a:t>
            </a:r>
            <a:r>
              <a:rPr lang="en-US" sz="1100" b="0" dirty="0">
                <a:solidFill>
                  <a:srgbClr val="000000"/>
                </a:solidFill>
                <a:cs typeface="Courier New" panose="02070309020205020404" pitchFamily="49" charset="0"/>
              </a:rPr>
              <a:t>build.py -b zed -p </a:t>
            </a:r>
            <a:r>
              <a:rPr lang="en-US" sz="1100" b="0" dirty="0" err="1" smtClean="0">
                <a:solidFill>
                  <a:srgbClr val="000000"/>
                </a:solidFill>
                <a:cs typeface="Courier New" panose="02070309020205020404" pitchFamily="49" charset="0"/>
              </a:rPr>
              <a:t>zynq</a:t>
            </a:r>
            <a:r>
              <a:rPr lang="en-US" sz="1100" b="0" dirty="0" smtClean="0">
                <a:solidFill>
                  <a:srgbClr val="000000"/>
                </a:solidFill>
                <a:cs typeface="Courier New" panose="02070309020205020404" pitchFamily="49" charset="0"/>
              </a:rPr>
              <a:t> --target </a:t>
            </a:r>
            <a:r>
              <a:rPr lang="en-US" sz="1100" b="0" dirty="0" err="1" smtClean="0">
                <a:solidFill>
                  <a:srgbClr val="000000"/>
                </a:solidFill>
                <a:cs typeface="Courier New" panose="02070309020205020404" pitchFamily="49" charset="0"/>
              </a:rPr>
              <a:t>linux-menuconfig</a:t>
            </a:r>
            <a:endParaRPr lang="en-US" sz="1100" b="0" dirty="0">
              <a:solidFill>
                <a:srgbClr val="000000"/>
              </a:solidFill>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2000" b="0" dirty="0">
              <a:solidFill>
                <a:srgbClr val="000000"/>
              </a:solidFill>
              <a:latin typeface="Garamond" pitchFamily="18" charset="0"/>
              <a:cs typeface="+mn-cs"/>
            </a:endParaRPr>
          </a:p>
          <a:p>
            <a:pPr lvl="0" defTabSz="965200" eaLnBrk="0" hangingPunct="0"/>
            <a:r>
              <a:rPr lang="en-US" sz="1100" b="0" dirty="0">
                <a:solidFill>
                  <a:srgbClr val="000000"/>
                </a:solidFill>
                <a:latin typeface="Garamond" pitchFamily="18" charset="0"/>
                <a:cs typeface="+mn-cs"/>
              </a:rPr>
              <a:t>This command will start a build for the </a:t>
            </a:r>
            <a:r>
              <a:rPr lang="en-US" sz="1100" b="0" i="1" dirty="0" smtClean="0">
                <a:solidFill>
                  <a:srgbClr val="000000"/>
                </a:solidFill>
                <a:latin typeface="Garamond" pitchFamily="18" charset="0"/>
                <a:cs typeface="+mn-cs"/>
              </a:rPr>
              <a:t>Zed</a:t>
            </a:r>
            <a:r>
              <a:rPr lang="en-US" sz="1100" b="0" dirty="0" smtClean="0">
                <a:solidFill>
                  <a:srgbClr val="000000"/>
                </a:solidFill>
                <a:latin typeface="Garamond" pitchFamily="18" charset="0"/>
                <a:cs typeface="+mn-cs"/>
              </a:rPr>
              <a:t> </a:t>
            </a:r>
            <a:r>
              <a:rPr lang="en-US" sz="1100" b="0" dirty="0">
                <a:solidFill>
                  <a:srgbClr val="000000"/>
                </a:solidFill>
                <a:latin typeface="Garamond" pitchFamily="18" charset="0"/>
                <a:cs typeface="+mn-cs"/>
              </a:rPr>
              <a:t>board on the </a:t>
            </a:r>
            <a:r>
              <a:rPr lang="en-US" sz="1100" b="0" i="1" dirty="0" err="1" smtClean="0">
                <a:solidFill>
                  <a:srgbClr val="000000"/>
                </a:solidFill>
                <a:latin typeface="Garamond" pitchFamily="18" charset="0"/>
                <a:cs typeface="+mn-cs"/>
              </a:rPr>
              <a:t>Zynq</a:t>
            </a:r>
            <a:r>
              <a:rPr lang="en-US" sz="1100" b="0" dirty="0" smtClean="0">
                <a:solidFill>
                  <a:srgbClr val="000000"/>
                </a:solidFill>
                <a:latin typeface="Garamond" pitchFamily="18" charset="0"/>
                <a:cs typeface="+mn-cs"/>
              </a:rPr>
              <a:t> </a:t>
            </a:r>
            <a:r>
              <a:rPr lang="en-US" sz="1100" b="0" dirty="0">
                <a:solidFill>
                  <a:srgbClr val="000000"/>
                </a:solidFill>
                <a:latin typeface="Garamond" pitchFamily="18" charset="0"/>
                <a:cs typeface="+mn-cs"/>
              </a:rPr>
              <a:t>platform. The output will be in:</a:t>
            </a:r>
          </a:p>
          <a:p>
            <a:pPr lvl="0" defTabSz="965200" eaLnBrk="0" hangingPunct="0"/>
            <a:endParaRPr lang="en-US" sz="1100" b="0" dirty="0">
              <a:solidFill>
                <a:srgbClr val="000000"/>
              </a:solidFill>
              <a:latin typeface="Garamond" pitchFamily="18" charset="0"/>
              <a:cs typeface="+mn-cs"/>
            </a:endParaRPr>
          </a:p>
          <a:p>
            <a:pPr lvl="0" defTabSz="965200" eaLnBrk="0" hangingPunct="0"/>
            <a:r>
              <a:rPr lang="en-US" sz="1100" b="0" i="1" dirty="0" err="1">
                <a:solidFill>
                  <a:srgbClr val="000000"/>
                </a:solidFill>
                <a:cs typeface="Courier New" panose="02070309020205020404" pitchFamily="49" charset="0"/>
              </a:rPr>
              <a:t>buildroot</a:t>
            </a:r>
            <a:r>
              <a:rPr lang="en-US" sz="1100" b="0" i="1" dirty="0">
                <a:solidFill>
                  <a:srgbClr val="000000"/>
                </a:solidFill>
                <a:cs typeface="Courier New" panose="02070309020205020404" pitchFamily="49" charset="0"/>
              </a:rPr>
              <a:t>/output/</a:t>
            </a:r>
            <a:r>
              <a:rPr lang="en-US" sz="1100" b="0" i="1" dirty="0" err="1">
                <a:solidFill>
                  <a:srgbClr val="000000"/>
                </a:solidFill>
                <a:cs typeface="Courier New" panose="02070309020205020404" pitchFamily="49" charset="0"/>
              </a:rPr>
              <a:t>zed_linux_xilinx</a:t>
            </a:r>
            <a:endParaRPr lang="en-US" sz="1100" b="0" i="1" dirty="0">
              <a:solidFill>
                <a:srgbClr val="000000"/>
              </a:solidFill>
              <a:cs typeface="Courier New" panose="02070309020205020404" pitchFamily="49" charset="0"/>
            </a:endParaRPr>
          </a:p>
          <a:p>
            <a:pPr lvl="0" defTabSz="965200" eaLnBrk="0" hangingPunct="0"/>
            <a:endParaRPr lang="en-US" sz="1100" b="0" i="1" dirty="0">
              <a:solidFill>
                <a:srgbClr val="000000"/>
              </a:solidFill>
              <a:latin typeface="Garamond" pitchFamily="18" charset="0"/>
              <a:cs typeface="+mn-cs"/>
            </a:endParaRPr>
          </a:p>
          <a:p>
            <a:pPr lvl="0" defTabSz="965200" eaLnBrk="0" hangingPunct="0">
              <a:defRPr/>
            </a:pPr>
            <a:r>
              <a:rPr lang="en-US" sz="1100" b="0" dirty="0" smtClean="0">
                <a:solidFill>
                  <a:srgbClr val="000000"/>
                </a:solidFill>
                <a:latin typeface="Garamond" pitchFamily="18" charset="0"/>
                <a:cs typeface="+mn-cs"/>
              </a:rPr>
              <a:t>Rather than building a full image, it will simply launch into the Linux Kernel </a:t>
            </a:r>
            <a:r>
              <a:rPr lang="en-US" sz="1100" b="0" dirty="0" err="1" smtClean="0">
                <a:solidFill>
                  <a:srgbClr val="000000"/>
                </a:solidFill>
                <a:latin typeface="Garamond" pitchFamily="18" charset="0"/>
                <a:cs typeface="+mn-cs"/>
              </a:rPr>
              <a:t>config</a:t>
            </a:r>
            <a:r>
              <a:rPr lang="en-US" sz="1100" b="0" dirty="0" smtClean="0">
                <a:solidFill>
                  <a:srgbClr val="000000"/>
                </a:solidFill>
                <a:latin typeface="Garamond" pitchFamily="18" charset="0"/>
                <a:cs typeface="+mn-cs"/>
              </a:rPr>
              <a:t> as shown below.</a:t>
            </a:r>
            <a:endParaRPr lang="en-US" sz="1100" b="0" dirty="0">
              <a:solidFill>
                <a:srgbClr val="000000"/>
              </a:solidFill>
              <a:latin typeface="Garamond" pitchFamily="18" charset="0"/>
              <a:cs typeface="+mn-cs"/>
            </a:endParaRPr>
          </a:p>
          <a:p>
            <a:pPr algn="just" defTabSz="965200">
              <a:defRPr/>
            </a:pPr>
            <a:endParaRPr lang="en-US" sz="1200" b="0" dirty="0">
              <a:solidFill>
                <a:srgbClr val="000000"/>
              </a:solidFill>
              <a:latin typeface="Garamond" panose="02020404030301010803" pitchFamily="18" charset="0"/>
              <a:cs typeface="+mn-cs"/>
            </a:endParaRPr>
          </a:p>
          <a:p>
            <a:pPr algn="just" defTabSz="965200">
              <a:defRPr/>
            </a:pPr>
            <a:endParaRPr lang="en-US" sz="1200" b="0" dirty="0">
              <a:solidFill>
                <a:srgbClr val="000000"/>
              </a:solidFill>
              <a:latin typeface="Garamond" panose="02020404030301010803" pitchFamily="18" charset="0"/>
              <a:cs typeface="Times New Roman" panose="02020603050405020304" pitchFamily="18" charset="0"/>
            </a:endParaRPr>
          </a:p>
        </p:txBody>
      </p:sp>
      <p:pic>
        <p:nvPicPr>
          <p:cNvPr id="16386" name="Picture 2" descr="C:\Users\mfornero\AppData\Local\Temp\SNAGHTML172ff8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5025" y="2482850"/>
            <a:ext cx="5467350" cy="3426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097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 y="273050"/>
            <a:ext cx="9525000" cy="6300216"/>
          </a:xfrm>
          <a:prstGeom prst="rect">
            <a:avLst/>
          </a:prstGeom>
          <a:noFill/>
        </p:spPr>
        <p:txBody>
          <a:bodyPr numCol="2" spcCol="457200"/>
          <a:lstStyle/>
          <a:p>
            <a:pPr algn="just" defTabSz="965200">
              <a:defRPr/>
            </a:pPr>
            <a:r>
              <a:rPr lang="en-US" sz="2000" dirty="0" smtClean="0">
                <a:solidFill>
                  <a:srgbClr val="000000"/>
                </a:solidFill>
                <a:latin typeface="Garamond" panose="02020404030301010803" pitchFamily="18" charset="0"/>
                <a:cs typeface="+mn-cs"/>
              </a:rPr>
              <a:t>Enable the Gyroscope Driver</a:t>
            </a:r>
            <a:endParaRPr lang="en-US" sz="2000" dirty="0" smtClean="0">
              <a:solidFill>
                <a:srgbClr val="000000"/>
              </a:solidFill>
              <a:latin typeface="Garamond" panose="02020404030301010803" pitchFamily="18" charset="0"/>
              <a:cs typeface="+mn-cs"/>
            </a:endParaRPr>
          </a:p>
          <a:p>
            <a:pPr algn="just" defTabSz="965200">
              <a:defRPr/>
            </a:pPr>
            <a:endParaRPr lang="en-US" sz="1200" dirty="0" smtClean="0">
              <a:solidFill>
                <a:srgbClr val="000000"/>
              </a:solidFill>
              <a:latin typeface="Garamond" panose="02020404030301010803" pitchFamily="18" charset="0"/>
              <a:cs typeface="+mn-cs"/>
            </a:endParaRPr>
          </a:p>
          <a:p>
            <a:pPr lvl="0" defTabSz="965200" eaLnBrk="0" hangingPunct="0"/>
            <a:r>
              <a:rPr lang="en-US" sz="1100" b="0" dirty="0">
                <a:solidFill>
                  <a:srgbClr val="000000"/>
                </a:solidFill>
                <a:latin typeface="Garamond" pitchFamily="18" charset="0"/>
                <a:cs typeface="+mn-cs"/>
              </a:rPr>
              <a:t>From the main menu, navigate to </a:t>
            </a:r>
            <a:endParaRPr lang="en-US" sz="1100" b="0" dirty="0" smtClean="0">
              <a:solidFill>
                <a:srgbClr val="000000"/>
              </a:solidFill>
              <a:latin typeface="Garamond" pitchFamily="18" charset="0"/>
              <a:cs typeface="+mn-cs"/>
            </a:endParaRPr>
          </a:p>
          <a:p>
            <a:pPr lvl="0" defTabSz="965200" eaLnBrk="0" hangingPunct="0"/>
            <a:r>
              <a:rPr lang="en-US" sz="1050" b="0" i="1" dirty="0" smtClean="0">
                <a:solidFill>
                  <a:srgbClr val="000000"/>
                </a:solidFill>
                <a:cs typeface="Courier New" panose="02070309020205020404" pitchFamily="49" charset="0"/>
              </a:rPr>
              <a:t>Device </a:t>
            </a:r>
            <a:r>
              <a:rPr lang="en-US" sz="1050" b="0" i="1" dirty="0">
                <a:solidFill>
                  <a:srgbClr val="000000"/>
                </a:solidFill>
                <a:cs typeface="Courier New" panose="02070309020205020404" pitchFamily="49" charset="0"/>
              </a:rPr>
              <a:t>Drivers </a:t>
            </a:r>
            <a:r>
              <a:rPr lang="en-US" sz="1050" b="0" i="1" dirty="0">
                <a:solidFill>
                  <a:srgbClr val="000000"/>
                </a:solidFill>
                <a:cs typeface="Courier New" panose="02070309020205020404" pitchFamily="49" charset="0"/>
                <a:sym typeface="Wingdings" panose="05000000000000000000" pitchFamily="2" charset="2"/>
              </a:rPr>
              <a:t> </a:t>
            </a:r>
            <a:endParaRPr lang="en-US" sz="1050" b="0" i="1" dirty="0" smtClean="0">
              <a:solidFill>
                <a:srgbClr val="000000"/>
              </a:solidFill>
              <a:cs typeface="Courier New" panose="02070309020205020404" pitchFamily="49" charset="0"/>
              <a:sym typeface="Wingdings" panose="05000000000000000000" pitchFamily="2" charset="2"/>
            </a:endParaRPr>
          </a:p>
          <a:p>
            <a:pPr lvl="0" defTabSz="965200" eaLnBrk="0" hangingPunct="0"/>
            <a:r>
              <a:rPr lang="en-US" sz="1050" b="0" i="1" dirty="0">
                <a:solidFill>
                  <a:srgbClr val="000000"/>
                </a:solidFill>
                <a:cs typeface="Courier New" panose="02070309020205020404" pitchFamily="49" charset="0"/>
                <a:sym typeface="Wingdings" panose="05000000000000000000" pitchFamily="2" charset="2"/>
              </a:rPr>
              <a:t>	</a:t>
            </a:r>
            <a:r>
              <a:rPr lang="en-US" sz="1050" b="0" i="1" dirty="0" smtClean="0">
                <a:solidFill>
                  <a:srgbClr val="000000"/>
                </a:solidFill>
                <a:cs typeface="Courier New" panose="02070309020205020404" pitchFamily="49" charset="0"/>
                <a:sym typeface="Wingdings" panose="05000000000000000000" pitchFamily="2" charset="2"/>
              </a:rPr>
              <a:t>Industrial I/O Support  </a:t>
            </a:r>
          </a:p>
          <a:p>
            <a:pPr lvl="0" defTabSz="965200" eaLnBrk="0" hangingPunct="0"/>
            <a:r>
              <a:rPr lang="en-US" sz="1050" b="0" i="1" dirty="0">
                <a:solidFill>
                  <a:srgbClr val="000000"/>
                </a:solidFill>
                <a:cs typeface="Courier New" panose="02070309020205020404" pitchFamily="49" charset="0"/>
                <a:sym typeface="Wingdings" panose="05000000000000000000" pitchFamily="2" charset="2"/>
              </a:rPr>
              <a:t>	</a:t>
            </a:r>
            <a:r>
              <a:rPr lang="en-US" sz="1050" b="0" i="1" dirty="0" smtClean="0">
                <a:solidFill>
                  <a:srgbClr val="000000"/>
                </a:solidFill>
                <a:cs typeface="Courier New" panose="02070309020205020404" pitchFamily="49" charset="0"/>
                <a:sym typeface="Wingdings" panose="05000000000000000000" pitchFamily="2" charset="2"/>
              </a:rPr>
              <a:t>	</a:t>
            </a:r>
            <a:r>
              <a:rPr lang="en-US" sz="1050" b="0" i="1" dirty="0" smtClean="0">
                <a:solidFill>
                  <a:srgbClr val="000000"/>
                </a:solidFill>
                <a:cs typeface="Courier New" panose="02070309020205020404" pitchFamily="49" charset="0"/>
                <a:sym typeface="Wingdings" panose="05000000000000000000" pitchFamily="2" charset="2"/>
              </a:rPr>
              <a:t>Digital gyroscope sensors. </a:t>
            </a:r>
          </a:p>
          <a:p>
            <a:pPr lvl="0" defTabSz="965200" eaLnBrk="0" hangingPunct="0"/>
            <a:endParaRPr lang="en-US" sz="1100" b="0" i="1" dirty="0">
              <a:solidFill>
                <a:srgbClr val="000000"/>
              </a:solidFill>
              <a:latin typeface="Garamond" pitchFamily="18" charset="0"/>
              <a:cs typeface="+mn-cs"/>
              <a:sym typeface="Wingdings" panose="05000000000000000000" pitchFamily="2" charset="2"/>
            </a:endParaRPr>
          </a:p>
          <a:p>
            <a:pPr lvl="0" defTabSz="965200" eaLnBrk="0" hangingPunct="0"/>
            <a:r>
              <a:rPr lang="en-US" sz="1100" b="0" dirty="0" smtClean="0">
                <a:solidFill>
                  <a:srgbClr val="000000"/>
                </a:solidFill>
                <a:latin typeface="Garamond" pitchFamily="18" charset="0"/>
                <a:cs typeface="+mn-cs"/>
                <a:sym typeface="Wingdings" panose="05000000000000000000" pitchFamily="2" charset="2"/>
              </a:rPr>
              <a:t>From </a:t>
            </a:r>
            <a:r>
              <a:rPr lang="en-US" sz="1100" b="0" dirty="0">
                <a:solidFill>
                  <a:srgbClr val="000000"/>
                </a:solidFill>
                <a:latin typeface="Garamond" pitchFamily="18" charset="0"/>
                <a:cs typeface="+mn-cs"/>
                <a:sym typeface="Wingdings" panose="05000000000000000000" pitchFamily="2" charset="2"/>
              </a:rPr>
              <a:t>there, select </a:t>
            </a:r>
            <a:r>
              <a:rPr lang="en-US" sz="1100" b="0" i="1" dirty="0" smtClean="0">
                <a:solidFill>
                  <a:srgbClr val="000000"/>
                </a:solidFill>
                <a:cs typeface="Courier New" panose="02070309020205020404" pitchFamily="49" charset="0"/>
                <a:sym typeface="Wingdings" panose="05000000000000000000" pitchFamily="2" charset="2"/>
              </a:rPr>
              <a:t>STMicroelectronics gyroscopes 3-Axis Driver </a:t>
            </a:r>
            <a:r>
              <a:rPr lang="en-US" sz="1100" b="0" dirty="0" smtClean="0">
                <a:solidFill>
                  <a:srgbClr val="000000"/>
                </a:solidFill>
                <a:latin typeface="Garamond" pitchFamily="18" charset="0"/>
                <a:cs typeface="+mn-cs"/>
                <a:sym typeface="Wingdings" panose="05000000000000000000" pitchFamily="2" charset="2"/>
              </a:rPr>
              <a:t>and </a:t>
            </a:r>
            <a:r>
              <a:rPr lang="en-US" sz="1100" b="0" dirty="0">
                <a:solidFill>
                  <a:srgbClr val="000000"/>
                </a:solidFill>
                <a:latin typeface="Garamond" pitchFamily="18" charset="0"/>
                <a:cs typeface="+mn-cs"/>
                <a:sym typeface="Wingdings" panose="05000000000000000000" pitchFamily="2" charset="2"/>
              </a:rPr>
              <a:t>press the space-bar to set it to </a:t>
            </a:r>
            <a:r>
              <a:rPr lang="en-US" sz="1100" b="0" i="1" dirty="0">
                <a:solidFill>
                  <a:srgbClr val="000000"/>
                </a:solidFill>
                <a:latin typeface="Garamond" pitchFamily="18" charset="0"/>
                <a:cs typeface="+mn-cs"/>
                <a:sym typeface="Wingdings" panose="05000000000000000000" pitchFamily="2" charset="2"/>
              </a:rPr>
              <a:t>&lt;M&gt;</a:t>
            </a:r>
            <a:r>
              <a:rPr lang="en-US" sz="1100" b="0" dirty="0">
                <a:solidFill>
                  <a:srgbClr val="000000"/>
                </a:solidFill>
                <a:latin typeface="Garamond" pitchFamily="18" charset="0"/>
                <a:cs typeface="+mn-cs"/>
                <a:sym typeface="Wingdings" panose="05000000000000000000" pitchFamily="2" charset="2"/>
              </a:rPr>
              <a:t>.</a:t>
            </a:r>
          </a:p>
          <a:p>
            <a:pPr lvl="0" defTabSz="965200" eaLnBrk="0" hangingPunct="0"/>
            <a:endParaRPr lang="en-US" sz="1100" b="0" dirty="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smtClean="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smtClean="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smtClean="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smtClean="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smtClean="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smtClean="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smtClean="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smtClean="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smtClean="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smtClean="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smtClean="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smtClean="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smtClean="0">
              <a:solidFill>
                <a:srgbClr val="000000"/>
              </a:solidFill>
              <a:latin typeface="Garamond" pitchFamily="18" charset="0"/>
              <a:cs typeface="+mn-cs"/>
              <a:sym typeface="Wingdings" panose="05000000000000000000" pitchFamily="2" charset="2"/>
            </a:endParaRPr>
          </a:p>
          <a:p>
            <a:pPr lvl="0" defTabSz="965200" eaLnBrk="0" hangingPunct="0"/>
            <a:endParaRPr lang="en-US" sz="1100" b="0" dirty="0">
              <a:solidFill>
                <a:srgbClr val="000000"/>
              </a:solidFill>
              <a:latin typeface="Garamond" pitchFamily="18" charset="0"/>
              <a:cs typeface="+mn-cs"/>
              <a:sym typeface="Wingdings" panose="05000000000000000000" pitchFamily="2" charset="2"/>
            </a:endParaRPr>
          </a:p>
          <a:p>
            <a:pPr algn="just" defTabSz="965200">
              <a:defRPr/>
            </a:pPr>
            <a:endParaRPr lang="en-US" sz="1200" dirty="0" smtClean="0">
              <a:solidFill>
                <a:srgbClr val="000000"/>
              </a:solidFill>
              <a:latin typeface="Garamond" panose="02020404030301010803" pitchFamily="18" charset="0"/>
              <a:cs typeface="+mn-cs"/>
            </a:endParaRPr>
          </a:p>
          <a:p>
            <a:pPr algn="just" defTabSz="965200">
              <a:defRPr/>
            </a:pPr>
            <a:endParaRPr lang="en-US" sz="1200" dirty="0">
              <a:solidFill>
                <a:srgbClr val="000000"/>
              </a:solidFill>
              <a:latin typeface="Garamond" panose="02020404030301010803" pitchFamily="18" charset="0"/>
              <a:cs typeface="+mn-cs"/>
            </a:endParaRPr>
          </a:p>
        </p:txBody>
      </p:sp>
      <p:pic>
        <p:nvPicPr>
          <p:cNvPr id="4" name="Picture 2" descr="C:\Users\mfornero\AppData\Local\Temp\SNAGHTML265629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882650"/>
            <a:ext cx="4572000" cy="3413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159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 y="273050"/>
            <a:ext cx="9525000" cy="6300216"/>
          </a:xfrm>
          <a:prstGeom prst="rect">
            <a:avLst/>
          </a:prstGeom>
          <a:noFill/>
        </p:spPr>
        <p:txBody>
          <a:bodyPr numCol="2" spcCol="457200"/>
          <a:lstStyle/>
          <a:p>
            <a:pPr algn="just" defTabSz="965200">
              <a:defRPr/>
            </a:pPr>
            <a:r>
              <a:rPr lang="en-US" sz="2000" dirty="0" smtClean="0">
                <a:solidFill>
                  <a:srgbClr val="000000"/>
                </a:solidFill>
                <a:latin typeface="Garamond" panose="02020404030301010803" pitchFamily="18" charset="0"/>
                <a:cs typeface="+mn-cs"/>
              </a:rPr>
              <a:t>Enable the Accelerometer Driver</a:t>
            </a:r>
            <a:endParaRPr lang="en-US" sz="2000" dirty="0" smtClean="0">
              <a:solidFill>
                <a:srgbClr val="000000"/>
              </a:solidFill>
              <a:latin typeface="Garamond" panose="02020404030301010803" pitchFamily="18" charset="0"/>
              <a:cs typeface="+mn-cs"/>
            </a:endParaRPr>
          </a:p>
          <a:p>
            <a:pPr algn="just" defTabSz="965200">
              <a:defRPr/>
            </a:pPr>
            <a:endParaRPr lang="en-US" sz="1200" dirty="0">
              <a:solidFill>
                <a:srgbClr val="000000"/>
              </a:solidFill>
              <a:latin typeface="Garamond" panose="02020404030301010803" pitchFamily="18" charset="0"/>
            </a:endParaRPr>
          </a:p>
          <a:p>
            <a:pPr lvl="0" defTabSz="965200" eaLnBrk="0" hangingPunct="0"/>
            <a:r>
              <a:rPr lang="en-US" sz="1100" b="0" dirty="0">
                <a:solidFill>
                  <a:srgbClr val="000000"/>
                </a:solidFill>
                <a:latin typeface="Garamond" pitchFamily="18" charset="0"/>
              </a:rPr>
              <a:t>From the main menu, navigate to </a:t>
            </a:r>
          </a:p>
          <a:p>
            <a:pPr lvl="0" defTabSz="965200" eaLnBrk="0" hangingPunct="0"/>
            <a:r>
              <a:rPr lang="en-US" sz="1050" b="0" i="1" dirty="0">
                <a:solidFill>
                  <a:srgbClr val="000000"/>
                </a:solidFill>
                <a:cs typeface="Courier New" panose="02070309020205020404" pitchFamily="49" charset="0"/>
              </a:rPr>
              <a:t>Device Drivers </a:t>
            </a:r>
            <a:r>
              <a:rPr lang="en-US" sz="1050" b="0" i="1" dirty="0">
                <a:solidFill>
                  <a:srgbClr val="000000"/>
                </a:solidFill>
                <a:cs typeface="Courier New" panose="02070309020205020404" pitchFamily="49" charset="0"/>
                <a:sym typeface="Wingdings" panose="05000000000000000000" pitchFamily="2" charset="2"/>
              </a:rPr>
              <a:t> </a:t>
            </a:r>
          </a:p>
          <a:p>
            <a:pPr lvl="0" defTabSz="965200" eaLnBrk="0" hangingPunct="0"/>
            <a:r>
              <a:rPr lang="en-US" sz="1050" b="0" i="1" dirty="0">
                <a:solidFill>
                  <a:srgbClr val="000000"/>
                </a:solidFill>
                <a:cs typeface="Courier New" panose="02070309020205020404" pitchFamily="49" charset="0"/>
                <a:sym typeface="Wingdings" panose="05000000000000000000" pitchFamily="2" charset="2"/>
              </a:rPr>
              <a:t>	Industrial I/O Support  </a:t>
            </a:r>
          </a:p>
          <a:p>
            <a:pPr lvl="0" defTabSz="965200" eaLnBrk="0" hangingPunct="0"/>
            <a:r>
              <a:rPr lang="en-US" sz="1050" b="0" i="1" dirty="0">
                <a:solidFill>
                  <a:srgbClr val="000000"/>
                </a:solidFill>
                <a:cs typeface="Courier New" panose="02070309020205020404" pitchFamily="49" charset="0"/>
                <a:sym typeface="Wingdings" panose="05000000000000000000" pitchFamily="2" charset="2"/>
              </a:rPr>
              <a:t>		</a:t>
            </a:r>
            <a:r>
              <a:rPr lang="en-US" sz="1050" b="0" i="1" dirty="0" smtClean="0">
                <a:solidFill>
                  <a:srgbClr val="000000"/>
                </a:solidFill>
                <a:cs typeface="Courier New" panose="02070309020205020404" pitchFamily="49" charset="0"/>
                <a:sym typeface="Wingdings" panose="05000000000000000000" pitchFamily="2" charset="2"/>
              </a:rPr>
              <a:t>Accelerometers. </a:t>
            </a:r>
            <a:endParaRPr lang="en-US" sz="1050" b="0" i="1" dirty="0">
              <a:solidFill>
                <a:srgbClr val="000000"/>
              </a:solidFill>
              <a:cs typeface="Courier New" panose="02070309020205020404" pitchFamily="49" charset="0"/>
              <a:sym typeface="Wingdings" panose="05000000000000000000" pitchFamily="2" charset="2"/>
            </a:endParaRPr>
          </a:p>
          <a:p>
            <a:pPr lvl="0" defTabSz="965200" eaLnBrk="0" hangingPunct="0"/>
            <a:endParaRPr lang="en-US" sz="1100" b="0" i="1" dirty="0">
              <a:solidFill>
                <a:srgbClr val="000000"/>
              </a:solidFill>
              <a:latin typeface="Garamond" pitchFamily="18" charset="0"/>
              <a:sym typeface="Wingdings" panose="05000000000000000000" pitchFamily="2" charset="2"/>
            </a:endParaRPr>
          </a:p>
          <a:p>
            <a:pPr lvl="0" defTabSz="965200" eaLnBrk="0" hangingPunct="0"/>
            <a:r>
              <a:rPr lang="en-US" sz="1100" b="0" dirty="0">
                <a:solidFill>
                  <a:srgbClr val="000000"/>
                </a:solidFill>
                <a:latin typeface="Garamond" pitchFamily="18" charset="0"/>
                <a:sym typeface="Wingdings" panose="05000000000000000000" pitchFamily="2" charset="2"/>
              </a:rPr>
              <a:t>From there, select </a:t>
            </a:r>
            <a:r>
              <a:rPr lang="en-US" sz="1100" b="0" i="1" dirty="0">
                <a:solidFill>
                  <a:srgbClr val="000000"/>
                </a:solidFill>
                <a:cs typeface="Courier New" panose="02070309020205020404" pitchFamily="49" charset="0"/>
                <a:sym typeface="Wingdings" panose="05000000000000000000" pitchFamily="2" charset="2"/>
              </a:rPr>
              <a:t>STMicroelectronics </a:t>
            </a:r>
            <a:r>
              <a:rPr lang="en-US" sz="1100" b="0" i="1" dirty="0" smtClean="0">
                <a:solidFill>
                  <a:srgbClr val="000000"/>
                </a:solidFill>
                <a:cs typeface="Courier New" panose="02070309020205020404" pitchFamily="49" charset="0"/>
                <a:sym typeface="Wingdings" panose="05000000000000000000" pitchFamily="2" charset="2"/>
              </a:rPr>
              <a:t>accelerometers 3-Axis </a:t>
            </a:r>
            <a:r>
              <a:rPr lang="en-US" sz="1100" b="0" i="1" dirty="0">
                <a:solidFill>
                  <a:srgbClr val="000000"/>
                </a:solidFill>
                <a:cs typeface="Courier New" panose="02070309020205020404" pitchFamily="49" charset="0"/>
                <a:sym typeface="Wingdings" panose="05000000000000000000" pitchFamily="2" charset="2"/>
              </a:rPr>
              <a:t>Driver </a:t>
            </a:r>
            <a:r>
              <a:rPr lang="en-US" sz="1100" b="0" dirty="0">
                <a:solidFill>
                  <a:srgbClr val="000000"/>
                </a:solidFill>
                <a:latin typeface="Garamond" pitchFamily="18" charset="0"/>
                <a:sym typeface="Wingdings" panose="05000000000000000000" pitchFamily="2" charset="2"/>
              </a:rPr>
              <a:t>and press the space-bar to set it to </a:t>
            </a:r>
            <a:r>
              <a:rPr lang="en-US" sz="1100" b="0" i="1" dirty="0">
                <a:solidFill>
                  <a:srgbClr val="000000"/>
                </a:solidFill>
                <a:latin typeface="Garamond" pitchFamily="18" charset="0"/>
                <a:sym typeface="Wingdings" panose="05000000000000000000" pitchFamily="2" charset="2"/>
              </a:rPr>
              <a:t>&lt;M</a:t>
            </a:r>
            <a:r>
              <a:rPr lang="en-US" sz="1100" b="0" i="1" dirty="0" smtClean="0">
                <a:solidFill>
                  <a:srgbClr val="000000"/>
                </a:solidFill>
                <a:latin typeface="Garamond" pitchFamily="18" charset="0"/>
                <a:sym typeface="Wingdings" panose="05000000000000000000" pitchFamily="2" charset="2"/>
              </a:rPr>
              <a:t>&gt;</a:t>
            </a:r>
            <a:r>
              <a:rPr lang="en-US" sz="1100" b="0" dirty="0" smtClean="0">
                <a:solidFill>
                  <a:srgbClr val="000000"/>
                </a:solidFill>
                <a:latin typeface="Garamond" pitchFamily="18" charset="0"/>
                <a:sym typeface="Wingdings" panose="05000000000000000000" pitchFamily="2" charset="2"/>
              </a:rPr>
              <a:t>.</a:t>
            </a: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r>
              <a:rPr lang="en-US" sz="1100" b="0" dirty="0">
                <a:solidFill>
                  <a:srgbClr val="000000"/>
                </a:solidFill>
                <a:latin typeface="Garamond" pitchFamily="18" charset="0"/>
                <a:sym typeface="Wingdings" panose="05000000000000000000" pitchFamily="2" charset="2"/>
              </a:rPr>
              <a:t>From the bottom menu, select </a:t>
            </a:r>
            <a:r>
              <a:rPr lang="en-US" sz="1100" b="0" i="1" dirty="0">
                <a:solidFill>
                  <a:srgbClr val="000000"/>
                </a:solidFill>
                <a:latin typeface="Garamond" pitchFamily="18" charset="0"/>
                <a:sym typeface="Wingdings" panose="05000000000000000000" pitchFamily="2" charset="2"/>
              </a:rPr>
              <a:t>&lt;Exit&gt;</a:t>
            </a:r>
            <a:r>
              <a:rPr lang="en-US" sz="1100" b="0" dirty="0">
                <a:solidFill>
                  <a:srgbClr val="000000"/>
                </a:solidFill>
                <a:latin typeface="Garamond" pitchFamily="18" charset="0"/>
                <a:sym typeface="Wingdings" panose="05000000000000000000" pitchFamily="2" charset="2"/>
              </a:rPr>
              <a:t> repeatedly, until you are asked to save, at which point select </a:t>
            </a:r>
            <a:r>
              <a:rPr lang="en-US" sz="1100" b="0" i="1" dirty="0">
                <a:solidFill>
                  <a:srgbClr val="000000"/>
                </a:solidFill>
                <a:latin typeface="Garamond" pitchFamily="18" charset="0"/>
                <a:sym typeface="Wingdings" panose="05000000000000000000" pitchFamily="2" charset="2"/>
              </a:rPr>
              <a:t>&lt;Yes&gt;</a:t>
            </a:r>
            <a:r>
              <a:rPr lang="en-US" sz="1100" b="0" dirty="0">
                <a:solidFill>
                  <a:srgbClr val="000000"/>
                </a:solidFill>
                <a:latin typeface="Garamond" pitchFamily="18" charset="0"/>
                <a:sym typeface="Wingdings" panose="05000000000000000000" pitchFamily="2" charset="2"/>
              </a:rPr>
              <a:t>.</a:t>
            </a: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r>
              <a:rPr lang="en-US" sz="1100" b="0" dirty="0">
                <a:solidFill>
                  <a:srgbClr val="000000"/>
                </a:solidFill>
                <a:latin typeface="Garamond" pitchFamily="18" charset="0"/>
                <a:sym typeface="Wingdings" panose="05000000000000000000" pitchFamily="2" charset="2"/>
              </a:rPr>
              <a:t>After saving the configuration file, we will copy it to the </a:t>
            </a:r>
            <a:r>
              <a:rPr lang="en-US" sz="1100" b="0" i="1" dirty="0">
                <a:solidFill>
                  <a:srgbClr val="000000"/>
                </a:solidFill>
                <a:cs typeface="Courier New" panose="02070309020205020404" pitchFamily="49" charset="0"/>
                <a:sym typeface="Wingdings" panose="05000000000000000000" pitchFamily="2" charset="2"/>
              </a:rPr>
              <a:t>working</a:t>
            </a:r>
            <a:r>
              <a:rPr lang="en-US" sz="1100" b="0" dirty="0">
                <a:solidFill>
                  <a:srgbClr val="000000"/>
                </a:solidFill>
                <a:latin typeface="Garamond" pitchFamily="18" charset="0"/>
                <a:sym typeface="Wingdings" panose="05000000000000000000" pitchFamily="2" charset="2"/>
              </a:rPr>
              <a:t> directory. </a:t>
            </a: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r>
              <a:rPr lang="en-US" sz="1100" b="0" dirty="0">
                <a:solidFill>
                  <a:srgbClr val="000000"/>
                </a:solidFill>
                <a:latin typeface="Garamond" pitchFamily="18" charset="0"/>
                <a:sym typeface="Wingdings" panose="05000000000000000000" pitchFamily="2" charset="2"/>
              </a:rPr>
              <a:t>Copy from :</a:t>
            </a: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r>
              <a:rPr lang="en-US" sz="1100" b="0" i="1" dirty="0" err="1" smtClean="0">
                <a:solidFill>
                  <a:srgbClr val="000000"/>
                </a:solidFill>
                <a:cs typeface="Courier New" panose="02070309020205020404" pitchFamily="49" charset="0"/>
                <a:sym typeface="Wingdings" panose="05000000000000000000" pitchFamily="2" charset="2"/>
              </a:rPr>
              <a:t>buildroot</a:t>
            </a:r>
            <a:r>
              <a:rPr lang="en-US" sz="1100" b="0" i="1" dirty="0" smtClean="0">
                <a:solidFill>
                  <a:srgbClr val="000000"/>
                </a:solidFill>
                <a:cs typeface="Courier New" panose="02070309020205020404" pitchFamily="49" charset="0"/>
                <a:sym typeface="Wingdings" panose="05000000000000000000" pitchFamily="2" charset="2"/>
              </a:rPr>
              <a:t>/output/</a:t>
            </a:r>
            <a:r>
              <a:rPr lang="en-US" sz="1100" b="0" i="1" dirty="0" err="1" smtClean="0">
                <a:solidFill>
                  <a:srgbClr val="000000"/>
                </a:solidFill>
                <a:cs typeface="Courier New" panose="02070309020205020404" pitchFamily="49" charset="0"/>
                <a:sym typeface="Wingdings" panose="05000000000000000000" pitchFamily="2" charset="2"/>
              </a:rPr>
              <a:t>zed_linux_xilinx</a:t>
            </a:r>
            <a:r>
              <a:rPr lang="en-US" sz="1100" b="0" i="1" dirty="0" smtClean="0">
                <a:solidFill>
                  <a:srgbClr val="000000"/>
                </a:solidFill>
                <a:cs typeface="Courier New" panose="02070309020205020404" pitchFamily="49" charset="0"/>
                <a:sym typeface="Wingdings" panose="05000000000000000000" pitchFamily="2" charset="2"/>
              </a:rPr>
              <a:t>/build/linux-xilinx-16a/.</a:t>
            </a:r>
            <a:r>
              <a:rPr lang="en-US" sz="1100" b="0" i="1" dirty="0" err="1">
                <a:solidFill>
                  <a:srgbClr val="000000"/>
                </a:solidFill>
                <a:cs typeface="Courier New" panose="02070309020205020404" pitchFamily="49" charset="0"/>
                <a:sym typeface="Wingdings" panose="05000000000000000000" pitchFamily="2" charset="2"/>
              </a:rPr>
              <a:t>config</a:t>
            </a:r>
            <a:r>
              <a:rPr lang="en-US" sz="1100" b="0" dirty="0">
                <a:solidFill>
                  <a:srgbClr val="000000"/>
                </a:solidFill>
                <a:cs typeface="Courier New" panose="02070309020205020404" pitchFamily="49" charset="0"/>
                <a:sym typeface="Wingdings" panose="05000000000000000000" pitchFamily="2" charset="2"/>
              </a:rPr>
              <a:t> </a:t>
            </a:r>
          </a:p>
          <a:p>
            <a:pPr lvl="0" defTabSz="965200" eaLnBrk="0" hangingPunct="0"/>
            <a:endParaRPr lang="en-US" sz="1100" b="0" dirty="0">
              <a:solidFill>
                <a:srgbClr val="000000"/>
              </a:solidFill>
              <a:cs typeface="Courier New" panose="02070309020205020404" pitchFamily="49" charset="0"/>
              <a:sym typeface="Wingdings" panose="05000000000000000000" pitchFamily="2" charset="2"/>
            </a:endParaRPr>
          </a:p>
          <a:p>
            <a:pPr lvl="0" defTabSz="965200" eaLnBrk="0" hangingPunct="0"/>
            <a:r>
              <a:rPr lang="en-US" sz="1100" b="0" dirty="0">
                <a:solidFill>
                  <a:srgbClr val="000000"/>
                </a:solidFill>
                <a:latin typeface="Garamond" pitchFamily="18" charset="0"/>
                <a:sym typeface="Wingdings" panose="05000000000000000000" pitchFamily="2" charset="2"/>
              </a:rPr>
              <a:t>to :</a:t>
            </a: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r>
              <a:rPr lang="en-US" sz="1100" b="0" i="1" dirty="0" err="1" smtClean="0">
                <a:solidFill>
                  <a:srgbClr val="000000"/>
                </a:solidFill>
                <a:cs typeface="Courier New" panose="02070309020205020404" pitchFamily="49" charset="0"/>
                <a:sym typeface="Wingdings" panose="05000000000000000000" pitchFamily="2" charset="2"/>
              </a:rPr>
              <a:t>sdcard</a:t>
            </a:r>
            <a:r>
              <a:rPr lang="en-US" sz="1100" b="0" i="1" dirty="0" smtClean="0">
                <a:solidFill>
                  <a:srgbClr val="000000"/>
                </a:solidFill>
                <a:cs typeface="Courier New" panose="02070309020205020404" pitchFamily="49" charset="0"/>
                <a:sym typeface="Wingdings" panose="05000000000000000000" pitchFamily="2" charset="2"/>
              </a:rPr>
              <a:t>/working/</a:t>
            </a:r>
            <a:r>
              <a:rPr lang="en-US" sz="1100" b="0" i="1" dirty="0" err="1" smtClean="0">
                <a:solidFill>
                  <a:srgbClr val="000000"/>
                </a:solidFill>
                <a:cs typeface="Courier New" panose="02070309020205020404" pitchFamily="49" charset="0"/>
                <a:sym typeface="Wingdings" panose="05000000000000000000" pitchFamily="2" charset="2"/>
              </a:rPr>
              <a:t>kernel_config</a:t>
            </a:r>
            <a:endParaRPr lang="en-US" sz="1100" b="0" dirty="0">
              <a:solidFill>
                <a:srgbClr val="000000"/>
              </a:solidFill>
              <a:cs typeface="Courier New" panose="02070309020205020404" pitchFamily="49"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r>
              <a:rPr lang="en-US" sz="1100" b="0" dirty="0">
                <a:solidFill>
                  <a:srgbClr val="000000"/>
                </a:solidFill>
                <a:latin typeface="Garamond" pitchFamily="18" charset="0"/>
                <a:sym typeface="Wingdings" panose="05000000000000000000" pitchFamily="2" charset="2"/>
              </a:rPr>
              <a:t>where </a:t>
            </a:r>
            <a:r>
              <a:rPr lang="en-US" sz="1100" b="0" i="1" dirty="0" err="1">
                <a:solidFill>
                  <a:srgbClr val="000000"/>
                </a:solidFill>
                <a:cs typeface="Courier New" panose="02070309020205020404" pitchFamily="49" charset="0"/>
                <a:sym typeface="Wingdings" panose="05000000000000000000" pitchFamily="2" charset="2"/>
              </a:rPr>
              <a:t>kernel_config</a:t>
            </a:r>
            <a:r>
              <a:rPr lang="en-US" sz="1100" b="0" dirty="0">
                <a:solidFill>
                  <a:srgbClr val="000000"/>
                </a:solidFill>
                <a:latin typeface="Garamond" pitchFamily="18" charset="0"/>
                <a:sym typeface="Wingdings" panose="05000000000000000000" pitchFamily="2" charset="2"/>
              </a:rPr>
              <a:t> is the name of the file we are copying it to, within the </a:t>
            </a:r>
            <a:r>
              <a:rPr lang="en-US" sz="1100" b="0" i="1" dirty="0">
                <a:solidFill>
                  <a:srgbClr val="000000"/>
                </a:solidFill>
                <a:cs typeface="Courier New" panose="02070309020205020404" pitchFamily="49" charset="0"/>
                <a:sym typeface="Wingdings" panose="05000000000000000000" pitchFamily="2" charset="2"/>
              </a:rPr>
              <a:t>working</a:t>
            </a:r>
            <a:r>
              <a:rPr lang="en-US" sz="1100" b="0" dirty="0">
                <a:solidFill>
                  <a:srgbClr val="000000"/>
                </a:solidFill>
                <a:latin typeface="Garamond" pitchFamily="18" charset="0"/>
                <a:sym typeface="Wingdings" panose="05000000000000000000" pitchFamily="2" charset="2"/>
              </a:rPr>
              <a:t> directory.</a:t>
            </a:r>
            <a:endParaRPr lang="en-US" sz="1100" b="0" i="1"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lvl="0" defTabSz="965200" eaLnBrk="0" hangingPunct="0"/>
            <a:endParaRPr lang="en-US" sz="1100" b="0" dirty="0">
              <a:solidFill>
                <a:srgbClr val="000000"/>
              </a:solidFill>
              <a:latin typeface="Garamond" pitchFamily="18" charset="0"/>
              <a:sym typeface="Wingdings" panose="05000000000000000000" pitchFamily="2" charset="2"/>
            </a:endParaRPr>
          </a:p>
          <a:p>
            <a:pPr algn="just" defTabSz="965200">
              <a:defRPr/>
            </a:pPr>
            <a:endParaRPr lang="en-US" sz="1200" dirty="0">
              <a:solidFill>
                <a:srgbClr val="000000"/>
              </a:solidFill>
              <a:latin typeface="Garamond" panose="02020404030301010803" pitchFamily="18" charset="0"/>
            </a:endParaRPr>
          </a:p>
          <a:p>
            <a:pPr algn="just" defTabSz="965200">
              <a:defRPr/>
            </a:pPr>
            <a:endParaRPr lang="en-US" sz="1200" dirty="0">
              <a:solidFill>
                <a:srgbClr val="000000"/>
              </a:solidFill>
              <a:latin typeface="Garamond" panose="02020404030301010803" pitchFamily="18" charset="0"/>
            </a:endParaRPr>
          </a:p>
          <a:p>
            <a:pPr algn="just" defTabSz="965200">
              <a:defRPr/>
            </a:pPr>
            <a:endParaRPr lang="en-US" sz="1200" dirty="0" smtClean="0">
              <a:solidFill>
                <a:srgbClr val="000000"/>
              </a:solidFill>
              <a:latin typeface="Garamond" panose="02020404030301010803" pitchFamily="18" charset="0"/>
              <a:cs typeface="+mn-cs"/>
            </a:endParaRPr>
          </a:p>
          <a:p>
            <a:pPr algn="just" defTabSz="965200">
              <a:defRPr/>
            </a:pPr>
            <a:endParaRPr lang="en-US" sz="1200" dirty="0">
              <a:solidFill>
                <a:srgbClr val="000000"/>
              </a:solidFill>
              <a:latin typeface="Garamond" panose="02020404030301010803" pitchFamily="18" charset="0"/>
              <a:cs typeface="+mn-cs"/>
            </a:endParaRPr>
          </a:p>
        </p:txBody>
      </p:sp>
      <p:pic>
        <p:nvPicPr>
          <p:cNvPr id="4" name="Picture 2" descr="C:\Users\mfornero\AppData\Local\Temp\SNAGHTML2656c22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448" y="882650"/>
            <a:ext cx="4572000" cy="3413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925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273050"/>
            <a:ext cx="10210800" cy="6300216"/>
          </a:xfrm>
          <a:prstGeom prst="rect">
            <a:avLst/>
          </a:prstGeom>
          <a:noFill/>
        </p:spPr>
        <p:txBody>
          <a:bodyPr numCol="2" spcCol="457200"/>
          <a:lstStyle/>
          <a:p>
            <a:pPr algn="just" defTabSz="965200">
              <a:defRPr/>
            </a:pPr>
            <a:r>
              <a:rPr lang="en-US" sz="2000" dirty="0" smtClean="0">
                <a:solidFill>
                  <a:srgbClr val="000000"/>
                </a:solidFill>
                <a:latin typeface="Garamond" panose="02020404030301010803" pitchFamily="18" charset="0"/>
                <a:cs typeface="+mn-cs"/>
              </a:rPr>
              <a:t>Extra SD Card </a:t>
            </a:r>
            <a:r>
              <a:rPr lang="en-US" sz="2000" dirty="0" err="1" smtClean="0">
                <a:solidFill>
                  <a:srgbClr val="000000"/>
                </a:solidFill>
                <a:latin typeface="Garamond" panose="02020404030301010803" pitchFamily="18" charset="0"/>
                <a:cs typeface="+mn-cs"/>
              </a:rPr>
              <a:t>Init</a:t>
            </a:r>
            <a:r>
              <a:rPr lang="en-US" sz="2000" dirty="0" smtClean="0">
                <a:solidFill>
                  <a:srgbClr val="000000"/>
                </a:solidFill>
                <a:latin typeface="Garamond" panose="02020404030301010803" pitchFamily="18" charset="0"/>
                <a:cs typeface="+mn-cs"/>
              </a:rPr>
              <a:t> Scripts</a:t>
            </a:r>
          </a:p>
          <a:p>
            <a:pPr algn="just" defTabSz="965200">
              <a:defRPr/>
            </a:pPr>
            <a:endParaRPr lang="en-US" sz="1200" dirty="0" smtClean="0">
              <a:solidFill>
                <a:srgbClr val="000000"/>
              </a:solidFill>
              <a:latin typeface="Garamond" panose="02020404030301010803" pitchFamily="18" charset="0"/>
              <a:cs typeface="+mn-cs"/>
            </a:endParaRPr>
          </a:p>
          <a:p>
            <a:pPr lvl="0" defTabSz="965200" eaLnBrk="0" hangingPunct="0"/>
            <a:r>
              <a:rPr lang="en-US" sz="1100" b="0" dirty="0" smtClean="0">
                <a:solidFill>
                  <a:srgbClr val="000000"/>
                </a:solidFill>
                <a:latin typeface="Garamond" pitchFamily="18" charset="0"/>
                <a:cs typeface="+mn-cs"/>
              </a:rPr>
              <a:t>In order to load our gyroscope driver at boot, we’ll need to add an additional script to the SD Card. Buildroot allows us to specify additional contents for the SD card, and is also set up to automatically execute scripts located in the </a:t>
            </a:r>
            <a:r>
              <a:rPr lang="en-US" sz="1000" b="0" i="1" dirty="0" smtClean="0">
                <a:solidFill>
                  <a:srgbClr val="000000"/>
                </a:solidFill>
                <a:cs typeface="Courier New" panose="02070309020205020404" pitchFamily="49" charset="0"/>
              </a:rPr>
              <a:t>&lt;</a:t>
            </a:r>
            <a:r>
              <a:rPr lang="en-US" sz="1000" b="0" i="1" dirty="0" err="1" smtClean="0">
                <a:solidFill>
                  <a:srgbClr val="000000"/>
                </a:solidFill>
                <a:cs typeface="Courier New" panose="02070309020205020404" pitchFamily="49" charset="0"/>
              </a:rPr>
              <a:t>sd</a:t>
            </a:r>
            <a:r>
              <a:rPr lang="en-US" sz="1000" b="0" i="1" dirty="0" smtClean="0">
                <a:solidFill>
                  <a:srgbClr val="000000"/>
                </a:solidFill>
                <a:cs typeface="Courier New" panose="02070309020205020404" pitchFamily="49" charset="0"/>
              </a:rPr>
              <a:t> card&gt;/</a:t>
            </a:r>
            <a:r>
              <a:rPr lang="en-US" sz="1000" b="0" i="1" dirty="0" err="1" smtClean="0">
                <a:solidFill>
                  <a:srgbClr val="000000"/>
                </a:solidFill>
                <a:cs typeface="Courier New" panose="02070309020205020404" pitchFamily="49" charset="0"/>
              </a:rPr>
              <a:t>init.d</a:t>
            </a:r>
            <a:r>
              <a:rPr lang="en-US" sz="1000" b="0" i="1" dirty="0" smtClean="0">
                <a:solidFill>
                  <a:srgbClr val="000000"/>
                </a:solidFill>
                <a:cs typeface="Courier New" panose="02070309020205020404" pitchFamily="49" charset="0"/>
              </a:rPr>
              <a:t>/ </a:t>
            </a:r>
            <a:r>
              <a:rPr lang="en-US" sz="1100" b="0" dirty="0" smtClean="0">
                <a:solidFill>
                  <a:srgbClr val="000000"/>
                </a:solidFill>
                <a:latin typeface="Garamond" pitchFamily="18" charset="0"/>
                <a:cs typeface="+mn-cs"/>
              </a:rPr>
              <a:t>folder.</a:t>
            </a:r>
          </a:p>
          <a:p>
            <a:pPr lvl="0" defTabSz="965200" eaLnBrk="0" hangingPunct="0"/>
            <a:endParaRPr lang="en-US" sz="1100" b="0" dirty="0" smtClean="0">
              <a:solidFill>
                <a:srgbClr val="000000"/>
              </a:solidFill>
              <a:latin typeface="Garamond" pitchFamily="18" charset="0"/>
              <a:cs typeface="+mn-cs"/>
            </a:endParaRPr>
          </a:p>
          <a:p>
            <a:pPr lvl="0" defTabSz="965200" eaLnBrk="0" hangingPunct="0"/>
            <a:r>
              <a:rPr lang="en-US" sz="1100" b="0" dirty="0" smtClean="0">
                <a:solidFill>
                  <a:srgbClr val="000000"/>
                </a:solidFill>
                <a:latin typeface="Garamond" pitchFamily="18" charset="0"/>
                <a:cs typeface="+mn-cs"/>
              </a:rPr>
              <a:t>In the </a:t>
            </a:r>
            <a:r>
              <a:rPr lang="en-US" sz="1100" b="0" dirty="0" err="1" smtClean="0">
                <a:solidFill>
                  <a:srgbClr val="000000"/>
                </a:solidFill>
                <a:latin typeface="Garamond" pitchFamily="18" charset="0"/>
                <a:cs typeface="+mn-cs"/>
              </a:rPr>
              <a:t>sdcard’s</a:t>
            </a:r>
            <a:r>
              <a:rPr lang="en-US" sz="1100" b="0" dirty="0" smtClean="0">
                <a:solidFill>
                  <a:srgbClr val="000000"/>
                </a:solidFill>
                <a:latin typeface="Garamond" pitchFamily="18" charset="0"/>
                <a:cs typeface="+mn-cs"/>
              </a:rPr>
              <a:t> </a:t>
            </a:r>
            <a:r>
              <a:rPr lang="en-US" sz="1000" b="0" i="1" dirty="0">
                <a:solidFill>
                  <a:srgbClr val="000000"/>
                </a:solidFill>
                <a:cs typeface="Courier New" panose="02070309020205020404" pitchFamily="49" charset="0"/>
              </a:rPr>
              <a:t>working</a:t>
            </a:r>
            <a:r>
              <a:rPr lang="en-US" sz="1100" b="0" dirty="0" smtClean="0">
                <a:solidFill>
                  <a:srgbClr val="000000"/>
                </a:solidFill>
                <a:latin typeface="Garamond" pitchFamily="18" charset="0"/>
                <a:cs typeface="+mn-cs"/>
              </a:rPr>
              <a:t> directory, create the following folder hierarchy:</a:t>
            </a:r>
          </a:p>
          <a:p>
            <a:pPr lvl="0" defTabSz="965200" eaLnBrk="0" hangingPunct="0"/>
            <a:endParaRPr lang="en-US" sz="1100" b="0" dirty="0">
              <a:solidFill>
                <a:srgbClr val="000000"/>
              </a:solidFill>
              <a:latin typeface="Garamond" pitchFamily="18" charset="0"/>
              <a:cs typeface="+mn-cs"/>
            </a:endParaRPr>
          </a:p>
          <a:p>
            <a:pPr lvl="0" defTabSz="965200" eaLnBrk="0" hangingPunct="0"/>
            <a:r>
              <a:rPr lang="en-US" sz="1000" b="0" i="1" dirty="0" err="1">
                <a:solidFill>
                  <a:srgbClr val="000000"/>
                </a:solidFill>
                <a:cs typeface="Courier New" panose="02070309020205020404" pitchFamily="49" charset="0"/>
              </a:rPr>
              <a:t>sdfiles</a:t>
            </a:r>
            <a:r>
              <a:rPr lang="en-US" sz="1000" b="0" i="1" dirty="0">
                <a:solidFill>
                  <a:srgbClr val="000000"/>
                </a:solidFill>
                <a:cs typeface="Courier New" panose="02070309020205020404" pitchFamily="49" charset="0"/>
              </a:rPr>
              <a:t>/</a:t>
            </a:r>
            <a:r>
              <a:rPr lang="en-US" sz="1000" b="0" i="1" dirty="0" err="1">
                <a:solidFill>
                  <a:srgbClr val="000000"/>
                </a:solidFill>
                <a:cs typeface="Courier New" panose="02070309020205020404" pitchFamily="49" charset="0"/>
              </a:rPr>
              <a:t>init.d</a:t>
            </a:r>
            <a:endParaRPr lang="en-US" sz="1000" b="0" i="1" dirty="0">
              <a:solidFill>
                <a:srgbClr val="000000"/>
              </a:solidFill>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r>
              <a:rPr lang="en-US" sz="1100" b="0" dirty="0" smtClean="0">
                <a:solidFill>
                  <a:srgbClr val="000000"/>
                </a:solidFill>
                <a:latin typeface="Garamond" pitchFamily="18" charset="0"/>
                <a:cs typeface="+mn-cs"/>
              </a:rPr>
              <a:t>The </a:t>
            </a:r>
            <a:r>
              <a:rPr lang="en-US" sz="1000" b="0" i="1" dirty="0" err="1">
                <a:solidFill>
                  <a:srgbClr val="000000"/>
                </a:solidFill>
                <a:cs typeface="Courier New" panose="02070309020205020404" pitchFamily="49" charset="0"/>
              </a:rPr>
              <a:t>sdfiles</a:t>
            </a:r>
            <a:r>
              <a:rPr lang="en-US" sz="1100" b="0" dirty="0" smtClean="0">
                <a:solidFill>
                  <a:srgbClr val="000000"/>
                </a:solidFill>
                <a:latin typeface="Garamond" pitchFamily="18" charset="0"/>
                <a:cs typeface="+mn-cs"/>
              </a:rPr>
              <a:t> folder represents the root of the SD card, for the extra files we want to add.</a:t>
            </a:r>
            <a:endParaRPr lang="en-US" sz="1100" b="0" dirty="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r>
              <a:rPr lang="en-US" sz="1100" b="0" dirty="0" smtClean="0">
                <a:solidFill>
                  <a:srgbClr val="000000"/>
                </a:solidFill>
                <a:latin typeface="Garamond" pitchFamily="18" charset="0"/>
                <a:cs typeface="+mn-cs"/>
              </a:rPr>
              <a:t>In this folder, we’ll create a new file named </a:t>
            </a:r>
            <a:r>
              <a:rPr lang="en-US" sz="1000" b="0" i="1" dirty="0">
                <a:solidFill>
                  <a:srgbClr val="000000"/>
                </a:solidFill>
                <a:cs typeface="Courier New" panose="02070309020205020404" pitchFamily="49" charset="0"/>
              </a:rPr>
              <a:t>S10modprobe</a:t>
            </a:r>
            <a:r>
              <a:rPr lang="en-US" sz="1100" b="0" dirty="0" smtClean="0">
                <a:solidFill>
                  <a:srgbClr val="000000"/>
                </a:solidFill>
                <a:latin typeface="Garamond" pitchFamily="18" charset="0"/>
                <a:cs typeface="+mn-cs"/>
              </a:rPr>
              <a:t>, with the contents shown to the right. We also need to make this script executable, using the command below:</a:t>
            </a:r>
          </a:p>
          <a:p>
            <a:pPr lvl="0" defTabSz="965200" eaLnBrk="0" hangingPunct="0"/>
            <a:endParaRPr lang="en-US" sz="1100" b="0" dirty="0">
              <a:solidFill>
                <a:srgbClr val="000000"/>
              </a:solidFill>
              <a:latin typeface="Garamond" pitchFamily="18" charset="0"/>
              <a:cs typeface="+mn-cs"/>
            </a:endParaRPr>
          </a:p>
          <a:p>
            <a:pPr defTabSz="965200" eaLnBrk="0" hangingPunct="0"/>
            <a:r>
              <a:rPr lang="en-US" sz="1000" b="0" i="1" dirty="0" err="1">
                <a:solidFill>
                  <a:srgbClr val="000000"/>
                </a:solidFill>
                <a:cs typeface="Courier New" panose="02070309020205020404" pitchFamily="49" charset="0"/>
              </a:rPr>
              <a:t>chmod</a:t>
            </a:r>
            <a:r>
              <a:rPr lang="en-US" sz="1000" b="0" i="1" dirty="0">
                <a:solidFill>
                  <a:srgbClr val="000000"/>
                </a:solidFill>
                <a:cs typeface="Courier New" panose="02070309020205020404" pitchFamily="49" charset="0"/>
              </a:rPr>
              <a:t> +x </a:t>
            </a:r>
            <a:r>
              <a:rPr lang="en-US" sz="1000" b="0" i="1" dirty="0" smtClean="0">
                <a:solidFill>
                  <a:srgbClr val="000000"/>
                </a:solidFill>
                <a:cs typeface="Courier New" panose="02070309020205020404" pitchFamily="49" charset="0"/>
              </a:rPr>
              <a:t>S10modprobe</a:t>
            </a:r>
          </a:p>
          <a:p>
            <a:pPr defTabSz="965200" eaLnBrk="0" hangingPunct="0"/>
            <a:endParaRPr lang="en-US" sz="1000" b="0" i="1" dirty="0">
              <a:solidFill>
                <a:srgbClr val="000000"/>
              </a:solidFill>
              <a:cs typeface="Courier New" panose="02070309020205020404" pitchFamily="49" charset="0"/>
            </a:endParaRPr>
          </a:p>
          <a:p>
            <a:pPr algn="just" defTabSz="965200">
              <a:defRPr/>
            </a:pPr>
            <a:r>
              <a:rPr lang="en-US" sz="1100" b="0" dirty="0" smtClean="0">
                <a:solidFill>
                  <a:srgbClr val="000000"/>
                </a:solidFill>
                <a:latin typeface="Garamond" panose="02020404030301010803" pitchFamily="18" charset="0"/>
                <a:cs typeface="+mn-cs"/>
              </a:rPr>
              <a:t>Alternatively, we can copy the file over from:</a:t>
            </a:r>
          </a:p>
          <a:p>
            <a:pPr algn="just" defTabSz="965200">
              <a:defRPr/>
            </a:pPr>
            <a:endParaRPr lang="en-US" sz="1100" b="0" dirty="0" smtClean="0">
              <a:solidFill>
                <a:srgbClr val="000000"/>
              </a:solidFill>
              <a:latin typeface="Garamond" panose="02020404030301010803" pitchFamily="18" charset="0"/>
              <a:cs typeface="+mn-cs"/>
            </a:endParaRPr>
          </a:p>
          <a:p>
            <a:pPr algn="just" defTabSz="965200">
              <a:defRPr/>
            </a:pPr>
            <a:r>
              <a:rPr lang="en-US" sz="1050" b="0" i="1" dirty="0">
                <a:solidFill>
                  <a:srgbClr val="000000"/>
                </a:solidFill>
                <a:cs typeface="Courier New" panose="02070309020205020404" pitchFamily="49" charset="0"/>
              </a:rPr>
              <a:t>golden/</a:t>
            </a:r>
            <a:r>
              <a:rPr lang="en-US" sz="1050" b="0" i="1" dirty="0" err="1">
                <a:solidFill>
                  <a:srgbClr val="000000"/>
                </a:solidFill>
                <a:cs typeface="Courier New" panose="02070309020205020404" pitchFamily="49" charset="0"/>
              </a:rPr>
              <a:t>sdfiles</a:t>
            </a:r>
            <a:r>
              <a:rPr lang="en-US" sz="1050" b="0" i="1" dirty="0">
                <a:solidFill>
                  <a:srgbClr val="000000"/>
                </a:solidFill>
                <a:cs typeface="Courier New" panose="02070309020205020404" pitchFamily="49" charset="0"/>
              </a:rPr>
              <a:t>/</a:t>
            </a:r>
            <a:r>
              <a:rPr lang="en-US" sz="1050" b="0" i="1" dirty="0" err="1">
                <a:solidFill>
                  <a:srgbClr val="000000"/>
                </a:solidFill>
                <a:cs typeface="Courier New" panose="02070309020205020404" pitchFamily="49" charset="0"/>
              </a:rPr>
              <a:t>init.d</a:t>
            </a:r>
            <a:r>
              <a:rPr lang="en-US" sz="1050" b="0" i="1" dirty="0">
                <a:solidFill>
                  <a:srgbClr val="000000"/>
                </a:solidFill>
                <a:cs typeface="Courier New" panose="02070309020205020404" pitchFamily="49" charset="0"/>
              </a:rPr>
              <a:t>/S10modprobe</a:t>
            </a:r>
            <a:endParaRPr lang="en-US" sz="1050" b="0" i="1" dirty="0">
              <a:solidFill>
                <a:srgbClr val="000000"/>
              </a:solidFill>
              <a:cs typeface="Courier New" panose="02070309020205020404" pitchFamily="49" charset="0"/>
            </a:endParaRPr>
          </a:p>
        </p:txBody>
      </p:sp>
      <p:sp>
        <p:nvSpPr>
          <p:cNvPr id="4" name="TextBox 3"/>
          <p:cNvSpPr txBox="1"/>
          <p:nvPr/>
        </p:nvSpPr>
        <p:spPr>
          <a:xfrm>
            <a:off x="5181600" y="730250"/>
            <a:ext cx="3438762" cy="2123658"/>
          </a:xfrm>
          <a:prstGeom prst="rect">
            <a:avLst/>
          </a:prstGeom>
          <a:noFill/>
        </p:spPr>
        <p:txBody>
          <a:bodyPr wrap="none" rtlCol="0">
            <a:spAutoFit/>
          </a:bodyPr>
          <a:lstStyle/>
          <a:p>
            <a:r>
              <a:rPr lang="en-US" sz="1200" dirty="0">
                <a:solidFill>
                  <a:srgbClr val="00B050"/>
                </a:solidFill>
                <a:cs typeface="Courier New" panose="02070309020205020404" pitchFamily="49" charset="0"/>
              </a:rPr>
              <a:t>#!/bin/</a:t>
            </a:r>
            <a:r>
              <a:rPr lang="en-US" sz="1200" dirty="0" err="1">
                <a:solidFill>
                  <a:srgbClr val="00B050"/>
                </a:solidFill>
                <a:cs typeface="Courier New" panose="02070309020205020404" pitchFamily="49" charset="0"/>
              </a:rPr>
              <a:t>sh</a:t>
            </a:r>
            <a:endParaRPr lang="en-US" sz="1200" dirty="0">
              <a:solidFill>
                <a:srgbClr val="00B050"/>
              </a:solidFill>
              <a:cs typeface="Courier New" panose="02070309020205020404" pitchFamily="49" charset="0"/>
            </a:endParaRPr>
          </a:p>
          <a:p>
            <a:r>
              <a:rPr lang="en-US" sz="1200" dirty="0">
                <a:solidFill>
                  <a:srgbClr val="00B050"/>
                </a:solidFill>
                <a:cs typeface="Courier New" panose="02070309020205020404" pitchFamily="49" charset="0"/>
              </a:rPr>
              <a:t>#</a:t>
            </a:r>
          </a:p>
          <a:p>
            <a:r>
              <a:rPr lang="en-US" sz="1200" dirty="0">
                <a:solidFill>
                  <a:srgbClr val="00B050"/>
                </a:solidFill>
                <a:cs typeface="Courier New" panose="02070309020205020404" pitchFamily="49" charset="0"/>
              </a:rPr>
              <a:t># Load user specified modules</a:t>
            </a:r>
          </a:p>
          <a:p>
            <a:r>
              <a:rPr lang="en-US" sz="1200" dirty="0">
                <a:solidFill>
                  <a:srgbClr val="00B050"/>
                </a:solidFill>
                <a:cs typeface="Courier New" panose="02070309020205020404" pitchFamily="49" charset="0"/>
              </a:rPr>
              <a:t># </a:t>
            </a:r>
          </a:p>
          <a:p>
            <a:endParaRPr lang="en-US" sz="1200" dirty="0">
              <a:cs typeface="Courier New" panose="02070309020205020404" pitchFamily="49" charset="0"/>
            </a:endParaRPr>
          </a:p>
          <a:p>
            <a:r>
              <a:rPr lang="en-US" sz="1200" dirty="0">
                <a:solidFill>
                  <a:srgbClr val="0070C0"/>
                </a:solidFill>
                <a:cs typeface="Courier New" panose="02070309020205020404" pitchFamily="49" charset="0"/>
              </a:rPr>
              <a:t>source</a:t>
            </a:r>
            <a:r>
              <a:rPr lang="en-US" sz="1200" dirty="0">
                <a:cs typeface="Courier New" panose="02070309020205020404" pitchFamily="49" charset="0"/>
              </a:rPr>
              <a:t> /etc/init.d/start_only.sh</a:t>
            </a:r>
          </a:p>
          <a:p>
            <a:endParaRPr lang="en-US" sz="1200" dirty="0">
              <a:cs typeface="Courier New" panose="02070309020205020404" pitchFamily="49" charset="0"/>
            </a:endParaRPr>
          </a:p>
          <a:p>
            <a:r>
              <a:rPr lang="en-US" sz="1200" dirty="0">
                <a:solidFill>
                  <a:srgbClr val="00B050"/>
                </a:solidFill>
                <a:cs typeface="Courier New" panose="02070309020205020404" pitchFamily="49" charset="0"/>
              </a:rPr>
              <a:t># Load extra modules for the system</a:t>
            </a:r>
          </a:p>
          <a:p>
            <a:r>
              <a:rPr lang="en-US" sz="1200" dirty="0" err="1">
                <a:solidFill>
                  <a:srgbClr val="FF9900"/>
                </a:solidFill>
                <a:cs typeface="Courier New" panose="02070309020205020404" pitchFamily="49" charset="0"/>
              </a:rPr>
              <a:t>modlist</a:t>
            </a:r>
            <a:r>
              <a:rPr lang="en-US" sz="1200" dirty="0">
                <a:cs typeface="Courier New" panose="02070309020205020404" pitchFamily="49" charset="0"/>
              </a:rPr>
              <a:t>="st_gyro_i2c"</a:t>
            </a:r>
          </a:p>
          <a:p>
            <a:endParaRPr lang="en-US" sz="1200" dirty="0">
              <a:cs typeface="Courier New" panose="02070309020205020404" pitchFamily="49" charset="0"/>
            </a:endParaRPr>
          </a:p>
          <a:p>
            <a:r>
              <a:rPr lang="en-US" sz="1200" dirty="0" err="1">
                <a:solidFill>
                  <a:srgbClr val="0070C0"/>
                </a:solidFill>
                <a:cs typeface="Courier New" panose="02070309020205020404" pitchFamily="49" charset="0"/>
              </a:rPr>
              <a:t>modprobe</a:t>
            </a:r>
            <a:r>
              <a:rPr lang="en-US" sz="1200" dirty="0">
                <a:solidFill>
                  <a:srgbClr val="0070C0"/>
                </a:solidFill>
                <a:cs typeface="Courier New" panose="02070309020205020404" pitchFamily="49" charset="0"/>
              </a:rPr>
              <a:t> </a:t>
            </a:r>
            <a:r>
              <a:rPr lang="en-US" sz="1200" dirty="0">
                <a:cs typeface="Courier New" panose="02070309020205020404" pitchFamily="49" charset="0"/>
              </a:rPr>
              <a:t>-</a:t>
            </a:r>
            <a:r>
              <a:rPr lang="en-US" sz="1200" dirty="0" err="1">
                <a:cs typeface="Courier New" panose="02070309020205020404" pitchFamily="49" charset="0"/>
              </a:rPr>
              <a:t>aq</a:t>
            </a:r>
            <a:r>
              <a:rPr lang="en-US" sz="1200" dirty="0">
                <a:cs typeface="Courier New" panose="02070309020205020404" pitchFamily="49" charset="0"/>
              </a:rPr>
              <a:t> $</a:t>
            </a:r>
            <a:r>
              <a:rPr lang="en-US" sz="1200" dirty="0" err="1">
                <a:solidFill>
                  <a:srgbClr val="FF9900"/>
                </a:solidFill>
                <a:cs typeface="Courier New" panose="02070309020205020404" pitchFamily="49" charset="0"/>
              </a:rPr>
              <a:t>modlist</a:t>
            </a:r>
            <a:endParaRPr lang="en-US" sz="1200" dirty="0">
              <a:solidFill>
                <a:srgbClr val="FF9900"/>
              </a:solidFill>
              <a:cs typeface="Courier New" panose="02070309020205020404" pitchFamily="49" charset="0"/>
            </a:endParaRPr>
          </a:p>
        </p:txBody>
      </p:sp>
    </p:spTree>
    <p:extLst>
      <p:ext uri="{BB962C8B-B14F-4D97-AF65-F5344CB8AC3E}">
        <p14:creationId xmlns:p14="http://schemas.microsoft.com/office/powerpoint/2010/main" val="12207087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273050"/>
            <a:ext cx="10210800" cy="6300216"/>
          </a:xfrm>
          <a:prstGeom prst="rect">
            <a:avLst/>
          </a:prstGeom>
          <a:noFill/>
        </p:spPr>
        <p:txBody>
          <a:bodyPr numCol="2" spcCol="457200"/>
          <a:lstStyle/>
          <a:p>
            <a:pPr algn="just" defTabSz="965200">
              <a:defRPr/>
            </a:pPr>
            <a:r>
              <a:rPr lang="en-US" sz="2000" dirty="0" err="1" smtClean="0">
                <a:solidFill>
                  <a:srgbClr val="000000"/>
                </a:solidFill>
                <a:latin typeface="Garamond" panose="02020404030301010803" pitchFamily="18" charset="0"/>
                <a:cs typeface="+mn-cs"/>
              </a:rPr>
              <a:t>Buildroot</a:t>
            </a:r>
            <a:r>
              <a:rPr lang="en-US" sz="2000" dirty="0" smtClean="0">
                <a:solidFill>
                  <a:srgbClr val="000000"/>
                </a:solidFill>
                <a:latin typeface="Garamond" panose="02020404030301010803" pitchFamily="18" charset="0"/>
                <a:cs typeface="+mn-cs"/>
              </a:rPr>
              <a:t> Configuration</a:t>
            </a:r>
          </a:p>
          <a:p>
            <a:pPr algn="just" defTabSz="965200">
              <a:defRPr/>
            </a:pPr>
            <a:endParaRPr lang="en-US" sz="1200" dirty="0" smtClean="0">
              <a:solidFill>
                <a:srgbClr val="000000"/>
              </a:solidFill>
              <a:latin typeface="Garamond" panose="02020404030301010803" pitchFamily="18" charset="0"/>
              <a:cs typeface="+mn-cs"/>
            </a:endParaRPr>
          </a:p>
          <a:p>
            <a:pPr lvl="0" defTabSz="965200" eaLnBrk="0" hangingPunct="0"/>
            <a:r>
              <a:rPr lang="en-US" sz="1100" b="0" dirty="0">
                <a:solidFill>
                  <a:srgbClr val="000000"/>
                </a:solidFill>
                <a:latin typeface="Garamond" pitchFamily="18" charset="0"/>
                <a:cs typeface="+mn-cs"/>
              </a:rPr>
              <a:t>In order to have </a:t>
            </a:r>
            <a:r>
              <a:rPr lang="en-US" sz="1100" b="0" dirty="0" err="1">
                <a:solidFill>
                  <a:srgbClr val="000000"/>
                </a:solidFill>
                <a:latin typeface="Garamond" pitchFamily="18" charset="0"/>
                <a:cs typeface="+mn-cs"/>
              </a:rPr>
              <a:t>Buildroot</a:t>
            </a:r>
            <a:r>
              <a:rPr lang="en-US" sz="1100" b="0" dirty="0">
                <a:solidFill>
                  <a:srgbClr val="000000"/>
                </a:solidFill>
                <a:latin typeface="Garamond" pitchFamily="18" charset="0"/>
                <a:cs typeface="+mn-cs"/>
              </a:rPr>
              <a:t> use our newly generated FSBL, </a:t>
            </a:r>
            <a:r>
              <a:rPr lang="en-US" sz="1100" b="0" dirty="0" err="1">
                <a:solidFill>
                  <a:srgbClr val="000000"/>
                </a:solidFill>
                <a:latin typeface="Garamond" pitchFamily="18" charset="0"/>
                <a:cs typeface="+mn-cs"/>
              </a:rPr>
              <a:t>bitstream</a:t>
            </a:r>
            <a:r>
              <a:rPr lang="en-US" sz="1100" b="0" dirty="0">
                <a:solidFill>
                  <a:srgbClr val="000000"/>
                </a:solidFill>
                <a:latin typeface="Garamond" pitchFamily="18" charset="0"/>
                <a:cs typeface="+mn-cs"/>
              </a:rPr>
              <a:t>, DTS and kernel configuration, we’ll need to setup an XML to point to each of them. Note that all paths are relative to the XML file.</a:t>
            </a:r>
          </a:p>
          <a:p>
            <a:pPr lvl="0" defTabSz="965200" eaLnBrk="0" hangingPunct="0"/>
            <a:endParaRPr lang="en-US" sz="1100" b="0" dirty="0">
              <a:solidFill>
                <a:srgbClr val="000000"/>
              </a:solidFill>
              <a:latin typeface="Garamond" pitchFamily="18" charset="0"/>
              <a:cs typeface="+mn-cs"/>
            </a:endParaRPr>
          </a:p>
          <a:p>
            <a:pPr lvl="0" defTabSz="965200" eaLnBrk="0" hangingPunct="0"/>
            <a:r>
              <a:rPr lang="en-US" sz="1100" b="0" dirty="0">
                <a:solidFill>
                  <a:srgbClr val="000000"/>
                </a:solidFill>
                <a:latin typeface="Garamond" pitchFamily="18" charset="0"/>
                <a:cs typeface="+mn-cs"/>
              </a:rPr>
              <a:t>In the </a:t>
            </a:r>
            <a:r>
              <a:rPr lang="en-US" sz="1100" b="0" i="1" dirty="0">
                <a:solidFill>
                  <a:srgbClr val="000000"/>
                </a:solidFill>
                <a:cs typeface="Courier New" panose="02070309020205020404" pitchFamily="49" charset="0"/>
              </a:rPr>
              <a:t>working</a:t>
            </a:r>
            <a:r>
              <a:rPr lang="en-US" sz="1100" b="0" dirty="0">
                <a:solidFill>
                  <a:srgbClr val="000000"/>
                </a:solidFill>
                <a:latin typeface="Garamond" pitchFamily="18" charset="0"/>
                <a:cs typeface="+mn-cs"/>
              </a:rPr>
              <a:t> folder, create an XML file </a:t>
            </a:r>
            <a:r>
              <a:rPr lang="en-US" sz="1100" b="0" i="1" dirty="0">
                <a:solidFill>
                  <a:srgbClr val="000000"/>
                </a:solidFill>
                <a:cs typeface="Courier New" panose="02070309020205020404" pitchFamily="49" charset="0"/>
              </a:rPr>
              <a:t>catalog.xml</a:t>
            </a:r>
            <a:r>
              <a:rPr lang="en-US" sz="1100" b="0" dirty="0">
                <a:solidFill>
                  <a:srgbClr val="000000"/>
                </a:solidFill>
                <a:latin typeface="Garamond" pitchFamily="18" charset="0"/>
                <a:cs typeface="+mn-cs"/>
              </a:rPr>
              <a:t> with the above contents. An example of this file (with paths pointing to the </a:t>
            </a:r>
            <a:r>
              <a:rPr lang="en-US" sz="1100" b="0" i="1" dirty="0">
                <a:solidFill>
                  <a:srgbClr val="000000"/>
                </a:solidFill>
                <a:cs typeface="Courier New" panose="02070309020205020404" pitchFamily="49" charset="0"/>
              </a:rPr>
              <a:t>golden</a:t>
            </a:r>
            <a:r>
              <a:rPr lang="en-US" sz="1100" b="0" dirty="0">
                <a:solidFill>
                  <a:srgbClr val="000000"/>
                </a:solidFill>
                <a:latin typeface="Garamond" pitchFamily="18" charset="0"/>
                <a:cs typeface="+mn-cs"/>
              </a:rPr>
              <a:t> </a:t>
            </a:r>
            <a:r>
              <a:rPr lang="en-US" sz="1100" b="0" dirty="0" err="1">
                <a:solidFill>
                  <a:srgbClr val="000000"/>
                </a:solidFill>
                <a:latin typeface="Garamond" pitchFamily="18" charset="0"/>
                <a:cs typeface="+mn-cs"/>
              </a:rPr>
              <a:t>Vivado</a:t>
            </a:r>
            <a:r>
              <a:rPr lang="en-US" sz="1100" b="0" dirty="0">
                <a:solidFill>
                  <a:srgbClr val="000000"/>
                </a:solidFill>
                <a:latin typeface="Garamond" pitchFamily="18" charset="0"/>
                <a:cs typeface="+mn-cs"/>
              </a:rPr>
              <a:t> directory) can be seen in the </a:t>
            </a:r>
            <a:r>
              <a:rPr lang="en-US" sz="1100" b="0" i="1" dirty="0" err="1">
                <a:solidFill>
                  <a:srgbClr val="000000"/>
                </a:solidFill>
                <a:cs typeface="Courier New" panose="02070309020205020404" pitchFamily="49" charset="0"/>
              </a:rPr>
              <a:t>sdcard</a:t>
            </a:r>
            <a:r>
              <a:rPr lang="en-US" sz="1100" b="0" i="1" dirty="0">
                <a:solidFill>
                  <a:srgbClr val="000000"/>
                </a:solidFill>
                <a:cs typeface="Courier New" panose="02070309020205020404" pitchFamily="49" charset="0"/>
              </a:rPr>
              <a:t>/golden</a:t>
            </a:r>
            <a:r>
              <a:rPr lang="en-US" sz="1100" b="0" dirty="0">
                <a:solidFill>
                  <a:srgbClr val="000000"/>
                </a:solidFill>
                <a:latin typeface="Garamond" pitchFamily="18" charset="0"/>
                <a:cs typeface="+mn-cs"/>
              </a:rPr>
              <a:t> folder.</a:t>
            </a:r>
          </a:p>
          <a:p>
            <a:pPr lvl="0" defTabSz="965200" eaLnBrk="0" hangingPunct="0"/>
            <a:endParaRPr lang="en-US" sz="1100" b="0" dirty="0">
              <a:solidFill>
                <a:srgbClr val="000000"/>
              </a:solidFill>
              <a:latin typeface="Garamond" pitchFamily="18" charset="0"/>
              <a:cs typeface="+mn-cs"/>
            </a:endParaRPr>
          </a:p>
          <a:p>
            <a:pPr marL="228600" lvl="0" indent="-228600" defTabSz="965200" eaLnBrk="0" hangingPunct="0">
              <a:buFont typeface="+mj-lt"/>
              <a:buAutoNum type="arabicPeriod"/>
            </a:pPr>
            <a:r>
              <a:rPr lang="en-US" sz="1100" b="0" dirty="0">
                <a:solidFill>
                  <a:srgbClr val="000000"/>
                </a:solidFill>
                <a:latin typeface="Garamond" pitchFamily="18" charset="0"/>
                <a:cs typeface="+mn-cs"/>
              </a:rPr>
              <a:t>We specify that the board </a:t>
            </a:r>
            <a:r>
              <a:rPr lang="en-US" sz="1100" b="0" dirty="0" smtClean="0">
                <a:solidFill>
                  <a:srgbClr val="000000"/>
                </a:solidFill>
                <a:latin typeface="Garamond" pitchFamily="18" charset="0"/>
                <a:cs typeface="+mn-cs"/>
              </a:rPr>
              <a:t>that we are targeting </a:t>
            </a:r>
            <a:r>
              <a:rPr lang="en-US" sz="1100" b="0" dirty="0">
                <a:solidFill>
                  <a:srgbClr val="000000"/>
                </a:solidFill>
                <a:latin typeface="Garamond" pitchFamily="18" charset="0"/>
                <a:cs typeface="+mn-cs"/>
              </a:rPr>
              <a:t>is </a:t>
            </a:r>
            <a:r>
              <a:rPr lang="en-US" sz="1000" b="0" i="1" dirty="0">
                <a:solidFill>
                  <a:srgbClr val="000000"/>
                </a:solidFill>
                <a:cs typeface="Courier New" panose="02070309020205020404" pitchFamily="49" charset="0"/>
              </a:rPr>
              <a:t>zed</a:t>
            </a:r>
            <a:r>
              <a:rPr lang="en-US" sz="1000" b="0" dirty="0">
                <a:solidFill>
                  <a:srgbClr val="000000"/>
                </a:solidFill>
                <a:latin typeface="Garamond" pitchFamily="18" charset="0"/>
                <a:cs typeface="+mn-cs"/>
              </a:rPr>
              <a:t> </a:t>
            </a:r>
            <a:r>
              <a:rPr lang="en-US" sz="1100" b="0" dirty="0">
                <a:solidFill>
                  <a:srgbClr val="000000"/>
                </a:solidFill>
                <a:latin typeface="Garamond" pitchFamily="18" charset="0"/>
                <a:cs typeface="+mn-cs"/>
              </a:rPr>
              <a:t>and the platform is </a:t>
            </a:r>
            <a:r>
              <a:rPr lang="en-US" sz="1000" b="0" i="1" dirty="0" err="1">
                <a:solidFill>
                  <a:srgbClr val="000000"/>
                </a:solidFill>
                <a:cs typeface="Courier New" panose="02070309020205020404" pitchFamily="49" charset="0"/>
              </a:rPr>
              <a:t>zynq</a:t>
            </a:r>
            <a:r>
              <a:rPr lang="en-US" sz="1100" b="0" i="1" dirty="0" smtClean="0">
                <a:solidFill>
                  <a:srgbClr val="000000"/>
                </a:solidFill>
                <a:latin typeface="Garamond" pitchFamily="18" charset="0"/>
                <a:cs typeface="+mn-cs"/>
              </a:rPr>
              <a:t>.</a:t>
            </a:r>
            <a:endParaRPr lang="en-US" sz="1100" b="0" dirty="0">
              <a:solidFill>
                <a:srgbClr val="000000"/>
              </a:solidFill>
              <a:latin typeface="Garamond" pitchFamily="18" charset="0"/>
              <a:cs typeface="+mn-cs"/>
            </a:endParaRPr>
          </a:p>
          <a:p>
            <a:pPr marL="228600" lvl="0" indent="-228600" defTabSz="965200" eaLnBrk="0" hangingPunct="0">
              <a:buFont typeface="+mj-lt"/>
              <a:buAutoNum type="arabicPeriod"/>
            </a:pPr>
            <a:r>
              <a:rPr lang="en-US" sz="1100" b="0" dirty="0">
                <a:solidFill>
                  <a:srgbClr val="000000"/>
                </a:solidFill>
                <a:latin typeface="Garamond" pitchFamily="18" charset="0"/>
                <a:cs typeface="+mn-cs"/>
              </a:rPr>
              <a:t>We tell </a:t>
            </a:r>
            <a:r>
              <a:rPr lang="en-US" sz="1100" b="0" dirty="0" err="1" smtClean="0">
                <a:solidFill>
                  <a:srgbClr val="000000"/>
                </a:solidFill>
                <a:latin typeface="Garamond" pitchFamily="18" charset="0"/>
                <a:cs typeface="+mn-cs"/>
              </a:rPr>
              <a:t>Buildroot</a:t>
            </a:r>
            <a:r>
              <a:rPr lang="en-US" sz="1100" b="0" dirty="0" smtClean="0">
                <a:solidFill>
                  <a:srgbClr val="000000"/>
                </a:solidFill>
                <a:latin typeface="Garamond" pitchFamily="18" charset="0"/>
                <a:cs typeface="+mn-cs"/>
              </a:rPr>
              <a:t> </a:t>
            </a:r>
            <a:r>
              <a:rPr lang="en-US" sz="1100" b="0" dirty="0">
                <a:solidFill>
                  <a:srgbClr val="000000"/>
                </a:solidFill>
                <a:latin typeface="Garamond" pitchFamily="18" charset="0"/>
                <a:cs typeface="+mn-cs"/>
              </a:rPr>
              <a:t>to use our custom kernel </a:t>
            </a:r>
            <a:r>
              <a:rPr lang="en-US" sz="1100" b="0" dirty="0" err="1">
                <a:solidFill>
                  <a:srgbClr val="000000"/>
                </a:solidFill>
                <a:latin typeface="Garamond" pitchFamily="18" charset="0"/>
                <a:cs typeface="+mn-cs"/>
              </a:rPr>
              <a:t>config</a:t>
            </a:r>
            <a:r>
              <a:rPr lang="en-US" sz="1100" b="0" dirty="0">
                <a:solidFill>
                  <a:srgbClr val="000000"/>
                </a:solidFill>
                <a:latin typeface="Garamond" pitchFamily="18" charset="0"/>
                <a:cs typeface="+mn-cs"/>
              </a:rPr>
              <a:t> file</a:t>
            </a:r>
          </a:p>
          <a:p>
            <a:pPr marL="228600" lvl="0" indent="-228600" defTabSz="965200" eaLnBrk="0" hangingPunct="0">
              <a:buFont typeface="+mj-lt"/>
              <a:buAutoNum type="arabicPeriod"/>
            </a:pPr>
            <a:r>
              <a:rPr lang="en-US" sz="1100" b="0" dirty="0">
                <a:solidFill>
                  <a:srgbClr val="000000"/>
                </a:solidFill>
                <a:latin typeface="Garamond" pitchFamily="18" charset="0"/>
                <a:cs typeface="+mn-cs"/>
              </a:rPr>
              <a:t>We give a name to our image, which will impact the name of the generated .zip </a:t>
            </a:r>
            <a:r>
              <a:rPr lang="en-US" sz="1100" b="0" dirty="0" smtClean="0">
                <a:solidFill>
                  <a:srgbClr val="000000"/>
                </a:solidFill>
                <a:latin typeface="Garamond" pitchFamily="18" charset="0"/>
                <a:cs typeface="+mn-cs"/>
              </a:rPr>
              <a:t>file.</a:t>
            </a:r>
            <a:endParaRPr lang="en-US" sz="1100" b="0" dirty="0">
              <a:solidFill>
                <a:srgbClr val="000000"/>
              </a:solidFill>
              <a:latin typeface="Garamond" pitchFamily="18" charset="0"/>
              <a:cs typeface="+mn-cs"/>
            </a:endParaRPr>
          </a:p>
          <a:p>
            <a:pPr marL="228600" lvl="0" indent="-228600" defTabSz="965200" eaLnBrk="0" hangingPunct="0">
              <a:buFont typeface="+mj-lt"/>
              <a:buAutoNum type="arabicPeriod"/>
            </a:pPr>
            <a:r>
              <a:rPr lang="en-US" sz="1100" b="0" dirty="0">
                <a:solidFill>
                  <a:srgbClr val="000000"/>
                </a:solidFill>
                <a:latin typeface="Garamond" pitchFamily="18" charset="0"/>
                <a:cs typeface="+mn-cs"/>
              </a:rPr>
              <a:t>We give a name to our (only) application, which will impact the name of the generated BOOT.BIN and </a:t>
            </a:r>
            <a:r>
              <a:rPr lang="en-US" sz="1100" b="0" dirty="0" err="1">
                <a:solidFill>
                  <a:srgbClr val="000000"/>
                </a:solidFill>
                <a:latin typeface="Garamond" pitchFamily="18" charset="0"/>
                <a:cs typeface="+mn-cs"/>
              </a:rPr>
              <a:t>devicetree</a:t>
            </a:r>
            <a:r>
              <a:rPr lang="en-US" sz="1100" b="0" dirty="0">
                <a:solidFill>
                  <a:srgbClr val="000000"/>
                </a:solidFill>
                <a:latin typeface="Garamond" pitchFamily="18" charset="0"/>
                <a:cs typeface="+mn-cs"/>
              </a:rPr>
              <a:t> DTB </a:t>
            </a:r>
            <a:r>
              <a:rPr lang="en-US" sz="1100" b="0" dirty="0" smtClean="0">
                <a:solidFill>
                  <a:srgbClr val="000000"/>
                </a:solidFill>
                <a:latin typeface="Garamond" pitchFamily="18" charset="0"/>
                <a:cs typeface="+mn-cs"/>
              </a:rPr>
              <a:t>files.</a:t>
            </a:r>
            <a:endParaRPr lang="en-US" sz="1100" b="0" dirty="0">
              <a:solidFill>
                <a:srgbClr val="000000"/>
              </a:solidFill>
              <a:latin typeface="Garamond" pitchFamily="18" charset="0"/>
              <a:cs typeface="+mn-cs"/>
            </a:endParaRPr>
          </a:p>
          <a:p>
            <a:pPr marL="228600" lvl="0" indent="-228600" defTabSz="965200" eaLnBrk="0" hangingPunct="0">
              <a:buFont typeface="+mj-lt"/>
              <a:buAutoNum type="arabicPeriod"/>
            </a:pPr>
            <a:r>
              <a:rPr lang="en-US" sz="1100" b="0" dirty="0">
                <a:solidFill>
                  <a:srgbClr val="000000"/>
                </a:solidFill>
                <a:latin typeface="Garamond" pitchFamily="18" charset="0"/>
                <a:cs typeface="+mn-cs"/>
              </a:rPr>
              <a:t>We specify the DTS file to use for our </a:t>
            </a:r>
            <a:r>
              <a:rPr lang="en-US" sz="1100" b="0" dirty="0" smtClean="0">
                <a:solidFill>
                  <a:srgbClr val="000000"/>
                </a:solidFill>
                <a:latin typeface="Garamond" pitchFamily="18" charset="0"/>
                <a:cs typeface="+mn-cs"/>
              </a:rPr>
              <a:t>application.</a:t>
            </a:r>
            <a:endParaRPr lang="en-US" sz="1100" b="0" dirty="0">
              <a:solidFill>
                <a:srgbClr val="000000"/>
              </a:solidFill>
              <a:latin typeface="Garamond" pitchFamily="18" charset="0"/>
              <a:cs typeface="+mn-cs"/>
            </a:endParaRPr>
          </a:p>
          <a:p>
            <a:pPr marL="228600" lvl="0" indent="-228600" defTabSz="965200" eaLnBrk="0" hangingPunct="0">
              <a:buFont typeface="+mj-lt"/>
              <a:buAutoNum type="arabicPeriod"/>
            </a:pPr>
            <a:r>
              <a:rPr lang="en-US" sz="1100" b="0" dirty="0">
                <a:solidFill>
                  <a:srgbClr val="000000"/>
                </a:solidFill>
                <a:latin typeface="Garamond" pitchFamily="18" charset="0"/>
                <a:cs typeface="+mn-cs"/>
              </a:rPr>
              <a:t>We specify the FSBL and Bitstream to use for our </a:t>
            </a:r>
            <a:r>
              <a:rPr lang="en-US" sz="1100" b="0" dirty="0" smtClean="0">
                <a:solidFill>
                  <a:srgbClr val="000000"/>
                </a:solidFill>
                <a:latin typeface="Garamond" pitchFamily="18" charset="0"/>
                <a:cs typeface="+mn-cs"/>
              </a:rPr>
              <a:t>application</a:t>
            </a:r>
            <a:r>
              <a:rPr lang="en-US" sz="1100" b="0" dirty="0" smtClean="0">
                <a:solidFill>
                  <a:srgbClr val="000000"/>
                </a:solidFill>
                <a:latin typeface="Garamond" pitchFamily="18" charset="0"/>
                <a:cs typeface="+mn-cs"/>
              </a:rPr>
              <a:t>.</a:t>
            </a:r>
          </a:p>
          <a:p>
            <a:pPr marL="228600" lvl="0" indent="-228600" defTabSz="965200" eaLnBrk="0" hangingPunct="0">
              <a:buFont typeface="+mj-lt"/>
              <a:buAutoNum type="arabicPeriod"/>
            </a:pPr>
            <a:r>
              <a:rPr lang="en-US" sz="1100" b="0" dirty="0" smtClean="0">
                <a:solidFill>
                  <a:srgbClr val="000000"/>
                </a:solidFill>
                <a:latin typeface="Garamond" pitchFamily="18" charset="0"/>
                <a:cs typeface="+mn-cs"/>
              </a:rPr>
              <a:t>We specify the location of our custom SD card contents (our </a:t>
            </a:r>
            <a:r>
              <a:rPr lang="en-US" sz="1100" b="0" dirty="0" err="1" smtClean="0">
                <a:solidFill>
                  <a:srgbClr val="000000"/>
                </a:solidFill>
                <a:latin typeface="Garamond" pitchFamily="18" charset="0"/>
                <a:cs typeface="+mn-cs"/>
              </a:rPr>
              <a:t>init</a:t>
            </a:r>
            <a:r>
              <a:rPr lang="en-US" sz="1100" b="0" dirty="0" smtClean="0">
                <a:solidFill>
                  <a:srgbClr val="000000"/>
                </a:solidFill>
                <a:latin typeface="Garamond" pitchFamily="18" charset="0"/>
                <a:cs typeface="+mn-cs"/>
              </a:rPr>
              <a:t> script).</a:t>
            </a:r>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algn="just" defTabSz="965200">
              <a:defRPr/>
            </a:pPr>
            <a:endParaRPr lang="en-US" sz="1200" dirty="0">
              <a:solidFill>
                <a:srgbClr val="000000"/>
              </a:solidFill>
              <a:latin typeface="Garamond" panose="02020404030301010803" pitchFamily="18" charset="0"/>
              <a:cs typeface="+mn-cs"/>
            </a:endParaRPr>
          </a:p>
        </p:txBody>
      </p:sp>
      <p:pic>
        <p:nvPicPr>
          <p:cNvPr id="4" name="Picture 2" descr="C:\Users\mfornero\AppData\Local\Temp\SNAGHTMLa36f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473450"/>
            <a:ext cx="8001000" cy="2733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478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76200" y="273050"/>
            <a:ext cx="9677400" cy="6300216"/>
          </a:xfrm>
          <a:prstGeom prst="rect">
            <a:avLst/>
          </a:prstGeom>
          <a:noFill/>
        </p:spPr>
        <p:txBody>
          <a:bodyPr numCol="2" spcCol="457200"/>
          <a:lstStyle/>
          <a:p>
            <a:pPr algn="just" defTabSz="965200">
              <a:defRPr/>
            </a:pPr>
            <a:r>
              <a:rPr lang="en-US" sz="2000" dirty="0" smtClean="0">
                <a:solidFill>
                  <a:srgbClr val="000000"/>
                </a:solidFill>
                <a:latin typeface="Garamond" panose="02020404030301010803" pitchFamily="18" charset="0"/>
                <a:cs typeface="+mn-cs"/>
              </a:rPr>
              <a:t>Run </a:t>
            </a:r>
            <a:r>
              <a:rPr lang="en-US" sz="2000" dirty="0" err="1" smtClean="0">
                <a:solidFill>
                  <a:srgbClr val="000000"/>
                </a:solidFill>
                <a:latin typeface="Garamond" panose="02020404030301010803" pitchFamily="18" charset="0"/>
                <a:cs typeface="+mn-cs"/>
              </a:rPr>
              <a:t>Buildroot</a:t>
            </a:r>
            <a:endParaRPr lang="en-US" sz="2000" dirty="0" smtClean="0">
              <a:solidFill>
                <a:srgbClr val="000000"/>
              </a:solidFill>
              <a:latin typeface="Garamond" panose="02020404030301010803" pitchFamily="18" charset="0"/>
              <a:cs typeface="+mn-cs"/>
            </a:endParaRPr>
          </a:p>
          <a:p>
            <a:pPr algn="just" defTabSz="965200">
              <a:defRPr/>
            </a:pPr>
            <a:endParaRPr lang="en-US" sz="1200" dirty="0" smtClean="0">
              <a:solidFill>
                <a:srgbClr val="000000"/>
              </a:solidFill>
              <a:latin typeface="Garamond" panose="02020404030301010803" pitchFamily="18" charset="0"/>
              <a:cs typeface="+mn-cs"/>
            </a:endParaRPr>
          </a:p>
          <a:p>
            <a:pPr lvl="0" defTabSz="965200" eaLnBrk="0" hangingPunct="0"/>
            <a:r>
              <a:rPr lang="en-US" sz="1100" b="0" dirty="0">
                <a:solidFill>
                  <a:srgbClr val="000000"/>
                </a:solidFill>
                <a:latin typeface="Garamond" pitchFamily="18" charset="0"/>
                <a:cs typeface="+mn-cs"/>
              </a:rPr>
              <a:t>In order to more easily run </a:t>
            </a:r>
            <a:r>
              <a:rPr lang="en-US" sz="1100" b="0" dirty="0" err="1">
                <a:solidFill>
                  <a:srgbClr val="000000"/>
                </a:solidFill>
                <a:latin typeface="Garamond" pitchFamily="18" charset="0"/>
                <a:cs typeface="+mn-cs"/>
              </a:rPr>
              <a:t>Buildroot</a:t>
            </a:r>
            <a:r>
              <a:rPr lang="en-US" sz="1100" b="0" dirty="0">
                <a:solidFill>
                  <a:srgbClr val="000000"/>
                </a:solidFill>
                <a:latin typeface="Garamond" pitchFamily="18" charset="0"/>
                <a:cs typeface="+mn-cs"/>
              </a:rPr>
              <a:t> in our training environment, we have provided a script, </a:t>
            </a:r>
            <a:r>
              <a:rPr lang="en-US" sz="1100" b="0" i="1" dirty="0">
                <a:solidFill>
                  <a:srgbClr val="000000"/>
                </a:solidFill>
                <a:latin typeface="Garamond" pitchFamily="18" charset="0"/>
                <a:cs typeface="+mn-cs"/>
              </a:rPr>
              <a:t>build.sh</a:t>
            </a:r>
            <a:r>
              <a:rPr lang="en-US" sz="1100" b="0" dirty="0">
                <a:solidFill>
                  <a:srgbClr val="000000"/>
                </a:solidFill>
                <a:latin typeface="Garamond" pitchFamily="18" charset="0"/>
                <a:cs typeface="+mn-cs"/>
              </a:rPr>
              <a:t> to automate the build process. While </a:t>
            </a:r>
            <a:r>
              <a:rPr lang="en-US" sz="1100" b="0" dirty="0" smtClean="0">
                <a:solidFill>
                  <a:srgbClr val="000000"/>
                </a:solidFill>
                <a:latin typeface="Garamond" pitchFamily="18" charset="0"/>
                <a:cs typeface="+mn-cs"/>
              </a:rPr>
              <a:t>it is possible </a:t>
            </a:r>
            <a:r>
              <a:rPr lang="en-US" sz="1100" b="0" dirty="0">
                <a:solidFill>
                  <a:srgbClr val="000000"/>
                </a:solidFill>
                <a:latin typeface="Garamond" pitchFamily="18" charset="0"/>
                <a:cs typeface="+mn-cs"/>
              </a:rPr>
              <a:t>to run </a:t>
            </a:r>
            <a:r>
              <a:rPr lang="en-US" sz="1100" b="0" dirty="0" err="1">
                <a:solidFill>
                  <a:srgbClr val="000000"/>
                </a:solidFill>
                <a:latin typeface="Garamond" pitchFamily="18" charset="0"/>
                <a:cs typeface="+mn-cs"/>
              </a:rPr>
              <a:t>Buildroot</a:t>
            </a:r>
            <a:r>
              <a:rPr lang="en-US" sz="1100" b="0" dirty="0">
                <a:solidFill>
                  <a:srgbClr val="000000"/>
                </a:solidFill>
                <a:latin typeface="Garamond" pitchFamily="18" charset="0"/>
                <a:cs typeface="+mn-cs"/>
              </a:rPr>
              <a:t> with only the following command:</a:t>
            </a:r>
          </a:p>
          <a:p>
            <a:pPr lvl="0" defTabSz="965200" eaLnBrk="0" hangingPunct="0"/>
            <a:endParaRPr lang="en-US" sz="1100" b="0" dirty="0">
              <a:solidFill>
                <a:srgbClr val="000000"/>
              </a:solidFill>
              <a:latin typeface="Garamond" pitchFamily="18" charset="0"/>
              <a:cs typeface="+mn-cs"/>
            </a:endParaRPr>
          </a:p>
          <a:p>
            <a:pPr lvl="0" defTabSz="965200" eaLnBrk="0" hangingPunct="0"/>
            <a:r>
              <a:rPr lang="en-US" sz="900" b="0" dirty="0">
                <a:solidFill>
                  <a:srgbClr val="000000"/>
                </a:solidFill>
                <a:cs typeface="Courier New" panose="02070309020205020404" pitchFamily="49" charset="0"/>
              </a:rPr>
              <a:t>&lt;</a:t>
            </a:r>
            <a:r>
              <a:rPr lang="en-US" sz="900" b="0" dirty="0" err="1">
                <a:solidFill>
                  <a:srgbClr val="000000"/>
                </a:solidFill>
                <a:cs typeface="Courier New" panose="02070309020205020404" pitchFamily="49" charset="0"/>
              </a:rPr>
              <a:t>buildroot</a:t>
            </a:r>
            <a:r>
              <a:rPr lang="en-US" sz="900" b="0" dirty="0">
                <a:solidFill>
                  <a:srgbClr val="000000"/>
                </a:solidFill>
                <a:cs typeface="Courier New" panose="02070309020205020404" pitchFamily="49" charset="0"/>
              </a:rPr>
              <a:t> </a:t>
            </a:r>
            <a:r>
              <a:rPr lang="en-US" sz="900" b="0" dirty="0" err="1">
                <a:solidFill>
                  <a:srgbClr val="000000"/>
                </a:solidFill>
                <a:cs typeface="Courier New" panose="02070309020205020404" pitchFamily="49" charset="0"/>
              </a:rPr>
              <a:t>dir</a:t>
            </a:r>
            <a:r>
              <a:rPr lang="en-US" sz="900" b="0" dirty="0">
                <a:solidFill>
                  <a:srgbClr val="000000"/>
                </a:solidFill>
                <a:cs typeface="Courier New" panose="02070309020205020404" pitchFamily="49" charset="0"/>
              </a:rPr>
              <a:t>&gt;/build.py -c &lt;catalog XML&gt;</a:t>
            </a:r>
          </a:p>
          <a:p>
            <a:pPr lvl="0" defTabSz="965200" eaLnBrk="0" hangingPunct="0"/>
            <a:endParaRPr lang="en-US" sz="1100" b="0" dirty="0">
              <a:solidFill>
                <a:srgbClr val="000000"/>
              </a:solidFill>
              <a:cs typeface="Courier New" panose="02070309020205020404" pitchFamily="49" charset="0"/>
            </a:endParaRPr>
          </a:p>
          <a:p>
            <a:pPr lvl="0" defTabSz="965200" eaLnBrk="0" hangingPunct="0"/>
            <a:r>
              <a:rPr lang="en-US" sz="1100" b="0" dirty="0">
                <a:solidFill>
                  <a:srgbClr val="000000"/>
                </a:solidFill>
                <a:latin typeface="Garamond" pitchFamily="18" charset="0"/>
                <a:cs typeface="Courier New" panose="02070309020205020404" pitchFamily="49" charset="0"/>
              </a:rPr>
              <a:t>It can be useful to pass a few additional arguments to the tool to control</a:t>
            </a:r>
            <a:r>
              <a:rPr lang="en-US" sz="1100" b="0" dirty="0" smtClean="0">
                <a:solidFill>
                  <a:srgbClr val="000000"/>
                </a:solidFill>
                <a:latin typeface="Garamond" pitchFamily="18" charset="0"/>
                <a:cs typeface="Courier New" panose="02070309020205020404" pitchFamily="49" charset="0"/>
              </a:rPr>
              <a:t>:</a:t>
            </a:r>
          </a:p>
          <a:p>
            <a:pPr lvl="0" defTabSz="965200" eaLnBrk="0" hangingPunct="0"/>
            <a:endParaRPr lang="en-US" sz="1100" b="0" dirty="0">
              <a:solidFill>
                <a:srgbClr val="000000"/>
              </a:solidFill>
              <a:latin typeface="Garamond" pitchFamily="18" charset="0"/>
              <a:cs typeface="Courier New" panose="02070309020205020404" pitchFamily="49" charset="0"/>
            </a:endParaRPr>
          </a:p>
          <a:p>
            <a:pPr marL="171450" lvl="0" indent="-171450" defTabSz="965200" eaLnBrk="0" hangingPunct="0">
              <a:buFont typeface="Arial" panose="020B0604020202020204" pitchFamily="34" charset="0"/>
              <a:buChar char="•"/>
            </a:pPr>
            <a:r>
              <a:rPr lang="en-US" sz="1100" b="0" dirty="0">
                <a:solidFill>
                  <a:srgbClr val="000000"/>
                </a:solidFill>
                <a:latin typeface="Garamond" pitchFamily="18" charset="0"/>
                <a:cs typeface="Courier New" panose="02070309020205020404" pitchFamily="49" charset="0"/>
              </a:rPr>
              <a:t>Where the build is run out of</a:t>
            </a:r>
          </a:p>
          <a:p>
            <a:pPr marL="171450" lvl="0" indent="-171450" defTabSz="965200" eaLnBrk="0" hangingPunct="0">
              <a:buFont typeface="Arial" panose="020B0604020202020204" pitchFamily="34" charset="0"/>
              <a:buChar char="•"/>
            </a:pPr>
            <a:r>
              <a:rPr lang="en-US" sz="1100" b="0" dirty="0">
                <a:solidFill>
                  <a:srgbClr val="000000"/>
                </a:solidFill>
                <a:latin typeface="Garamond" pitchFamily="18" charset="0"/>
                <a:cs typeface="Courier New" panose="02070309020205020404" pitchFamily="49" charset="0"/>
              </a:rPr>
              <a:t>Where the generated images are placed</a:t>
            </a:r>
          </a:p>
          <a:p>
            <a:pPr marL="171450" lvl="0" indent="-171450" defTabSz="965200" eaLnBrk="0" hangingPunct="0">
              <a:buFont typeface="Arial" panose="020B0604020202020204" pitchFamily="34" charset="0"/>
              <a:buChar char="•"/>
            </a:pPr>
            <a:r>
              <a:rPr lang="en-US" sz="1100" b="0" dirty="0">
                <a:solidFill>
                  <a:srgbClr val="000000"/>
                </a:solidFill>
                <a:latin typeface="Garamond" pitchFamily="18" charset="0"/>
                <a:cs typeface="Courier New" panose="02070309020205020404" pitchFamily="49" charset="0"/>
              </a:rPr>
              <a:t>Whether or not we do a full build each time a change is made</a:t>
            </a: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r>
              <a:rPr lang="en-US" sz="1100" b="0" dirty="0">
                <a:solidFill>
                  <a:srgbClr val="000000"/>
                </a:solidFill>
                <a:latin typeface="Garamond" pitchFamily="18" charset="0"/>
                <a:cs typeface="Courier New" panose="02070309020205020404" pitchFamily="49" charset="0"/>
              </a:rPr>
              <a:t>In the above script, we call </a:t>
            </a:r>
            <a:r>
              <a:rPr lang="en-US" sz="1100" b="0" i="1" dirty="0">
                <a:solidFill>
                  <a:srgbClr val="000000"/>
                </a:solidFill>
                <a:latin typeface="Garamond" pitchFamily="18" charset="0"/>
                <a:cs typeface="Courier New" panose="02070309020205020404" pitchFamily="49" charset="0"/>
              </a:rPr>
              <a:t>build.py </a:t>
            </a:r>
            <a:r>
              <a:rPr lang="en-US" sz="1100" b="0" dirty="0">
                <a:solidFill>
                  <a:srgbClr val="000000"/>
                </a:solidFill>
                <a:latin typeface="Garamond" pitchFamily="18" charset="0"/>
                <a:cs typeface="Courier New" panose="02070309020205020404" pitchFamily="49" charset="0"/>
              </a:rPr>
              <a:t>and set the build directory as </a:t>
            </a:r>
            <a:r>
              <a:rPr lang="en-US" sz="1100" b="0" i="1" dirty="0">
                <a:solidFill>
                  <a:srgbClr val="000000"/>
                </a:solidFill>
                <a:latin typeface="Garamond" pitchFamily="18" charset="0"/>
                <a:cs typeface="Courier New" panose="02070309020205020404" pitchFamily="49" charset="0"/>
              </a:rPr>
              <a:t>./build</a:t>
            </a:r>
            <a:r>
              <a:rPr lang="en-US" sz="1100" b="0" dirty="0">
                <a:solidFill>
                  <a:srgbClr val="000000"/>
                </a:solidFill>
                <a:latin typeface="Garamond" pitchFamily="18" charset="0"/>
                <a:cs typeface="Courier New" panose="02070309020205020404" pitchFamily="49" charset="0"/>
              </a:rPr>
              <a:t>, the output directory as </a:t>
            </a:r>
            <a:r>
              <a:rPr lang="en-US" sz="1100" b="0" i="1" dirty="0">
                <a:solidFill>
                  <a:srgbClr val="000000"/>
                </a:solidFill>
                <a:latin typeface="Garamond" pitchFamily="18" charset="0"/>
                <a:cs typeface="Courier New" panose="02070309020205020404" pitchFamily="49" charset="0"/>
              </a:rPr>
              <a:t>./images</a:t>
            </a:r>
            <a:r>
              <a:rPr lang="en-US" sz="1100" b="0" dirty="0">
                <a:solidFill>
                  <a:srgbClr val="000000"/>
                </a:solidFill>
                <a:latin typeface="Garamond" pitchFamily="18" charset="0"/>
                <a:cs typeface="Courier New" panose="02070309020205020404" pitchFamily="49" charset="0"/>
              </a:rPr>
              <a:t> and inform </a:t>
            </a:r>
            <a:r>
              <a:rPr lang="en-US" sz="1100" b="0" dirty="0" err="1">
                <a:solidFill>
                  <a:srgbClr val="000000"/>
                </a:solidFill>
                <a:latin typeface="Garamond" pitchFamily="18" charset="0"/>
                <a:cs typeface="Courier New" panose="02070309020205020404" pitchFamily="49" charset="0"/>
              </a:rPr>
              <a:t>Buildroot</a:t>
            </a:r>
            <a:r>
              <a:rPr lang="en-US" sz="1100" b="0" dirty="0">
                <a:solidFill>
                  <a:srgbClr val="000000"/>
                </a:solidFill>
                <a:latin typeface="Garamond" pitchFamily="18" charset="0"/>
                <a:cs typeface="Courier New" panose="02070309020205020404" pitchFamily="49" charset="0"/>
              </a:rPr>
              <a:t> to do an </a:t>
            </a:r>
            <a:r>
              <a:rPr lang="en-US" sz="1100" b="0" i="1" dirty="0">
                <a:solidFill>
                  <a:srgbClr val="000000"/>
                </a:solidFill>
                <a:latin typeface="Garamond" pitchFamily="18" charset="0"/>
                <a:cs typeface="Courier New" panose="02070309020205020404" pitchFamily="49" charset="0"/>
              </a:rPr>
              <a:t>update</a:t>
            </a:r>
            <a:r>
              <a:rPr lang="en-US" sz="1100" b="0" dirty="0">
                <a:solidFill>
                  <a:srgbClr val="000000"/>
                </a:solidFill>
                <a:latin typeface="Garamond" pitchFamily="18" charset="0"/>
                <a:cs typeface="Courier New" panose="02070309020205020404" pitchFamily="49" charset="0"/>
              </a:rPr>
              <a:t> build (i.e. do not run </a:t>
            </a:r>
            <a:r>
              <a:rPr lang="en-US" sz="1100" b="0" i="1" dirty="0">
                <a:solidFill>
                  <a:srgbClr val="000000"/>
                </a:solidFill>
                <a:latin typeface="Garamond" pitchFamily="18" charset="0"/>
                <a:cs typeface="Courier New" panose="02070309020205020404" pitchFamily="49" charset="0"/>
              </a:rPr>
              <a:t>make clean</a:t>
            </a:r>
            <a:r>
              <a:rPr lang="en-US" sz="1100" b="0" dirty="0">
                <a:solidFill>
                  <a:srgbClr val="000000"/>
                </a:solidFill>
                <a:latin typeface="Garamond" pitchFamily="18" charset="0"/>
                <a:cs typeface="Courier New" panose="02070309020205020404" pitchFamily="49" charset="0"/>
              </a:rPr>
              <a:t> beforehand, speeding up subsequent builds).</a:t>
            </a: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r>
              <a:rPr lang="en-US" sz="1100" b="0" dirty="0">
                <a:solidFill>
                  <a:srgbClr val="000000"/>
                </a:solidFill>
                <a:latin typeface="Garamond" pitchFamily="18" charset="0"/>
                <a:cs typeface="Courier New" panose="02070309020205020404" pitchFamily="49" charset="0"/>
              </a:rPr>
              <a:t>To perform the build, simply run the following command:</a:t>
            </a:r>
          </a:p>
          <a:p>
            <a:pPr lvl="0" defTabSz="965200" eaLnBrk="0" hangingPunct="0"/>
            <a:endParaRPr lang="en-US" sz="1100" b="0" dirty="0">
              <a:solidFill>
                <a:srgbClr val="000000"/>
              </a:solidFill>
              <a:cs typeface="Courier New" panose="02070309020205020404" pitchFamily="49" charset="0"/>
            </a:endParaRPr>
          </a:p>
          <a:p>
            <a:pPr lvl="0" defTabSz="965200" eaLnBrk="0" hangingPunct="0"/>
            <a:r>
              <a:rPr lang="en-US" sz="1100" b="0" dirty="0">
                <a:solidFill>
                  <a:srgbClr val="000000"/>
                </a:solidFill>
                <a:cs typeface="Courier New" panose="02070309020205020404" pitchFamily="49" charset="0"/>
              </a:rPr>
              <a:t>./build.sh</a:t>
            </a:r>
          </a:p>
          <a:p>
            <a:pPr lvl="0" defTabSz="965200" eaLnBrk="0" hangingPunct="0"/>
            <a:endParaRPr lang="en-US" sz="1100" b="0" i="1" dirty="0">
              <a:solidFill>
                <a:srgbClr val="000000"/>
              </a:solidFill>
              <a:latin typeface="Garamond" pitchFamily="18" charset="0"/>
              <a:cs typeface="Courier New" panose="02070309020205020404" pitchFamily="49" charset="0"/>
            </a:endParaRPr>
          </a:p>
          <a:p>
            <a:pPr lvl="0" defTabSz="965200" eaLnBrk="0" hangingPunct="0"/>
            <a:r>
              <a:rPr lang="en-US" sz="1100" b="0" dirty="0">
                <a:solidFill>
                  <a:srgbClr val="000000"/>
                </a:solidFill>
                <a:latin typeface="Garamond" pitchFamily="18" charset="0"/>
                <a:cs typeface="Courier New" panose="02070309020205020404" pitchFamily="49" charset="0"/>
              </a:rPr>
              <a:t>At the completion of the build, your new image will be located in the </a:t>
            </a:r>
            <a:r>
              <a:rPr lang="en-US" sz="1100" b="0" i="1" dirty="0">
                <a:solidFill>
                  <a:srgbClr val="000000"/>
                </a:solidFill>
                <a:latin typeface="Garamond" pitchFamily="18" charset="0"/>
                <a:cs typeface="Courier New" panose="02070309020205020404" pitchFamily="49" charset="0"/>
              </a:rPr>
              <a:t>./images</a:t>
            </a:r>
            <a:r>
              <a:rPr lang="en-US" sz="1100" b="0" dirty="0">
                <a:solidFill>
                  <a:srgbClr val="000000"/>
                </a:solidFill>
                <a:latin typeface="Garamond" pitchFamily="18" charset="0"/>
                <a:cs typeface="Courier New" panose="02070309020205020404" pitchFamily="49" charset="0"/>
              </a:rPr>
              <a:t> </a:t>
            </a:r>
            <a:r>
              <a:rPr lang="en-US" sz="1100" b="0" dirty="0" smtClean="0">
                <a:solidFill>
                  <a:srgbClr val="000000"/>
                </a:solidFill>
                <a:latin typeface="Garamond" pitchFamily="18" charset="0"/>
                <a:cs typeface="Courier New" panose="02070309020205020404" pitchFamily="49" charset="0"/>
              </a:rPr>
              <a:t>directory.</a:t>
            </a:r>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mn-cs"/>
            </a:endParaRPr>
          </a:p>
          <a:p>
            <a:pPr algn="just" defTabSz="965200">
              <a:defRPr/>
            </a:pPr>
            <a:endParaRPr lang="en-US" sz="1200" dirty="0">
              <a:solidFill>
                <a:srgbClr val="000000"/>
              </a:solidFill>
              <a:latin typeface="Garamond" panose="02020404030301010803" pitchFamily="18" charset="0"/>
              <a:cs typeface="+mn-cs"/>
            </a:endParaRPr>
          </a:p>
        </p:txBody>
      </p:sp>
      <p:pic>
        <p:nvPicPr>
          <p:cNvPr id="13" name="Picture 12"/>
          <p:cNvPicPr>
            <a:picLocks noChangeAspect="1"/>
          </p:cNvPicPr>
          <p:nvPr/>
        </p:nvPicPr>
        <p:blipFill rotWithShape="1">
          <a:blip r:embed="rId3"/>
          <a:srcRect r="23865"/>
          <a:stretch/>
        </p:blipFill>
        <p:spPr>
          <a:xfrm>
            <a:off x="2667000" y="3016250"/>
            <a:ext cx="5105575" cy="3343547"/>
          </a:xfrm>
          <a:prstGeom prst="rect">
            <a:avLst/>
          </a:prstGeom>
        </p:spPr>
      </p:pic>
    </p:spTree>
    <p:extLst>
      <p:ext uri="{BB962C8B-B14F-4D97-AF65-F5344CB8AC3E}">
        <p14:creationId xmlns:p14="http://schemas.microsoft.com/office/powerpoint/2010/main" val="1538482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 y="273050"/>
            <a:ext cx="9677400" cy="6300216"/>
          </a:xfrm>
          <a:prstGeom prst="rect">
            <a:avLst/>
          </a:prstGeom>
          <a:noFill/>
        </p:spPr>
        <p:txBody>
          <a:bodyPr numCol="2" spcCol="457200"/>
          <a:lstStyle/>
          <a:p>
            <a:pPr algn="just" defTabSz="965200">
              <a:defRPr/>
            </a:pPr>
            <a:r>
              <a:rPr lang="en-US" sz="2000" dirty="0" smtClean="0">
                <a:solidFill>
                  <a:srgbClr val="000000"/>
                </a:solidFill>
                <a:latin typeface="Garamond" panose="02020404030301010803" pitchFamily="18" charset="0"/>
                <a:cs typeface="+mn-cs"/>
              </a:rPr>
              <a:t>Program the SD Card</a:t>
            </a:r>
          </a:p>
          <a:p>
            <a:pPr algn="just" defTabSz="965200">
              <a:defRPr/>
            </a:pPr>
            <a:endParaRPr lang="en-US" sz="1200" b="0" dirty="0">
              <a:solidFill>
                <a:srgbClr val="000000"/>
              </a:solidFill>
              <a:latin typeface="Garamond" panose="02020404030301010803" pitchFamily="18" charset="0"/>
              <a:cs typeface="+mn-cs"/>
            </a:endParaRPr>
          </a:p>
          <a:p>
            <a:pPr lvl="0" defTabSz="965200" eaLnBrk="0" hangingPunct="0"/>
            <a:r>
              <a:rPr lang="en-US" sz="1100" b="0" dirty="0">
                <a:solidFill>
                  <a:srgbClr val="000000"/>
                </a:solidFill>
                <a:latin typeface="Garamond" pitchFamily="18" charset="0"/>
                <a:cs typeface="+mn-cs"/>
              </a:rPr>
              <a:t>In order to test the new image, </a:t>
            </a:r>
            <a:r>
              <a:rPr lang="en-US" sz="1100" b="0" dirty="0" smtClean="0">
                <a:solidFill>
                  <a:srgbClr val="000000"/>
                </a:solidFill>
                <a:latin typeface="Garamond" pitchFamily="18" charset="0"/>
                <a:cs typeface="+mn-cs"/>
              </a:rPr>
              <a:t>we will need </a:t>
            </a:r>
            <a:r>
              <a:rPr lang="en-US" sz="1100" b="0" dirty="0">
                <a:solidFill>
                  <a:srgbClr val="000000"/>
                </a:solidFill>
                <a:latin typeface="Garamond" pitchFamily="18" charset="0"/>
                <a:cs typeface="+mn-cs"/>
              </a:rPr>
              <a:t>to program it to the SD </a:t>
            </a:r>
            <a:r>
              <a:rPr lang="en-US" sz="1100" b="0" dirty="0" smtClean="0">
                <a:solidFill>
                  <a:srgbClr val="000000"/>
                </a:solidFill>
                <a:latin typeface="Garamond" pitchFamily="18" charset="0"/>
                <a:cs typeface="+mn-cs"/>
              </a:rPr>
              <a:t>card</a:t>
            </a:r>
            <a:r>
              <a:rPr lang="en-US" sz="1100" b="0" dirty="0">
                <a:solidFill>
                  <a:srgbClr val="000000"/>
                </a:solidFill>
                <a:latin typeface="Garamond" pitchFamily="18" charset="0"/>
                <a:cs typeface="+mn-cs"/>
              </a:rPr>
              <a:t>. </a:t>
            </a:r>
            <a:r>
              <a:rPr lang="en-US" sz="1100" b="0" dirty="0" smtClean="0">
                <a:solidFill>
                  <a:srgbClr val="000000"/>
                </a:solidFill>
                <a:latin typeface="Garamond" pitchFamily="18" charset="0"/>
                <a:cs typeface="+mn-cs"/>
              </a:rPr>
              <a:t>A utility to automate the process of (1) copying the image from the Linux VM and (2) installing it on the SD card has been provided.</a:t>
            </a:r>
          </a:p>
          <a:p>
            <a:pPr lvl="0" defTabSz="965200" eaLnBrk="0" hangingPunct="0"/>
            <a:endParaRPr lang="en-US" sz="1100" b="0" dirty="0">
              <a:solidFill>
                <a:srgbClr val="000000"/>
              </a:solidFill>
              <a:latin typeface="Garamond" pitchFamily="18" charset="0"/>
              <a:cs typeface="+mn-cs"/>
            </a:endParaRPr>
          </a:p>
          <a:p>
            <a:pPr defTabSz="965200" eaLnBrk="0" hangingPunct="0"/>
            <a:r>
              <a:rPr lang="en-US" sz="1000" dirty="0">
                <a:cs typeface="Courier New" panose="02070309020205020404" pitchFamily="49" charset="0"/>
              </a:rPr>
              <a:t>&gt;&gt; </a:t>
            </a:r>
            <a:r>
              <a:rPr lang="en-US" sz="1000" dirty="0" err="1">
                <a:cs typeface="Courier New" panose="02070309020205020404" pitchFamily="49" charset="0"/>
              </a:rPr>
              <a:t>LinuxTraining.tools.SDUpdater</a:t>
            </a:r>
            <a:endParaRPr lang="en-US" sz="1000" dirty="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r>
              <a:rPr lang="en-US" sz="1100" b="0" dirty="0" smtClean="0">
                <a:solidFill>
                  <a:srgbClr val="000000"/>
                </a:solidFill>
                <a:latin typeface="Garamond" pitchFamily="18" charset="0"/>
                <a:cs typeface="Courier New" panose="02070309020205020404" pitchFamily="49" charset="0"/>
              </a:rPr>
              <a:t>To use the tool, first click on the </a:t>
            </a:r>
            <a:r>
              <a:rPr lang="en-US" sz="1000" b="0" i="1" dirty="0" smtClean="0">
                <a:solidFill>
                  <a:srgbClr val="000000"/>
                </a:solidFill>
                <a:cs typeface="Courier New" panose="02070309020205020404" pitchFamily="49" charset="0"/>
              </a:rPr>
              <a:t>Web Update </a:t>
            </a:r>
            <a:r>
              <a:rPr lang="en-US" sz="1100" b="0" dirty="0" smtClean="0">
                <a:solidFill>
                  <a:srgbClr val="000000"/>
                </a:solidFill>
                <a:latin typeface="Garamond" pitchFamily="18" charset="0"/>
                <a:cs typeface="Courier New" panose="02070309020205020404" pitchFamily="49" charset="0"/>
              </a:rPr>
              <a:t>button. In the dialog that is loaded, change the </a:t>
            </a:r>
            <a:r>
              <a:rPr lang="en-US" sz="1000" b="0" i="1" dirty="0">
                <a:solidFill>
                  <a:srgbClr val="000000"/>
                </a:solidFill>
                <a:cs typeface="Courier New" panose="02070309020205020404" pitchFamily="49" charset="0"/>
              </a:rPr>
              <a:t>Website</a:t>
            </a:r>
            <a:r>
              <a:rPr lang="en-US" sz="1100" b="0" dirty="0" smtClean="0">
                <a:solidFill>
                  <a:srgbClr val="000000"/>
                </a:solidFill>
                <a:latin typeface="Garamond" pitchFamily="18" charset="0"/>
                <a:cs typeface="Courier New" panose="02070309020205020404" pitchFamily="49" charset="0"/>
              </a:rPr>
              <a:t> field to point to the </a:t>
            </a:r>
            <a:r>
              <a:rPr lang="en-US" sz="1000" b="0" i="1" dirty="0">
                <a:solidFill>
                  <a:srgbClr val="000000"/>
                </a:solidFill>
                <a:cs typeface="Courier New" panose="02070309020205020404" pitchFamily="49" charset="0"/>
              </a:rPr>
              <a:t>working</a:t>
            </a:r>
            <a:r>
              <a:rPr lang="en-US" sz="1100" b="0" dirty="0" smtClean="0">
                <a:solidFill>
                  <a:srgbClr val="000000"/>
                </a:solidFill>
                <a:latin typeface="Garamond" pitchFamily="18" charset="0"/>
                <a:cs typeface="Courier New" panose="02070309020205020404" pitchFamily="49" charset="0"/>
              </a:rPr>
              <a:t> directory instead of the </a:t>
            </a:r>
            <a:r>
              <a:rPr lang="en-US" sz="1000" b="0" i="1" dirty="0">
                <a:solidFill>
                  <a:srgbClr val="000000"/>
                </a:solidFill>
                <a:cs typeface="Courier New" panose="02070309020205020404" pitchFamily="49" charset="0"/>
              </a:rPr>
              <a:t>golden</a:t>
            </a:r>
            <a:r>
              <a:rPr lang="en-US" sz="1100" b="0" dirty="0" smtClean="0">
                <a:solidFill>
                  <a:srgbClr val="000000"/>
                </a:solidFill>
                <a:latin typeface="Garamond" pitchFamily="18" charset="0"/>
                <a:cs typeface="Courier New" panose="02070309020205020404" pitchFamily="49" charset="0"/>
              </a:rPr>
              <a:t> directory.</a:t>
            </a: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r>
              <a:rPr lang="en-US" sz="1100" b="0" dirty="0" smtClean="0">
                <a:solidFill>
                  <a:srgbClr val="000000"/>
                </a:solidFill>
                <a:latin typeface="Garamond" pitchFamily="18" charset="0"/>
                <a:cs typeface="Courier New" panose="02070309020205020404" pitchFamily="49" charset="0"/>
              </a:rPr>
              <a:t>After the tool downloads the resulting image, press the </a:t>
            </a:r>
            <a:r>
              <a:rPr lang="en-US" sz="1000" b="0" i="1" dirty="0">
                <a:solidFill>
                  <a:srgbClr val="000000"/>
                </a:solidFill>
                <a:cs typeface="Courier New" panose="02070309020205020404" pitchFamily="49" charset="0"/>
              </a:rPr>
              <a:t>Write SD </a:t>
            </a:r>
            <a:r>
              <a:rPr lang="en-US" sz="1100" b="0" dirty="0" smtClean="0">
                <a:solidFill>
                  <a:srgbClr val="000000"/>
                </a:solidFill>
                <a:latin typeface="Garamond" pitchFamily="18" charset="0"/>
                <a:cs typeface="Courier New" panose="02070309020205020404" pitchFamily="49" charset="0"/>
              </a:rPr>
              <a:t>button to program the SD card. If no SD card is available from the </a:t>
            </a:r>
            <a:r>
              <a:rPr lang="en-US" sz="1000" b="0" i="1" dirty="0">
                <a:solidFill>
                  <a:srgbClr val="000000"/>
                </a:solidFill>
                <a:cs typeface="Courier New" panose="02070309020205020404" pitchFamily="49" charset="0"/>
              </a:rPr>
              <a:t>Drive</a:t>
            </a:r>
            <a:r>
              <a:rPr lang="en-US" sz="1100" b="0" dirty="0" smtClean="0">
                <a:solidFill>
                  <a:srgbClr val="000000"/>
                </a:solidFill>
                <a:latin typeface="Garamond" pitchFamily="18" charset="0"/>
                <a:cs typeface="Courier New" panose="02070309020205020404" pitchFamily="49" charset="0"/>
              </a:rPr>
              <a:t> dropdown, press the </a:t>
            </a:r>
            <a:r>
              <a:rPr lang="en-US" sz="1000" b="0" i="1" dirty="0">
                <a:solidFill>
                  <a:srgbClr val="000000"/>
                </a:solidFill>
                <a:cs typeface="Courier New" panose="02070309020205020404" pitchFamily="49" charset="0"/>
              </a:rPr>
              <a:t>Refresh</a:t>
            </a:r>
            <a:r>
              <a:rPr lang="en-US" sz="1100" b="0" dirty="0" smtClean="0">
                <a:solidFill>
                  <a:srgbClr val="000000"/>
                </a:solidFill>
                <a:latin typeface="Garamond" pitchFamily="18" charset="0"/>
                <a:cs typeface="Courier New" panose="02070309020205020404" pitchFamily="49" charset="0"/>
              </a:rPr>
              <a:t> button to rescan for SD cards.</a:t>
            </a:r>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a:p>
            <a:pPr lvl="0" defTabSz="965200" eaLnBrk="0" hangingPunct="0"/>
            <a:endParaRPr lang="en-US" sz="1100" b="0" dirty="0">
              <a:solidFill>
                <a:srgbClr val="000000"/>
              </a:solidFill>
              <a:latin typeface="Garamond" pitchFamily="18" charset="0"/>
              <a:cs typeface="Courier New" panose="02070309020205020404" pitchFamily="49" charset="0"/>
            </a:endParaRPr>
          </a:p>
          <a:p>
            <a:pPr lvl="0" defTabSz="965200" eaLnBrk="0" hangingPunct="0"/>
            <a:endParaRPr lang="en-US" sz="1100" b="0" dirty="0" smtClean="0">
              <a:solidFill>
                <a:srgbClr val="000000"/>
              </a:solidFill>
              <a:latin typeface="Garamond" pitchFamily="18" charset="0"/>
              <a:cs typeface="Courier New" panose="02070309020205020404" pitchFamily="49" charset="0"/>
            </a:endParaRPr>
          </a:p>
        </p:txBody>
      </p:sp>
      <p:grpSp>
        <p:nvGrpSpPr>
          <p:cNvPr id="6" name="Group 5"/>
          <p:cNvGrpSpPr/>
          <p:nvPr/>
        </p:nvGrpSpPr>
        <p:grpSpPr>
          <a:xfrm>
            <a:off x="1447800" y="2482850"/>
            <a:ext cx="7543362" cy="3522990"/>
            <a:chOff x="1143000" y="1963410"/>
            <a:chExt cx="7543362" cy="3522990"/>
          </a:xfrm>
        </p:grpSpPr>
        <p:pic>
          <p:nvPicPr>
            <p:cNvPr id="7" name="Picture 2" descr="C:\Users\mfornero\AppData\Local\Temp\SNAGHTML25cea4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14600"/>
              <a:ext cx="3501024" cy="2971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5181600" y="1963410"/>
              <a:ext cx="3504762" cy="1542857"/>
            </a:xfrm>
            <a:prstGeom prst="rect">
              <a:avLst/>
            </a:prstGeom>
          </p:spPr>
        </p:pic>
        <p:cxnSp>
          <p:nvCxnSpPr>
            <p:cNvPr id="9" name="Straight Connector 8"/>
            <p:cNvCxnSpPr/>
            <p:nvPr/>
          </p:nvCxnSpPr>
          <p:spPr>
            <a:xfrm flipV="1">
              <a:off x="3200400" y="1963410"/>
              <a:ext cx="1981200" cy="779790"/>
            </a:xfrm>
            <a:prstGeom prst="line">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810000" y="2895600"/>
              <a:ext cx="1371600" cy="610667"/>
            </a:xfrm>
            <a:prstGeom prst="line">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51772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 y="273050"/>
            <a:ext cx="9677400" cy="6300216"/>
          </a:xfrm>
          <a:prstGeom prst="rect">
            <a:avLst/>
          </a:prstGeom>
          <a:noFill/>
        </p:spPr>
        <p:txBody>
          <a:bodyPr numCol="2" spcCol="457200"/>
          <a:lstStyle/>
          <a:p>
            <a:pPr algn="just" defTabSz="965200">
              <a:defRPr/>
            </a:pPr>
            <a:r>
              <a:rPr lang="en-US" sz="2000" dirty="0" smtClean="0">
                <a:solidFill>
                  <a:srgbClr val="000000"/>
                </a:solidFill>
                <a:latin typeface="Garamond" panose="02020404030301010803" pitchFamily="18" charset="0"/>
                <a:cs typeface="+mn-cs"/>
              </a:rPr>
              <a:t>Test the SD Card</a:t>
            </a:r>
          </a:p>
          <a:p>
            <a:pPr algn="just" defTabSz="965200">
              <a:defRPr/>
            </a:pPr>
            <a:endParaRPr lang="en-US" sz="1200" dirty="0">
              <a:solidFill>
                <a:srgbClr val="000000"/>
              </a:solidFill>
              <a:latin typeface="Garamond" panose="02020404030301010803" pitchFamily="18" charset="0"/>
              <a:cs typeface="+mn-cs"/>
            </a:endParaRPr>
          </a:p>
          <a:p>
            <a:pPr lvl="0" defTabSz="965200" eaLnBrk="0" hangingPunct="0"/>
            <a:r>
              <a:rPr lang="en-US" sz="1100" b="0" dirty="0">
                <a:solidFill>
                  <a:srgbClr val="000000"/>
                </a:solidFill>
                <a:latin typeface="Garamond" pitchFamily="18" charset="0"/>
                <a:cs typeface="+mn-cs"/>
              </a:rPr>
              <a:t>In order to test our new SD card image, </a:t>
            </a:r>
            <a:r>
              <a:rPr lang="en-US" sz="1100" b="0" dirty="0" smtClean="0">
                <a:solidFill>
                  <a:srgbClr val="000000"/>
                </a:solidFill>
                <a:latin typeface="Garamond" pitchFamily="18" charset="0"/>
                <a:cs typeface="+mn-cs"/>
              </a:rPr>
              <a:t>we will use </a:t>
            </a:r>
            <a:r>
              <a:rPr lang="en-US" sz="1100" b="0" dirty="0" smtClean="0">
                <a:solidFill>
                  <a:srgbClr val="000000"/>
                </a:solidFill>
                <a:latin typeface="Garamond" pitchFamily="18" charset="0"/>
                <a:cs typeface="+mn-cs"/>
              </a:rPr>
              <a:t>the gyroscope as a data source for both MATLAB/Simulink simulation and embedded C code generation.</a:t>
            </a:r>
          </a:p>
          <a:p>
            <a:pPr lvl="0" defTabSz="965200" eaLnBrk="0" hangingPunct="0"/>
            <a:endParaRPr lang="en-US" sz="1100" b="0" dirty="0">
              <a:solidFill>
                <a:srgbClr val="000000"/>
              </a:solidFill>
              <a:latin typeface="Garamond" pitchFamily="18" charset="0"/>
              <a:cs typeface="+mn-cs"/>
            </a:endParaRPr>
          </a:p>
          <a:p>
            <a:pPr lvl="0" defTabSz="965200" eaLnBrk="0" hangingPunct="0"/>
            <a:r>
              <a:rPr lang="en-US" sz="1100" b="0" dirty="0" smtClean="0">
                <a:solidFill>
                  <a:srgbClr val="000000"/>
                </a:solidFill>
                <a:latin typeface="Garamond" pitchFamily="18" charset="0"/>
                <a:cs typeface="+mn-cs"/>
              </a:rPr>
              <a:t>The model shown below implements the connection to the gyroscope as a System Object.</a:t>
            </a:r>
          </a:p>
          <a:p>
            <a:pPr lvl="0" defTabSz="965200" eaLnBrk="0" hangingPunct="0"/>
            <a:endParaRPr lang="en-US" sz="1100" b="0" dirty="0">
              <a:solidFill>
                <a:srgbClr val="000000"/>
              </a:solidFill>
              <a:latin typeface="Garamond" pitchFamily="18" charset="0"/>
              <a:cs typeface="+mn-cs"/>
            </a:endParaRPr>
          </a:p>
          <a:p>
            <a:pPr lvl="0" defTabSz="965200" eaLnBrk="0" hangingPunct="0"/>
            <a:r>
              <a:rPr lang="en-US" sz="1100" b="0" dirty="0" smtClean="0">
                <a:solidFill>
                  <a:srgbClr val="000000"/>
                </a:solidFill>
                <a:latin typeface="Garamond" pitchFamily="18" charset="0"/>
                <a:cs typeface="+mn-cs"/>
              </a:rPr>
              <a:t>This model can be used in the following ways:</a:t>
            </a:r>
          </a:p>
          <a:p>
            <a:pPr marL="171450" lvl="0" indent="-171450" defTabSz="965200" eaLnBrk="0" hangingPunct="0">
              <a:buFont typeface="Arial" panose="020B0604020202020204" pitchFamily="34" charset="0"/>
              <a:buChar char="•"/>
            </a:pPr>
            <a:r>
              <a:rPr lang="en-US" sz="1100" b="0" dirty="0" smtClean="0">
                <a:solidFill>
                  <a:srgbClr val="000000"/>
                </a:solidFill>
                <a:latin typeface="Garamond" pitchFamily="18" charset="0"/>
                <a:cs typeface="+mn-cs"/>
              </a:rPr>
              <a:t>Run in </a:t>
            </a:r>
            <a:r>
              <a:rPr lang="en-US" sz="1000" b="0" i="1" dirty="0" smtClean="0">
                <a:solidFill>
                  <a:srgbClr val="000000"/>
                </a:solidFill>
                <a:cs typeface="Courier New" panose="02070309020205020404" pitchFamily="49" charset="0"/>
              </a:rPr>
              <a:t>Normal</a:t>
            </a:r>
            <a:r>
              <a:rPr lang="en-US" sz="1000" b="0" dirty="0" smtClean="0">
                <a:solidFill>
                  <a:srgbClr val="000000"/>
                </a:solidFill>
                <a:latin typeface="Garamond" pitchFamily="18" charset="0"/>
                <a:cs typeface="+mn-cs"/>
              </a:rPr>
              <a:t> </a:t>
            </a:r>
            <a:r>
              <a:rPr lang="en-US" sz="1100" b="0" dirty="0" smtClean="0">
                <a:solidFill>
                  <a:srgbClr val="000000"/>
                </a:solidFill>
                <a:latin typeface="Garamond" pitchFamily="18" charset="0"/>
                <a:cs typeface="+mn-cs"/>
              </a:rPr>
              <a:t>mode, to pull live data from the gyroscope into </a:t>
            </a:r>
            <a:r>
              <a:rPr lang="en-US" sz="1100" b="0" smtClean="0">
                <a:solidFill>
                  <a:srgbClr val="000000"/>
                </a:solidFill>
                <a:latin typeface="Garamond" pitchFamily="18" charset="0"/>
                <a:cs typeface="+mn-cs"/>
              </a:rPr>
              <a:t>the simulation via Ethernet.</a:t>
            </a:r>
            <a:endParaRPr lang="en-US" sz="1100" b="0" dirty="0" smtClean="0">
              <a:solidFill>
                <a:srgbClr val="000000"/>
              </a:solidFill>
              <a:latin typeface="Garamond" pitchFamily="18" charset="0"/>
              <a:cs typeface="+mn-cs"/>
            </a:endParaRPr>
          </a:p>
          <a:p>
            <a:pPr marL="171450" lvl="0" indent="-171450" defTabSz="965200" eaLnBrk="0" hangingPunct="0">
              <a:buFont typeface="Arial" panose="020B0604020202020204" pitchFamily="34" charset="0"/>
              <a:buChar char="•"/>
            </a:pPr>
            <a:r>
              <a:rPr lang="en-US" sz="1100" b="0" dirty="0" smtClean="0">
                <a:solidFill>
                  <a:srgbClr val="000000"/>
                </a:solidFill>
                <a:latin typeface="Garamond" pitchFamily="18" charset="0"/>
                <a:cs typeface="+mn-cs"/>
              </a:rPr>
              <a:t>Run in </a:t>
            </a:r>
            <a:r>
              <a:rPr lang="en-US" sz="1000" b="0" i="1" dirty="0">
                <a:solidFill>
                  <a:srgbClr val="000000"/>
                </a:solidFill>
                <a:cs typeface="Courier New" panose="02070309020205020404" pitchFamily="49" charset="0"/>
              </a:rPr>
              <a:t>External</a:t>
            </a:r>
            <a:r>
              <a:rPr lang="en-US" sz="1100" b="0" dirty="0" smtClean="0">
                <a:solidFill>
                  <a:srgbClr val="000000"/>
                </a:solidFill>
                <a:latin typeface="Garamond" pitchFamily="18" charset="0"/>
                <a:cs typeface="+mn-cs"/>
              </a:rPr>
              <a:t> mode (or used for standalone code generation) to generate C code that will access the gyroscope on the target.</a:t>
            </a:r>
            <a:endParaRPr lang="en-US" sz="1200" dirty="0" smtClean="0">
              <a:solidFill>
                <a:srgbClr val="000000"/>
              </a:solidFill>
              <a:latin typeface="Garamond" panose="02020404030301010803" pitchFamily="18" charset="0"/>
              <a:cs typeface="+mn-cs"/>
            </a:endParaRPr>
          </a:p>
        </p:txBody>
      </p:sp>
      <p:pic>
        <p:nvPicPr>
          <p:cNvPr id="2" name="Picture 1"/>
          <p:cNvPicPr>
            <a:picLocks noChangeAspect="1"/>
          </p:cNvPicPr>
          <p:nvPr/>
        </p:nvPicPr>
        <p:blipFill>
          <a:blip r:embed="rId3"/>
          <a:stretch>
            <a:fillRect/>
          </a:stretch>
        </p:blipFill>
        <p:spPr>
          <a:xfrm>
            <a:off x="990600" y="2787650"/>
            <a:ext cx="7502461" cy="2052333"/>
          </a:xfrm>
          <a:prstGeom prst="rect">
            <a:avLst/>
          </a:prstGeom>
        </p:spPr>
      </p:pic>
      <p:pic>
        <p:nvPicPr>
          <p:cNvPr id="18434" name="Picture 2" descr="C:\Users\mfornero\AppData\Local\Temp\SNAGHTML1bd65c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425450"/>
            <a:ext cx="2971800" cy="2612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898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 y="273050"/>
            <a:ext cx="9677400" cy="6300216"/>
          </a:xfrm>
          <a:prstGeom prst="rect">
            <a:avLst/>
          </a:prstGeom>
          <a:noFill/>
        </p:spPr>
        <p:txBody>
          <a:bodyPr numCol="2" spcCol="457200"/>
          <a:lstStyle/>
          <a:p>
            <a:pPr algn="just" defTabSz="965200">
              <a:defRPr/>
            </a:pPr>
            <a:r>
              <a:rPr lang="en-US" sz="2000" dirty="0" smtClean="0">
                <a:solidFill>
                  <a:srgbClr val="000000"/>
                </a:solidFill>
                <a:latin typeface="Garamond" panose="02020404030301010803" pitchFamily="18" charset="0"/>
                <a:cs typeface="+mn-cs"/>
              </a:rPr>
              <a:t>The Gyroscope via </a:t>
            </a:r>
            <a:r>
              <a:rPr lang="en-US" sz="2000" dirty="0" err="1" smtClean="0">
                <a:solidFill>
                  <a:srgbClr val="000000"/>
                </a:solidFill>
                <a:latin typeface="Garamond" panose="02020404030301010803" pitchFamily="18" charset="0"/>
                <a:cs typeface="+mn-cs"/>
              </a:rPr>
              <a:t>libIIO</a:t>
            </a:r>
            <a:endParaRPr lang="en-US" sz="2000" dirty="0" smtClean="0">
              <a:solidFill>
                <a:srgbClr val="000000"/>
              </a:solidFill>
              <a:latin typeface="Garamond" panose="02020404030301010803" pitchFamily="18" charset="0"/>
              <a:cs typeface="+mn-cs"/>
            </a:endParaRPr>
          </a:p>
          <a:p>
            <a:pPr algn="just" defTabSz="965200">
              <a:defRPr/>
            </a:pPr>
            <a:endParaRPr lang="en-US" sz="1200" dirty="0">
              <a:solidFill>
                <a:srgbClr val="000000"/>
              </a:solidFill>
              <a:latin typeface="Garamond" panose="02020404030301010803" pitchFamily="18" charset="0"/>
              <a:cs typeface="+mn-cs"/>
            </a:endParaRPr>
          </a:p>
          <a:p>
            <a:pPr lvl="0" defTabSz="965200" eaLnBrk="0" hangingPunct="0"/>
            <a:r>
              <a:rPr lang="en-US" sz="1100" b="0" dirty="0" smtClean="0">
                <a:solidFill>
                  <a:srgbClr val="000000"/>
                </a:solidFill>
                <a:latin typeface="Garamond" pitchFamily="18" charset="0"/>
                <a:cs typeface="+mn-cs"/>
              </a:rPr>
              <a:t>To communicate with the gyroscope hardware, we’ll author a System Object. This enables us to interact with the gyroscope in a number of different ways:</a:t>
            </a:r>
          </a:p>
          <a:p>
            <a:pPr marL="171450" lvl="0" indent="-171450" defTabSz="965200" eaLnBrk="0" hangingPunct="0">
              <a:buFont typeface="Arial" panose="020B0604020202020204" pitchFamily="34" charset="0"/>
              <a:buChar char="•"/>
            </a:pPr>
            <a:r>
              <a:rPr lang="en-US" sz="1100" b="0" dirty="0" smtClean="0">
                <a:solidFill>
                  <a:srgbClr val="000000"/>
                </a:solidFill>
                <a:latin typeface="Garamond" pitchFamily="18" charset="0"/>
                <a:cs typeface="+mn-cs"/>
              </a:rPr>
              <a:t>From MATLAB scripts as a data source</a:t>
            </a:r>
          </a:p>
          <a:p>
            <a:pPr marL="171450" lvl="0" indent="-171450" defTabSz="965200" eaLnBrk="0" hangingPunct="0">
              <a:buFont typeface="Arial" panose="020B0604020202020204" pitchFamily="34" charset="0"/>
              <a:buChar char="•"/>
            </a:pPr>
            <a:r>
              <a:rPr lang="en-US" sz="1100" b="0" dirty="0" smtClean="0">
                <a:solidFill>
                  <a:srgbClr val="000000"/>
                </a:solidFill>
                <a:latin typeface="Garamond" pitchFamily="18" charset="0"/>
                <a:cs typeface="+mn-cs"/>
              </a:rPr>
              <a:t>From Simulink simulations on the host PC as a data source</a:t>
            </a:r>
          </a:p>
          <a:p>
            <a:pPr marL="171450" lvl="0" indent="-171450" defTabSz="965200" eaLnBrk="0" hangingPunct="0">
              <a:buFont typeface="Arial" panose="020B0604020202020204" pitchFamily="34" charset="0"/>
              <a:buChar char="•"/>
            </a:pPr>
            <a:r>
              <a:rPr lang="en-US" sz="1100" b="0" dirty="0" smtClean="0">
                <a:solidFill>
                  <a:srgbClr val="000000"/>
                </a:solidFill>
                <a:latin typeface="Garamond" pitchFamily="18" charset="0"/>
                <a:cs typeface="+mn-cs"/>
              </a:rPr>
              <a:t>In a Simulink model for C code generation (resulting in the gyroscope being used as a data source for the generated embedded application)</a:t>
            </a:r>
          </a:p>
          <a:p>
            <a:pPr lvl="0" defTabSz="965200" eaLnBrk="0" hangingPunct="0"/>
            <a:endParaRPr lang="en-US" sz="1100" b="0" dirty="0">
              <a:solidFill>
                <a:srgbClr val="000000"/>
              </a:solidFill>
              <a:latin typeface="Garamond" pitchFamily="18" charset="0"/>
              <a:cs typeface="+mn-cs"/>
            </a:endParaRPr>
          </a:p>
          <a:p>
            <a:pPr lvl="0" defTabSz="965200" eaLnBrk="0" hangingPunct="0"/>
            <a:r>
              <a:rPr lang="en-US" sz="1100" b="0" dirty="0" smtClean="0">
                <a:solidFill>
                  <a:srgbClr val="000000"/>
                </a:solidFill>
                <a:latin typeface="Garamond" pitchFamily="18" charset="0"/>
                <a:cs typeface="+mn-cs"/>
              </a:rPr>
              <a:t>The ability to acces</a:t>
            </a:r>
            <a:r>
              <a:rPr lang="en-US" sz="1100" b="0" dirty="0" smtClean="0">
                <a:solidFill>
                  <a:srgbClr val="000000"/>
                </a:solidFill>
                <a:latin typeface="Garamond" pitchFamily="18" charset="0"/>
                <a:cs typeface="+mn-cs"/>
              </a:rPr>
              <a:t>s the gyroscope both from the host PC and the embedded target is provided, in part, by the cross-platform nature of </a:t>
            </a:r>
            <a:r>
              <a:rPr lang="en-US" sz="1100" b="0" dirty="0" err="1" smtClean="0">
                <a:solidFill>
                  <a:srgbClr val="000000"/>
                </a:solidFill>
                <a:latin typeface="Garamond" pitchFamily="18" charset="0"/>
                <a:cs typeface="+mn-cs"/>
              </a:rPr>
              <a:t>libIIO</a:t>
            </a:r>
            <a:r>
              <a:rPr lang="en-US" sz="1100" b="0" baseline="30000" dirty="0" smtClean="0">
                <a:solidFill>
                  <a:srgbClr val="000000"/>
                </a:solidFill>
                <a:latin typeface="Garamond" pitchFamily="18" charset="0"/>
                <a:cs typeface="+mn-cs"/>
              </a:rPr>
              <a:t>[1][2]</a:t>
            </a:r>
            <a:r>
              <a:rPr lang="en-US" sz="1100" b="0" dirty="0" smtClean="0">
                <a:solidFill>
                  <a:srgbClr val="000000"/>
                </a:solidFill>
                <a:latin typeface="Garamond" pitchFamily="18" charset="0"/>
                <a:cs typeface="+mn-cs"/>
              </a:rPr>
              <a:t>, a library from Analog Devices that provides support for the ST Micro gyroscope. Because </a:t>
            </a:r>
            <a:r>
              <a:rPr lang="en-US" sz="1100" b="0" dirty="0" err="1" smtClean="0">
                <a:solidFill>
                  <a:srgbClr val="000000"/>
                </a:solidFill>
                <a:latin typeface="Garamond" pitchFamily="18" charset="0"/>
                <a:cs typeface="+mn-cs"/>
              </a:rPr>
              <a:t>libIIO</a:t>
            </a:r>
            <a:r>
              <a:rPr lang="en-US" sz="1100" b="0" dirty="0" smtClean="0">
                <a:solidFill>
                  <a:srgbClr val="000000"/>
                </a:solidFill>
                <a:latin typeface="Garamond" pitchFamily="18" charset="0"/>
                <a:cs typeface="+mn-cs"/>
              </a:rPr>
              <a:t> can be run both on Windows (accessing the gyroscope across an Ethernet link) and on the embedded target (accessing the gyroscope locally), we can use the same API regardless of which mode we’re planning to use it in.</a:t>
            </a: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a:p>
            <a:pPr lvl="0" defTabSz="965200" eaLnBrk="0" hangingPunct="0"/>
            <a:r>
              <a:rPr lang="en-US" sz="1100" b="0" dirty="0" smtClean="0">
                <a:solidFill>
                  <a:srgbClr val="000000"/>
                </a:solidFill>
                <a:latin typeface="Garamond" pitchFamily="18" charset="0"/>
                <a:cs typeface="+mn-cs"/>
              </a:rPr>
              <a:t>Within the system object itself, we’ll use slightly different calls depending on whether we’re running on the host or generating code.</a:t>
            </a:r>
          </a:p>
          <a:p>
            <a:pPr marL="171450" lvl="0" indent="-171450" defTabSz="965200" eaLnBrk="0" hangingPunct="0">
              <a:buFont typeface="Arial" panose="020B0604020202020204" pitchFamily="34" charset="0"/>
              <a:buChar char="•"/>
            </a:pPr>
            <a:r>
              <a:rPr lang="en-US" sz="1100" b="0" dirty="0" smtClean="0">
                <a:solidFill>
                  <a:srgbClr val="000000"/>
                </a:solidFill>
                <a:latin typeface="Garamond" pitchFamily="18" charset="0"/>
                <a:cs typeface="+mn-cs"/>
              </a:rPr>
              <a:t>If we’re running on the host, we’ll use the </a:t>
            </a:r>
            <a:r>
              <a:rPr lang="en-US" sz="1000" b="0" dirty="0" err="1" smtClean="0">
                <a:solidFill>
                  <a:srgbClr val="000000"/>
                </a:solidFill>
                <a:cs typeface="Courier New" panose="02070309020205020404" pitchFamily="49" charset="0"/>
              </a:rPr>
              <a:t>calllib</a:t>
            </a:r>
            <a:r>
              <a:rPr lang="en-US" sz="1000" b="0" dirty="0" smtClean="0">
                <a:solidFill>
                  <a:srgbClr val="000000"/>
                </a:solidFill>
                <a:cs typeface="Courier New" panose="02070309020205020404" pitchFamily="49" charset="0"/>
              </a:rPr>
              <a:t>()</a:t>
            </a:r>
            <a:r>
              <a:rPr lang="en-US" sz="1100" b="0" dirty="0" smtClean="0">
                <a:solidFill>
                  <a:srgbClr val="000000"/>
                </a:solidFill>
                <a:latin typeface="Garamond" pitchFamily="18" charset="0"/>
                <a:cs typeface="+mn-cs"/>
              </a:rPr>
              <a:t> API to access the </a:t>
            </a:r>
            <a:r>
              <a:rPr lang="en-US" sz="1100" b="0" dirty="0" err="1" smtClean="0">
                <a:solidFill>
                  <a:srgbClr val="000000"/>
                </a:solidFill>
                <a:latin typeface="Garamond" pitchFamily="18" charset="0"/>
                <a:cs typeface="+mn-cs"/>
              </a:rPr>
              <a:t>libIIO</a:t>
            </a:r>
            <a:r>
              <a:rPr lang="en-US" sz="1100" b="0" dirty="0" smtClean="0">
                <a:solidFill>
                  <a:srgbClr val="000000"/>
                </a:solidFill>
                <a:latin typeface="Garamond" pitchFamily="18" charset="0"/>
                <a:cs typeface="+mn-cs"/>
              </a:rPr>
              <a:t> functions.</a:t>
            </a:r>
          </a:p>
          <a:p>
            <a:pPr marL="171450" lvl="0" indent="-171450" defTabSz="965200" eaLnBrk="0" hangingPunct="0">
              <a:buFont typeface="Arial" panose="020B0604020202020204" pitchFamily="34" charset="0"/>
              <a:buChar char="•"/>
            </a:pPr>
            <a:r>
              <a:rPr lang="en-US" sz="1100" b="0" dirty="0" smtClean="0">
                <a:solidFill>
                  <a:srgbClr val="000000"/>
                </a:solidFill>
                <a:latin typeface="Garamond" pitchFamily="18" charset="0"/>
                <a:cs typeface="+mn-cs"/>
              </a:rPr>
              <a:t>If we’re generating C code, we’ll use the </a:t>
            </a:r>
            <a:r>
              <a:rPr lang="en-US" sz="1000" b="0" dirty="0" err="1">
                <a:solidFill>
                  <a:srgbClr val="000000"/>
                </a:solidFill>
                <a:cs typeface="Courier New" panose="02070309020205020404" pitchFamily="49" charset="0"/>
              </a:rPr>
              <a:t>coder.ceval</a:t>
            </a:r>
            <a:r>
              <a:rPr lang="en-US" sz="1000" b="0" dirty="0">
                <a:solidFill>
                  <a:srgbClr val="000000"/>
                </a:solidFill>
                <a:cs typeface="Courier New" panose="02070309020205020404" pitchFamily="49" charset="0"/>
              </a:rPr>
              <a:t>()</a:t>
            </a:r>
            <a:r>
              <a:rPr lang="en-US" sz="1100" b="0" dirty="0" smtClean="0">
                <a:solidFill>
                  <a:srgbClr val="000000"/>
                </a:solidFill>
                <a:latin typeface="Garamond" pitchFamily="18" charset="0"/>
                <a:cs typeface="+mn-cs"/>
              </a:rPr>
              <a:t> API to access the </a:t>
            </a:r>
            <a:r>
              <a:rPr lang="en-US" sz="1100" b="0" dirty="0" err="1" smtClean="0">
                <a:solidFill>
                  <a:srgbClr val="000000"/>
                </a:solidFill>
                <a:latin typeface="Garamond" pitchFamily="18" charset="0"/>
                <a:cs typeface="+mn-cs"/>
              </a:rPr>
              <a:t>libIIO</a:t>
            </a:r>
            <a:r>
              <a:rPr lang="en-US" sz="1100" b="0" dirty="0" smtClean="0">
                <a:solidFill>
                  <a:srgbClr val="000000"/>
                </a:solidFill>
                <a:latin typeface="Garamond" pitchFamily="18" charset="0"/>
                <a:cs typeface="+mn-cs"/>
              </a:rPr>
              <a:t> functions.</a:t>
            </a:r>
          </a:p>
        </p:txBody>
      </p:sp>
      <p:pic>
        <p:nvPicPr>
          <p:cNvPr id="3" name="Picture 2"/>
          <p:cNvPicPr>
            <a:picLocks noChangeAspect="1"/>
          </p:cNvPicPr>
          <p:nvPr/>
        </p:nvPicPr>
        <p:blipFill>
          <a:blip r:embed="rId3"/>
          <a:stretch>
            <a:fillRect/>
          </a:stretch>
        </p:blipFill>
        <p:spPr>
          <a:xfrm>
            <a:off x="990600" y="3459988"/>
            <a:ext cx="6857143" cy="2257143"/>
          </a:xfrm>
          <a:prstGeom prst="rect">
            <a:avLst/>
          </a:prstGeom>
        </p:spPr>
      </p:pic>
      <p:sp>
        <p:nvSpPr>
          <p:cNvPr id="6" name="TextBox 5"/>
          <p:cNvSpPr txBox="1"/>
          <p:nvPr/>
        </p:nvSpPr>
        <p:spPr>
          <a:xfrm>
            <a:off x="304800" y="5911850"/>
            <a:ext cx="7406195" cy="430887"/>
          </a:xfrm>
          <a:prstGeom prst="rect">
            <a:avLst/>
          </a:prstGeom>
          <a:noFill/>
        </p:spPr>
        <p:txBody>
          <a:bodyPr wrap="none" rtlCol="0">
            <a:spAutoFit/>
          </a:bodyPr>
          <a:lstStyle/>
          <a:p>
            <a:pPr lvl="0" defTabSz="965200" eaLnBrk="0" hangingPunct="0"/>
            <a:r>
              <a:rPr lang="en-US" sz="1100" dirty="0" smtClean="0">
                <a:cs typeface="Courier New" panose="02070309020205020404" pitchFamily="49" charset="0"/>
              </a:rPr>
              <a:t>[1]: </a:t>
            </a:r>
            <a:r>
              <a:rPr lang="en-US" sz="1100" dirty="0">
                <a:solidFill>
                  <a:srgbClr val="000000"/>
                </a:solidFill>
                <a:cs typeface="Courier New" panose="02070309020205020404" pitchFamily="49" charset="0"/>
                <a:hlinkClick r:id="rId4"/>
              </a:rPr>
              <a:t>https://wiki.analog.com/resources/tools-software/linux-software/libiio</a:t>
            </a:r>
            <a:r>
              <a:rPr lang="en-US" sz="1100" dirty="0">
                <a:solidFill>
                  <a:srgbClr val="000000"/>
                </a:solidFill>
                <a:cs typeface="Courier New" panose="02070309020205020404" pitchFamily="49" charset="0"/>
              </a:rPr>
              <a:t> </a:t>
            </a:r>
            <a:endParaRPr lang="en-US" sz="1100" dirty="0" smtClean="0">
              <a:solidFill>
                <a:srgbClr val="000000"/>
              </a:solidFill>
              <a:cs typeface="Courier New" panose="02070309020205020404" pitchFamily="49" charset="0"/>
            </a:endParaRPr>
          </a:p>
          <a:p>
            <a:pPr lvl="0" defTabSz="965200" eaLnBrk="0" hangingPunct="0"/>
            <a:r>
              <a:rPr lang="en-US" sz="1100" dirty="0" smtClean="0">
                <a:cs typeface="Courier New" panose="02070309020205020404" pitchFamily="49" charset="0"/>
              </a:rPr>
              <a:t>[2]: </a:t>
            </a:r>
            <a:r>
              <a:rPr lang="en-US" sz="1100" dirty="0">
                <a:solidFill>
                  <a:srgbClr val="000000"/>
                </a:solidFill>
                <a:cs typeface="Courier New" panose="02070309020205020404" pitchFamily="49" charset="0"/>
                <a:hlinkClick r:id="rId5"/>
              </a:rPr>
              <a:t>https://wiki.analog.com/resources/tools-software/linux-software/libiio_internals</a:t>
            </a:r>
            <a:endParaRPr lang="en-US" sz="1100" dirty="0">
              <a:solidFill>
                <a:srgbClr val="000000"/>
              </a:solidFill>
              <a:cs typeface="Courier New" panose="02070309020205020404" pitchFamily="49" charset="0"/>
            </a:endParaRPr>
          </a:p>
        </p:txBody>
      </p:sp>
    </p:spTree>
    <p:extLst>
      <p:ext uri="{BB962C8B-B14F-4D97-AF65-F5344CB8AC3E}">
        <p14:creationId xmlns:p14="http://schemas.microsoft.com/office/powerpoint/2010/main" val="2534283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 y="273050"/>
            <a:ext cx="9677400" cy="6300216"/>
          </a:xfrm>
          <a:prstGeom prst="rect">
            <a:avLst/>
          </a:prstGeom>
          <a:noFill/>
        </p:spPr>
        <p:txBody>
          <a:bodyPr numCol="2" spcCol="457200"/>
          <a:lstStyle/>
          <a:p>
            <a:pPr algn="just" defTabSz="965200">
              <a:defRPr/>
            </a:pPr>
            <a:r>
              <a:rPr lang="en-US" sz="2000" dirty="0" smtClean="0">
                <a:solidFill>
                  <a:srgbClr val="000000"/>
                </a:solidFill>
                <a:latin typeface="Garamond" panose="02020404030301010803" pitchFamily="18" charset="0"/>
                <a:cs typeface="+mn-cs"/>
              </a:rPr>
              <a:t>The Gyroscope System Object</a:t>
            </a:r>
            <a:endParaRPr lang="en-US" sz="2000" dirty="0" smtClean="0">
              <a:solidFill>
                <a:srgbClr val="000000"/>
              </a:solidFill>
              <a:latin typeface="Garamond" panose="02020404030301010803" pitchFamily="18" charset="0"/>
              <a:cs typeface="+mn-cs"/>
            </a:endParaRPr>
          </a:p>
          <a:p>
            <a:pPr algn="just" defTabSz="965200">
              <a:defRPr/>
            </a:pPr>
            <a:endParaRPr lang="en-US" sz="1200" dirty="0">
              <a:solidFill>
                <a:srgbClr val="000000"/>
              </a:solidFill>
              <a:latin typeface="Garamond" panose="02020404030301010803" pitchFamily="18" charset="0"/>
              <a:cs typeface="+mn-cs"/>
            </a:endParaRPr>
          </a:p>
          <a:p>
            <a:pPr lvl="0" defTabSz="965200" eaLnBrk="0" hangingPunct="0"/>
            <a:r>
              <a:rPr lang="en-US" sz="1100" b="0" dirty="0" smtClean="0">
                <a:solidFill>
                  <a:srgbClr val="000000"/>
                </a:solidFill>
                <a:latin typeface="Garamond" pitchFamily="18" charset="0"/>
              </a:rPr>
              <a:t>The </a:t>
            </a:r>
            <a:r>
              <a:rPr lang="en-US" sz="1100" b="0" dirty="0">
                <a:solidFill>
                  <a:srgbClr val="000000"/>
                </a:solidFill>
                <a:latin typeface="Garamond" pitchFamily="18" charset="0"/>
              </a:rPr>
              <a:t>gyroscope driver is implemented as a set of system objects using object-oriented programming methods:</a:t>
            </a:r>
          </a:p>
          <a:p>
            <a:pPr marL="171450" lvl="0" indent="-171450" defTabSz="965200" eaLnBrk="0" hangingPunct="0">
              <a:buFont typeface="Arial" panose="020B0604020202020204" pitchFamily="34" charset="0"/>
              <a:buChar char="•"/>
            </a:pPr>
            <a:r>
              <a:rPr lang="en-US" sz="1100" b="0" dirty="0">
                <a:solidFill>
                  <a:srgbClr val="000000"/>
                </a:solidFill>
                <a:latin typeface="Garamond" pitchFamily="18" charset="0"/>
              </a:rPr>
              <a:t>A base </a:t>
            </a:r>
            <a:r>
              <a:rPr lang="en-US" sz="1100" b="0" dirty="0" err="1" smtClean="0">
                <a:solidFill>
                  <a:srgbClr val="000000"/>
                </a:solidFill>
                <a:latin typeface="Garamond" pitchFamily="18" charset="0"/>
              </a:rPr>
              <a:t>libIIO</a:t>
            </a:r>
            <a:r>
              <a:rPr lang="en-US" sz="1100" b="0" dirty="0" smtClean="0">
                <a:solidFill>
                  <a:srgbClr val="000000"/>
                </a:solidFill>
                <a:latin typeface="Garamond" pitchFamily="18" charset="0"/>
              </a:rPr>
              <a:t> </a:t>
            </a:r>
            <a:r>
              <a:rPr lang="en-US" sz="1100" b="0" dirty="0">
                <a:solidFill>
                  <a:srgbClr val="000000"/>
                </a:solidFill>
                <a:latin typeface="Garamond" pitchFamily="18" charset="0"/>
              </a:rPr>
              <a:t>support class (</a:t>
            </a:r>
            <a:r>
              <a:rPr lang="en-US" sz="1000" b="0" dirty="0" err="1">
                <a:solidFill>
                  <a:srgbClr val="000000"/>
                </a:solidFill>
                <a:cs typeface="Courier New" panose="02070309020205020404" pitchFamily="49" charset="0"/>
              </a:rPr>
              <a:t>libiio.base</a:t>
            </a:r>
            <a:r>
              <a:rPr lang="en-US" sz="1100" b="0" dirty="0">
                <a:solidFill>
                  <a:srgbClr val="000000"/>
                </a:solidFill>
                <a:latin typeface="Garamond" pitchFamily="18" charset="0"/>
              </a:rPr>
              <a:t>) providing common functions for all </a:t>
            </a:r>
            <a:r>
              <a:rPr lang="en-US" sz="1100" b="0" dirty="0" err="1" smtClean="0">
                <a:solidFill>
                  <a:srgbClr val="000000"/>
                </a:solidFill>
                <a:latin typeface="Garamond" pitchFamily="18" charset="0"/>
              </a:rPr>
              <a:t>libIIO</a:t>
            </a:r>
            <a:r>
              <a:rPr lang="en-US" sz="1100" b="0" dirty="0" smtClean="0">
                <a:solidFill>
                  <a:srgbClr val="000000"/>
                </a:solidFill>
                <a:latin typeface="Garamond" pitchFamily="18" charset="0"/>
              </a:rPr>
              <a:t>-based </a:t>
            </a:r>
            <a:r>
              <a:rPr lang="en-US" sz="1100" b="0" dirty="0">
                <a:solidFill>
                  <a:srgbClr val="000000"/>
                </a:solidFill>
                <a:latin typeface="Garamond" pitchFamily="18" charset="0"/>
              </a:rPr>
              <a:t>devices</a:t>
            </a:r>
          </a:p>
          <a:p>
            <a:pPr marL="171450" lvl="0" indent="-171450" defTabSz="965200" eaLnBrk="0" hangingPunct="0">
              <a:buFont typeface="Arial" panose="020B0604020202020204" pitchFamily="34" charset="0"/>
              <a:buChar char="•"/>
            </a:pPr>
            <a:r>
              <a:rPr lang="en-US" sz="1100" b="0" dirty="0">
                <a:solidFill>
                  <a:srgbClr val="000000"/>
                </a:solidFill>
                <a:latin typeface="Garamond" pitchFamily="18" charset="0"/>
              </a:rPr>
              <a:t>A device-specific class (</a:t>
            </a:r>
            <a:r>
              <a:rPr lang="en-US" sz="1000" b="0" dirty="0">
                <a:solidFill>
                  <a:srgbClr val="000000"/>
                </a:solidFill>
                <a:cs typeface="Courier New" panose="02070309020205020404" pitchFamily="49" charset="0"/>
              </a:rPr>
              <a:t>libiio.l3gd20h</a:t>
            </a:r>
            <a:r>
              <a:rPr lang="en-US" sz="1100" b="0" dirty="0">
                <a:solidFill>
                  <a:srgbClr val="000000"/>
                </a:solidFill>
                <a:latin typeface="Garamond" pitchFamily="18" charset="0"/>
              </a:rPr>
              <a:t>) that </a:t>
            </a:r>
            <a:r>
              <a:rPr lang="en-US" sz="1100" b="0" dirty="0" smtClean="0">
                <a:solidFill>
                  <a:srgbClr val="000000"/>
                </a:solidFill>
                <a:latin typeface="Garamond" pitchFamily="18" charset="0"/>
              </a:rPr>
              <a:t>inherits from the base class, and implements </a:t>
            </a:r>
            <a:r>
              <a:rPr lang="en-US" sz="1100" b="0" dirty="0">
                <a:solidFill>
                  <a:srgbClr val="000000"/>
                </a:solidFill>
                <a:latin typeface="Garamond" pitchFamily="18" charset="0"/>
              </a:rPr>
              <a:t>the specific support for the gyroscope</a:t>
            </a: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a:solidFill>
                <a:srgbClr val="000000"/>
              </a:solidFill>
              <a:latin typeface="Garamond" pitchFamily="18" charset="0"/>
              <a:cs typeface="+mn-cs"/>
            </a:endParaRPr>
          </a:p>
          <a:p>
            <a:pPr lvl="0" defTabSz="965200" eaLnBrk="0" hangingPunct="0"/>
            <a:endParaRPr lang="en-US" sz="1100" b="0" dirty="0" smtClean="0">
              <a:solidFill>
                <a:srgbClr val="000000"/>
              </a:solidFill>
              <a:latin typeface="Garamond" pitchFamily="18" charset="0"/>
              <a:cs typeface="+mn-cs"/>
            </a:endParaRPr>
          </a:p>
        </p:txBody>
      </p:sp>
      <p:pic>
        <p:nvPicPr>
          <p:cNvPr id="2" name="Picture 1"/>
          <p:cNvPicPr>
            <a:picLocks noChangeAspect="1"/>
          </p:cNvPicPr>
          <p:nvPr/>
        </p:nvPicPr>
        <p:blipFill>
          <a:blip r:embed="rId3"/>
          <a:stretch>
            <a:fillRect/>
          </a:stretch>
        </p:blipFill>
        <p:spPr>
          <a:xfrm>
            <a:off x="4876800" y="462280"/>
            <a:ext cx="4334108" cy="2438400"/>
          </a:xfrm>
          <a:prstGeom prst="rect">
            <a:avLst/>
          </a:prstGeom>
        </p:spPr>
      </p:pic>
      <p:pic>
        <p:nvPicPr>
          <p:cNvPr id="4" name="Picture 3"/>
          <p:cNvPicPr>
            <a:picLocks noChangeAspect="1"/>
          </p:cNvPicPr>
          <p:nvPr/>
        </p:nvPicPr>
        <p:blipFill>
          <a:blip r:embed="rId4"/>
          <a:stretch>
            <a:fillRect/>
          </a:stretch>
        </p:blipFill>
        <p:spPr>
          <a:xfrm>
            <a:off x="4876800" y="3168650"/>
            <a:ext cx="3843689" cy="2440940"/>
          </a:xfrm>
          <a:prstGeom prst="rect">
            <a:avLst/>
          </a:prstGeom>
        </p:spPr>
      </p:pic>
    </p:spTree>
    <p:extLst>
      <p:ext uri="{BB962C8B-B14F-4D97-AF65-F5344CB8AC3E}">
        <p14:creationId xmlns:p14="http://schemas.microsoft.com/office/powerpoint/2010/main" val="675068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273050"/>
            <a:ext cx="9902952" cy="6300216"/>
          </a:xfrm>
          <a:prstGeom prst="rect">
            <a:avLst/>
          </a:prstGeom>
          <a:noFill/>
        </p:spPr>
        <p:txBody>
          <a:bodyPr numCol="2" spcCol="457200"/>
          <a:lstStyle/>
          <a:p>
            <a:pPr algn="just" defTabSz="965200">
              <a:defRPr/>
            </a:pPr>
            <a:r>
              <a:rPr lang="en-US" sz="2000" dirty="0" smtClean="0">
                <a:solidFill>
                  <a:srgbClr val="000000"/>
                </a:solidFill>
                <a:latin typeface="Garamond" pitchFamily="18" charset="0"/>
                <a:cs typeface="+mn-cs"/>
              </a:rPr>
              <a:t>Learning Outcomes</a:t>
            </a:r>
            <a:endParaRPr lang="en-US" sz="2000" dirty="0">
              <a:solidFill>
                <a:srgbClr val="000000"/>
              </a:solidFill>
              <a:latin typeface="Garamond" pitchFamily="18" charset="0"/>
              <a:cs typeface="+mn-cs"/>
            </a:endParaRPr>
          </a:p>
          <a:p>
            <a:pPr algn="just" defTabSz="965200">
              <a:defRPr/>
            </a:pPr>
            <a:endParaRPr lang="en-US" sz="1200" dirty="0">
              <a:solidFill>
                <a:srgbClr val="000000"/>
              </a:solidFill>
              <a:latin typeface="Times New Roman" panose="02020603050405020304" pitchFamily="18" charset="0"/>
              <a:cs typeface="Times New Roman" panose="02020603050405020304" pitchFamily="18" charset="0"/>
            </a:endParaRPr>
          </a:p>
          <a:p>
            <a:pPr>
              <a:defRPr/>
            </a:pPr>
            <a:r>
              <a:rPr lang="en-US" sz="1200" dirty="0" smtClean="0">
                <a:latin typeface="Garamond" panose="02020404030301010803" pitchFamily="18" charset="0"/>
                <a:cs typeface="Times New Roman" panose="02020603050405020304" pitchFamily="18" charset="0"/>
              </a:rPr>
              <a:t>The attendee will be able to:</a:t>
            </a:r>
          </a:p>
          <a:p>
            <a:pPr>
              <a:defRPr/>
            </a:pPr>
            <a:endParaRPr lang="en-US" sz="1200" b="0" dirty="0">
              <a:latin typeface="Garamond" panose="02020404030301010803" pitchFamily="18" charset="0"/>
              <a:cs typeface="Times New Roman" panose="02020603050405020304" pitchFamily="18" charset="0"/>
            </a:endParaRPr>
          </a:p>
          <a:p>
            <a:pPr marL="171450" indent="-171450">
              <a:buFont typeface="Arial" panose="020B0604020202020204" pitchFamily="34" charset="0"/>
              <a:buChar char="•"/>
              <a:defRPr/>
            </a:pPr>
            <a:r>
              <a:rPr lang="en-US" sz="1200" b="0" dirty="0" smtClean="0">
                <a:latin typeface="Garamond" panose="02020404030301010803" pitchFamily="18" charset="0"/>
                <a:cs typeface="Times New Roman" panose="02020603050405020304" pitchFamily="18" charset="0"/>
              </a:rPr>
              <a:t>Connect to external hardware</a:t>
            </a:r>
            <a:endParaRPr lang="en-US" sz="1200" b="0" dirty="0" smtClean="0">
              <a:latin typeface="Garamond" panose="02020404030301010803" pitchFamily="18" charset="0"/>
              <a:cs typeface="Times New Roman" panose="02020603050405020304" pitchFamily="18" charset="0"/>
            </a:endParaRPr>
          </a:p>
          <a:p>
            <a:pPr marL="171450" indent="-171450">
              <a:buFont typeface="Arial" panose="020B0604020202020204" pitchFamily="34" charset="0"/>
              <a:buChar char="•"/>
              <a:defRPr/>
            </a:pPr>
            <a:r>
              <a:rPr lang="en-US" sz="1200" b="0" dirty="0" smtClean="0">
                <a:latin typeface="Garamond" panose="02020404030301010803" pitchFamily="18" charset="0"/>
                <a:cs typeface="Times New Roman" panose="02020603050405020304" pitchFamily="18" charset="0"/>
              </a:rPr>
              <a:t>Updated Device Trees and Kernels to describe new hardware</a:t>
            </a:r>
          </a:p>
          <a:p>
            <a:pPr marL="171450" indent="-171450">
              <a:buFont typeface="Arial" panose="020B0604020202020204" pitchFamily="34" charset="0"/>
              <a:buChar char="•"/>
              <a:defRPr/>
            </a:pPr>
            <a:r>
              <a:rPr lang="en-US" sz="1200" b="0" dirty="0" smtClean="0">
                <a:latin typeface="Garamond" panose="02020404030301010803" pitchFamily="18" charset="0"/>
                <a:cs typeface="Times New Roman" panose="02020603050405020304" pitchFamily="18" charset="0"/>
              </a:rPr>
              <a:t>Generate new SD card images based on the </a:t>
            </a:r>
            <a:r>
              <a:rPr lang="en-US" sz="1200" b="0" dirty="0" smtClean="0">
                <a:latin typeface="Garamond" panose="02020404030301010803" pitchFamily="18" charset="0"/>
                <a:cs typeface="Times New Roman" panose="02020603050405020304" pitchFamily="18" charset="0"/>
              </a:rPr>
              <a:t>modifications</a:t>
            </a:r>
          </a:p>
          <a:p>
            <a:pPr marL="171450" indent="-171450">
              <a:buFont typeface="Arial" panose="020B0604020202020204" pitchFamily="34" charset="0"/>
              <a:buChar char="•"/>
              <a:defRPr/>
            </a:pPr>
            <a:r>
              <a:rPr lang="en-US" sz="1200" b="0" dirty="0">
                <a:latin typeface="Garamond" panose="02020404030301010803" pitchFamily="18" charset="0"/>
                <a:cs typeface="Times New Roman" panose="02020603050405020304" pitchFamily="18" charset="0"/>
              </a:rPr>
              <a:t>Communicate with hardware from </a:t>
            </a:r>
            <a:r>
              <a:rPr lang="en-US" sz="1200" b="0" dirty="0" smtClean="0">
                <a:latin typeface="Garamond" panose="02020404030301010803" pitchFamily="18" charset="0"/>
                <a:cs typeface="Times New Roman" panose="02020603050405020304" pitchFamily="18" charset="0"/>
              </a:rPr>
              <a:t>MATLAB/Simulink</a:t>
            </a:r>
          </a:p>
          <a:p>
            <a:pPr marL="171450" indent="-171450">
              <a:buFont typeface="Arial" panose="020B0604020202020204" pitchFamily="34" charset="0"/>
              <a:buChar char="•"/>
              <a:defRPr/>
            </a:pPr>
            <a:endParaRPr lang="en-US" sz="1200" b="0" dirty="0">
              <a:latin typeface="Garamond" panose="02020404030301010803" pitchFamily="18" charset="0"/>
              <a:cs typeface="Times New Roman" panose="02020603050405020304" pitchFamily="18" charset="0"/>
            </a:endParaRPr>
          </a:p>
          <a:p>
            <a:pPr>
              <a:defRPr/>
            </a:pPr>
            <a:endParaRPr lang="en-US" sz="1200" b="0" dirty="0" smtClean="0">
              <a:latin typeface="Garamond" panose="02020404030301010803" pitchFamily="18" charset="0"/>
              <a:cs typeface="Times New Roman" panose="02020603050405020304" pitchFamily="18" charset="0"/>
            </a:endParaRPr>
          </a:p>
          <a:p>
            <a:pPr>
              <a:defRPr/>
            </a:pPr>
            <a:r>
              <a:rPr lang="en-US" sz="1200" b="0" dirty="0" smtClean="0">
                <a:latin typeface="Garamond" panose="02020404030301010803" pitchFamily="18" charset="0"/>
                <a:cs typeface="Times New Roman" panose="02020603050405020304" pitchFamily="18" charset="0"/>
              </a:rPr>
              <a:t>To demonstrate the above concepts, we will connect an I2C gyroscope to </a:t>
            </a:r>
            <a:r>
              <a:rPr lang="en-US" sz="1200" b="0" dirty="0" err="1" smtClean="0">
                <a:latin typeface="Garamond" panose="02020404030301010803" pitchFamily="18" charset="0"/>
                <a:cs typeface="Times New Roman" panose="02020603050405020304" pitchFamily="18" charset="0"/>
              </a:rPr>
              <a:t>ZedBoard</a:t>
            </a:r>
            <a:r>
              <a:rPr lang="en-US" sz="1200" b="0" dirty="0" smtClean="0">
                <a:latin typeface="Garamond" panose="02020404030301010803" pitchFamily="18" charset="0"/>
                <a:cs typeface="Times New Roman" panose="02020603050405020304" pitchFamily="18" charset="0"/>
              </a:rPr>
              <a:t>, and connect to it from MATLAB/Simulink.</a:t>
            </a:r>
            <a:endParaRPr lang="en-US" sz="1200" b="0" dirty="0">
              <a:latin typeface="Garamond" panose="02020404030301010803" pitchFamily="18" charset="0"/>
              <a:cs typeface="Times New Roman" panose="02020603050405020304" pitchFamily="18" charset="0"/>
            </a:endParaRPr>
          </a:p>
          <a:p>
            <a:pPr marL="171450" indent="-171450">
              <a:buFont typeface="Arial" panose="020B0604020202020204" pitchFamily="34" charset="0"/>
              <a:buChar char="•"/>
              <a:defRPr/>
            </a:pPr>
            <a:endParaRPr lang="en-US" sz="1200" b="0" dirty="0" smtClean="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791324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 y="273050"/>
            <a:ext cx="9677400" cy="6300216"/>
          </a:xfrm>
          <a:prstGeom prst="rect">
            <a:avLst/>
          </a:prstGeom>
          <a:noFill/>
        </p:spPr>
        <p:txBody>
          <a:bodyPr numCol="2" spcCol="457200"/>
          <a:lstStyle/>
          <a:p>
            <a:pPr algn="just" defTabSz="965200">
              <a:defRPr/>
            </a:pPr>
            <a:r>
              <a:rPr lang="en-US" sz="2000" dirty="0" smtClean="0">
                <a:solidFill>
                  <a:srgbClr val="000000"/>
                </a:solidFill>
                <a:latin typeface="Garamond" pitchFamily="18" charset="0"/>
                <a:cs typeface="+mn-cs"/>
              </a:rPr>
              <a:t>Training Materials</a:t>
            </a:r>
          </a:p>
          <a:p>
            <a:pPr algn="just" defTabSz="965200">
              <a:defRPr/>
            </a:pPr>
            <a:endParaRPr lang="en-US" sz="1200" dirty="0">
              <a:solidFill>
                <a:srgbClr val="000000"/>
              </a:solidFill>
              <a:latin typeface="Garamond" pitchFamily="18" charset="0"/>
              <a:cs typeface="+mn-cs"/>
            </a:endParaRPr>
          </a:p>
          <a:p>
            <a:r>
              <a:rPr lang="en-US" sz="1200" b="0" dirty="0" smtClean="0">
                <a:latin typeface="Garamond" panose="02020404030301010803" pitchFamily="18" charset="0"/>
              </a:rPr>
              <a:t>The </a:t>
            </a:r>
            <a:r>
              <a:rPr lang="en-US" sz="1200" b="0" dirty="0">
                <a:latin typeface="Garamond" panose="02020404030301010803" pitchFamily="18" charset="0"/>
              </a:rPr>
              <a:t>repository includes both </a:t>
            </a:r>
            <a:r>
              <a:rPr lang="en-US" sz="1200" b="0" dirty="0" smtClean="0">
                <a:latin typeface="Garamond" panose="02020404030301010803" pitchFamily="18" charset="0"/>
              </a:rPr>
              <a:t>Buildroot</a:t>
            </a:r>
            <a:r>
              <a:rPr lang="en-US" sz="1200" b="0" baseline="30000" dirty="0" smtClean="0">
                <a:latin typeface="Garamond" panose="02020404030301010803" pitchFamily="18" charset="0"/>
              </a:rPr>
              <a:t>[1]</a:t>
            </a:r>
            <a:r>
              <a:rPr lang="en-US" sz="1200" b="0" dirty="0" smtClean="0">
                <a:latin typeface="Garamond" panose="02020404030301010803" pitchFamily="18" charset="0"/>
              </a:rPr>
              <a:t> </a:t>
            </a:r>
            <a:r>
              <a:rPr lang="en-US" sz="1200" b="0" dirty="0">
                <a:latin typeface="Garamond" panose="02020404030301010803" pitchFamily="18" charset="0"/>
              </a:rPr>
              <a:t>and the </a:t>
            </a:r>
            <a:r>
              <a:rPr lang="en-US" sz="1200" b="0" dirty="0" smtClean="0">
                <a:latin typeface="Garamond" panose="02020404030301010803" pitchFamily="18" charset="0"/>
              </a:rPr>
              <a:t>some Vivado automation (“FSBL</a:t>
            </a:r>
            <a:r>
              <a:rPr lang="en-US" sz="1200" b="0" dirty="0" smtClean="0">
                <a:latin typeface="Garamond" panose="02020404030301010803" pitchFamily="18" charset="0"/>
              </a:rPr>
              <a:t>”)</a:t>
            </a:r>
            <a:r>
              <a:rPr lang="en-US" sz="1200" b="0" dirty="0" smtClean="0">
                <a:latin typeface="Garamond" panose="02020404030301010803" pitchFamily="18" charset="0"/>
              </a:rPr>
              <a:t> </a:t>
            </a:r>
            <a:r>
              <a:rPr lang="en-US" sz="1200" b="0" dirty="0">
                <a:latin typeface="Garamond" panose="02020404030301010803" pitchFamily="18" charset="0"/>
              </a:rPr>
              <a:t>tools used to automate the image generation process. It includes a set of templates to use as starting points for customization, as well as </a:t>
            </a:r>
            <a:r>
              <a:rPr lang="en-US" sz="1200" b="0" i="1" dirty="0">
                <a:latin typeface="Garamond" panose="02020404030301010803" pitchFamily="18" charset="0"/>
                <a:cs typeface="Courier New" panose="02070309020205020404" pitchFamily="49" charset="0"/>
              </a:rPr>
              <a:t>golden</a:t>
            </a:r>
            <a:r>
              <a:rPr lang="en-US" sz="1200" b="0" dirty="0">
                <a:latin typeface="Garamond" panose="02020404030301010803" pitchFamily="18" charset="0"/>
              </a:rPr>
              <a:t> examples that show what the finished modifications look like.</a:t>
            </a:r>
          </a:p>
          <a:p>
            <a:endParaRPr lang="en-US" sz="1200" b="0" dirty="0">
              <a:latin typeface="Garamond" panose="02020404030301010803" pitchFamily="18" charset="0"/>
            </a:endParaRPr>
          </a:p>
          <a:p>
            <a:r>
              <a:rPr lang="en-US" sz="1200" b="0" dirty="0">
                <a:latin typeface="Garamond" panose="02020404030301010803" pitchFamily="18" charset="0"/>
              </a:rPr>
              <a:t>Throughout this tutorial, we will refer to a </a:t>
            </a:r>
            <a:r>
              <a:rPr lang="en-US" sz="1200" b="0" i="1" dirty="0">
                <a:latin typeface="Garamond" panose="02020404030301010803" pitchFamily="18" charset="0"/>
                <a:cs typeface="Courier New" panose="02070309020205020404" pitchFamily="49" charset="0"/>
              </a:rPr>
              <a:t>working</a:t>
            </a:r>
            <a:r>
              <a:rPr lang="en-US" sz="1200" b="0" dirty="0">
                <a:latin typeface="Garamond" panose="02020404030301010803" pitchFamily="18" charset="0"/>
              </a:rPr>
              <a:t> folder. This should be a copy of the </a:t>
            </a:r>
            <a:r>
              <a:rPr lang="en-US" sz="1200" b="0" i="1" dirty="0">
                <a:latin typeface="Garamond" panose="02020404030301010803" pitchFamily="18" charset="0"/>
                <a:cs typeface="Courier New" panose="02070309020205020404" pitchFamily="49" charset="0"/>
              </a:rPr>
              <a:t>template</a:t>
            </a:r>
            <a:r>
              <a:rPr lang="en-US" sz="1200" b="0" dirty="0">
                <a:latin typeface="Garamond" panose="02020404030301010803" pitchFamily="18" charset="0"/>
              </a:rPr>
              <a:t> folder made at the same level of the hierarchy. </a:t>
            </a:r>
            <a:endParaRPr lang="en-US" sz="1200" b="0" dirty="0" smtClean="0">
              <a:latin typeface="Garamond" panose="02020404030301010803" pitchFamily="18" charset="0"/>
            </a:endParaRPr>
          </a:p>
          <a:p>
            <a:r>
              <a:rPr lang="en-US" sz="1200" b="0" dirty="0" smtClean="0">
                <a:latin typeface="Garamond" panose="02020404030301010803" pitchFamily="18" charset="0"/>
              </a:rPr>
              <a:t> </a:t>
            </a:r>
            <a:endParaRPr lang="en-US" sz="1200" b="0" dirty="0">
              <a:latin typeface="Garamond" panose="02020404030301010803" pitchFamily="18" charset="0"/>
            </a:endParaRPr>
          </a:p>
          <a:p>
            <a:r>
              <a:rPr lang="en-US" sz="1200" b="0" dirty="0" smtClean="0">
                <a:latin typeface="Garamond" panose="02020404030301010803" pitchFamily="18" charset="0"/>
              </a:rPr>
              <a:t>For example:</a:t>
            </a:r>
            <a:endParaRPr lang="en-US" sz="1200" b="0" dirty="0">
              <a:latin typeface="Garamond" panose="02020404030301010803" pitchFamily="18" charset="0"/>
            </a:endParaRPr>
          </a:p>
          <a:p>
            <a:r>
              <a:rPr lang="en-US" sz="1200" b="0" dirty="0" err="1">
                <a:latin typeface="Garamond" panose="02020404030301010803" pitchFamily="18" charset="0"/>
                <a:cs typeface="Courier New" panose="02070309020205020404" pitchFamily="49" charset="0"/>
              </a:rPr>
              <a:t>vivado</a:t>
            </a:r>
            <a:r>
              <a:rPr lang="en-US" sz="1200" b="0" dirty="0">
                <a:latin typeface="Garamond" panose="02020404030301010803" pitchFamily="18" charset="0"/>
                <a:cs typeface="Courier New" panose="02070309020205020404" pitchFamily="49" charset="0"/>
              </a:rPr>
              <a:t>/ </a:t>
            </a:r>
          </a:p>
          <a:p>
            <a:r>
              <a:rPr lang="en-US" sz="1200" b="0" dirty="0">
                <a:latin typeface="Garamond" panose="02020404030301010803" pitchFamily="18" charset="0"/>
                <a:cs typeface="Courier New" panose="02070309020205020404" pitchFamily="49" charset="0"/>
              </a:rPr>
              <a:t>    golden/</a:t>
            </a:r>
          </a:p>
          <a:p>
            <a:r>
              <a:rPr lang="en-US" sz="1200" b="0" dirty="0">
                <a:latin typeface="Garamond" panose="02020404030301010803" pitchFamily="18" charset="0"/>
                <a:cs typeface="Courier New" panose="02070309020205020404" pitchFamily="49" charset="0"/>
              </a:rPr>
              <a:t>    template/</a:t>
            </a:r>
          </a:p>
          <a:p>
            <a:r>
              <a:rPr lang="en-US" sz="1200" b="0" dirty="0">
                <a:latin typeface="Garamond" panose="02020404030301010803" pitchFamily="18" charset="0"/>
                <a:cs typeface="Courier New" panose="02070309020205020404" pitchFamily="49" charset="0"/>
              </a:rPr>
              <a:t>    working/ </a:t>
            </a:r>
            <a:r>
              <a:rPr lang="en-US" sz="1200" b="0" dirty="0">
                <a:latin typeface="Garamond" panose="02020404030301010803" pitchFamily="18" charset="0"/>
                <a:cs typeface="Courier New" panose="02070309020205020404" pitchFamily="49" charset="0"/>
                <a:sym typeface="Wingdings" panose="05000000000000000000" pitchFamily="2" charset="2"/>
              </a:rPr>
              <a:t> The </a:t>
            </a:r>
            <a:r>
              <a:rPr lang="en-US" sz="1200" b="0" i="1" dirty="0">
                <a:latin typeface="Garamond" panose="02020404030301010803" pitchFamily="18" charset="0"/>
                <a:cs typeface="Courier New" panose="02070309020205020404" pitchFamily="49" charset="0"/>
                <a:sym typeface="Wingdings" panose="05000000000000000000" pitchFamily="2" charset="2"/>
              </a:rPr>
              <a:t>working</a:t>
            </a:r>
            <a:r>
              <a:rPr lang="en-US" sz="1200" b="0" dirty="0">
                <a:latin typeface="Garamond" panose="02020404030301010803" pitchFamily="18" charset="0"/>
                <a:cs typeface="Courier New" panose="02070309020205020404" pitchFamily="49" charset="0"/>
                <a:sym typeface="Wingdings" panose="05000000000000000000" pitchFamily="2" charset="2"/>
              </a:rPr>
              <a:t> folder</a:t>
            </a:r>
          </a:p>
          <a:p>
            <a:endParaRPr lang="en-US" sz="1200" b="0" dirty="0" smtClean="0">
              <a:latin typeface="Garamond" panose="02020404030301010803" pitchFamily="18" charset="0"/>
              <a:cs typeface="Courier New" panose="02070309020205020404" pitchFamily="49" charset="0"/>
              <a:sym typeface="Wingdings" panose="05000000000000000000" pitchFamily="2" charset="2"/>
            </a:endParaRPr>
          </a:p>
          <a:p>
            <a:endParaRPr lang="en-US" sz="1200" b="0" dirty="0">
              <a:latin typeface="Garamond" panose="02020404030301010803" pitchFamily="18" charset="0"/>
              <a:cs typeface="Courier New" panose="02070309020205020404" pitchFamily="49" charset="0"/>
              <a:sym typeface="Wingdings" panose="05000000000000000000" pitchFamily="2" charset="2"/>
            </a:endParaRPr>
          </a:p>
          <a:p>
            <a:endParaRPr lang="en-US" sz="1200" b="0" dirty="0" smtClean="0">
              <a:latin typeface="Garamond" panose="02020404030301010803" pitchFamily="18" charset="0"/>
              <a:cs typeface="Courier New" panose="02070309020205020404" pitchFamily="49" charset="0"/>
              <a:sym typeface="Wingdings" panose="05000000000000000000" pitchFamily="2" charset="2"/>
            </a:endParaRPr>
          </a:p>
          <a:p>
            <a:endParaRPr lang="en-US" sz="1200" b="0" dirty="0">
              <a:latin typeface="Garamond" panose="02020404030301010803" pitchFamily="18" charset="0"/>
              <a:cs typeface="Courier New" panose="02070309020205020404" pitchFamily="49" charset="0"/>
              <a:sym typeface="Wingdings" panose="05000000000000000000" pitchFamily="2" charset="2"/>
            </a:endParaRPr>
          </a:p>
          <a:p>
            <a:endParaRPr lang="en-US" sz="1200" b="0" dirty="0" smtClean="0">
              <a:latin typeface="Garamond" panose="02020404030301010803" pitchFamily="18" charset="0"/>
              <a:cs typeface="Courier New" panose="02070309020205020404" pitchFamily="49" charset="0"/>
              <a:sym typeface="Wingdings" panose="05000000000000000000" pitchFamily="2" charset="2"/>
            </a:endParaRPr>
          </a:p>
          <a:p>
            <a:endParaRPr lang="en-US" sz="1200" b="0" dirty="0">
              <a:latin typeface="Garamond" panose="02020404030301010803" pitchFamily="18" charset="0"/>
              <a:cs typeface="Courier New" panose="02070309020205020404" pitchFamily="49" charset="0"/>
              <a:sym typeface="Wingdings" panose="05000000000000000000" pitchFamily="2" charset="2"/>
            </a:endParaRPr>
          </a:p>
          <a:p>
            <a:endParaRPr lang="en-US" sz="1200" b="0" dirty="0" smtClean="0">
              <a:latin typeface="Garamond" panose="02020404030301010803" pitchFamily="18" charset="0"/>
              <a:cs typeface="Courier New" panose="02070309020205020404" pitchFamily="49" charset="0"/>
              <a:sym typeface="Wingdings" panose="05000000000000000000" pitchFamily="2" charset="2"/>
            </a:endParaRPr>
          </a:p>
          <a:p>
            <a:endParaRPr lang="en-US" sz="1200" b="0" dirty="0">
              <a:latin typeface="Garamond" panose="02020404030301010803" pitchFamily="18" charset="0"/>
              <a:cs typeface="Courier New" panose="02070309020205020404" pitchFamily="49" charset="0"/>
              <a:sym typeface="Wingdings" panose="05000000000000000000" pitchFamily="2" charset="2"/>
            </a:endParaRPr>
          </a:p>
          <a:p>
            <a:endParaRPr lang="en-US" sz="1200" b="0" dirty="0" smtClean="0">
              <a:latin typeface="Garamond" panose="02020404030301010803" pitchFamily="18" charset="0"/>
              <a:cs typeface="Courier New" panose="02070309020205020404" pitchFamily="49" charset="0"/>
              <a:sym typeface="Wingdings" panose="05000000000000000000" pitchFamily="2" charset="2"/>
            </a:endParaRPr>
          </a:p>
          <a:p>
            <a:endParaRPr lang="en-US" sz="1200" b="0" dirty="0">
              <a:latin typeface="Garamond" panose="02020404030301010803" pitchFamily="18" charset="0"/>
              <a:cs typeface="Courier New" panose="02070309020205020404" pitchFamily="49" charset="0"/>
              <a:sym typeface="Wingdings" panose="05000000000000000000" pitchFamily="2" charset="2"/>
            </a:endParaRPr>
          </a:p>
          <a:p>
            <a:endParaRPr lang="en-US" sz="1200" b="0" dirty="0" smtClean="0">
              <a:latin typeface="Garamond" panose="02020404030301010803" pitchFamily="18" charset="0"/>
              <a:cs typeface="Courier New" panose="02070309020205020404" pitchFamily="49" charset="0"/>
              <a:sym typeface="Wingdings" panose="05000000000000000000" pitchFamily="2" charset="2"/>
            </a:endParaRPr>
          </a:p>
          <a:p>
            <a:endParaRPr lang="en-US" sz="1200" b="0" dirty="0">
              <a:latin typeface="Garamond" panose="02020404030301010803" pitchFamily="18" charset="0"/>
              <a:cs typeface="Courier New" panose="02070309020205020404" pitchFamily="49" charset="0"/>
              <a:sym typeface="Wingdings" panose="05000000000000000000" pitchFamily="2" charset="2"/>
            </a:endParaRPr>
          </a:p>
          <a:p>
            <a:endParaRPr lang="en-US" sz="1200" b="0" dirty="0" smtClean="0">
              <a:latin typeface="Garamond" panose="02020404030301010803" pitchFamily="18" charset="0"/>
              <a:cs typeface="Courier New" panose="02070309020205020404" pitchFamily="49" charset="0"/>
              <a:sym typeface="Wingdings" panose="05000000000000000000" pitchFamily="2" charset="2"/>
            </a:endParaRPr>
          </a:p>
          <a:p>
            <a:endParaRPr lang="en-US" sz="1200" b="0" dirty="0">
              <a:latin typeface="Garamond" panose="02020404030301010803" pitchFamily="18" charset="0"/>
              <a:cs typeface="Courier New" panose="02070309020205020404" pitchFamily="49" charset="0"/>
              <a:sym typeface="Wingdings" panose="05000000000000000000" pitchFamily="2" charset="2"/>
            </a:endParaRPr>
          </a:p>
          <a:p>
            <a:endParaRPr lang="en-US" sz="1200" b="0" dirty="0" smtClean="0">
              <a:latin typeface="Garamond" panose="02020404030301010803" pitchFamily="18" charset="0"/>
              <a:cs typeface="Courier New" panose="02070309020205020404" pitchFamily="49" charset="0"/>
              <a:sym typeface="Wingdings" panose="05000000000000000000" pitchFamily="2" charset="2"/>
            </a:endParaRPr>
          </a:p>
          <a:p>
            <a:endParaRPr lang="en-US" sz="1200" b="0" dirty="0">
              <a:latin typeface="Garamond" panose="02020404030301010803" pitchFamily="18" charset="0"/>
              <a:cs typeface="Courier New" panose="02070309020205020404" pitchFamily="49" charset="0"/>
              <a:sym typeface="Wingdings" panose="05000000000000000000" pitchFamily="2" charset="2"/>
            </a:endParaRPr>
          </a:p>
          <a:p>
            <a:endParaRPr lang="en-US" sz="1200" b="0" dirty="0">
              <a:latin typeface="Garamond" panose="02020404030301010803" pitchFamily="18" charset="0"/>
              <a:cs typeface="Courier New" panose="02070309020205020404" pitchFamily="49" charset="0"/>
              <a:sym typeface="Wingdings" panose="05000000000000000000" pitchFamily="2" charset="2"/>
            </a:endParaRPr>
          </a:p>
          <a:p>
            <a:endParaRPr lang="en-US" sz="1200" b="0" dirty="0" smtClean="0">
              <a:latin typeface="Garamond" panose="02020404030301010803" pitchFamily="18" charset="0"/>
              <a:cs typeface="Courier New" panose="02070309020205020404" pitchFamily="49" charset="0"/>
              <a:sym typeface="Wingdings" panose="05000000000000000000" pitchFamily="2" charset="2"/>
            </a:endParaRPr>
          </a:p>
          <a:p>
            <a:endParaRPr lang="en-US" sz="1200" b="0" dirty="0">
              <a:latin typeface="Garamond" panose="02020404030301010803" pitchFamily="18" charset="0"/>
              <a:cs typeface="Courier New" panose="02070309020205020404" pitchFamily="49" charset="0"/>
              <a:sym typeface="Wingdings" panose="05000000000000000000" pitchFamily="2" charset="2"/>
            </a:endParaRPr>
          </a:p>
          <a:p>
            <a:endParaRPr lang="en-US" sz="1200" b="0" dirty="0" smtClean="0">
              <a:latin typeface="Garamond" panose="02020404030301010803" pitchFamily="18" charset="0"/>
              <a:cs typeface="Courier New" panose="02070309020205020404" pitchFamily="49" charset="0"/>
              <a:sym typeface="Wingdings" panose="05000000000000000000" pitchFamily="2" charset="2"/>
            </a:endParaRPr>
          </a:p>
          <a:p>
            <a:endParaRPr lang="en-US" sz="1200" b="0" dirty="0">
              <a:latin typeface="Garamond" panose="02020404030301010803" pitchFamily="18" charset="0"/>
              <a:cs typeface="Courier New" panose="02070309020205020404" pitchFamily="49" charset="0"/>
              <a:sym typeface="Wingdings" panose="05000000000000000000" pitchFamily="2" charset="2"/>
            </a:endParaRPr>
          </a:p>
          <a:p>
            <a:r>
              <a:rPr lang="en-US" sz="1200" b="0" dirty="0" smtClean="0">
                <a:latin typeface="Garamond" panose="02020404030301010803" pitchFamily="18" charset="0"/>
                <a:cs typeface="Courier New" panose="02070309020205020404" pitchFamily="49" charset="0"/>
                <a:sym typeface="Wingdings" panose="05000000000000000000" pitchFamily="2" charset="2"/>
              </a:rPr>
              <a:t>We </a:t>
            </a:r>
            <a:r>
              <a:rPr lang="en-US" sz="1200" b="0" dirty="0">
                <a:latin typeface="Garamond" panose="02020404030301010803" pitchFamily="18" charset="0"/>
                <a:cs typeface="Courier New" panose="02070309020205020404" pitchFamily="49" charset="0"/>
                <a:sym typeface="Wingdings" panose="05000000000000000000" pitchFamily="2" charset="2"/>
              </a:rPr>
              <a:t>will use one working folder for the Vivado portion of the build, and one working folder </a:t>
            </a:r>
            <a:r>
              <a:rPr lang="en-US" sz="1200" b="0" dirty="0" smtClean="0">
                <a:latin typeface="Garamond" panose="02020404030301010803" pitchFamily="18" charset="0"/>
                <a:cs typeface="Courier New" panose="02070309020205020404" pitchFamily="49" charset="0"/>
                <a:sym typeface="Wingdings" panose="05000000000000000000" pitchFamily="2" charset="2"/>
              </a:rPr>
              <a:t>(under the </a:t>
            </a:r>
            <a:r>
              <a:rPr lang="en-US" sz="1200" b="0" dirty="0" err="1" smtClean="0">
                <a:latin typeface="Garamond" panose="02020404030301010803" pitchFamily="18" charset="0"/>
                <a:cs typeface="Courier New" panose="02070309020205020404" pitchFamily="49" charset="0"/>
                <a:sym typeface="Wingdings" panose="05000000000000000000" pitchFamily="2" charset="2"/>
              </a:rPr>
              <a:t>sdcard</a:t>
            </a:r>
            <a:r>
              <a:rPr lang="en-US" sz="1200" b="0" dirty="0" smtClean="0">
                <a:latin typeface="Garamond" panose="02020404030301010803" pitchFamily="18" charset="0"/>
                <a:cs typeface="Courier New" panose="02070309020205020404" pitchFamily="49" charset="0"/>
                <a:sym typeface="Wingdings" panose="05000000000000000000" pitchFamily="2" charset="2"/>
              </a:rPr>
              <a:t> directory) for </a:t>
            </a:r>
            <a:r>
              <a:rPr lang="en-US" sz="1200" b="0" dirty="0">
                <a:latin typeface="Garamond" panose="02020404030301010803" pitchFamily="18" charset="0"/>
                <a:cs typeface="Courier New" panose="02070309020205020404" pitchFamily="49" charset="0"/>
                <a:sym typeface="Wingdings" panose="05000000000000000000" pitchFamily="2" charset="2"/>
              </a:rPr>
              <a:t>the Buildroot portion (</a:t>
            </a:r>
            <a:r>
              <a:rPr lang="en-US" sz="1200" b="0" dirty="0" err="1">
                <a:latin typeface="Garamond" panose="02020404030301010803" pitchFamily="18" charset="0"/>
                <a:cs typeface="Courier New" panose="02070309020205020404" pitchFamily="49" charset="0"/>
                <a:sym typeface="Wingdings" panose="05000000000000000000" pitchFamily="2" charset="2"/>
              </a:rPr>
              <a:t>devicetree</a:t>
            </a:r>
            <a:r>
              <a:rPr lang="en-US" sz="1200" b="0" dirty="0">
                <a:latin typeface="Garamond" panose="02020404030301010803" pitchFamily="18" charset="0"/>
                <a:cs typeface="Courier New" panose="02070309020205020404" pitchFamily="49" charset="0"/>
                <a:sym typeface="Wingdings" panose="05000000000000000000" pitchFamily="2" charset="2"/>
              </a:rPr>
              <a:t>, kernel configuration, Buildroot configuration).</a:t>
            </a:r>
            <a:endParaRPr lang="en-US" sz="1200" b="0" dirty="0">
              <a:latin typeface="Garamond" panose="02020404030301010803" pitchFamily="18" charset="0"/>
              <a:cs typeface="Courier New" panose="02070309020205020404" pitchFamily="49" charset="0"/>
            </a:endParaRPr>
          </a:p>
          <a:p>
            <a:pPr algn="just" defTabSz="965200">
              <a:defRPr/>
            </a:pPr>
            <a:endParaRPr lang="en-US" sz="1200" dirty="0">
              <a:solidFill>
                <a:srgbClr val="000000"/>
              </a:solidFill>
              <a:latin typeface="Garamond" pitchFamily="18" charset="0"/>
              <a:cs typeface="+mn-cs"/>
            </a:endParaRPr>
          </a:p>
          <a:p>
            <a:pPr algn="just" defTabSz="965200">
              <a:defRPr/>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03334" y="5803825"/>
            <a:ext cx="7924800" cy="430887"/>
          </a:xfrm>
          <a:prstGeom prst="rect">
            <a:avLst/>
          </a:prstGeom>
          <a:noFill/>
        </p:spPr>
        <p:txBody>
          <a:bodyPr wrap="square" rtlCol="0">
            <a:spAutoFit/>
          </a:bodyPr>
          <a:lstStyle/>
          <a:p>
            <a:r>
              <a:rPr lang="en-US" sz="1100" dirty="0" smtClean="0">
                <a:cs typeface="Courier New" panose="02070309020205020404" pitchFamily="49" charset="0"/>
              </a:rPr>
              <a:t>[1]: </a:t>
            </a:r>
            <a:r>
              <a:rPr lang="en-US" sz="1100" dirty="0">
                <a:cs typeface="Courier New" panose="02070309020205020404" pitchFamily="49" charset="0"/>
                <a:hlinkClick r:id="rId3"/>
              </a:rPr>
              <a:t>https://github.com/mfornero/buildroot/</a:t>
            </a:r>
            <a:r>
              <a:rPr lang="en-US" sz="1100" dirty="0" smtClean="0">
                <a:cs typeface="Courier New" panose="02070309020205020404" pitchFamily="49" charset="0"/>
              </a:rPr>
              <a:t> </a:t>
            </a:r>
          </a:p>
          <a:p>
            <a:endParaRPr lang="en-US" sz="1100" dirty="0">
              <a:latin typeface="Garamond" panose="02020404030301010803" pitchFamily="18" charset="0"/>
            </a:endParaRPr>
          </a:p>
        </p:txBody>
      </p:sp>
      <p:sp>
        <p:nvSpPr>
          <p:cNvPr id="7" name="TextBox 6"/>
          <p:cNvSpPr txBox="1"/>
          <p:nvPr/>
        </p:nvSpPr>
        <p:spPr>
          <a:xfrm>
            <a:off x="2362200" y="3321050"/>
            <a:ext cx="6477000" cy="1938992"/>
          </a:xfrm>
          <a:prstGeom prst="rect">
            <a:avLst/>
          </a:prstGeom>
          <a:noFill/>
        </p:spPr>
        <p:txBody>
          <a:bodyPr wrap="square" rtlCol="0">
            <a:spAutoFit/>
          </a:bodyPr>
          <a:lstStyle/>
          <a:p>
            <a:r>
              <a:rPr lang="en-US" sz="1200" dirty="0" err="1">
                <a:cs typeface="Courier New" panose="02070309020205020404" pitchFamily="49" charset="0"/>
              </a:rPr>
              <a:t>fsbl</a:t>
            </a:r>
            <a:r>
              <a:rPr lang="en-US" sz="1200" dirty="0">
                <a:cs typeface="Courier New" panose="02070309020205020404" pitchFamily="49" charset="0"/>
              </a:rPr>
              <a:t>/               &lt;-- The FSBL tools</a:t>
            </a:r>
          </a:p>
          <a:p>
            <a:r>
              <a:rPr lang="en-US" sz="1200" dirty="0" err="1">
                <a:cs typeface="Courier New" panose="02070309020205020404" pitchFamily="49" charset="0"/>
              </a:rPr>
              <a:t>buildroot</a:t>
            </a:r>
            <a:r>
              <a:rPr lang="en-US" sz="1200" dirty="0">
                <a:cs typeface="Courier New" panose="02070309020205020404" pitchFamily="49" charset="0"/>
              </a:rPr>
              <a:t>/          &lt;-- The </a:t>
            </a:r>
            <a:r>
              <a:rPr lang="en-US" sz="1200" dirty="0" err="1">
                <a:cs typeface="Courier New" panose="02070309020205020404" pitchFamily="49" charset="0"/>
              </a:rPr>
              <a:t>buildroot</a:t>
            </a:r>
            <a:r>
              <a:rPr lang="en-US" sz="1200" dirty="0">
                <a:cs typeface="Courier New" panose="02070309020205020404" pitchFamily="49" charset="0"/>
              </a:rPr>
              <a:t> tools</a:t>
            </a:r>
          </a:p>
          <a:p>
            <a:r>
              <a:rPr lang="en-US" sz="1200" dirty="0" err="1">
                <a:cs typeface="Courier New" panose="02070309020205020404" pitchFamily="49" charset="0"/>
              </a:rPr>
              <a:t>hdlbsp</a:t>
            </a:r>
            <a:r>
              <a:rPr lang="en-US" sz="1200" dirty="0">
                <a:cs typeface="Courier New" panose="02070309020205020404" pitchFamily="49" charset="0"/>
              </a:rPr>
              <a:t>/		</a:t>
            </a:r>
            <a:r>
              <a:rPr lang="en-US" sz="1200" dirty="0" smtClean="0">
                <a:cs typeface="Courier New" panose="02070309020205020404" pitchFamily="49" charset="0"/>
              </a:rPr>
              <a:t>&lt;-- </a:t>
            </a:r>
            <a:r>
              <a:rPr lang="en-US" sz="1200" dirty="0">
                <a:cs typeface="Courier New" panose="02070309020205020404" pitchFamily="49" charset="0"/>
              </a:rPr>
              <a:t>Helper functions for programming SD card</a:t>
            </a:r>
          </a:p>
          <a:p>
            <a:r>
              <a:rPr lang="en-US" sz="1200" dirty="0" err="1">
                <a:cs typeface="Courier New" panose="02070309020205020404" pitchFamily="49" charset="0"/>
              </a:rPr>
              <a:t>matlab</a:t>
            </a:r>
            <a:r>
              <a:rPr lang="en-US" sz="1200" dirty="0">
                <a:cs typeface="Courier New" panose="02070309020205020404" pitchFamily="49" charset="0"/>
              </a:rPr>
              <a:t>/		</a:t>
            </a:r>
            <a:r>
              <a:rPr lang="en-US" sz="1200" dirty="0" smtClean="0">
                <a:cs typeface="Courier New" panose="02070309020205020404" pitchFamily="49" charset="0"/>
                <a:sym typeface="Wingdings" panose="05000000000000000000" pitchFamily="2" charset="2"/>
              </a:rPr>
              <a:t>&lt;-- </a:t>
            </a:r>
            <a:r>
              <a:rPr lang="en-US" sz="1200" dirty="0">
                <a:cs typeface="Courier New" panose="02070309020205020404" pitchFamily="49" charset="0"/>
                <a:sym typeface="Wingdings" panose="05000000000000000000" pitchFamily="2" charset="2"/>
              </a:rPr>
              <a:t>MATLAB examples and tools</a:t>
            </a:r>
            <a:endParaRPr lang="en-US" sz="1200" dirty="0">
              <a:cs typeface="Courier New" panose="02070309020205020404" pitchFamily="49" charset="0"/>
            </a:endParaRPr>
          </a:p>
          <a:p>
            <a:r>
              <a:rPr lang="en-US" sz="1200" dirty="0" err="1">
                <a:cs typeface="Courier New" panose="02070309020205020404" pitchFamily="49" charset="0"/>
              </a:rPr>
              <a:t>vivado</a:t>
            </a:r>
            <a:r>
              <a:rPr lang="en-US" sz="1200" dirty="0">
                <a:cs typeface="Courier New" panose="02070309020205020404" pitchFamily="49" charset="0"/>
              </a:rPr>
              <a:t>/             &lt;-- Vivado content</a:t>
            </a:r>
          </a:p>
          <a:p>
            <a:r>
              <a:rPr lang="en-US" sz="1200" dirty="0">
                <a:cs typeface="Courier New" panose="02070309020205020404" pitchFamily="49" charset="0"/>
              </a:rPr>
              <a:t>    golden/         &lt;-- The final version of the Vivado project</a:t>
            </a:r>
          </a:p>
          <a:p>
            <a:r>
              <a:rPr lang="en-US" sz="1200" dirty="0">
                <a:cs typeface="Courier New" panose="02070309020205020404" pitchFamily="49" charset="0"/>
              </a:rPr>
              <a:t>    template/       &lt;-- A starting point for the Vivado project</a:t>
            </a:r>
          </a:p>
          <a:p>
            <a:r>
              <a:rPr lang="en-US" sz="1200" dirty="0" err="1">
                <a:cs typeface="Courier New" panose="02070309020205020404" pitchFamily="49" charset="0"/>
              </a:rPr>
              <a:t>sdcard</a:t>
            </a:r>
            <a:r>
              <a:rPr lang="en-US" sz="1200" dirty="0">
                <a:cs typeface="Courier New" panose="02070309020205020404" pitchFamily="49" charset="0"/>
              </a:rPr>
              <a:t>/             &lt;-- SD Card content</a:t>
            </a:r>
          </a:p>
          <a:p>
            <a:r>
              <a:rPr lang="en-US" sz="1200" dirty="0">
                <a:cs typeface="Courier New" panose="02070309020205020404" pitchFamily="49" charset="0"/>
              </a:rPr>
              <a:t>    golden/         &lt;-- The final version of the SD card project</a:t>
            </a:r>
          </a:p>
          <a:p>
            <a:r>
              <a:rPr lang="en-US" sz="1200" dirty="0">
                <a:cs typeface="Courier New" panose="02070309020205020404" pitchFamily="49" charset="0"/>
              </a:rPr>
              <a:t>    template/       &lt;-- A starting point for the SD card project</a:t>
            </a:r>
            <a:endParaRPr lang="en-US" sz="1200" dirty="0">
              <a:cs typeface="Courier New" panose="02070309020205020404" pitchFamily="49" charset="0"/>
            </a:endParaRPr>
          </a:p>
        </p:txBody>
      </p:sp>
    </p:spTree>
    <p:extLst>
      <p:ext uri="{BB962C8B-B14F-4D97-AF65-F5344CB8AC3E}">
        <p14:creationId xmlns:p14="http://schemas.microsoft.com/office/powerpoint/2010/main" val="2468127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273050"/>
            <a:ext cx="9902952" cy="6300216"/>
          </a:xfrm>
          <a:prstGeom prst="rect">
            <a:avLst/>
          </a:prstGeom>
          <a:noFill/>
        </p:spPr>
        <p:txBody>
          <a:bodyPr numCol="2" spcCol="457200"/>
          <a:lstStyle/>
          <a:p>
            <a:pPr algn="just" defTabSz="965200">
              <a:defRPr/>
            </a:pPr>
            <a:r>
              <a:rPr lang="en-US" sz="2000" dirty="0" smtClean="0">
                <a:solidFill>
                  <a:srgbClr val="000000"/>
                </a:solidFill>
                <a:latin typeface="Garamond" panose="02020404030301010803" pitchFamily="18" charset="0"/>
                <a:cs typeface="+mn-cs"/>
              </a:rPr>
              <a:t>Starting with the Base </a:t>
            </a:r>
            <a:r>
              <a:rPr lang="en-US" sz="2000" dirty="0" err="1" smtClean="0">
                <a:solidFill>
                  <a:srgbClr val="000000"/>
                </a:solidFill>
                <a:latin typeface="Garamond" panose="02020404030301010803" pitchFamily="18" charset="0"/>
                <a:cs typeface="+mn-cs"/>
              </a:rPr>
              <a:t>Vivado</a:t>
            </a:r>
            <a:r>
              <a:rPr lang="en-US" sz="2000" dirty="0" smtClean="0">
                <a:solidFill>
                  <a:srgbClr val="000000"/>
                </a:solidFill>
                <a:latin typeface="Garamond" pitchFamily="18" charset="0"/>
                <a:cs typeface="+mn-cs"/>
              </a:rPr>
              <a:t> Project</a:t>
            </a:r>
          </a:p>
          <a:p>
            <a:pPr algn="just" defTabSz="965200">
              <a:defRPr/>
            </a:pPr>
            <a:endParaRPr lang="en-US" sz="1200" dirty="0" smtClean="0">
              <a:solidFill>
                <a:srgbClr val="000000"/>
              </a:solidFill>
              <a:latin typeface="Garamond" pitchFamily="18" charset="0"/>
              <a:cs typeface="+mn-cs"/>
            </a:endParaRPr>
          </a:p>
          <a:p>
            <a:r>
              <a:rPr lang="en-US" sz="1200" b="0" dirty="0">
                <a:latin typeface="Garamond" panose="02020404030301010803" pitchFamily="18" charset="0"/>
              </a:rPr>
              <a:t>To generate the base Vivado project, the </a:t>
            </a:r>
            <a:r>
              <a:rPr lang="en-US" sz="1200" b="0" dirty="0" smtClean="0">
                <a:latin typeface="Garamond" panose="02020404030301010803" pitchFamily="18" charset="0"/>
              </a:rPr>
              <a:t>Vivado FSBL </a:t>
            </a:r>
            <a:r>
              <a:rPr lang="en-US" sz="1200" b="0" dirty="0">
                <a:latin typeface="Garamond" panose="02020404030301010803" pitchFamily="18" charset="0"/>
              </a:rPr>
              <a:t>tool can be used. The base projects for each of the supported boards can be found at:</a:t>
            </a:r>
          </a:p>
          <a:p>
            <a:endParaRPr lang="en-US" sz="1200" b="0" dirty="0">
              <a:latin typeface="Garamond" panose="02020404030301010803" pitchFamily="18" charset="0"/>
            </a:endParaRPr>
          </a:p>
          <a:p>
            <a:r>
              <a:rPr lang="en-US" sz="1200" b="0" dirty="0" err="1">
                <a:cs typeface="Courier New" panose="02070309020205020404" pitchFamily="49" charset="0"/>
              </a:rPr>
              <a:t>fsbl</a:t>
            </a:r>
            <a:r>
              <a:rPr lang="en-US" sz="1200" b="0" dirty="0">
                <a:cs typeface="Courier New" panose="02070309020205020404" pitchFamily="49" charset="0"/>
              </a:rPr>
              <a:t>/projects/base/&lt;board name&gt;</a:t>
            </a:r>
          </a:p>
          <a:p>
            <a:endParaRPr lang="en-US" sz="1200" b="0" dirty="0">
              <a:latin typeface="Garamond" panose="02020404030301010803" pitchFamily="18" charset="0"/>
            </a:endParaRPr>
          </a:p>
          <a:p>
            <a:r>
              <a:rPr lang="en-US" sz="1200" b="0" dirty="0">
                <a:latin typeface="Garamond" panose="02020404030301010803" pitchFamily="18" charset="0"/>
              </a:rPr>
              <a:t>In this case, we will use:</a:t>
            </a:r>
          </a:p>
          <a:p>
            <a:endParaRPr lang="en-US" sz="1200" b="0" dirty="0">
              <a:latin typeface="Garamond" panose="02020404030301010803" pitchFamily="18" charset="0"/>
            </a:endParaRPr>
          </a:p>
          <a:p>
            <a:r>
              <a:rPr lang="en-US" sz="1200" b="0" dirty="0" err="1">
                <a:cs typeface="Courier New" panose="02070309020205020404" pitchFamily="49" charset="0"/>
              </a:rPr>
              <a:t>fsbl</a:t>
            </a:r>
            <a:r>
              <a:rPr lang="en-US" sz="1200" b="0" dirty="0">
                <a:cs typeface="Courier New" panose="02070309020205020404" pitchFamily="49" charset="0"/>
              </a:rPr>
              <a:t>/projects/base/zed</a:t>
            </a:r>
          </a:p>
          <a:p>
            <a:endParaRPr lang="en-US" sz="1200" b="0" dirty="0">
              <a:latin typeface="Garamond" panose="02020404030301010803" pitchFamily="18" charset="0"/>
            </a:endParaRPr>
          </a:p>
          <a:p>
            <a:r>
              <a:rPr lang="en-US" sz="1200" b="0" dirty="0">
                <a:latin typeface="Garamond" panose="02020404030301010803" pitchFamily="18" charset="0"/>
              </a:rPr>
              <a:t>To generate the project, we will have </a:t>
            </a:r>
            <a:r>
              <a:rPr lang="en-US" sz="1200" b="0" dirty="0" err="1">
                <a:latin typeface="Garamond" panose="02020404030301010803" pitchFamily="18" charset="0"/>
              </a:rPr>
              <a:t>Vivado</a:t>
            </a:r>
            <a:r>
              <a:rPr lang="en-US" sz="1200" b="0" dirty="0">
                <a:latin typeface="Garamond" panose="02020404030301010803" pitchFamily="18" charset="0"/>
              </a:rPr>
              <a:t> execute the TCL script within the project directory:</a:t>
            </a:r>
          </a:p>
          <a:p>
            <a:endParaRPr lang="en-US" sz="1200" b="0" dirty="0">
              <a:latin typeface="Garamond" panose="02020404030301010803" pitchFamily="18" charset="0"/>
            </a:endParaRPr>
          </a:p>
          <a:p>
            <a:r>
              <a:rPr lang="en-US" sz="1050" b="0" dirty="0" err="1">
                <a:cs typeface="Courier New" panose="02070309020205020404" pitchFamily="49" charset="0"/>
              </a:rPr>
              <a:t>vivado</a:t>
            </a:r>
            <a:r>
              <a:rPr lang="en-US" sz="1050" b="0" dirty="0">
                <a:cs typeface="Courier New" panose="02070309020205020404" pitchFamily="49" charset="0"/>
              </a:rPr>
              <a:t> -mode </a:t>
            </a:r>
            <a:r>
              <a:rPr lang="en-US" sz="1050" b="0" dirty="0" err="1" smtClean="0">
                <a:cs typeface="Courier New" panose="02070309020205020404" pitchFamily="49" charset="0"/>
              </a:rPr>
              <a:t>gui</a:t>
            </a:r>
            <a:r>
              <a:rPr lang="en-US" sz="1050" b="0" dirty="0" smtClean="0">
                <a:cs typeface="Courier New" panose="02070309020205020404" pitchFamily="49" charset="0"/>
              </a:rPr>
              <a:t> -source </a:t>
            </a:r>
            <a:r>
              <a:rPr lang="en-US" sz="1050" b="0" dirty="0" err="1" smtClean="0">
                <a:cs typeface="Courier New" panose="02070309020205020404" pitchFamily="49" charset="0"/>
              </a:rPr>
              <a:t>system.tcl</a:t>
            </a:r>
            <a:r>
              <a:rPr lang="en-US" sz="1050" b="0" dirty="0" smtClean="0">
                <a:cs typeface="Courier New" panose="02070309020205020404" pitchFamily="49" charset="0"/>
              </a:rPr>
              <a:t> -</a:t>
            </a:r>
            <a:r>
              <a:rPr lang="en-US" sz="1050" b="0" dirty="0" err="1" smtClean="0">
                <a:cs typeface="Courier New" panose="02070309020205020404" pitchFamily="49" charset="0"/>
              </a:rPr>
              <a:t>tclargs</a:t>
            </a:r>
            <a:r>
              <a:rPr lang="en-US" sz="1050" b="0" dirty="0" smtClean="0">
                <a:cs typeface="Courier New" panose="02070309020205020404" pitchFamily="49" charset="0"/>
              </a:rPr>
              <a:t> –target </a:t>
            </a:r>
            <a:r>
              <a:rPr lang="en-US" sz="1050" b="0" dirty="0" err="1" smtClean="0">
                <a:cs typeface="Courier New" panose="02070309020205020404" pitchFamily="49" charset="0"/>
              </a:rPr>
              <a:t>bd</a:t>
            </a:r>
            <a:endParaRPr lang="en-US" sz="1050" b="0" dirty="0">
              <a:cs typeface="Courier New" panose="02070309020205020404" pitchFamily="49" charset="0"/>
            </a:endParaRPr>
          </a:p>
          <a:p>
            <a:endParaRPr lang="en-US" sz="1200" b="0" dirty="0" smtClean="0">
              <a:latin typeface="Garamond" panose="02020404030301010803" pitchFamily="18" charset="0"/>
              <a:cs typeface="Courier New" panose="02070309020205020404" pitchFamily="49" charset="0"/>
            </a:endParaRPr>
          </a:p>
          <a:p>
            <a:endParaRPr lang="en-US" sz="1200" b="0" dirty="0">
              <a:latin typeface="Garamond" panose="02020404030301010803" pitchFamily="18" charset="0"/>
              <a:cs typeface="Courier New" panose="02070309020205020404" pitchFamily="49" charset="0"/>
            </a:endParaRPr>
          </a:p>
          <a:p>
            <a:endParaRPr lang="en-US" sz="1200" b="0" dirty="0" smtClean="0">
              <a:latin typeface="Garamond" panose="02020404030301010803" pitchFamily="18" charset="0"/>
              <a:cs typeface="Courier New" panose="02070309020205020404" pitchFamily="49" charset="0"/>
            </a:endParaRPr>
          </a:p>
          <a:p>
            <a:endParaRPr lang="en-US" sz="1200" b="0" dirty="0">
              <a:latin typeface="Garamond" panose="02020404030301010803" pitchFamily="18" charset="0"/>
              <a:cs typeface="Courier New" panose="02070309020205020404" pitchFamily="49" charset="0"/>
            </a:endParaRPr>
          </a:p>
          <a:p>
            <a:endParaRPr lang="en-US" sz="1200" b="0" dirty="0" smtClean="0">
              <a:latin typeface="Garamond" panose="02020404030301010803" pitchFamily="18" charset="0"/>
              <a:cs typeface="Courier New" panose="02070309020205020404" pitchFamily="49" charset="0"/>
            </a:endParaRPr>
          </a:p>
          <a:p>
            <a:endParaRPr lang="en-US" sz="1200" b="0" dirty="0">
              <a:latin typeface="Garamond" panose="02020404030301010803" pitchFamily="18" charset="0"/>
              <a:cs typeface="Courier New" panose="02070309020205020404" pitchFamily="49" charset="0"/>
            </a:endParaRPr>
          </a:p>
          <a:p>
            <a:endParaRPr lang="en-US" sz="1200" b="0" dirty="0" smtClean="0">
              <a:latin typeface="Garamond" panose="02020404030301010803" pitchFamily="18" charset="0"/>
              <a:cs typeface="Courier New" panose="02070309020205020404" pitchFamily="49" charset="0"/>
            </a:endParaRPr>
          </a:p>
          <a:p>
            <a:endParaRPr lang="en-US" sz="1200" b="0" dirty="0">
              <a:latin typeface="Garamond" panose="02020404030301010803" pitchFamily="18" charset="0"/>
              <a:cs typeface="Courier New" panose="02070309020205020404" pitchFamily="49" charset="0"/>
            </a:endParaRPr>
          </a:p>
          <a:p>
            <a:endParaRPr lang="en-US" sz="1200" b="0" dirty="0" smtClean="0">
              <a:latin typeface="Garamond" panose="02020404030301010803" pitchFamily="18" charset="0"/>
              <a:cs typeface="Courier New" panose="02070309020205020404" pitchFamily="49" charset="0"/>
            </a:endParaRPr>
          </a:p>
          <a:p>
            <a:endParaRPr lang="en-US" sz="1200" b="0" dirty="0">
              <a:latin typeface="Garamond" panose="02020404030301010803" pitchFamily="18" charset="0"/>
              <a:cs typeface="Courier New" panose="02070309020205020404" pitchFamily="49" charset="0"/>
            </a:endParaRPr>
          </a:p>
          <a:p>
            <a:endParaRPr lang="en-US" sz="1200" b="0" dirty="0" smtClean="0">
              <a:latin typeface="Garamond" panose="02020404030301010803" pitchFamily="18" charset="0"/>
              <a:cs typeface="Courier New" panose="02070309020205020404" pitchFamily="49" charset="0"/>
            </a:endParaRPr>
          </a:p>
          <a:p>
            <a:endParaRPr lang="en-US" sz="1200" b="0" dirty="0">
              <a:latin typeface="Garamond" panose="02020404030301010803" pitchFamily="18" charset="0"/>
              <a:cs typeface="Courier New" panose="02070309020205020404" pitchFamily="49" charset="0"/>
            </a:endParaRPr>
          </a:p>
          <a:p>
            <a:endParaRPr lang="en-US" sz="1200" b="0" dirty="0" smtClean="0">
              <a:latin typeface="Garamond" panose="02020404030301010803" pitchFamily="18" charset="0"/>
              <a:cs typeface="Courier New" panose="02070309020205020404" pitchFamily="49" charset="0"/>
            </a:endParaRPr>
          </a:p>
          <a:p>
            <a:endParaRPr lang="en-US" sz="1200" b="0" dirty="0">
              <a:latin typeface="Garamond" panose="02020404030301010803" pitchFamily="18" charset="0"/>
              <a:cs typeface="Courier New" panose="02070309020205020404" pitchFamily="49" charset="0"/>
            </a:endParaRPr>
          </a:p>
          <a:p>
            <a:endParaRPr lang="en-US" sz="1200" b="0" dirty="0" smtClean="0">
              <a:latin typeface="Garamond" panose="02020404030301010803" pitchFamily="18" charset="0"/>
              <a:cs typeface="Courier New" panose="02070309020205020404" pitchFamily="49" charset="0"/>
            </a:endParaRPr>
          </a:p>
          <a:p>
            <a:endParaRPr lang="en-US" sz="1200" b="0" dirty="0">
              <a:latin typeface="Garamond" panose="02020404030301010803" pitchFamily="18" charset="0"/>
              <a:cs typeface="Courier New" panose="02070309020205020404" pitchFamily="49" charset="0"/>
            </a:endParaRPr>
          </a:p>
          <a:p>
            <a:endParaRPr lang="en-US" sz="1200" b="0" dirty="0" smtClean="0">
              <a:latin typeface="Garamond" panose="02020404030301010803" pitchFamily="18" charset="0"/>
              <a:cs typeface="Courier New" panose="02070309020205020404" pitchFamily="49" charset="0"/>
            </a:endParaRPr>
          </a:p>
          <a:p>
            <a:endParaRPr lang="en-US" sz="1200" b="0" dirty="0" smtClean="0">
              <a:latin typeface="Garamond" panose="02020404030301010803" pitchFamily="18" charset="0"/>
              <a:cs typeface="Courier New" panose="02070309020205020404" pitchFamily="49" charset="0"/>
            </a:endParaRPr>
          </a:p>
          <a:p>
            <a:endParaRPr lang="en-US" sz="1200" b="0" dirty="0">
              <a:latin typeface="Garamond" panose="02020404030301010803" pitchFamily="18" charset="0"/>
              <a:cs typeface="Courier New" panose="02070309020205020404" pitchFamily="49" charset="0"/>
            </a:endParaRPr>
          </a:p>
          <a:p>
            <a:r>
              <a:rPr lang="en-US" sz="1200" b="0" dirty="0">
                <a:latin typeface="Garamond" panose="02020404030301010803" pitchFamily="18" charset="0"/>
              </a:rPr>
              <a:t>This will generate a Vivado project in the </a:t>
            </a:r>
            <a:r>
              <a:rPr lang="en-US" sz="1200" b="0" i="1" dirty="0">
                <a:latin typeface="Garamond" panose="02020404030301010803" pitchFamily="18" charset="0"/>
                <a:cs typeface="Courier New" panose="02070309020205020404" pitchFamily="49" charset="0"/>
              </a:rPr>
              <a:t>build</a:t>
            </a:r>
            <a:r>
              <a:rPr lang="en-US" sz="1200" b="0" dirty="0">
                <a:latin typeface="Garamond" panose="02020404030301010803" pitchFamily="18" charset="0"/>
              </a:rPr>
              <a:t> directory, </a:t>
            </a:r>
            <a:r>
              <a:rPr lang="en-US" sz="1200" b="0" dirty="0" smtClean="0">
                <a:latin typeface="Garamond" panose="02020404030301010803" pitchFamily="18" charset="0"/>
              </a:rPr>
              <a:t>but will not generate any artifacts (FSBL, bitstream)</a:t>
            </a:r>
            <a:r>
              <a:rPr lang="en-US" sz="1200" b="0" i="1" dirty="0" smtClean="0">
                <a:latin typeface="Garamond" panose="02020404030301010803" pitchFamily="18" charset="0"/>
              </a:rPr>
              <a:t>. </a:t>
            </a:r>
            <a:r>
              <a:rPr lang="en-US" sz="1200" b="0" dirty="0">
                <a:latin typeface="Garamond" panose="02020404030301010803" pitchFamily="18" charset="0"/>
              </a:rPr>
              <a:t>Once the </a:t>
            </a:r>
            <a:r>
              <a:rPr lang="en-US" sz="1200" b="0" dirty="0" smtClean="0">
                <a:latin typeface="Garamond" panose="02020404030301010803" pitchFamily="18" charset="0"/>
              </a:rPr>
              <a:t>project generation process </a:t>
            </a:r>
            <a:r>
              <a:rPr lang="en-US" sz="1200" b="0" dirty="0">
                <a:latin typeface="Garamond" panose="02020404030301010803" pitchFamily="18" charset="0"/>
              </a:rPr>
              <a:t>is complete, we can </a:t>
            </a:r>
            <a:r>
              <a:rPr lang="en-US" sz="1200" b="0" dirty="0" smtClean="0">
                <a:latin typeface="Garamond" panose="02020404030301010803" pitchFamily="18" charset="0"/>
              </a:rPr>
              <a:t>customize </a:t>
            </a:r>
            <a:r>
              <a:rPr lang="en-US" sz="1200" b="0" dirty="0">
                <a:latin typeface="Garamond" panose="02020404030301010803" pitchFamily="18" charset="0"/>
              </a:rPr>
              <a:t>the BD from there</a:t>
            </a:r>
            <a:r>
              <a:rPr lang="en-US" sz="1200" b="0" dirty="0" smtClean="0">
                <a:latin typeface="Garamond" panose="02020404030301010803" pitchFamily="18" charset="0"/>
              </a:rPr>
              <a:t>. By specifying the </a:t>
            </a:r>
            <a:r>
              <a:rPr lang="en-US" sz="1200" b="0" i="1" dirty="0" err="1" smtClean="0">
                <a:latin typeface="Garamond" panose="02020404030301010803" pitchFamily="18" charset="0"/>
              </a:rPr>
              <a:t>gui</a:t>
            </a:r>
            <a:r>
              <a:rPr lang="en-US" sz="1200" b="0" dirty="0" smtClean="0">
                <a:latin typeface="Garamond" panose="02020404030301010803" pitchFamily="18" charset="0"/>
              </a:rPr>
              <a:t> mode, Vivado will open the project for us during the generation process.</a:t>
            </a:r>
            <a:endParaRPr lang="en-US" sz="2000" dirty="0">
              <a:solidFill>
                <a:srgbClr val="000000"/>
              </a:solidFill>
              <a:latin typeface="Garamond" pitchFamily="18" charset="0"/>
              <a:cs typeface="+mn-cs"/>
            </a:endParaRPr>
          </a:p>
          <a:p>
            <a:pPr algn="just" defTabSz="965200">
              <a:defRPr/>
            </a:pPr>
            <a:endParaRPr lang="en-US" sz="1200" dirty="0" smtClean="0">
              <a:solidFill>
                <a:srgbClr val="000000"/>
              </a:solidFill>
              <a:latin typeface="Garamond" panose="02020404030301010803" pitchFamily="18" charset="0"/>
              <a:cs typeface="Times New Roman" panose="02020603050405020304" pitchFamily="18" charset="0"/>
            </a:endParaRPr>
          </a:p>
          <a:p>
            <a:pPr algn="just" defTabSz="965200">
              <a:defRPr/>
            </a:pPr>
            <a:r>
              <a:rPr lang="en-US" sz="1200" dirty="0" smtClean="0">
                <a:solidFill>
                  <a:srgbClr val="000000"/>
                </a:solidFill>
                <a:latin typeface="Garamond" panose="02020404030301010803" pitchFamily="18" charset="0"/>
                <a:cs typeface="Times New Roman" panose="02020603050405020304" pitchFamily="18" charset="0"/>
              </a:rPr>
              <a:t>Note:</a:t>
            </a:r>
            <a:r>
              <a:rPr lang="en-US" sz="1200" b="0" dirty="0" smtClean="0">
                <a:solidFill>
                  <a:srgbClr val="000000"/>
                </a:solidFill>
                <a:latin typeface="Garamond" panose="02020404030301010803" pitchFamily="18" charset="0"/>
                <a:cs typeface="Times New Roman" panose="02020603050405020304" pitchFamily="18" charset="0"/>
              </a:rPr>
              <a:t> To launch a Vivado command prompt, use the tool below:</a:t>
            </a:r>
          </a:p>
          <a:p>
            <a:pPr algn="just" defTabSz="965200">
              <a:defRPr/>
            </a:pPr>
            <a:endParaRPr lang="en-US" sz="1100" b="0" dirty="0" smtClean="0">
              <a:solidFill>
                <a:srgbClr val="000000"/>
              </a:solidFill>
              <a:cs typeface="Courier New" panose="02070309020205020404" pitchFamily="49" charset="0"/>
            </a:endParaRPr>
          </a:p>
          <a:p>
            <a:pPr algn="just" defTabSz="965200">
              <a:defRPr/>
            </a:pPr>
            <a:r>
              <a:rPr lang="en-US" sz="1100" b="0" dirty="0" smtClean="0">
                <a:solidFill>
                  <a:srgbClr val="000000"/>
                </a:solidFill>
                <a:cs typeface="Courier New" panose="02070309020205020404" pitchFamily="49" charset="0"/>
              </a:rPr>
              <a:t>&gt;&gt; </a:t>
            </a:r>
            <a:r>
              <a:rPr lang="en-US" sz="1100" b="0" dirty="0" err="1">
                <a:solidFill>
                  <a:srgbClr val="000000"/>
                </a:solidFill>
                <a:cs typeface="Courier New" panose="02070309020205020404" pitchFamily="49" charset="0"/>
              </a:rPr>
              <a:t>LinuxTraining.VivadoShell</a:t>
            </a:r>
            <a:endParaRPr lang="en-US" sz="1100" b="0" dirty="0">
              <a:solidFill>
                <a:srgbClr val="000000"/>
              </a:solidFill>
              <a:cs typeface="Courier New" panose="02070309020205020404" pitchFamily="49" charset="0"/>
            </a:endParaRPr>
          </a:p>
        </p:txBody>
      </p:sp>
      <p:pic>
        <p:nvPicPr>
          <p:cNvPr id="5" name="Picture 4"/>
          <p:cNvPicPr>
            <a:picLocks noChangeAspect="1"/>
          </p:cNvPicPr>
          <p:nvPr/>
        </p:nvPicPr>
        <p:blipFill>
          <a:blip r:embed="rId3"/>
          <a:stretch>
            <a:fillRect/>
          </a:stretch>
        </p:blipFill>
        <p:spPr>
          <a:xfrm>
            <a:off x="76200" y="3321050"/>
            <a:ext cx="8813945" cy="3033466"/>
          </a:xfrm>
          <a:prstGeom prst="rect">
            <a:avLst/>
          </a:prstGeom>
        </p:spPr>
      </p:pic>
    </p:spTree>
    <p:extLst>
      <p:ext uri="{BB962C8B-B14F-4D97-AF65-F5344CB8AC3E}">
        <p14:creationId xmlns:p14="http://schemas.microsoft.com/office/powerpoint/2010/main" val="1429972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200" y="273050"/>
            <a:ext cx="9902952" cy="6300216"/>
          </a:xfrm>
          <a:prstGeom prst="rect">
            <a:avLst/>
          </a:prstGeom>
          <a:noFill/>
        </p:spPr>
        <p:txBody>
          <a:bodyPr numCol="2" spcCol="457200"/>
          <a:lstStyle/>
          <a:p>
            <a:pPr algn="just" defTabSz="965200">
              <a:defRPr/>
            </a:pPr>
            <a:r>
              <a:rPr lang="en-US" sz="2000" dirty="0">
                <a:solidFill>
                  <a:srgbClr val="000000"/>
                </a:solidFill>
                <a:latin typeface="Garamond" pitchFamily="18" charset="0"/>
              </a:rPr>
              <a:t>Remove the “dummy” AXI GPIO</a:t>
            </a:r>
            <a:endParaRPr lang="en-US" sz="2000" dirty="0" smtClean="0">
              <a:solidFill>
                <a:srgbClr val="000000"/>
              </a:solidFill>
              <a:latin typeface="Garamond" pitchFamily="18" charset="0"/>
              <a:cs typeface="+mn-cs"/>
            </a:endParaRPr>
          </a:p>
          <a:p>
            <a:pPr algn="just" defTabSz="965200">
              <a:defRPr/>
            </a:pPr>
            <a:endParaRPr lang="en-US" sz="1200" b="0" dirty="0" smtClean="0">
              <a:latin typeface="Garamond" panose="02020404030301010803" pitchFamily="18" charset="0"/>
              <a:cs typeface="Times New Roman" panose="02020603050405020304" pitchFamily="18" charset="0"/>
            </a:endParaRPr>
          </a:p>
          <a:p>
            <a:r>
              <a:rPr lang="en-US" sz="1200" b="0" dirty="0" smtClean="0">
                <a:latin typeface="Garamond" panose="02020404030301010803" pitchFamily="18" charset="0"/>
              </a:rPr>
              <a:t>The </a:t>
            </a:r>
            <a:r>
              <a:rPr lang="en-US" sz="1200" b="0" dirty="0">
                <a:latin typeface="Garamond" panose="02020404030301010803" pitchFamily="18" charset="0"/>
              </a:rPr>
              <a:t>default project will insert an AXI GPIO core as a placeholder for the HDL Coder DUT (this allows </a:t>
            </a:r>
            <a:r>
              <a:rPr lang="en-US" sz="1200" b="0" dirty="0" err="1">
                <a:latin typeface="Garamond" panose="02020404030301010803" pitchFamily="18" charset="0"/>
              </a:rPr>
              <a:t>Vivado’s</a:t>
            </a:r>
            <a:r>
              <a:rPr lang="en-US" sz="1200" b="0" dirty="0">
                <a:latin typeface="Garamond" panose="02020404030301010803" pitchFamily="18" charset="0"/>
              </a:rPr>
              <a:t> timing analysis to run when generating the bitstream). In order to use the generated project as a template, we’ll need to remove the GPIO core.</a:t>
            </a:r>
          </a:p>
          <a:p>
            <a:endParaRPr lang="en-US" sz="1200" b="0" dirty="0">
              <a:latin typeface="Garamond" panose="02020404030301010803" pitchFamily="18" charset="0"/>
            </a:endParaRPr>
          </a:p>
          <a:p>
            <a:r>
              <a:rPr lang="en-US" sz="1200" b="0" dirty="0">
                <a:latin typeface="Garamond" panose="02020404030301010803" pitchFamily="18" charset="0"/>
              </a:rPr>
              <a:t>Simply select the core and press </a:t>
            </a:r>
            <a:r>
              <a:rPr lang="en-US" sz="1200" b="0" i="1" dirty="0">
                <a:latin typeface="Garamond" panose="02020404030301010803" pitchFamily="18" charset="0"/>
              </a:rPr>
              <a:t>delete</a:t>
            </a:r>
            <a:r>
              <a:rPr lang="en-US" sz="1200" b="0" dirty="0">
                <a:latin typeface="Garamond" panose="02020404030301010803" pitchFamily="18" charset="0"/>
              </a:rPr>
              <a:t> to remove it.</a:t>
            </a:r>
          </a:p>
          <a:p>
            <a:endParaRPr lang="en-US" sz="1200" b="0" dirty="0" smtClean="0">
              <a:latin typeface="Garamond" panose="02020404030301010803" pitchFamily="18" charset="0"/>
            </a:endParaRPr>
          </a:p>
          <a:p>
            <a:pPr algn="just" defTabSz="965200">
              <a:defRPr/>
            </a:pPr>
            <a:endParaRPr lang="en-US" sz="1200" b="0" dirty="0">
              <a:latin typeface="Garamond" panose="02020404030301010803"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609600" y="3244850"/>
            <a:ext cx="8191961" cy="2819400"/>
          </a:xfrm>
          <a:prstGeom prst="rect">
            <a:avLst/>
          </a:prstGeom>
        </p:spPr>
      </p:pic>
    </p:spTree>
    <p:extLst>
      <p:ext uri="{BB962C8B-B14F-4D97-AF65-F5344CB8AC3E}">
        <p14:creationId xmlns:p14="http://schemas.microsoft.com/office/powerpoint/2010/main" val="3172784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273050"/>
            <a:ext cx="9902952" cy="6300216"/>
          </a:xfrm>
          <a:prstGeom prst="rect">
            <a:avLst/>
          </a:prstGeom>
          <a:noFill/>
        </p:spPr>
        <p:txBody>
          <a:bodyPr numCol="2" spcCol="457200"/>
          <a:lstStyle/>
          <a:p>
            <a:pPr algn="just" defTabSz="965200">
              <a:defRPr/>
            </a:pPr>
            <a:r>
              <a:rPr lang="en-US" sz="2000" dirty="0" smtClean="0">
                <a:solidFill>
                  <a:srgbClr val="000000"/>
                </a:solidFill>
                <a:latin typeface="Garamond" panose="02020404030301010803" pitchFamily="18" charset="0"/>
                <a:cs typeface="+mn-cs"/>
              </a:rPr>
              <a:t>Add AXI IIC IP</a:t>
            </a:r>
            <a:endParaRPr lang="en-US" sz="2000" dirty="0" smtClean="0">
              <a:solidFill>
                <a:srgbClr val="000000"/>
              </a:solidFill>
              <a:latin typeface="Garamond" panose="02020404030301010803" pitchFamily="18" charset="0"/>
              <a:cs typeface="+mn-cs"/>
            </a:endParaRPr>
          </a:p>
          <a:p>
            <a:pPr algn="just" defTabSz="965200">
              <a:defRPr/>
            </a:pPr>
            <a:endParaRPr lang="en-US" sz="1200" dirty="0">
              <a:solidFill>
                <a:srgbClr val="000000"/>
              </a:solidFill>
              <a:latin typeface="Garamond" panose="02020404030301010803" pitchFamily="18" charset="0"/>
              <a:cs typeface="+mn-cs"/>
            </a:endParaRPr>
          </a:p>
          <a:p>
            <a:r>
              <a:rPr lang="en-US" sz="1200" b="0" dirty="0" smtClean="0">
                <a:latin typeface="Garamond" panose="02020404030301010803" pitchFamily="18" charset="0"/>
              </a:rPr>
              <a:t>In order to communicate with the gyroscope, we will need to add an I2C controller. We can use the IP provided by Xilinx to do so. Start by clicking on the </a:t>
            </a:r>
            <a:r>
              <a:rPr lang="en-US" sz="1200" b="0" dirty="0">
                <a:latin typeface="Garamond" panose="02020404030301010803" pitchFamily="18" charset="0"/>
              </a:rPr>
              <a:t>“Add IP” icon (1) and then searching for </a:t>
            </a:r>
            <a:r>
              <a:rPr lang="en-US" sz="1200" b="0" i="1" dirty="0" err="1" smtClean="0">
                <a:latin typeface="Garamond" panose="02020404030301010803" pitchFamily="18" charset="0"/>
              </a:rPr>
              <a:t>iic</a:t>
            </a:r>
            <a:r>
              <a:rPr lang="en-US" sz="1200" b="0" i="1" dirty="0" smtClean="0">
                <a:latin typeface="Garamond" panose="02020404030301010803" pitchFamily="18" charset="0"/>
              </a:rPr>
              <a:t> </a:t>
            </a:r>
            <a:r>
              <a:rPr lang="en-US" sz="1200" b="0" dirty="0" smtClean="0">
                <a:latin typeface="Garamond" panose="02020404030301010803" pitchFamily="18" charset="0"/>
              </a:rPr>
              <a:t>(2)</a:t>
            </a:r>
            <a:r>
              <a:rPr lang="en-US" sz="1200" b="0" i="1" dirty="0" smtClean="0">
                <a:latin typeface="Garamond" panose="02020404030301010803" pitchFamily="18" charset="0"/>
              </a:rPr>
              <a:t>.</a:t>
            </a:r>
            <a:endParaRPr lang="en-US" sz="1200" b="0" i="1" dirty="0">
              <a:latin typeface="Garamond" panose="02020404030301010803" pitchFamily="18" charset="0"/>
            </a:endParaRPr>
          </a:p>
          <a:p>
            <a:endParaRPr lang="en-US" sz="1200" b="0" dirty="0">
              <a:latin typeface="Garamond" panose="02020404030301010803" pitchFamily="18" charset="0"/>
            </a:endParaRPr>
          </a:p>
          <a:p>
            <a:pPr algn="just" defTabSz="965200">
              <a:defRPr/>
            </a:pPr>
            <a:endParaRPr lang="en-US" sz="1200" dirty="0" smtClean="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anose="02020404030301010803" pitchFamily="18" charset="0"/>
              <a:cs typeface="+mn-cs"/>
            </a:endParaRPr>
          </a:p>
          <a:p>
            <a:endParaRPr lang="en-US" sz="1200" b="0" dirty="0" smtClean="0">
              <a:latin typeface="Garamond" panose="02020404030301010803" pitchFamily="18" charset="0"/>
              <a:cs typeface="Courier New" panose="02070309020205020404" pitchFamily="49" charset="0"/>
            </a:endParaRPr>
          </a:p>
          <a:p>
            <a:endParaRPr lang="en-US" sz="1200" b="0" dirty="0">
              <a:latin typeface="Garamond" panose="02020404030301010803" pitchFamily="18" charset="0"/>
              <a:cs typeface="Courier New" panose="02070309020205020404" pitchFamily="49" charset="0"/>
            </a:endParaRPr>
          </a:p>
          <a:p>
            <a:endParaRPr lang="en-US" sz="1200" b="0" dirty="0" smtClean="0">
              <a:latin typeface="Garamond" panose="02020404030301010803" pitchFamily="18" charset="0"/>
              <a:cs typeface="Courier New" panose="02070309020205020404" pitchFamily="49" charset="0"/>
            </a:endParaRPr>
          </a:p>
          <a:p>
            <a:endParaRPr lang="en-US" sz="1200" b="0" dirty="0">
              <a:latin typeface="Garamond" panose="02020404030301010803" pitchFamily="18" charset="0"/>
              <a:cs typeface="Courier New" panose="02070309020205020404" pitchFamily="49" charset="0"/>
            </a:endParaRPr>
          </a:p>
          <a:p>
            <a:endParaRPr lang="en-US" sz="1200" b="0" dirty="0" smtClean="0">
              <a:latin typeface="Garamond" panose="02020404030301010803" pitchFamily="18" charset="0"/>
              <a:cs typeface="Courier New" panose="02070309020205020404" pitchFamily="49" charset="0"/>
            </a:endParaRPr>
          </a:p>
          <a:p>
            <a:endParaRPr lang="en-US" sz="1200" b="0" dirty="0">
              <a:latin typeface="Garamond" panose="02020404030301010803" pitchFamily="18" charset="0"/>
              <a:cs typeface="Courier New" panose="02070309020205020404" pitchFamily="49" charset="0"/>
            </a:endParaRPr>
          </a:p>
          <a:p>
            <a:endParaRPr lang="en-US" sz="1200" b="0" dirty="0" smtClean="0">
              <a:latin typeface="Garamond" panose="02020404030301010803" pitchFamily="18" charset="0"/>
              <a:cs typeface="Courier New" panose="02070309020205020404" pitchFamily="49" charset="0"/>
            </a:endParaRPr>
          </a:p>
          <a:p>
            <a:endParaRPr lang="en-US" sz="1200" b="0" dirty="0">
              <a:latin typeface="Garamond" panose="02020404030301010803" pitchFamily="18" charset="0"/>
              <a:cs typeface="Courier New" panose="02070309020205020404" pitchFamily="49" charset="0"/>
            </a:endParaRPr>
          </a:p>
          <a:p>
            <a:endParaRPr lang="en-US" sz="1200" b="0" dirty="0" smtClean="0">
              <a:latin typeface="Garamond" panose="02020404030301010803" pitchFamily="18" charset="0"/>
              <a:cs typeface="Courier New" panose="02070309020205020404" pitchFamily="49" charset="0"/>
            </a:endParaRPr>
          </a:p>
          <a:p>
            <a:endParaRPr lang="en-US" sz="1200" b="0" dirty="0" smtClean="0">
              <a:latin typeface="Garamond" panose="02020404030301010803" pitchFamily="18" charset="0"/>
              <a:cs typeface="Courier New" panose="02070309020205020404" pitchFamily="49" charset="0"/>
            </a:endParaRPr>
          </a:p>
          <a:p>
            <a:pPr algn="just" defTabSz="965200">
              <a:defRPr/>
            </a:pPr>
            <a:endParaRPr lang="en-US" sz="1200" dirty="0">
              <a:solidFill>
                <a:srgbClr val="000000"/>
              </a:solidFill>
              <a:latin typeface="Garamond" pitchFamily="18" charset="0"/>
              <a:cs typeface="+mn-cs"/>
            </a:endParaRPr>
          </a:p>
          <a:p>
            <a:pPr algn="just" defTabSz="965200">
              <a:defRPr/>
            </a:pPr>
            <a:endParaRPr lang="en-US" sz="2000" dirty="0">
              <a:solidFill>
                <a:srgbClr val="000000"/>
              </a:solidFill>
              <a:latin typeface="Garamond" pitchFamily="18" charset="0"/>
              <a:cs typeface="+mn-cs"/>
            </a:endParaRPr>
          </a:p>
          <a:p>
            <a:pPr algn="just" defTabSz="965200">
              <a:defRPr/>
            </a:pPr>
            <a:endParaRPr lang="en-US" sz="1200" dirty="0">
              <a:solidFill>
                <a:srgbClr val="000000"/>
              </a:solidFill>
              <a:latin typeface="Garamond" panose="02020404030301010803" pitchFamily="18" charset="0"/>
              <a:cs typeface="Times New Roman" panose="02020603050405020304" pitchFamily="18" charset="0"/>
            </a:endParaRPr>
          </a:p>
        </p:txBody>
      </p:sp>
      <p:pic>
        <p:nvPicPr>
          <p:cNvPr id="5" name="Picture 2" descr="C:\Users\mfornero\AppData\Local\Temp\SNAGHTML25af7e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806450"/>
            <a:ext cx="3762375"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781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6200" y="273050"/>
            <a:ext cx="9902952" cy="6300216"/>
          </a:xfrm>
          <a:prstGeom prst="rect">
            <a:avLst/>
          </a:prstGeom>
          <a:noFill/>
        </p:spPr>
        <p:txBody>
          <a:bodyPr numCol="2" spcCol="457200"/>
          <a:lstStyle/>
          <a:p>
            <a:pPr algn="just" defTabSz="965200">
              <a:defRPr/>
            </a:pPr>
            <a:r>
              <a:rPr lang="en-US" sz="2000" dirty="0" smtClean="0">
                <a:solidFill>
                  <a:srgbClr val="000000"/>
                </a:solidFill>
                <a:latin typeface="Garamond" panose="02020404030301010803" pitchFamily="18" charset="0"/>
                <a:cs typeface="+mn-cs"/>
              </a:rPr>
              <a:t>Update the AXI Interconnect IP</a:t>
            </a:r>
          </a:p>
          <a:p>
            <a:pPr algn="just" defTabSz="965200">
              <a:defRPr/>
            </a:pPr>
            <a:endParaRPr lang="en-US" sz="1200" b="0" dirty="0" smtClean="0">
              <a:solidFill>
                <a:srgbClr val="000000"/>
              </a:solidFill>
              <a:latin typeface="Garamond" panose="02020404030301010803" pitchFamily="18" charset="0"/>
              <a:cs typeface="+mn-cs"/>
            </a:endParaRPr>
          </a:p>
          <a:p>
            <a:pPr algn="just" defTabSz="965200">
              <a:defRPr/>
            </a:pPr>
            <a:r>
              <a:rPr lang="en-US" sz="1200" b="0" dirty="0">
                <a:latin typeface="Garamond" panose="02020404030301010803" pitchFamily="18" charset="0"/>
              </a:rPr>
              <a:t>In order to connect to our new </a:t>
            </a:r>
            <a:r>
              <a:rPr lang="en-US" sz="1200" b="0" dirty="0" smtClean="0">
                <a:latin typeface="Garamond" panose="02020404030301010803" pitchFamily="18" charset="0"/>
              </a:rPr>
              <a:t>IIC IP </a:t>
            </a:r>
            <a:r>
              <a:rPr lang="en-US" sz="1200" b="0" dirty="0">
                <a:latin typeface="Garamond" panose="02020404030301010803" pitchFamily="18" charset="0"/>
              </a:rPr>
              <a:t>Core and still have a free connection point for HDL </a:t>
            </a:r>
            <a:r>
              <a:rPr lang="en-US" sz="1200" b="0" dirty="0" smtClean="0">
                <a:latin typeface="Garamond" panose="02020404030301010803" pitchFamily="18" charset="0"/>
              </a:rPr>
              <a:t>Coder </a:t>
            </a:r>
            <a:r>
              <a:rPr lang="en-US" sz="1200" b="0" dirty="0">
                <a:latin typeface="Garamond" panose="02020404030301010803" pitchFamily="18" charset="0"/>
              </a:rPr>
              <a:t>generated IP, we will add an additional AXI </a:t>
            </a:r>
            <a:r>
              <a:rPr lang="en-US" sz="1200" b="0" dirty="0" smtClean="0">
                <a:latin typeface="Garamond" panose="02020404030301010803" pitchFamily="18" charset="0"/>
              </a:rPr>
              <a:t>master </a:t>
            </a:r>
            <a:r>
              <a:rPr lang="en-US" sz="1200" b="0" dirty="0">
                <a:latin typeface="Garamond" panose="02020404030301010803" pitchFamily="18" charset="0"/>
              </a:rPr>
              <a:t>port to the AXI interconnect IP</a:t>
            </a:r>
            <a:r>
              <a:rPr lang="en-US" sz="1200" b="0" dirty="0" smtClean="0">
                <a:latin typeface="Garamond" panose="02020404030301010803" pitchFamily="18" charset="0"/>
              </a:rPr>
              <a:t>.</a:t>
            </a:r>
            <a:endParaRPr lang="en-US" sz="1200" b="0" dirty="0">
              <a:latin typeface="Garamond" panose="02020404030301010803" pitchFamily="18" charset="0"/>
            </a:endParaRPr>
          </a:p>
          <a:p>
            <a:pPr algn="just" defTabSz="965200">
              <a:defRPr/>
            </a:pPr>
            <a:endParaRPr lang="en-US" sz="1200" b="0" dirty="0">
              <a:solidFill>
                <a:srgbClr val="000000"/>
              </a:solidFill>
              <a:latin typeface="Garamond" panose="02020404030301010803" pitchFamily="18" charset="0"/>
              <a:cs typeface="+mn-cs"/>
            </a:endParaRPr>
          </a:p>
          <a:p>
            <a:pPr algn="just" defTabSz="965200">
              <a:defRPr/>
            </a:pPr>
            <a:endParaRPr lang="en-US" sz="2000" dirty="0" smtClean="0">
              <a:solidFill>
                <a:srgbClr val="000000"/>
              </a:solidFill>
              <a:latin typeface="Garamond" panose="02020404030301010803" pitchFamily="18" charset="0"/>
              <a:cs typeface="+mn-cs"/>
            </a:endParaRPr>
          </a:p>
          <a:p>
            <a:pPr algn="just" defTabSz="965200">
              <a:defRPr/>
            </a:pPr>
            <a:endParaRPr lang="en-US" sz="1200" dirty="0">
              <a:solidFill>
                <a:srgbClr val="000000"/>
              </a:solidFill>
              <a:latin typeface="Garamond" panose="02020404030301010803" pitchFamily="18" charset="0"/>
              <a:cs typeface="+mn-cs"/>
            </a:endParaRPr>
          </a:p>
          <a:p>
            <a:pPr algn="just" defTabSz="965200">
              <a:defRPr/>
            </a:pPr>
            <a:endParaRPr lang="en-US" sz="1200" b="0" dirty="0" smtClean="0">
              <a:solidFill>
                <a:srgbClr val="000000"/>
              </a:solidFill>
              <a:latin typeface="Garamond" panose="02020404030301010803" pitchFamily="18" charset="0"/>
              <a:cs typeface="+mn-cs"/>
            </a:endParaRPr>
          </a:p>
          <a:p>
            <a:endParaRPr lang="en-US" sz="1200" b="0" dirty="0" smtClean="0">
              <a:latin typeface="Garamond" panose="02020404030301010803" pitchFamily="18" charset="0"/>
              <a:cs typeface="Courier New" panose="02070309020205020404" pitchFamily="49" charset="0"/>
            </a:endParaRPr>
          </a:p>
          <a:p>
            <a:endParaRPr lang="en-US" sz="1200" b="0" dirty="0">
              <a:latin typeface="Garamond" panose="02020404030301010803" pitchFamily="18" charset="0"/>
              <a:cs typeface="Courier New" panose="02070309020205020404" pitchFamily="49" charset="0"/>
            </a:endParaRPr>
          </a:p>
          <a:p>
            <a:endParaRPr lang="en-US" sz="1200" b="0" dirty="0" smtClean="0">
              <a:latin typeface="Garamond" panose="02020404030301010803" pitchFamily="18" charset="0"/>
              <a:cs typeface="Courier New" panose="02070309020205020404" pitchFamily="49" charset="0"/>
            </a:endParaRPr>
          </a:p>
          <a:p>
            <a:endParaRPr lang="en-US" sz="1200" b="0" dirty="0">
              <a:latin typeface="Garamond" panose="02020404030301010803" pitchFamily="18" charset="0"/>
              <a:cs typeface="Courier New" panose="02070309020205020404" pitchFamily="49" charset="0"/>
            </a:endParaRPr>
          </a:p>
          <a:p>
            <a:endParaRPr lang="en-US" sz="1200" b="0" dirty="0" smtClean="0">
              <a:latin typeface="Garamond" panose="02020404030301010803" pitchFamily="18" charset="0"/>
              <a:cs typeface="Courier New" panose="02070309020205020404" pitchFamily="49" charset="0"/>
            </a:endParaRPr>
          </a:p>
          <a:p>
            <a:endParaRPr lang="en-US" sz="1200" b="0" dirty="0">
              <a:latin typeface="Garamond" panose="02020404030301010803" pitchFamily="18" charset="0"/>
              <a:cs typeface="Courier New" panose="02070309020205020404" pitchFamily="49" charset="0"/>
            </a:endParaRPr>
          </a:p>
          <a:p>
            <a:endParaRPr lang="en-US" sz="1200" b="0" dirty="0" smtClean="0">
              <a:latin typeface="Garamond" panose="02020404030301010803" pitchFamily="18" charset="0"/>
              <a:cs typeface="Courier New" panose="02070309020205020404" pitchFamily="49" charset="0"/>
            </a:endParaRPr>
          </a:p>
          <a:p>
            <a:endParaRPr lang="en-US" sz="1200" b="0" dirty="0">
              <a:latin typeface="Garamond" panose="02020404030301010803" pitchFamily="18" charset="0"/>
              <a:cs typeface="Courier New" panose="02070309020205020404" pitchFamily="49" charset="0"/>
            </a:endParaRPr>
          </a:p>
          <a:p>
            <a:endParaRPr lang="en-US" sz="1200" b="0" dirty="0" smtClean="0">
              <a:latin typeface="Garamond" panose="02020404030301010803" pitchFamily="18" charset="0"/>
              <a:cs typeface="Courier New" panose="02070309020205020404" pitchFamily="49" charset="0"/>
            </a:endParaRPr>
          </a:p>
          <a:p>
            <a:endParaRPr lang="en-US" sz="1200" b="0" dirty="0" smtClean="0">
              <a:latin typeface="Garamond" panose="02020404030301010803" pitchFamily="18" charset="0"/>
              <a:cs typeface="Courier New" panose="02070309020205020404" pitchFamily="49" charset="0"/>
            </a:endParaRPr>
          </a:p>
          <a:p>
            <a:pPr algn="just" defTabSz="965200">
              <a:defRPr/>
            </a:pPr>
            <a:endParaRPr lang="en-US" sz="1200" dirty="0">
              <a:solidFill>
                <a:srgbClr val="000000"/>
              </a:solidFill>
              <a:latin typeface="Garamond" pitchFamily="18" charset="0"/>
              <a:cs typeface="+mn-cs"/>
            </a:endParaRPr>
          </a:p>
          <a:p>
            <a:pPr algn="just" defTabSz="965200">
              <a:defRPr/>
            </a:pPr>
            <a:endParaRPr lang="en-US" sz="2000" dirty="0">
              <a:solidFill>
                <a:srgbClr val="000000"/>
              </a:solidFill>
              <a:latin typeface="Garamond" pitchFamily="18" charset="0"/>
              <a:cs typeface="+mn-cs"/>
            </a:endParaRPr>
          </a:p>
          <a:p>
            <a:pPr algn="just" defTabSz="965200">
              <a:defRPr/>
            </a:pPr>
            <a:endParaRPr lang="en-US" sz="1200" dirty="0">
              <a:solidFill>
                <a:srgbClr val="000000"/>
              </a:solidFill>
              <a:latin typeface="Garamond" panose="02020404030301010803"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1257300" y="1720850"/>
            <a:ext cx="7391400" cy="4244094"/>
          </a:xfrm>
          <a:prstGeom prst="rect">
            <a:avLst/>
          </a:prstGeom>
        </p:spPr>
      </p:pic>
    </p:spTree>
    <p:extLst>
      <p:ext uri="{BB962C8B-B14F-4D97-AF65-F5344CB8AC3E}">
        <p14:creationId xmlns:p14="http://schemas.microsoft.com/office/powerpoint/2010/main" val="2868800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73050"/>
            <a:ext cx="9902952" cy="6300216"/>
          </a:xfrm>
          <a:prstGeom prst="rect">
            <a:avLst/>
          </a:prstGeom>
          <a:noFill/>
        </p:spPr>
        <p:txBody>
          <a:bodyPr numCol="2" spcCol="457200"/>
          <a:lstStyle/>
          <a:p>
            <a:pPr algn="just" defTabSz="965200">
              <a:defRPr/>
            </a:pPr>
            <a:r>
              <a:rPr lang="en-US" sz="2000" dirty="0" smtClean="0">
                <a:solidFill>
                  <a:srgbClr val="000000"/>
                </a:solidFill>
                <a:latin typeface="Garamond" panose="02020404030301010803" pitchFamily="18" charset="0"/>
                <a:cs typeface="+mn-cs"/>
              </a:rPr>
              <a:t>Connect the AXI </a:t>
            </a:r>
            <a:r>
              <a:rPr lang="en-US" sz="2000" dirty="0" smtClean="0">
                <a:solidFill>
                  <a:srgbClr val="000000"/>
                </a:solidFill>
                <a:latin typeface="Garamond" panose="02020404030301010803" pitchFamily="18" charset="0"/>
                <a:cs typeface="+mn-cs"/>
              </a:rPr>
              <a:t>IIC IP</a:t>
            </a:r>
            <a:endParaRPr lang="en-US" sz="2000" dirty="0" smtClean="0">
              <a:solidFill>
                <a:srgbClr val="000000"/>
              </a:solidFill>
              <a:latin typeface="Garamond" panose="02020404030301010803" pitchFamily="18" charset="0"/>
              <a:cs typeface="+mn-cs"/>
            </a:endParaRPr>
          </a:p>
          <a:p>
            <a:pPr algn="just" defTabSz="965200">
              <a:defRPr/>
            </a:pPr>
            <a:endParaRPr lang="en-US" sz="1200" b="0" dirty="0" smtClean="0">
              <a:solidFill>
                <a:srgbClr val="000000"/>
              </a:solidFill>
              <a:latin typeface="Garamond" panose="02020404030301010803" pitchFamily="18" charset="0"/>
              <a:cs typeface="+mn-cs"/>
            </a:endParaRPr>
          </a:p>
          <a:p>
            <a:pPr algn="just" defTabSz="965200">
              <a:defRPr/>
            </a:pPr>
            <a:r>
              <a:rPr lang="en-US" sz="1200" b="0" dirty="0">
                <a:solidFill>
                  <a:srgbClr val="000000"/>
                </a:solidFill>
                <a:latin typeface="Garamond" panose="02020404030301010803" pitchFamily="18" charset="0"/>
                <a:cs typeface="+mn-cs"/>
              </a:rPr>
              <a:t>We now need to wire up the AXI and clock interfaces of the AXI </a:t>
            </a:r>
            <a:r>
              <a:rPr lang="en-US" sz="1200" b="0" dirty="0" smtClean="0">
                <a:solidFill>
                  <a:srgbClr val="000000"/>
                </a:solidFill>
                <a:latin typeface="Garamond" panose="02020404030301010803" pitchFamily="18" charset="0"/>
                <a:cs typeface="+mn-cs"/>
              </a:rPr>
              <a:t>IIC core </a:t>
            </a:r>
            <a:endParaRPr lang="en-US" sz="1200" b="0" dirty="0">
              <a:solidFill>
                <a:srgbClr val="000000"/>
              </a:solidFill>
              <a:latin typeface="Garamond" panose="02020404030301010803" pitchFamily="18" charset="0"/>
              <a:cs typeface="+mn-cs"/>
            </a:endParaRPr>
          </a:p>
          <a:p>
            <a:pPr algn="just" defTabSz="965200">
              <a:defRPr/>
            </a:pPr>
            <a:r>
              <a:rPr lang="en-US" sz="1200" b="0" dirty="0">
                <a:solidFill>
                  <a:srgbClr val="000000"/>
                </a:solidFill>
                <a:latin typeface="Garamond" panose="02020404030301010803" pitchFamily="18" charset="0"/>
                <a:cs typeface="+mn-cs"/>
              </a:rPr>
              <a:t>Connect the clock used to drive the </a:t>
            </a:r>
            <a:r>
              <a:rPr lang="en-US" sz="1200" b="0" dirty="0" err="1">
                <a:solidFill>
                  <a:srgbClr val="000000"/>
                </a:solidFill>
                <a:latin typeface="Garamond" panose="02020404030301010803" pitchFamily="18" charset="0"/>
                <a:cs typeface="+mn-cs"/>
              </a:rPr>
              <a:t>interconnect’s</a:t>
            </a:r>
            <a:r>
              <a:rPr lang="en-US" sz="1200" b="0" dirty="0">
                <a:solidFill>
                  <a:srgbClr val="000000"/>
                </a:solidFill>
                <a:latin typeface="Garamond" panose="02020404030301010803" pitchFamily="18" charset="0"/>
                <a:cs typeface="+mn-cs"/>
              </a:rPr>
              <a:t> ACLK pin to the following nodes:</a:t>
            </a:r>
          </a:p>
          <a:p>
            <a:pPr marL="171450" indent="-171450" algn="just" defTabSz="965200">
              <a:buFont typeface="Arial" panose="020B0604020202020204" pitchFamily="34" charset="0"/>
              <a:buChar char="•"/>
              <a:defRPr/>
            </a:pPr>
            <a:r>
              <a:rPr lang="en-US" sz="1200" b="0" dirty="0">
                <a:solidFill>
                  <a:srgbClr val="000000"/>
                </a:solidFill>
                <a:latin typeface="Garamond" panose="02020404030301010803" pitchFamily="18" charset="0"/>
                <a:cs typeface="+mn-cs"/>
              </a:rPr>
              <a:t>Interconnect/M01_ACLK</a:t>
            </a:r>
          </a:p>
          <a:p>
            <a:pPr marL="171450" indent="-171450" algn="just" defTabSz="965200">
              <a:buFont typeface="Arial" panose="020B0604020202020204" pitchFamily="34" charset="0"/>
              <a:buChar char="•"/>
              <a:defRPr/>
            </a:pPr>
            <a:r>
              <a:rPr lang="en-US" sz="1200" b="0" dirty="0" smtClean="0">
                <a:solidFill>
                  <a:srgbClr val="000000"/>
                </a:solidFill>
                <a:latin typeface="Garamond" panose="02020404030301010803" pitchFamily="18" charset="0"/>
                <a:cs typeface="+mn-cs"/>
              </a:rPr>
              <a:t>axi_iic_0/</a:t>
            </a:r>
            <a:r>
              <a:rPr lang="en-US" sz="1200" b="0" dirty="0" err="1" smtClean="0">
                <a:solidFill>
                  <a:srgbClr val="000000"/>
                </a:solidFill>
                <a:latin typeface="Garamond" panose="02020404030301010803" pitchFamily="18" charset="0"/>
                <a:cs typeface="+mn-cs"/>
              </a:rPr>
              <a:t>s_axi_aclk</a:t>
            </a:r>
            <a:endParaRPr lang="en-US" sz="1200" b="0" dirty="0" smtClean="0">
              <a:solidFill>
                <a:srgbClr val="000000"/>
              </a:solidFill>
              <a:latin typeface="Garamond" panose="02020404030301010803" pitchFamily="18" charset="0"/>
              <a:cs typeface="+mn-cs"/>
            </a:endParaRPr>
          </a:p>
          <a:p>
            <a:pPr marL="171450" indent="-171450" algn="just" defTabSz="965200">
              <a:buFont typeface="Arial" panose="020B0604020202020204" pitchFamily="34" charset="0"/>
              <a:buChar char="•"/>
              <a:defRPr/>
            </a:pPr>
            <a:endParaRPr lang="en-US" sz="1200" b="0" dirty="0">
              <a:solidFill>
                <a:srgbClr val="000000"/>
              </a:solidFill>
              <a:latin typeface="Garamond" panose="02020404030301010803" pitchFamily="18" charset="0"/>
              <a:cs typeface="+mn-cs"/>
            </a:endParaRPr>
          </a:p>
          <a:p>
            <a:pPr algn="just" defTabSz="965200">
              <a:defRPr/>
            </a:pPr>
            <a:r>
              <a:rPr lang="en-US" sz="1200" b="0" dirty="0">
                <a:solidFill>
                  <a:srgbClr val="000000"/>
                </a:solidFill>
                <a:latin typeface="Garamond" panose="02020404030301010803" pitchFamily="18" charset="0"/>
                <a:cs typeface="+mn-cs"/>
              </a:rPr>
              <a:t>Connect the reset used to drive the </a:t>
            </a:r>
            <a:r>
              <a:rPr lang="en-US" sz="1200" b="0" dirty="0" err="1">
                <a:solidFill>
                  <a:srgbClr val="000000"/>
                </a:solidFill>
                <a:latin typeface="Garamond" panose="02020404030301010803" pitchFamily="18" charset="0"/>
                <a:cs typeface="+mn-cs"/>
              </a:rPr>
              <a:t>interconnect’s</a:t>
            </a:r>
            <a:r>
              <a:rPr lang="en-US" sz="1200" b="0" dirty="0">
                <a:solidFill>
                  <a:srgbClr val="000000"/>
                </a:solidFill>
                <a:latin typeface="Garamond" panose="02020404030301010803" pitchFamily="18" charset="0"/>
                <a:cs typeface="+mn-cs"/>
              </a:rPr>
              <a:t> S00_ARESETN pin to the following nodes:</a:t>
            </a:r>
          </a:p>
          <a:p>
            <a:pPr marL="171450" indent="-171450" algn="just" defTabSz="965200">
              <a:buFont typeface="Arial" panose="020B0604020202020204" pitchFamily="34" charset="0"/>
              <a:buChar char="•"/>
              <a:defRPr/>
            </a:pPr>
            <a:r>
              <a:rPr lang="en-US" sz="1200" b="0" dirty="0">
                <a:solidFill>
                  <a:srgbClr val="000000"/>
                </a:solidFill>
                <a:latin typeface="Garamond" panose="02020404030301010803" pitchFamily="18" charset="0"/>
                <a:cs typeface="+mn-cs"/>
              </a:rPr>
              <a:t>Interconnect/M01_ARESETN</a:t>
            </a:r>
          </a:p>
          <a:p>
            <a:pPr marL="171450" indent="-171450" algn="just" defTabSz="965200">
              <a:buFont typeface="Arial" panose="020B0604020202020204" pitchFamily="34" charset="0"/>
              <a:buChar char="•"/>
              <a:defRPr/>
            </a:pPr>
            <a:r>
              <a:rPr lang="en-US" sz="1200" b="0" dirty="0">
                <a:solidFill>
                  <a:srgbClr val="000000"/>
                </a:solidFill>
                <a:latin typeface="Garamond" panose="02020404030301010803" pitchFamily="18" charset="0"/>
              </a:rPr>
              <a:t>axi_iic_0</a:t>
            </a:r>
            <a:r>
              <a:rPr lang="en-US" sz="1200" b="0" dirty="0" smtClean="0">
                <a:solidFill>
                  <a:srgbClr val="000000"/>
                </a:solidFill>
                <a:latin typeface="Garamond" panose="02020404030301010803" pitchFamily="18" charset="0"/>
                <a:cs typeface="+mn-cs"/>
              </a:rPr>
              <a:t>/</a:t>
            </a:r>
            <a:r>
              <a:rPr lang="en-US" sz="1200" b="0" dirty="0" err="1" smtClean="0">
                <a:solidFill>
                  <a:srgbClr val="000000"/>
                </a:solidFill>
                <a:latin typeface="Garamond" panose="02020404030301010803" pitchFamily="18" charset="0"/>
                <a:cs typeface="+mn-cs"/>
              </a:rPr>
              <a:t>s_axi_areset_n</a:t>
            </a:r>
            <a:endParaRPr lang="en-US" sz="1200" b="0" dirty="0" smtClean="0">
              <a:solidFill>
                <a:srgbClr val="000000"/>
              </a:solidFill>
              <a:latin typeface="Garamond" panose="02020404030301010803" pitchFamily="18" charset="0"/>
              <a:cs typeface="+mn-cs"/>
            </a:endParaRPr>
          </a:p>
          <a:p>
            <a:pPr marL="171450" indent="-171450" algn="just" defTabSz="965200">
              <a:buFont typeface="Arial" panose="020B0604020202020204" pitchFamily="34" charset="0"/>
              <a:buChar char="•"/>
              <a:defRPr/>
            </a:pPr>
            <a:endParaRPr lang="en-US" sz="1200" b="0" dirty="0">
              <a:solidFill>
                <a:srgbClr val="000000"/>
              </a:solidFill>
              <a:latin typeface="Garamond" panose="02020404030301010803" pitchFamily="18" charset="0"/>
              <a:cs typeface="+mn-cs"/>
            </a:endParaRPr>
          </a:p>
          <a:p>
            <a:pPr algn="just" defTabSz="965200">
              <a:defRPr/>
            </a:pPr>
            <a:r>
              <a:rPr lang="en-US" sz="1200" b="0" dirty="0">
                <a:solidFill>
                  <a:srgbClr val="000000"/>
                </a:solidFill>
                <a:latin typeface="Garamond" panose="02020404030301010803" pitchFamily="18" charset="0"/>
                <a:cs typeface="+mn-cs"/>
              </a:rPr>
              <a:t>Connect the Interconnect’s M01_AXI port to the AXI </a:t>
            </a:r>
            <a:r>
              <a:rPr lang="en-US" sz="1200" b="0" dirty="0" smtClean="0">
                <a:solidFill>
                  <a:srgbClr val="000000"/>
                </a:solidFill>
                <a:latin typeface="Garamond" panose="02020404030301010803" pitchFamily="18" charset="0"/>
                <a:cs typeface="+mn-cs"/>
              </a:rPr>
              <a:t>IIC’s </a:t>
            </a:r>
            <a:r>
              <a:rPr lang="en-US" sz="1200" b="0" dirty="0">
                <a:solidFill>
                  <a:srgbClr val="000000"/>
                </a:solidFill>
                <a:latin typeface="Garamond" panose="02020404030301010803" pitchFamily="18" charset="0"/>
                <a:cs typeface="+mn-cs"/>
              </a:rPr>
              <a:t>S_AXI port.</a:t>
            </a:r>
          </a:p>
          <a:p>
            <a:pPr algn="just" defTabSz="965200">
              <a:defRPr/>
            </a:pPr>
            <a:endParaRPr lang="en-US" sz="1200" b="0" dirty="0">
              <a:solidFill>
                <a:srgbClr val="000000"/>
              </a:solidFill>
              <a:latin typeface="Garamond" panose="02020404030301010803" pitchFamily="18" charset="0"/>
              <a:cs typeface="+mn-cs"/>
            </a:endParaRPr>
          </a:p>
          <a:p>
            <a:pPr algn="just" defTabSz="965200">
              <a:defRPr/>
            </a:pPr>
            <a:r>
              <a:rPr lang="en-US" sz="1200" b="0" dirty="0">
                <a:solidFill>
                  <a:srgbClr val="000000"/>
                </a:solidFill>
                <a:latin typeface="Garamond" panose="02020404030301010803" pitchFamily="18" charset="0"/>
                <a:cs typeface="+mn-cs"/>
              </a:rPr>
              <a:t>We will also need to assign a base address to the AXI </a:t>
            </a:r>
            <a:r>
              <a:rPr lang="en-US" sz="1200" b="0" dirty="0" smtClean="0">
                <a:solidFill>
                  <a:srgbClr val="000000"/>
                </a:solidFill>
                <a:latin typeface="Garamond" panose="02020404030301010803" pitchFamily="18" charset="0"/>
                <a:cs typeface="+mn-cs"/>
              </a:rPr>
              <a:t>IIC </a:t>
            </a:r>
            <a:r>
              <a:rPr lang="en-US" sz="1200" b="0" dirty="0">
                <a:solidFill>
                  <a:srgbClr val="000000"/>
                </a:solidFill>
                <a:latin typeface="Garamond" panose="02020404030301010803" pitchFamily="18" charset="0"/>
                <a:cs typeface="+mn-cs"/>
              </a:rPr>
              <a:t>core. We can do this by doing the </a:t>
            </a:r>
            <a:r>
              <a:rPr lang="en-US" sz="1200" b="0" dirty="0" smtClean="0">
                <a:solidFill>
                  <a:srgbClr val="000000"/>
                </a:solidFill>
                <a:latin typeface="Garamond" panose="02020404030301010803" pitchFamily="18" charset="0"/>
                <a:cs typeface="+mn-cs"/>
              </a:rPr>
              <a:t>following:</a:t>
            </a:r>
          </a:p>
          <a:p>
            <a:pPr algn="just" defTabSz="965200">
              <a:defRPr/>
            </a:pPr>
            <a:endParaRPr lang="en-US" sz="1200" b="0" dirty="0">
              <a:solidFill>
                <a:srgbClr val="000000"/>
              </a:solidFill>
              <a:latin typeface="Garamond" panose="02020404030301010803" pitchFamily="18" charset="0"/>
              <a:cs typeface="+mn-cs"/>
            </a:endParaRPr>
          </a:p>
          <a:p>
            <a:pPr marL="228600" indent="-228600" algn="just" defTabSz="965200">
              <a:buFont typeface="+mj-lt"/>
              <a:buAutoNum type="arabicPeriod"/>
              <a:defRPr/>
            </a:pPr>
            <a:r>
              <a:rPr lang="en-US" sz="1200" b="0" dirty="0">
                <a:solidFill>
                  <a:srgbClr val="000000"/>
                </a:solidFill>
                <a:latin typeface="Garamond" panose="02020404030301010803" pitchFamily="18" charset="0"/>
                <a:cs typeface="+mn-cs"/>
              </a:rPr>
              <a:t>Open the Address Editor </a:t>
            </a:r>
            <a:r>
              <a:rPr lang="en-US" sz="1200" b="0" dirty="0" smtClean="0">
                <a:solidFill>
                  <a:srgbClr val="000000"/>
                </a:solidFill>
                <a:latin typeface="Garamond" panose="02020404030301010803" pitchFamily="18" charset="0"/>
                <a:cs typeface="+mn-cs"/>
              </a:rPr>
              <a:t>tab.</a:t>
            </a:r>
            <a:endParaRPr lang="en-US" sz="1200" b="0" dirty="0">
              <a:solidFill>
                <a:srgbClr val="000000"/>
              </a:solidFill>
              <a:latin typeface="Garamond" panose="02020404030301010803" pitchFamily="18" charset="0"/>
              <a:cs typeface="+mn-cs"/>
            </a:endParaRPr>
          </a:p>
          <a:p>
            <a:pPr marL="228600" indent="-228600" algn="just" defTabSz="965200">
              <a:buFont typeface="+mj-lt"/>
              <a:buAutoNum type="arabicPeriod"/>
              <a:defRPr/>
            </a:pPr>
            <a:r>
              <a:rPr lang="en-US" sz="1200" b="0" dirty="0">
                <a:solidFill>
                  <a:srgbClr val="000000"/>
                </a:solidFill>
                <a:latin typeface="Garamond" panose="02020404030301010803" pitchFamily="18" charset="0"/>
                <a:cs typeface="+mn-cs"/>
              </a:rPr>
              <a:t>Right click on the AXI </a:t>
            </a:r>
            <a:r>
              <a:rPr lang="en-US" sz="1200" b="0" dirty="0" smtClean="0">
                <a:solidFill>
                  <a:srgbClr val="000000"/>
                </a:solidFill>
                <a:latin typeface="Garamond" panose="02020404030301010803" pitchFamily="18" charset="0"/>
                <a:cs typeface="+mn-cs"/>
              </a:rPr>
              <a:t>IIC </a:t>
            </a:r>
            <a:r>
              <a:rPr lang="en-US" sz="1200" b="0" dirty="0">
                <a:solidFill>
                  <a:srgbClr val="000000"/>
                </a:solidFill>
                <a:latin typeface="Garamond" panose="02020404030301010803" pitchFamily="18" charset="0"/>
                <a:cs typeface="+mn-cs"/>
              </a:rPr>
              <a:t>core and select Auto Assign Address to populate default </a:t>
            </a:r>
            <a:r>
              <a:rPr lang="en-US" sz="1200" b="0" dirty="0" smtClean="0">
                <a:solidFill>
                  <a:srgbClr val="000000"/>
                </a:solidFill>
                <a:latin typeface="Garamond" panose="02020404030301010803" pitchFamily="18" charset="0"/>
                <a:cs typeface="+mn-cs"/>
              </a:rPr>
              <a:t>settings.</a:t>
            </a:r>
            <a:endParaRPr lang="en-US" sz="1200" b="0" dirty="0">
              <a:solidFill>
                <a:srgbClr val="000000"/>
              </a:solidFill>
              <a:latin typeface="Garamond" panose="02020404030301010803" pitchFamily="18" charset="0"/>
              <a:cs typeface="+mn-cs"/>
            </a:endParaRPr>
          </a:p>
          <a:p>
            <a:pPr marL="228600" indent="-228600" algn="just" defTabSz="965200">
              <a:buFont typeface="+mj-lt"/>
              <a:buAutoNum type="arabicPeriod"/>
              <a:defRPr/>
            </a:pPr>
            <a:r>
              <a:rPr lang="en-US" sz="1200" b="0" dirty="0">
                <a:solidFill>
                  <a:srgbClr val="000000"/>
                </a:solidFill>
                <a:latin typeface="Garamond" panose="02020404030301010803" pitchFamily="18" charset="0"/>
                <a:cs typeface="+mn-cs"/>
              </a:rPr>
              <a:t>Update the base address to use </a:t>
            </a:r>
            <a:r>
              <a:rPr lang="en-US" sz="1200" b="0" dirty="0" smtClean="0">
                <a:solidFill>
                  <a:srgbClr val="000000"/>
                </a:solidFill>
                <a:latin typeface="Garamond" panose="02020404030301010803" pitchFamily="18" charset="0"/>
                <a:cs typeface="+mn-cs"/>
              </a:rPr>
              <a:t>0x40000000.</a:t>
            </a:r>
            <a:endParaRPr lang="en-US" sz="1200" b="0" dirty="0">
              <a:solidFill>
                <a:srgbClr val="000000"/>
              </a:solidFill>
              <a:latin typeface="Garamond" panose="02020404030301010803" pitchFamily="18" charset="0"/>
              <a:cs typeface="+mn-cs"/>
            </a:endParaRPr>
          </a:p>
          <a:p>
            <a:pPr algn="just" defTabSz="965200">
              <a:defRPr/>
            </a:pPr>
            <a:endParaRPr lang="en-US" sz="1200" b="0" dirty="0">
              <a:solidFill>
                <a:srgbClr val="000000"/>
              </a:solidFill>
              <a:latin typeface="Garamond" panose="02020404030301010803" pitchFamily="18" charset="0"/>
              <a:cs typeface="+mn-cs"/>
            </a:endParaRPr>
          </a:p>
          <a:p>
            <a:pPr algn="just" defTabSz="965200">
              <a:defRPr/>
            </a:pPr>
            <a:endParaRPr lang="en-US" sz="1200" dirty="0">
              <a:solidFill>
                <a:srgbClr val="000000"/>
              </a:solidFill>
              <a:latin typeface="Garamond" panose="02020404030301010803"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5307727" y="2833676"/>
            <a:ext cx="3863639" cy="2010300"/>
          </a:xfrm>
          <a:prstGeom prst="rect">
            <a:avLst/>
          </a:prstGeom>
        </p:spPr>
      </p:pic>
      <p:pic>
        <p:nvPicPr>
          <p:cNvPr id="10" name="Picture 9"/>
          <p:cNvPicPr>
            <a:picLocks noChangeAspect="1"/>
          </p:cNvPicPr>
          <p:nvPr/>
        </p:nvPicPr>
        <p:blipFill>
          <a:blip r:embed="rId4"/>
          <a:stretch>
            <a:fillRect/>
          </a:stretch>
        </p:blipFill>
        <p:spPr>
          <a:xfrm>
            <a:off x="5307727" y="413297"/>
            <a:ext cx="4322349" cy="2078342"/>
          </a:xfrm>
          <a:prstGeom prst="rect">
            <a:avLst/>
          </a:prstGeom>
        </p:spPr>
      </p:pic>
      <p:pic>
        <p:nvPicPr>
          <p:cNvPr id="11" name="Picture 10"/>
          <p:cNvPicPr>
            <a:picLocks noChangeAspect="1"/>
          </p:cNvPicPr>
          <p:nvPr/>
        </p:nvPicPr>
        <p:blipFill>
          <a:blip r:embed="rId5"/>
          <a:stretch>
            <a:fillRect/>
          </a:stretch>
        </p:blipFill>
        <p:spPr>
          <a:xfrm>
            <a:off x="304800" y="5096361"/>
            <a:ext cx="8443079" cy="1164563"/>
          </a:xfrm>
          <a:prstGeom prst="rect">
            <a:avLst/>
          </a:prstGeom>
        </p:spPr>
      </p:pic>
    </p:spTree>
    <p:extLst>
      <p:ext uri="{BB962C8B-B14F-4D97-AF65-F5344CB8AC3E}">
        <p14:creationId xmlns:p14="http://schemas.microsoft.com/office/powerpoint/2010/main" val="24216509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1" descr="cover graphic_v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rot="5400000">
            <a:off x="8156675" y="5305897"/>
            <a:ext cx="142378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spcBef>
                <a:spcPct val="50000"/>
              </a:spcBef>
            </a:pPr>
            <a:r>
              <a:rPr lang="en-US" altLang="en-US" sz="900" b="0" dirty="0">
                <a:solidFill>
                  <a:srgbClr val="F4C0C0"/>
                </a:solidFill>
                <a:latin typeface="Arial" charset="0"/>
              </a:rPr>
              <a:t>© </a:t>
            </a:r>
            <a:r>
              <a:rPr lang="en-US" altLang="en-US" sz="900" b="0" dirty="0" smtClean="0">
                <a:solidFill>
                  <a:srgbClr val="F4C0C0"/>
                </a:solidFill>
                <a:latin typeface="Arial" charset="0"/>
              </a:rPr>
              <a:t>2013 </a:t>
            </a:r>
            <a:r>
              <a:rPr lang="en-US" altLang="en-US" sz="900" b="0" dirty="0">
                <a:solidFill>
                  <a:srgbClr val="F4C0C0"/>
                </a:solidFill>
                <a:latin typeface="Arial" charset="0"/>
              </a:rPr>
              <a:t>MathWorks, Inc.</a:t>
            </a:r>
          </a:p>
        </p:txBody>
      </p:sp>
      <p:pic>
        <p:nvPicPr>
          <p:cNvPr id="6" name="Picture 13" descr="training_topbanner.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7938"/>
            <a:ext cx="9131300" cy="40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416175"/>
            <a:ext cx="7772400" cy="555625"/>
          </a:xfrm>
        </p:spPr>
        <p:txBody>
          <a:bodyPr/>
          <a:lstStyle>
            <a:lvl1pPr marL="0" marR="0" indent="0" algn="l" defTabSz="914400" rtl="0" eaLnBrk="1" fontAlgn="base" latinLnBrk="0" hangingPunct="1">
              <a:lnSpc>
                <a:spcPct val="87000"/>
              </a:lnSpc>
              <a:spcBef>
                <a:spcPts val="1200"/>
              </a:spcBef>
              <a:spcAft>
                <a:spcPts val="1800"/>
              </a:spcAft>
              <a:buClrTx/>
              <a:buSzTx/>
              <a:buFontTx/>
              <a:buNone/>
              <a:tabLst/>
              <a:defRPr kumimoji="0" lang="en-US" sz="1600" b="0" i="0" u="none" strike="noStrike" kern="0" cap="none" spc="0" normalizeH="0" baseline="0" noProof="0">
                <a:ln>
                  <a:noFill/>
                </a:ln>
                <a:solidFill>
                  <a:srgbClr val="000000"/>
                </a:solidFill>
                <a:effectLst/>
                <a:uLnTx/>
                <a:uFillTx/>
              </a:defRPr>
            </a:lvl1pPr>
          </a:lstStyle>
          <a:p>
            <a:pPr lvl="0"/>
            <a:r>
              <a:rPr lang="en-US" noProof="0" smtClean="0"/>
              <a:t>Click to edit Master title style</a:t>
            </a:r>
            <a:endParaRPr lang="en-US" noProof="0" dirty="0" smtClean="0"/>
          </a:p>
        </p:txBody>
      </p:sp>
      <p:sp>
        <p:nvSpPr>
          <p:cNvPr id="3" name="Subtitle 2"/>
          <p:cNvSpPr>
            <a:spLocks noGrp="1"/>
          </p:cNvSpPr>
          <p:nvPr>
            <p:ph type="subTitle" idx="1"/>
          </p:nvPr>
        </p:nvSpPr>
        <p:spPr>
          <a:xfrm>
            <a:off x="685800" y="914400"/>
            <a:ext cx="7772400" cy="1447800"/>
          </a:xfrm>
        </p:spPr>
        <p:txBody>
          <a:bodyPr>
            <a:noAutofit/>
          </a:bodyPr>
          <a:lstStyle>
            <a:lvl1pPr marL="0" indent="0" algn="l">
              <a:buNone/>
              <a:defRPr sz="36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5511451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048452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457200" y="2057400"/>
            <a:ext cx="80772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69839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5588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2057400"/>
            <a:ext cx="8077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5" descr="training_topbanner.ti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txBox="1">
            <a:spLocks noChangeArrowheads="1"/>
          </p:cNvSpPr>
          <p:nvPr/>
        </p:nvSpPr>
        <p:spPr bwMode="auto">
          <a:xfrm>
            <a:off x="228600" y="15875"/>
            <a:ext cx="800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Courier New" pitchFamily="49" charset="0"/>
              </a:defRPr>
            </a:lvl1pPr>
            <a:lvl2pPr marL="742950" indent="-285750">
              <a:defRPr b="1">
                <a:solidFill>
                  <a:schemeClr val="tx1"/>
                </a:solidFill>
                <a:latin typeface="Courier New" pitchFamily="49" charset="0"/>
              </a:defRPr>
            </a:lvl2pPr>
            <a:lvl3pPr marL="1143000" indent="-228600">
              <a:defRPr b="1">
                <a:solidFill>
                  <a:schemeClr val="tx1"/>
                </a:solidFill>
                <a:latin typeface="Courier New" pitchFamily="49" charset="0"/>
              </a:defRPr>
            </a:lvl3pPr>
            <a:lvl4pPr marL="1600200" indent="-228600">
              <a:defRPr b="1">
                <a:solidFill>
                  <a:schemeClr val="tx1"/>
                </a:solidFill>
                <a:latin typeface="Courier New" pitchFamily="49" charset="0"/>
              </a:defRPr>
            </a:lvl4pPr>
            <a:lvl5pPr marL="2057400" indent="-228600">
              <a:defRPr b="1">
                <a:solidFill>
                  <a:schemeClr val="tx1"/>
                </a:solidFill>
                <a:latin typeface="Courier New" pitchFamily="49" charset="0"/>
              </a:defRPr>
            </a:lvl5pPr>
            <a:lvl6pPr marL="2514600" indent="-228600" algn="ctr" eaLnBrk="0" fontAlgn="base" hangingPunct="0">
              <a:spcBef>
                <a:spcPct val="0"/>
              </a:spcBef>
              <a:spcAft>
                <a:spcPct val="0"/>
              </a:spcAft>
              <a:defRPr b="1">
                <a:solidFill>
                  <a:schemeClr val="tx1"/>
                </a:solidFill>
                <a:latin typeface="Courier New" pitchFamily="49" charset="0"/>
              </a:defRPr>
            </a:lvl6pPr>
            <a:lvl7pPr marL="2971800" indent="-228600" algn="ctr" eaLnBrk="0" fontAlgn="base" hangingPunct="0">
              <a:spcBef>
                <a:spcPct val="0"/>
              </a:spcBef>
              <a:spcAft>
                <a:spcPct val="0"/>
              </a:spcAft>
              <a:defRPr b="1">
                <a:solidFill>
                  <a:schemeClr val="tx1"/>
                </a:solidFill>
                <a:latin typeface="Courier New" pitchFamily="49" charset="0"/>
              </a:defRPr>
            </a:lvl7pPr>
            <a:lvl8pPr marL="3429000" indent="-228600" algn="ctr" eaLnBrk="0" fontAlgn="base" hangingPunct="0">
              <a:spcBef>
                <a:spcPct val="0"/>
              </a:spcBef>
              <a:spcAft>
                <a:spcPct val="0"/>
              </a:spcAft>
              <a:defRPr b="1">
                <a:solidFill>
                  <a:schemeClr val="tx1"/>
                </a:solidFill>
                <a:latin typeface="Courier New" pitchFamily="49" charset="0"/>
              </a:defRPr>
            </a:lvl8pPr>
            <a:lvl9pPr marL="3886200" indent="-228600" algn="ctr" eaLnBrk="0" fontAlgn="base" hangingPunct="0">
              <a:spcBef>
                <a:spcPct val="0"/>
              </a:spcBef>
              <a:spcAft>
                <a:spcPct val="0"/>
              </a:spcAft>
              <a:defRPr b="1">
                <a:solidFill>
                  <a:schemeClr val="tx1"/>
                </a:solidFill>
                <a:latin typeface="Courier New" pitchFamily="49" charset="0"/>
              </a:defRPr>
            </a:lvl9pPr>
          </a:lstStyle>
          <a:p>
            <a:pPr>
              <a:lnSpc>
                <a:spcPct val="87000"/>
              </a:lnSpc>
              <a:defRPr/>
            </a:pPr>
            <a:r>
              <a:rPr lang="en-US" sz="1500" dirty="0" smtClean="0">
                <a:solidFill>
                  <a:srgbClr val="FFFFFF"/>
                </a:solidFill>
                <a:latin typeface="Arial" pitchFamily="34" charset="0"/>
                <a:cs typeface="+mn-cs"/>
              </a:rPr>
              <a:t>Zynq Customization Exercise</a:t>
            </a:r>
          </a:p>
        </p:txBody>
      </p:sp>
      <p:pic>
        <p:nvPicPr>
          <p:cNvPr id="1030" name="Picture 8" descr="mwtraininglogo1.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9700" y="6526213"/>
            <a:ext cx="19177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8305800" y="0"/>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fld id="{B74ED8A7-0790-46C7-8503-504964DFCC05}" type="slidenum">
              <a:rPr lang="en-US" smtClean="0">
                <a:solidFill>
                  <a:schemeClr val="bg1"/>
                </a:solidFill>
                <a:latin typeface="Arial" charset="0"/>
              </a:rPr>
              <a:pPr algn="ctr" eaLnBrk="0" hangingPunct="0"/>
              <a:t>‹#›</a:t>
            </a:fld>
            <a:endParaRPr lang="en-US" dirty="0">
              <a:solidFill>
                <a:schemeClr val="bg1"/>
              </a:solidFill>
              <a:latin typeface="Arial" charset="0"/>
            </a:endParaRPr>
          </a:p>
        </p:txBody>
      </p:sp>
    </p:spTree>
  </p:cSld>
  <p:clrMap bg1="lt1" tx1="dk1" bg2="lt2" tx2="dk2" accent1="accent1" accent2="accent2" accent3="accent3" accent4="accent4" accent5="accent5" accent6="accent6" hlink="hlink" folHlink="folHlink"/>
  <p:sldLayoutIdLst>
    <p:sldLayoutId id="2147484027" r:id="rId1"/>
    <p:sldLayoutId id="2147484026" r:id="rId2"/>
    <p:sldLayoutId id="2147484028" r:id="rId3"/>
  </p:sldLayoutIdLst>
  <p:timing>
    <p:tnLst>
      <p:par>
        <p:cTn id="1" dur="indefinite" restart="never" nodeType="tmRoot"/>
      </p:par>
    </p:tnLst>
  </p:timing>
  <p:hf hdr="0" ftr="0" dt="0"/>
  <p:txStyles>
    <p:titleStyle>
      <a:lvl1pPr algn="l" rtl="0" eaLnBrk="1" fontAlgn="base" hangingPunct="1">
        <a:spcBef>
          <a:spcPct val="0"/>
        </a:spcBef>
        <a:spcAft>
          <a:spcPct val="0"/>
        </a:spcAft>
        <a:defRPr sz="3200" b="1" kern="120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pitchFamily="34" charset="0"/>
          <a:cs typeface="Arial" pitchFamily="34" charset="0"/>
        </a:defRPr>
      </a:lvl2pPr>
      <a:lvl3pPr algn="l" rtl="0" eaLnBrk="1" fontAlgn="base" hangingPunct="1">
        <a:spcBef>
          <a:spcPct val="0"/>
        </a:spcBef>
        <a:spcAft>
          <a:spcPct val="0"/>
        </a:spcAft>
        <a:defRPr sz="3200" b="1">
          <a:solidFill>
            <a:schemeClr val="tx2"/>
          </a:solidFill>
          <a:latin typeface="Arial" pitchFamily="34" charset="0"/>
          <a:cs typeface="Arial" pitchFamily="34" charset="0"/>
        </a:defRPr>
      </a:lvl3pPr>
      <a:lvl4pPr algn="l" rtl="0" eaLnBrk="1" fontAlgn="base" hangingPunct="1">
        <a:spcBef>
          <a:spcPct val="0"/>
        </a:spcBef>
        <a:spcAft>
          <a:spcPct val="0"/>
        </a:spcAft>
        <a:defRPr sz="3200" b="1">
          <a:solidFill>
            <a:schemeClr val="tx2"/>
          </a:solidFill>
          <a:latin typeface="Arial" pitchFamily="34" charset="0"/>
          <a:cs typeface="Arial" pitchFamily="34" charset="0"/>
        </a:defRPr>
      </a:lvl4pPr>
      <a:lvl5pPr algn="l" rtl="0" eaLnBrk="1" fontAlgn="base" hangingPunct="1">
        <a:spcBef>
          <a:spcPct val="0"/>
        </a:spcBef>
        <a:spcAft>
          <a:spcPct val="0"/>
        </a:spcAft>
        <a:defRPr sz="3200" b="1">
          <a:solidFill>
            <a:schemeClr val="tx2"/>
          </a:solidFill>
          <a:latin typeface="Arial" pitchFamily="34" charset="0"/>
          <a:cs typeface="Arial" pitchFamily="34" charset="0"/>
        </a:defRPr>
      </a:lvl5pPr>
      <a:lvl6pPr marL="457200" algn="l" rtl="0" eaLnBrk="1" fontAlgn="base" hangingPunct="1">
        <a:spcBef>
          <a:spcPct val="0"/>
        </a:spcBef>
        <a:spcAft>
          <a:spcPct val="0"/>
        </a:spcAft>
        <a:defRPr sz="3200" b="1">
          <a:solidFill>
            <a:schemeClr val="tx2"/>
          </a:solidFill>
          <a:latin typeface="Arial" pitchFamily="34" charset="0"/>
          <a:cs typeface="Arial" pitchFamily="34" charset="0"/>
        </a:defRPr>
      </a:lvl6pPr>
      <a:lvl7pPr marL="914400" algn="l" rtl="0" eaLnBrk="1" fontAlgn="base" hangingPunct="1">
        <a:spcBef>
          <a:spcPct val="0"/>
        </a:spcBef>
        <a:spcAft>
          <a:spcPct val="0"/>
        </a:spcAft>
        <a:defRPr sz="3200" b="1">
          <a:solidFill>
            <a:schemeClr val="tx2"/>
          </a:solidFill>
          <a:latin typeface="Arial" pitchFamily="34" charset="0"/>
          <a:cs typeface="Arial" pitchFamily="34" charset="0"/>
        </a:defRPr>
      </a:lvl7pPr>
      <a:lvl8pPr marL="1371600" algn="l" rtl="0" eaLnBrk="1" fontAlgn="base" hangingPunct="1">
        <a:spcBef>
          <a:spcPct val="0"/>
        </a:spcBef>
        <a:spcAft>
          <a:spcPct val="0"/>
        </a:spcAft>
        <a:defRPr sz="3200" b="1">
          <a:solidFill>
            <a:schemeClr val="tx2"/>
          </a:solidFill>
          <a:latin typeface="Arial" pitchFamily="34" charset="0"/>
          <a:cs typeface="Arial" pitchFamily="34" charset="0"/>
        </a:defRPr>
      </a:lvl8pPr>
      <a:lvl9pPr marL="1828800" algn="l" rtl="0" eaLnBrk="1" fontAlgn="base" hangingPunct="1">
        <a:spcBef>
          <a:spcPct val="0"/>
        </a:spcBef>
        <a:spcAft>
          <a:spcPct val="0"/>
        </a:spcAft>
        <a:defRPr sz="3200" b="1">
          <a:solidFill>
            <a:schemeClr val="tx2"/>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Clr>
          <a:schemeClr val="tx2"/>
        </a:buClr>
        <a:buSzPct val="75000"/>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Clr>
          <a:schemeClr val="tx2"/>
        </a:buClr>
        <a:buFont typeface="Arial" charset="0"/>
        <a:buChar char="–"/>
        <a:defRPr sz="20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Clr>
          <a:schemeClr val="tx2"/>
        </a:buClr>
        <a:buSzPct val="75000"/>
        <a:buFont typeface="Wingdings" pitchFamily="2" charset="2"/>
        <a:buChar char="§"/>
        <a:defRPr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Clr>
          <a:schemeClr val="tx2"/>
        </a:buClr>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ctrTitle"/>
          </p:nvPr>
        </p:nvSpPr>
        <p:spPr/>
        <p:txBody>
          <a:bodyPr lIns="91439" tIns="45719" rIns="91439" bIns="45719">
            <a:noAutofit/>
          </a:bodyPr>
          <a:lstStyle/>
          <a:p>
            <a:pPr>
              <a:defRPr/>
            </a:pPr>
            <a:r>
              <a:rPr lang="en-US" dirty="0">
                <a:latin typeface="Arial" charset="0"/>
              </a:rPr>
              <a:t>Embedded Linux and System Integration for ARM on </a:t>
            </a:r>
            <a:r>
              <a:rPr lang="en-US" dirty="0" err="1">
                <a:latin typeface="Arial" charset="0"/>
              </a:rPr>
              <a:t>SoCs</a:t>
            </a:r>
            <a:endParaRPr dirty="0" smtClean="0">
              <a:latin typeface="Arial"/>
            </a:endParaRPr>
          </a:p>
        </p:txBody>
      </p:sp>
      <p:sp>
        <p:nvSpPr>
          <p:cNvPr id="3075" name="Rectangle 3"/>
          <p:cNvSpPr>
            <a:spLocks noGrp="1" noChangeArrowheads="1"/>
          </p:cNvSpPr>
          <p:nvPr>
            <p:ph type="subTitle" idx="1"/>
          </p:nvPr>
        </p:nvSpPr>
        <p:spPr/>
        <p:txBody>
          <a:bodyPr lIns="91439" tIns="45719" rIns="91439" bIns="45719"/>
          <a:lstStyle/>
          <a:p>
            <a:pPr eaLnBrk="1" hangingPunct="1"/>
            <a:r>
              <a:rPr lang="en-US" dirty="0" smtClean="0">
                <a:latin typeface="Arial" charset="0"/>
                <a:cs typeface="Arial" charset="0"/>
              </a:rPr>
              <a:t>Zynq Customization Exercise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&amp; Connect IIC Ports</a:t>
            </a:r>
            <a:endParaRPr lang="en-US" dirty="0"/>
          </a:p>
        </p:txBody>
      </p:sp>
      <p:pic>
        <p:nvPicPr>
          <p:cNvPr id="3" name="Picture 2"/>
          <p:cNvPicPr>
            <a:picLocks noChangeAspect="1"/>
          </p:cNvPicPr>
          <p:nvPr/>
        </p:nvPicPr>
        <p:blipFill>
          <a:blip r:embed="rId3"/>
          <a:stretch>
            <a:fillRect/>
          </a:stretch>
        </p:blipFill>
        <p:spPr>
          <a:xfrm>
            <a:off x="438150" y="1387481"/>
            <a:ext cx="2135795" cy="3041638"/>
          </a:xfrm>
          <a:prstGeom prst="rect">
            <a:avLst/>
          </a:prstGeom>
        </p:spPr>
      </p:pic>
      <p:pic>
        <p:nvPicPr>
          <p:cNvPr id="7" name="Picture 6"/>
          <p:cNvPicPr>
            <a:picLocks noChangeAspect="1"/>
          </p:cNvPicPr>
          <p:nvPr/>
        </p:nvPicPr>
        <p:blipFill rotWithShape="1">
          <a:blip r:embed="rId4"/>
          <a:srcRect t="18519"/>
          <a:stretch/>
        </p:blipFill>
        <p:spPr>
          <a:xfrm>
            <a:off x="3733800" y="4572000"/>
            <a:ext cx="4343399" cy="1676400"/>
          </a:xfrm>
          <a:prstGeom prst="rect">
            <a:avLst/>
          </a:prstGeom>
        </p:spPr>
      </p:pic>
      <p:pic>
        <p:nvPicPr>
          <p:cNvPr id="5" name="Picture 4"/>
          <p:cNvPicPr>
            <a:picLocks noChangeAspect="1"/>
          </p:cNvPicPr>
          <p:nvPr/>
        </p:nvPicPr>
        <p:blipFill>
          <a:blip r:embed="rId5"/>
          <a:stretch>
            <a:fillRect/>
          </a:stretch>
        </p:blipFill>
        <p:spPr>
          <a:xfrm>
            <a:off x="3276599" y="1447799"/>
            <a:ext cx="4716713" cy="2981319"/>
          </a:xfrm>
          <a:prstGeom prst="rect">
            <a:avLst/>
          </a:prstGeom>
        </p:spPr>
      </p:pic>
    </p:spTree>
    <p:extLst>
      <p:ext uri="{BB962C8B-B14F-4D97-AF65-F5344CB8AC3E}">
        <p14:creationId xmlns:p14="http://schemas.microsoft.com/office/powerpoint/2010/main" val="1942269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IIC Interrupt</a:t>
            </a:r>
            <a:endParaRPr lang="en-US" dirty="0"/>
          </a:p>
        </p:txBody>
      </p:sp>
      <p:pic>
        <p:nvPicPr>
          <p:cNvPr id="6" name="Picture 5"/>
          <p:cNvPicPr>
            <a:picLocks noChangeAspect="1"/>
          </p:cNvPicPr>
          <p:nvPr/>
        </p:nvPicPr>
        <p:blipFill>
          <a:blip r:embed="rId3"/>
          <a:stretch>
            <a:fillRect/>
          </a:stretch>
        </p:blipFill>
        <p:spPr>
          <a:xfrm>
            <a:off x="838200" y="4191000"/>
            <a:ext cx="7491169" cy="1816286"/>
          </a:xfrm>
          <a:prstGeom prst="rect">
            <a:avLst/>
          </a:prstGeom>
        </p:spPr>
      </p:pic>
      <p:pic>
        <p:nvPicPr>
          <p:cNvPr id="8" name="Picture 7"/>
          <p:cNvPicPr>
            <a:picLocks noChangeAspect="1"/>
          </p:cNvPicPr>
          <p:nvPr/>
        </p:nvPicPr>
        <p:blipFill>
          <a:blip r:embed="rId4"/>
          <a:stretch>
            <a:fillRect/>
          </a:stretch>
        </p:blipFill>
        <p:spPr>
          <a:xfrm>
            <a:off x="847725" y="2203543"/>
            <a:ext cx="2219048" cy="1485714"/>
          </a:xfrm>
          <a:prstGeom prst="rect">
            <a:avLst/>
          </a:prstGeom>
        </p:spPr>
      </p:pic>
    </p:spTree>
    <p:extLst>
      <p:ext uri="{BB962C8B-B14F-4D97-AF65-F5344CB8AC3E}">
        <p14:creationId xmlns:p14="http://schemas.microsoft.com/office/powerpoint/2010/main" val="3298067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RDY Ports</a:t>
            </a:r>
            <a:endParaRPr lang="en-US" dirty="0"/>
          </a:p>
        </p:txBody>
      </p:sp>
      <p:pic>
        <p:nvPicPr>
          <p:cNvPr id="6" name="Picture 5"/>
          <p:cNvPicPr>
            <a:picLocks noChangeAspect="1"/>
          </p:cNvPicPr>
          <p:nvPr/>
        </p:nvPicPr>
        <p:blipFill>
          <a:blip r:embed="rId3"/>
          <a:stretch>
            <a:fillRect/>
          </a:stretch>
        </p:blipFill>
        <p:spPr>
          <a:xfrm>
            <a:off x="914400" y="1673225"/>
            <a:ext cx="2180952" cy="3285714"/>
          </a:xfrm>
          <a:prstGeom prst="rect">
            <a:avLst/>
          </a:prstGeom>
        </p:spPr>
      </p:pic>
      <p:pic>
        <p:nvPicPr>
          <p:cNvPr id="14338" name="Picture 2" descr="C:\Users\mfornero\AppData\Local\Temp\SNAGHTML25bca9f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599" y="1663700"/>
            <a:ext cx="4741407" cy="313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508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the RDY Ports</a:t>
            </a:r>
            <a:endParaRPr lang="en-US" dirty="0"/>
          </a:p>
        </p:txBody>
      </p:sp>
      <p:pic>
        <p:nvPicPr>
          <p:cNvPr id="3" name="Picture 2"/>
          <p:cNvPicPr>
            <a:picLocks noChangeAspect="1"/>
          </p:cNvPicPr>
          <p:nvPr/>
        </p:nvPicPr>
        <p:blipFill>
          <a:blip r:embed="rId3"/>
          <a:stretch>
            <a:fillRect/>
          </a:stretch>
        </p:blipFill>
        <p:spPr>
          <a:xfrm>
            <a:off x="685800" y="1524000"/>
            <a:ext cx="2780952" cy="2295238"/>
          </a:xfrm>
          <a:prstGeom prst="rect">
            <a:avLst/>
          </a:prstGeom>
        </p:spPr>
      </p:pic>
      <p:pic>
        <p:nvPicPr>
          <p:cNvPr id="4" name="Picture 3"/>
          <p:cNvPicPr>
            <a:picLocks noChangeAspect="1"/>
          </p:cNvPicPr>
          <p:nvPr/>
        </p:nvPicPr>
        <p:blipFill>
          <a:blip r:embed="rId4"/>
          <a:stretch>
            <a:fillRect/>
          </a:stretch>
        </p:blipFill>
        <p:spPr>
          <a:xfrm>
            <a:off x="4038600" y="1828800"/>
            <a:ext cx="4085714" cy="2790476"/>
          </a:xfrm>
          <a:prstGeom prst="rect">
            <a:avLst/>
          </a:prstGeom>
        </p:spPr>
      </p:pic>
    </p:spTree>
    <p:extLst>
      <p:ext uri="{BB962C8B-B14F-4D97-AF65-F5344CB8AC3E}">
        <p14:creationId xmlns:p14="http://schemas.microsoft.com/office/powerpoint/2010/main" val="2889779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 the Design</a:t>
            </a:r>
            <a:endParaRPr lang="en-US" dirty="0"/>
          </a:p>
        </p:txBody>
      </p:sp>
      <p:pic>
        <p:nvPicPr>
          <p:cNvPr id="3" name="Picture 2"/>
          <p:cNvPicPr>
            <a:picLocks noChangeAspect="1"/>
          </p:cNvPicPr>
          <p:nvPr/>
        </p:nvPicPr>
        <p:blipFill>
          <a:blip r:embed="rId3"/>
          <a:stretch>
            <a:fillRect/>
          </a:stretch>
        </p:blipFill>
        <p:spPr>
          <a:xfrm>
            <a:off x="762000" y="1130300"/>
            <a:ext cx="6553200" cy="5250316"/>
          </a:xfrm>
          <a:prstGeom prst="rect">
            <a:avLst/>
          </a:prstGeom>
        </p:spPr>
      </p:pic>
    </p:spTree>
    <p:extLst>
      <p:ext uri="{BB962C8B-B14F-4D97-AF65-F5344CB8AC3E}">
        <p14:creationId xmlns:p14="http://schemas.microsoft.com/office/powerpoint/2010/main" val="653979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 the IIC and RDY Pins</a:t>
            </a:r>
            <a:endParaRPr lang="en-US" dirty="0"/>
          </a:p>
        </p:txBody>
      </p:sp>
      <p:sp>
        <p:nvSpPr>
          <p:cNvPr id="3" name="Rectangle 2"/>
          <p:cNvSpPr/>
          <p:nvPr/>
        </p:nvSpPr>
        <p:spPr>
          <a:xfrm>
            <a:off x="228600" y="1447801"/>
            <a:ext cx="8763000" cy="738664"/>
          </a:xfrm>
          <a:prstGeom prst="rect">
            <a:avLst/>
          </a:prstGeom>
        </p:spPr>
        <p:txBody>
          <a:bodyPr wrap="square">
            <a:spAutoFit/>
          </a:bodyPr>
          <a:lstStyle/>
          <a:p>
            <a:r>
              <a:rPr lang="en-US" sz="1050" dirty="0" err="1">
                <a:cs typeface="Courier New" panose="02070309020205020404" pitchFamily="49" charset="0"/>
              </a:rPr>
              <a:t>set_property</a:t>
            </a:r>
            <a:r>
              <a:rPr lang="en-US" sz="1050" dirty="0">
                <a:cs typeface="Courier New" panose="02070309020205020404" pitchFamily="49" charset="0"/>
              </a:rPr>
              <a:t>  -</a:t>
            </a:r>
            <a:r>
              <a:rPr lang="en-US" sz="1050" dirty="0" err="1">
                <a:cs typeface="Courier New" panose="02070309020205020404" pitchFamily="49" charset="0"/>
              </a:rPr>
              <a:t>dict</a:t>
            </a:r>
            <a:r>
              <a:rPr lang="en-US" sz="1050" dirty="0">
                <a:cs typeface="Courier New" panose="02070309020205020404" pitchFamily="49" charset="0"/>
              </a:rPr>
              <a:t> {PACKAGE_PIN  AA9   IOSTANDARD LVCMOS33} [</a:t>
            </a:r>
            <a:r>
              <a:rPr lang="en-US" sz="1050" dirty="0" err="1">
                <a:cs typeface="Courier New" panose="02070309020205020404" pitchFamily="49" charset="0"/>
              </a:rPr>
              <a:t>get_ports</a:t>
            </a:r>
            <a:r>
              <a:rPr lang="en-US" sz="1050" dirty="0">
                <a:cs typeface="Courier New" panose="02070309020205020404" pitchFamily="49" charset="0"/>
              </a:rPr>
              <a:t> </a:t>
            </a:r>
            <a:r>
              <a:rPr lang="en-US" sz="1050" dirty="0" err="1">
                <a:cs typeface="Courier New" panose="02070309020205020404" pitchFamily="49" charset="0"/>
              </a:rPr>
              <a:t>sensor_iic_scl_io</a:t>
            </a:r>
            <a:r>
              <a:rPr lang="en-US" sz="1050" dirty="0">
                <a:cs typeface="Courier New" panose="02070309020205020404" pitchFamily="49" charset="0"/>
              </a:rPr>
              <a:t>]      ; ## </a:t>
            </a:r>
            <a:r>
              <a:rPr lang="en-US" sz="1050" dirty="0" smtClean="0">
                <a:cs typeface="Courier New" panose="02070309020205020404" pitchFamily="49" charset="0"/>
              </a:rPr>
              <a:t>JA4</a:t>
            </a:r>
          </a:p>
          <a:p>
            <a:r>
              <a:rPr lang="en-US" sz="1050" dirty="0" err="1" smtClean="0">
                <a:cs typeface="Courier New" panose="02070309020205020404" pitchFamily="49" charset="0"/>
              </a:rPr>
              <a:t>set_property</a:t>
            </a:r>
            <a:r>
              <a:rPr lang="en-US" sz="1050" dirty="0" smtClean="0">
                <a:cs typeface="Courier New" panose="02070309020205020404" pitchFamily="49" charset="0"/>
              </a:rPr>
              <a:t>  </a:t>
            </a:r>
            <a:r>
              <a:rPr lang="en-US" sz="1050" dirty="0">
                <a:cs typeface="Courier New" panose="02070309020205020404" pitchFamily="49" charset="0"/>
              </a:rPr>
              <a:t>-</a:t>
            </a:r>
            <a:r>
              <a:rPr lang="en-US" sz="1050" dirty="0" err="1">
                <a:cs typeface="Courier New" panose="02070309020205020404" pitchFamily="49" charset="0"/>
              </a:rPr>
              <a:t>dict</a:t>
            </a:r>
            <a:r>
              <a:rPr lang="en-US" sz="1050" dirty="0">
                <a:cs typeface="Courier New" panose="02070309020205020404" pitchFamily="49" charset="0"/>
              </a:rPr>
              <a:t> {PACKAGE_PIN  Y10   IOSTANDARD LVCMOS33} [</a:t>
            </a:r>
            <a:r>
              <a:rPr lang="en-US" sz="1050" dirty="0" err="1">
                <a:cs typeface="Courier New" panose="02070309020205020404" pitchFamily="49" charset="0"/>
              </a:rPr>
              <a:t>get_ports</a:t>
            </a:r>
            <a:r>
              <a:rPr lang="en-US" sz="1050" dirty="0">
                <a:cs typeface="Courier New" panose="02070309020205020404" pitchFamily="49" charset="0"/>
              </a:rPr>
              <a:t> </a:t>
            </a:r>
            <a:r>
              <a:rPr lang="en-US" sz="1050" dirty="0" err="1">
                <a:cs typeface="Courier New" panose="02070309020205020404" pitchFamily="49" charset="0"/>
              </a:rPr>
              <a:t>sensor_iic_sda_io</a:t>
            </a:r>
            <a:r>
              <a:rPr lang="en-US" sz="1050" dirty="0">
                <a:cs typeface="Courier New" panose="02070309020205020404" pitchFamily="49" charset="0"/>
              </a:rPr>
              <a:t>]      ; ## </a:t>
            </a:r>
            <a:r>
              <a:rPr lang="en-US" sz="1050" dirty="0" smtClean="0">
                <a:cs typeface="Courier New" panose="02070309020205020404" pitchFamily="49" charset="0"/>
              </a:rPr>
              <a:t>JA3</a:t>
            </a:r>
          </a:p>
          <a:p>
            <a:r>
              <a:rPr lang="en-US" sz="1050" dirty="0" err="1" smtClean="0">
                <a:cs typeface="Courier New" panose="02070309020205020404" pitchFamily="49" charset="0"/>
              </a:rPr>
              <a:t>set_property</a:t>
            </a:r>
            <a:r>
              <a:rPr lang="en-US" sz="1050" dirty="0" smtClean="0">
                <a:cs typeface="Courier New" panose="02070309020205020404" pitchFamily="49" charset="0"/>
              </a:rPr>
              <a:t>  </a:t>
            </a:r>
            <a:r>
              <a:rPr lang="en-US" sz="1050" dirty="0">
                <a:cs typeface="Courier New" panose="02070309020205020404" pitchFamily="49" charset="0"/>
              </a:rPr>
              <a:t>-</a:t>
            </a:r>
            <a:r>
              <a:rPr lang="en-US" sz="1050" dirty="0" err="1">
                <a:cs typeface="Courier New" panose="02070309020205020404" pitchFamily="49" charset="0"/>
              </a:rPr>
              <a:t>dict</a:t>
            </a:r>
            <a:r>
              <a:rPr lang="en-US" sz="1050" dirty="0">
                <a:cs typeface="Courier New" panose="02070309020205020404" pitchFamily="49" charset="0"/>
              </a:rPr>
              <a:t> {PACKAGE_PIN  AA11  IOSTANDARD LVCMOS33} [</a:t>
            </a:r>
            <a:r>
              <a:rPr lang="en-US" sz="1050" dirty="0" err="1">
                <a:cs typeface="Courier New" panose="02070309020205020404" pitchFamily="49" charset="0"/>
              </a:rPr>
              <a:t>get_ports</a:t>
            </a:r>
            <a:r>
              <a:rPr lang="en-US" sz="1050" dirty="0">
                <a:cs typeface="Courier New" panose="02070309020205020404" pitchFamily="49" charset="0"/>
              </a:rPr>
              <a:t> GYRO_DRDY]              ; ## </a:t>
            </a:r>
            <a:r>
              <a:rPr lang="en-US" sz="1050" dirty="0" smtClean="0">
                <a:cs typeface="Courier New" panose="02070309020205020404" pitchFamily="49" charset="0"/>
              </a:rPr>
              <a:t>JA2</a:t>
            </a:r>
          </a:p>
          <a:p>
            <a:r>
              <a:rPr lang="en-US" sz="1050" dirty="0" err="1" smtClean="0">
                <a:cs typeface="Courier New" panose="02070309020205020404" pitchFamily="49" charset="0"/>
              </a:rPr>
              <a:t>set_property</a:t>
            </a:r>
            <a:r>
              <a:rPr lang="en-US" sz="1050" dirty="0" smtClean="0">
                <a:cs typeface="Courier New" panose="02070309020205020404" pitchFamily="49" charset="0"/>
              </a:rPr>
              <a:t>  </a:t>
            </a:r>
            <a:r>
              <a:rPr lang="en-US" sz="1050" dirty="0">
                <a:cs typeface="Courier New" panose="02070309020205020404" pitchFamily="49" charset="0"/>
              </a:rPr>
              <a:t>-</a:t>
            </a:r>
            <a:r>
              <a:rPr lang="en-US" sz="1050" dirty="0" err="1">
                <a:cs typeface="Courier New" panose="02070309020205020404" pitchFamily="49" charset="0"/>
              </a:rPr>
              <a:t>dict</a:t>
            </a:r>
            <a:r>
              <a:rPr lang="en-US" sz="1050" dirty="0">
                <a:cs typeface="Courier New" panose="02070309020205020404" pitchFamily="49" charset="0"/>
              </a:rPr>
              <a:t> {PACKAGE_PIN  Y11   IOSTANDARD LVCMOS33} [</a:t>
            </a:r>
            <a:r>
              <a:rPr lang="en-US" sz="1050" dirty="0" err="1">
                <a:cs typeface="Courier New" panose="02070309020205020404" pitchFamily="49" charset="0"/>
              </a:rPr>
              <a:t>get_ports</a:t>
            </a:r>
            <a:r>
              <a:rPr lang="en-US" sz="1050" dirty="0">
                <a:cs typeface="Courier New" panose="02070309020205020404" pitchFamily="49" charset="0"/>
              </a:rPr>
              <a:t> ACCEL_DRDY]             ; ## JA1</a:t>
            </a:r>
          </a:p>
        </p:txBody>
      </p:sp>
    </p:spTree>
    <p:extLst>
      <p:ext uri="{BB962C8B-B14F-4D97-AF65-F5344CB8AC3E}">
        <p14:creationId xmlns:p14="http://schemas.microsoft.com/office/powerpoint/2010/main" val="111795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the Vivado Project</a:t>
            </a:r>
            <a:endParaRPr lang="en-US" dirty="0"/>
          </a:p>
        </p:txBody>
      </p:sp>
      <p:pic>
        <p:nvPicPr>
          <p:cNvPr id="3" name="Picture 2"/>
          <p:cNvPicPr>
            <a:picLocks noChangeAspect="1"/>
          </p:cNvPicPr>
          <p:nvPr/>
        </p:nvPicPr>
        <p:blipFill>
          <a:blip r:embed="rId3"/>
          <a:stretch>
            <a:fillRect/>
          </a:stretch>
        </p:blipFill>
        <p:spPr>
          <a:xfrm>
            <a:off x="609600" y="1701800"/>
            <a:ext cx="5631306" cy="2489200"/>
          </a:xfrm>
          <a:prstGeom prst="rect">
            <a:avLst/>
          </a:prstGeom>
        </p:spPr>
      </p:pic>
    </p:spTree>
    <p:extLst>
      <p:ext uri="{BB962C8B-B14F-4D97-AF65-F5344CB8AC3E}">
        <p14:creationId xmlns:p14="http://schemas.microsoft.com/office/powerpoint/2010/main" val="1608664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 the Linux Virtual Machine</a:t>
            </a:r>
            <a:endParaRPr lang="en-US" dirty="0"/>
          </a:p>
        </p:txBody>
      </p:sp>
      <p:sp>
        <p:nvSpPr>
          <p:cNvPr id="4" name="TextBox 3"/>
          <p:cNvSpPr txBox="1"/>
          <p:nvPr/>
        </p:nvSpPr>
        <p:spPr>
          <a:xfrm>
            <a:off x="304800" y="1808584"/>
            <a:ext cx="5391219" cy="4708981"/>
          </a:xfrm>
          <a:prstGeom prst="rect">
            <a:avLst/>
          </a:prstGeom>
          <a:noFill/>
        </p:spPr>
        <p:txBody>
          <a:bodyPr wrap="none" rtlCol="0">
            <a:spAutoFit/>
          </a:bodyPr>
          <a:lstStyle/>
          <a:p>
            <a:r>
              <a:rPr lang="en-US" sz="1200" dirty="0">
                <a:cs typeface="Courier New" panose="02070309020205020404" pitchFamily="49" charset="0"/>
              </a:rPr>
              <a:t>&gt;&gt; </a:t>
            </a:r>
            <a:r>
              <a:rPr lang="en-US" sz="1200" dirty="0" err="1">
                <a:cs typeface="Courier New" panose="02070309020205020404" pitchFamily="49" charset="0"/>
              </a:rPr>
              <a:t>vm</a:t>
            </a:r>
            <a:r>
              <a:rPr lang="en-US" sz="1200" dirty="0">
                <a:cs typeface="Courier New" panose="02070309020205020404" pitchFamily="49" charset="0"/>
              </a:rPr>
              <a:t> = </a:t>
            </a:r>
            <a:r>
              <a:rPr lang="en-US" sz="1200" dirty="0" err="1">
                <a:cs typeface="Courier New" panose="02070309020205020404" pitchFamily="49" charset="0"/>
              </a:rPr>
              <a:t>LinuxTraining.BuildVM</a:t>
            </a:r>
            <a:endParaRPr lang="en-US" sz="1200" dirty="0">
              <a:cs typeface="Courier New" panose="02070309020205020404" pitchFamily="49" charset="0"/>
            </a:endParaRPr>
          </a:p>
          <a:p>
            <a:r>
              <a:rPr lang="en-US" sz="1200" dirty="0">
                <a:cs typeface="Courier New" panose="02070309020205020404" pitchFamily="49" charset="0"/>
              </a:rPr>
              <a:t>        </a:t>
            </a:r>
            <a:r>
              <a:rPr lang="en-US" sz="1200" dirty="0" err="1">
                <a:cs typeface="Courier New" panose="02070309020205020404" pitchFamily="49" charset="0"/>
              </a:rPr>
              <a:t>VMRepoPath</a:t>
            </a:r>
            <a:r>
              <a:rPr lang="en-US" sz="1200" dirty="0">
                <a:cs typeface="Courier New" panose="02070309020205020404" pitchFamily="49" charset="0"/>
              </a:rPr>
              <a:t>: {}</a:t>
            </a:r>
          </a:p>
          <a:p>
            <a:r>
              <a:rPr lang="en-US" sz="1200" dirty="0">
                <a:cs typeface="Courier New" panose="02070309020205020404" pitchFamily="49" charset="0"/>
              </a:rPr>
              <a:t>     </a:t>
            </a:r>
            <a:r>
              <a:rPr lang="en-US" sz="1200" dirty="0" err="1">
                <a:cs typeface="Courier New" panose="02070309020205020404" pitchFamily="49" charset="0"/>
              </a:rPr>
              <a:t>LocalRepoPath</a:t>
            </a:r>
            <a:r>
              <a:rPr lang="en-US" sz="1200" dirty="0">
                <a:cs typeface="Courier New" panose="02070309020205020404" pitchFamily="49" charset="0"/>
              </a:rPr>
              <a:t>: {}</a:t>
            </a:r>
          </a:p>
          <a:p>
            <a:r>
              <a:rPr lang="en-US" sz="1200" dirty="0">
                <a:cs typeface="Courier New" panose="02070309020205020404" pitchFamily="49" charset="0"/>
              </a:rPr>
              <a:t>              User: {}</a:t>
            </a:r>
          </a:p>
          <a:p>
            <a:r>
              <a:rPr lang="en-US" sz="1200" dirty="0">
                <a:cs typeface="Courier New" panose="02070309020205020404" pitchFamily="49" charset="0"/>
              </a:rPr>
              <a:t>              Pass: {}</a:t>
            </a:r>
          </a:p>
          <a:p>
            <a:r>
              <a:rPr lang="en-US" sz="1200" dirty="0">
                <a:cs typeface="Courier New" panose="02070309020205020404" pitchFamily="49" charset="0"/>
              </a:rPr>
              <a:t>                IP: {}</a:t>
            </a:r>
          </a:p>
          <a:p>
            <a:r>
              <a:rPr lang="en-US" sz="1200" dirty="0">
                <a:cs typeface="Courier New" panose="02070309020205020404" pitchFamily="49" charset="0"/>
              </a:rPr>
              <a:t>    </a:t>
            </a:r>
            <a:r>
              <a:rPr lang="en-US" sz="1200" dirty="0" err="1">
                <a:cs typeface="Courier New" panose="02070309020205020404" pitchFamily="49" charset="0"/>
              </a:rPr>
              <a:t>VirtualBoxPath</a:t>
            </a:r>
            <a:r>
              <a:rPr lang="en-US" sz="1200" dirty="0">
                <a:cs typeface="Courier New" panose="02070309020205020404" pitchFamily="49" charset="0"/>
              </a:rPr>
              <a:t>: {}</a:t>
            </a:r>
          </a:p>
          <a:p>
            <a:r>
              <a:rPr lang="en-US" sz="1200" dirty="0">
                <a:cs typeface="Courier New" panose="02070309020205020404" pitchFamily="49" charset="0"/>
              </a:rPr>
              <a:t>         </a:t>
            </a:r>
            <a:r>
              <a:rPr lang="en-US" sz="1200" dirty="0" err="1">
                <a:cs typeface="Courier New" panose="02070309020205020404" pitchFamily="49" charset="0"/>
              </a:rPr>
              <a:t>VcxsrvBin</a:t>
            </a:r>
            <a:r>
              <a:rPr lang="en-US" sz="1200" dirty="0">
                <a:cs typeface="Courier New" panose="02070309020205020404" pitchFamily="49" charset="0"/>
              </a:rPr>
              <a:t>: {}</a:t>
            </a:r>
          </a:p>
          <a:p>
            <a:r>
              <a:rPr lang="en-US" sz="1200" dirty="0">
                <a:cs typeface="Courier New" panose="02070309020205020404" pitchFamily="49" charset="0"/>
              </a:rPr>
              <a:t>            </a:t>
            </a:r>
            <a:r>
              <a:rPr lang="en-US" sz="1200" dirty="0" err="1">
                <a:cs typeface="Courier New" panose="02070309020205020404" pitchFamily="49" charset="0"/>
              </a:rPr>
              <a:t>VMName</a:t>
            </a:r>
            <a:r>
              <a:rPr lang="en-US" sz="1200" dirty="0">
                <a:cs typeface="Courier New" panose="02070309020205020404" pitchFamily="49" charset="0"/>
              </a:rPr>
              <a:t>: {}</a:t>
            </a:r>
          </a:p>
          <a:p>
            <a:endParaRPr lang="en-US" sz="1200" dirty="0">
              <a:cs typeface="Courier New" panose="02070309020205020404" pitchFamily="49" charset="0"/>
            </a:endParaRPr>
          </a:p>
          <a:p>
            <a:endParaRPr lang="en-US" sz="1200" dirty="0">
              <a:cs typeface="Courier New" panose="02070309020205020404" pitchFamily="49" charset="0"/>
            </a:endParaRPr>
          </a:p>
          <a:p>
            <a:r>
              <a:rPr lang="en-US" sz="1200" dirty="0" err="1">
                <a:cs typeface="Courier New" panose="02070309020205020404" pitchFamily="49" charset="0"/>
              </a:rPr>
              <a:t>vm</a:t>
            </a:r>
            <a:r>
              <a:rPr lang="en-US" sz="1200" dirty="0">
                <a:cs typeface="Courier New" panose="02070309020205020404" pitchFamily="49" charset="0"/>
              </a:rPr>
              <a:t> = </a:t>
            </a:r>
          </a:p>
          <a:p>
            <a:endParaRPr lang="en-US" sz="1200" dirty="0">
              <a:cs typeface="Courier New" panose="02070309020205020404" pitchFamily="49" charset="0"/>
            </a:endParaRPr>
          </a:p>
          <a:p>
            <a:r>
              <a:rPr lang="en-US" sz="1200" dirty="0">
                <a:cs typeface="Courier New" panose="02070309020205020404" pitchFamily="49" charset="0"/>
              </a:rPr>
              <a:t>  </a:t>
            </a:r>
            <a:r>
              <a:rPr lang="en-US" sz="1200" dirty="0" err="1">
                <a:cs typeface="Courier New" panose="02070309020205020404" pitchFamily="49" charset="0"/>
              </a:rPr>
              <a:t>BuildVM</a:t>
            </a:r>
            <a:r>
              <a:rPr lang="en-US" sz="1200" dirty="0">
                <a:cs typeface="Courier New" panose="02070309020205020404" pitchFamily="49" charset="0"/>
              </a:rPr>
              <a:t> with properties:</a:t>
            </a:r>
          </a:p>
          <a:p>
            <a:endParaRPr lang="en-US" sz="1200" dirty="0">
              <a:cs typeface="Courier New" panose="02070309020205020404" pitchFamily="49" charset="0"/>
            </a:endParaRPr>
          </a:p>
          <a:p>
            <a:r>
              <a:rPr lang="en-US" sz="1200" dirty="0">
                <a:cs typeface="Courier New" panose="02070309020205020404" pitchFamily="49" charset="0"/>
              </a:rPr>
              <a:t>        </a:t>
            </a:r>
            <a:r>
              <a:rPr lang="en-US" sz="1200" dirty="0" err="1">
                <a:cs typeface="Courier New" panose="02070309020205020404" pitchFamily="49" charset="0"/>
              </a:rPr>
              <a:t>VMRepoPath</a:t>
            </a:r>
            <a:r>
              <a:rPr lang="en-US" sz="1200" dirty="0">
                <a:cs typeface="Courier New" panose="02070309020205020404" pitchFamily="49" charset="0"/>
              </a:rPr>
              <a:t>: '/Work/</a:t>
            </a:r>
            <a:r>
              <a:rPr lang="en-US" sz="1200" dirty="0" err="1">
                <a:cs typeface="Courier New" panose="02070309020205020404" pitchFamily="49" charset="0"/>
              </a:rPr>
              <a:t>LinuxTraining</a:t>
            </a:r>
            <a:r>
              <a:rPr lang="en-US" sz="1200" dirty="0">
                <a:cs typeface="Courier New" panose="02070309020205020404" pitchFamily="49" charset="0"/>
              </a:rPr>
              <a:t>'</a:t>
            </a:r>
          </a:p>
          <a:p>
            <a:r>
              <a:rPr lang="en-US" sz="1200" dirty="0">
                <a:cs typeface="Courier New" panose="02070309020205020404" pitchFamily="49" charset="0"/>
              </a:rPr>
              <a:t>     </a:t>
            </a:r>
            <a:r>
              <a:rPr lang="en-US" sz="1200" dirty="0" err="1">
                <a:cs typeface="Courier New" panose="02070309020205020404" pitchFamily="49" charset="0"/>
              </a:rPr>
              <a:t>LocalRepoPath</a:t>
            </a:r>
            <a:r>
              <a:rPr lang="en-US" sz="1200" dirty="0">
                <a:cs typeface="Courier New" panose="02070309020205020404" pitchFamily="49" charset="0"/>
              </a:rPr>
              <a:t>: 'C:\Work\Zynq\</a:t>
            </a:r>
            <a:r>
              <a:rPr lang="en-US" sz="1200" dirty="0" err="1">
                <a:cs typeface="Courier New" panose="02070309020205020404" pitchFamily="49" charset="0"/>
              </a:rPr>
              <a:t>LinuxTraining</a:t>
            </a:r>
            <a:r>
              <a:rPr lang="en-US" sz="1200" dirty="0">
                <a:cs typeface="Courier New" panose="02070309020205020404" pitchFamily="49" charset="0"/>
              </a:rPr>
              <a:t>\repo'</a:t>
            </a:r>
          </a:p>
          <a:p>
            <a:r>
              <a:rPr lang="en-US" sz="1200" dirty="0">
                <a:cs typeface="Courier New" panose="02070309020205020404" pitchFamily="49" charset="0"/>
              </a:rPr>
              <a:t>              User: '</a:t>
            </a:r>
            <a:r>
              <a:rPr lang="en-US" sz="1200" dirty="0" err="1">
                <a:cs typeface="Courier New" panose="02070309020205020404" pitchFamily="49" charset="0"/>
              </a:rPr>
              <a:t>mathworks</a:t>
            </a:r>
            <a:r>
              <a:rPr lang="en-US" sz="1200" dirty="0">
                <a:cs typeface="Courier New" panose="02070309020205020404" pitchFamily="49" charset="0"/>
              </a:rPr>
              <a:t>'</a:t>
            </a:r>
          </a:p>
          <a:p>
            <a:r>
              <a:rPr lang="en-US" sz="1200" dirty="0">
                <a:cs typeface="Courier New" panose="02070309020205020404" pitchFamily="49" charset="0"/>
              </a:rPr>
              <a:t>              Pass: '</a:t>
            </a:r>
            <a:r>
              <a:rPr lang="en-US" sz="1200" dirty="0" err="1">
                <a:cs typeface="Courier New" panose="02070309020205020404" pitchFamily="49" charset="0"/>
              </a:rPr>
              <a:t>mathworks</a:t>
            </a:r>
            <a:r>
              <a:rPr lang="en-US" sz="1200" dirty="0">
                <a:cs typeface="Courier New" panose="02070309020205020404" pitchFamily="49" charset="0"/>
              </a:rPr>
              <a:t>'</a:t>
            </a:r>
          </a:p>
          <a:p>
            <a:r>
              <a:rPr lang="en-US" sz="1200" dirty="0">
                <a:cs typeface="Courier New" panose="02070309020205020404" pitchFamily="49" charset="0"/>
              </a:rPr>
              <a:t>                IP: '192.168.56.101'</a:t>
            </a:r>
          </a:p>
          <a:p>
            <a:r>
              <a:rPr lang="en-US" sz="1200" dirty="0">
                <a:cs typeface="Courier New" panose="02070309020205020404" pitchFamily="49" charset="0"/>
              </a:rPr>
              <a:t>    </a:t>
            </a:r>
            <a:r>
              <a:rPr lang="en-US" sz="1200" dirty="0" err="1">
                <a:cs typeface="Courier New" panose="02070309020205020404" pitchFamily="49" charset="0"/>
              </a:rPr>
              <a:t>VirtualBoxPath</a:t>
            </a:r>
            <a:r>
              <a:rPr lang="en-US" sz="1200" dirty="0">
                <a:cs typeface="Courier New" panose="02070309020205020404" pitchFamily="49" charset="0"/>
              </a:rPr>
              <a:t>: 'C:\Program Files\Oracle\</a:t>
            </a:r>
            <a:r>
              <a:rPr lang="en-US" sz="1200" dirty="0" err="1">
                <a:cs typeface="Courier New" panose="02070309020205020404" pitchFamily="49" charset="0"/>
              </a:rPr>
              <a:t>VirtualBox</a:t>
            </a:r>
            <a:r>
              <a:rPr lang="en-US" sz="1200" dirty="0">
                <a:cs typeface="Courier New" panose="02070309020205020404" pitchFamily="49" charset="0"/>
              </a:rPr>
              <a:t>'</a:t>
            </a:r>
          </a:p>
          <a:p>
            <a:r>
              <a:rPr lang="en-US" sz="1200" dirty="0">
                <a:cs typeface="Courier New" panose="02070309020205020404" pitchFamily="49" charset="0"/>
              </a:rPr>
              <a:t>         </a:t>
            </a:r>
            <a:r>
              <a:rPr lang="en-US" sz="1200" dirty="0" err="1">
                <a:cs typeface="Courier New" panose="02070309020205020404" pitchFamily="49" charset="0"/>
              </a:rPr>
              <a:t>VcxsrvBin</a:t>
            </a:r>
            <a:r>
              <a:rPr lang="en-US" sz="1200" dirty="0">
                <a:cs typeface="Courier New" panose="02070309020205020404" pitchFamily="49" charset="0"/>
              </a:rPr>
              <a:t>: 'C:\Program Files\</a:t>
            </a:r>
            <a:r>
              <a:rPr lang="en-US" sz="1200" dirty="0" err="1">
                <a:cs typeface="Courier New" panose="02070309020205020404" pitchFamily="49" charset="0"/>
              </a:rPr>
              <a:t>VcXsrv</a:t>
            </a:r>
            <a:r>
              <a:rPr lang="en-US" sz="1200" dirty="0">
                <a:cs typeface="Courier New" panose="02070309020205020404" pitchFamily="49" charset="0"/>
              </a:rPr>
              <a:t>\vcxsrv.exe'</a:t>
            </a:r>
          </a:p>
          <a:p>
            <a:r>
              <a:rPr lang="en-US" sz="1200" dirty="0">
                <a:cs typeface="Courier New" panose="02070309020205020404" pitchFamily="49" charset="0"/>
              </a:rPr>
              <a:t>            </a:t>
            </a:r>
            <a:r>
              <a:rPr lang="en-US" sz="1200" dirty="0" err="1">
                <a:cs typeface="Courier New" panose="02070309020205020404" pitchFamily="49" charset="0"/>
              </a:rPr>
              <a:t>VMName</a:t>
            </a:r>
            <a:r>
              <a:rPr lang="en-US" sz="1200" dirty="0">
                <a:cs typeface="Courier New" panose="02070309020205020404" pitchFamily="49" charset="0"/>
              </a:rPr>
              <a:t>: '</a:t>
            </a:r>
            <a:r>
              <a:rPr lang="en-US" sz="1200" dirty="0" err="1">
                <a:cs typeface="Courier New" panose="02070309020205020404" pitchFamily="49" charset="0"/>
              </a:rPr>
              <a:t>Linux_Training</a:t>
            </a:r>
            <a:r>
              <a:rPr lang="en-US" sz="1200" dirty="0">
                <a:cs typeface="Courier New" panose="02070309020205020404" pitchFamily="49" charset="0"/>
              </a:rPr>
              <a:t>'</a:t>
            </a:r>
          </a:p>
          <a:p>
            <a:endParaRPr lang="en-US" sz="1200" dirty="0">
              <a:cs typeface="Courier New" panose="02070309020205020404" pitchFamily="49" charset="0"/>
            </a:endParaRPr>
          </a:p>
          <a:p>
            <a:r>
              <a:rPr lang="en-US" sz="1200" dirty="0">
                <a:cs typeface="Courier New" panose="02070309020205020404" pitchFamily="49" charset="0"/>
              </a:rPr>
              <a:t>&gt;&gt; </a:t>
            </a:r>
            <a:r>
              <a:rPr lang="en-US" sz="1200" dirty="0" err="1">
                <a:cs typeface="Courier New" panose="02070309020205020404" pitchFamily="49" charset="0"/>
              </a:rPr>
              <a:t>vm.openShell</a:t>
            </a:r>
            <a:endParaRPr lang="en-US" sz="1200" dirty="0">
              <a:cs typeface="Courier New" panose="02070309020205020404" pitchFamily="49" charset="0"/>
            </a:endParaRPr>
          </a:p>
        </p:txBody>
      </p:sp>
      <p:pic>
        <p:nvPicPr>
          <p:cNvPr id="13314" name="Picture 2" descr="C:\Users\mfornero\AppData\Local\Temp\SNAGHTML79734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828800"/>
            <a:ext cx="3793856"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889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the Vivado Outputs</a:t>
            </a:r>
            <a:endParaRPr lang="en-US" dirty="0"/>
          </a:p>
        </p:txBody>
      </p:sp>
      <p:pic>
        <p:nvPicPr>
          <p:cNvPr id="5" name="Picture 4"/>
          <p:cNvPicPr>
            <a:picLocks noChangeAspect="1"/>
          </p:cNvPicPr>
          <p:nvPr/>
        </p:nvPicPr>
        <p:blipFill>
          <a:blip r:embed="rId3"/>
          <a:stretch>
            <a:fillRect/>
          </a:stretch>
        </p:blipFill>
        <p:spPr>
          <a:xfrm>
            <a:off x="4114800" y="1447800"/>
            <a:ext cx="3723809" cy="1247619"/>
          </a:xfrm>
          <a:prstGeom prst="rect">
            <a:avLst/>
          </a:prstGeom>
        </p:spPr>
      </p:pic>
      <p:sp>
        <p:nvSpPr>
          <p:cNvPr id="6" name="TextBox 5"/>
          <p:cNvSpPr txBox="1"/>
          <p:nvPr/>
        </p:nvSpPr>
        <p:spPr>
          <a:xfrm>
            <a:off x="457200" y="2984254"/>
            <a:ext cx="6227987" cy="1200329"/>
          </a:xfrm>
          <a:prstGeom prst="rect">
            <a:avLst/>
          </a:prstGeom>
          <a:noFill/>
        </p:spPr>
        <p:txBody>
          <a:bodyPr wrap="none" rtlCol="0">
            <a:spAutoFit/>
          </a:bodyPr>
          <a:lstStyle/>
          <a:p>
            <a:r>
              <a:rPr lang="en-US" sz="1200" dirty="0">
                <a:cs typeface="Courier New" panose="02070309020205020404" pitchFamily="49" charset="0"/>
              </a:rPr>
              <a:t>&gt;&gt; cd C:\Work\Zynq\LinuxTraining\repo\vivado\working\build\output</a:t>
            </a:r>
          </a:p>
          <a:p>
            <a:r>
              <a:rPr lang="en-US" sz="1200" dirty="0">
                <a:cs typeface="Courier New" panose="02070309020205020404" pitchFamily="49" charset="0"/>
              </a:rPr>
              <a:t>&gt;&gt; ls</a:t>
            </a:r>
          </a:p>
          <a:p>
            <a:endParaRPr lang="en-US" sz="1200" dirty="0">
              <a:cs typeface="Courier New" panose="02070309020205020404" pitchFamily="49" charset="0"/>
            </a:endParaRPr>
          </a:p>
          <a:p>
            <a:r>
              <a:rPr lang="en-US" sz="1200" dirty="0">
                <a:cs typeface="Courier New" panose="02070309020205020404" pitchFamily="49" charset="0"/>
              </a:rPr>
              <a:t>.           ..          </a:t>
            </a:r>
            <a:r>
              <a:rPr lang="en-US" sz="1200" dirty="0" err="1">
                <a:cs typeface="Courier New" panose="02070309020205020404" pitchFamily="49" charset="0"/>
              </a:rPr>
              <a:t>fsbl.elf</a:t>
            </a:r>
            <a:r>
              <a:rPr lang="en-US" sz="1200" dirty="0">
                <a:cs typeface="Courier New" panose="02070309020205020404" pitchFamily="49" charset="0"/>
              </a:rPr>
              <a:t>    </a:t>
            </a:r>
            <a:r>
              <a:rPr lang="en-US" sz="1200" dirty="0" err="1">
                <a:cs typeface="Courier New" panose="02070309020205020404" pitchFamily="49" charset="0"/>
              </a:rPr>
              <a:t>system.bit</a:t>
            </a:r>
            <a:r>
              <a:rPr lang="en-US" sz="1200" dirty="0">
                <a:cs typeface="Courier New" panose="02070309020205020404" pitchFamily="49" charset="0"/>
              </a:rPr>
              <a:t>  </a:t>
            </a:r>
          </a:p>
          <a:p>
            <a:endParaRPr lang="en-US" sz="1200" dirty="0">
              <a:cs typeface="Courier New" panose="02070309020205020404" pitchFamily="49" charset="0"/>
            </a:endParaRPr>
          </a:p>
          <a:p>
            <a:r>
              <a:rPr lang="en-US" sz="1200" dirty="0">
                <a:cs typeface="Courier New" panose="02070309020205020404" pitchFamily="49" charset="0"/>
              </a:rPr>
              <a:t>&gt;&gt; </a:t>
            </a:r>
            <a:r>
              <a:rPr lang="en-US" sz="1200" dirty="0" err="1">
                <a:cs typeface="Courier New" panose="02070309020205020404" pitchFamily="49" charset="0"/>
              </a:rPr>
              <a:t>vm.copyRepoDir</a:t>
            </a:r>
            <a:r>
              <a:rPr lang="en-US" sz="1200" dirty="0">
                <a:cs typeface="Courier New" panose="02070309020205020404" pitchFamily="49" charset="0"/>
              </a:rPr>
              <a:t>(</a:t>
            </a:r>
            <a:r>
              <a:rPr lang="en-US" sz="1200" dirty="0" err="1">
                <a:cs typeface="Courier New" panose="02070309020205020404" pitchFamily="49" charset="0"/>
              </a:rPr>
              <a:t>pwd</a:t>
            </a:r>
            <a:r>
              <a:rPr lang="en-US" sz="1200" dirty="0">
                <a:cs typeface="Courier New" panose="02070309020205020404" pitchFamily="49" charset="0"/>
              </a:rPr>
              <a:t>)</a:t>
            </a:r>
            <a:endParaRPr lang="en-US" sz="1200" dirty="0">
              <a:cs typeface="Courier New" panose="02070309020205020404" pitchFamily="49" charset="0"/>
            </a:endParaRPr>
          </a:p>
        </p:txBody>
      </p:sp>
      <p:pic>
        <p:nvPicPr>
          <p:cNvPr id="7" name="Picture 6"/>
          <p:cNvPicPr>
            <a:picLocks noChangeAspect="1"/>
          </p:cNvPicPr>
          <p:nvPr/>
        </p:nvPicPr>
        <p:blipFill>
          <a:blip r:embed="rId4"/>
          <a:stretch>
            <a:fillRect/>
          </a:stretch>
        </p:blipFill>
        <p:spPr>
          <a:xfrm>
            <a:off x="3086228" y="4572000"/>
            <a:ext cx="4752381" cy="552381"/>
          </a:xfrm>
          <a:prstGeom prst="rect">
            <a:avLst/>
          </a:prstGeom>
        </p:spPr>
      </p:pic>
    </p:spTree>
    <p:extLst>
      <p:ext uri="{BB962C8B-B14F-4D97-AF65-F5344CB8AC3E}">
        <p14:creationId xmlns:p14="http://schemas.microsoft.com/office/powerpoint/2010/main" val="652456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Device Tree</a:t>
            </a:r>
            <a:endParaRPr lang="en-US" dirty="0"/>
          </a:p>
        </p:txBody>
      </p:sp>
      <p:pic>
        <p:nvPicPr>
          <p:cNvPr id="16386" name="Picture 2" descr="C:\Users\mfornero\AppData\Local\Temp\SNAGHTML25c719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01800"/>
            <a:ext cx="5553075" cy="344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200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Outline</a:t>
            </a:r>
            <a:endParaRPr lang="en-US" dirty="0"/>
          </a:p>
        </p:txBody>
      </p:sp>
      <p:sp>
        <p:nvSpPr>
          <p:cNvPr id="5" name="Text Placeholder 4"/>
          <p:cNvSpPr>
            <a:spLocks noGrp="1"/>
          </p:cNvSpPr>
          <p:nvPr>
            <p:ph type="body" sz="quarter" idx="10"/>
          </p:nvPr>
        </p:nvSpPr>
        <p:spPr/>
        <p:txBody>
          <a:bodyPr/>
          <a:lstStyle/>
          <a:p>
            <a:r>
              <a:rPr lang="en-US" dirty="0" smtClean="0"/>
              <a:t>Modifying the </a:t>
            </a:r>
            <a:r>
              <a:rPr lang="en-US" dirty="0" err="1" smtClean="0"/>
              <a:t>Vivado</a:t>
            </a:r>
            <a:r>
              <a:rPr lang="en-US" dirty="0" smtClean="0"/>
              <a:t> Project</a:t>
            </a:r>
          </a:p>
          <a:p>
            <a:r>
              <a:rPr lang="en-US" dirty="0" smtClean="0"/>
              <a:t>Updating the Device Tree</a:t>
            </a:r>
          </a:p>
          <a:p>
            <a:r>
              <a:rPr lang="en-US" dirty="0" smtClean="0"/>
              <a:t>Updating the Kernel Configuration</a:t>
            </a:r>
          </a:p>
          <a:p>
            <a:r>
              <a:rPr lang="en-US" dirty="0" smtClean="0"/>
              <a:t>Configuring </a:t>
            </a:r>
            <a:r>
              <a:rPr lang="en-US" dirty="0" err="1" smtClean="0"/>
              <a:t>Buildroot</a:t>
            </a:r>
            <a:endParaRPr lang="en-US" dirty="0" smtClean="0"/>
          </a:p>
          <a:p>
            <a:r>
              <a:rPr lang="en-US" dirty="0" smtClean="0"/>
              <a:t>Generating and Testing the </a:t>
            </a:r>
            <a:r>
              <a:rPr lang="en-US" dirty="0" smtClean="0"/>
              <a:t>Image</a:t>
            </a:r>
          </a:p>
          <a:p>
            <a:endParaRPr lang="en-US" dirty="0"/>
          </a:p>
        </p:txBody>
      </p:sp>
    </p:spTree>
    <p:extLst>
      <p:ext uri="{BB962C8B-B14F-4D97-AF65-F5344CB8AC3E}">
        <p14:creationId xmlns:p14="http://schemas.microsoft.com/office/powerpoint/2010/main" val="8292888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t>
            </a:r>
            <a:r>
              <a:rPr lang="en-US" dirty="0" smtClean="0"/>
              <a:t>Kernel Configuration</a:t>
            </a:r>
            <a:endParaRPr lang="en-US" dirty="0"/>
          </a:p>
        </p:txBody>
      </p:sp>
      <p:pic>
        <p:nvPicPr>
          <p:cNvPr id="4" name="Picture 2" descr="C:\Users\mfornero\AppData\Local\Temp\SNAGHTML172ff8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47799"/>
            <a:ext cx="7010400" cy="439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368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Enable </a:t>
            </a:r>
            <a:r>
              <a:rPr lang="en-US" smtClean="0"/>
              <a:t>the Gyroscope </a:t>
            </a:r>
            <a:r>
              <a:rPr lang="en-US" dirty="0" smtClean="0"/>
              <a:t>Driver</a:t>
            </a:r>
            <a:endParaRPr lang="en-US" dirty="0"/>
          </a:p>
        </p:txBody>
      </p:sp>
      <p:pic>
        <p:nvPicPr>
          <p:cNvPr id="20482" name="Picture 2" descr="C:\Users\mfornero\AppData\Local\Temp\SNAGHTML265629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1701800"/>
            <a:ext cx="5676900" cy="423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75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Enable the Accelerometer Driver</a:t>
            </a:r>
            <a:endParaRPr lang="en-US" dirty="0"/>
          </a:p>
        </p:txBody>
      </p:sp>
      <p:pic>
        <p:nvPicPr>
          <p:cNvPr id="22530" name="Picture 2" descr="C:\Users\mfornero\AppData\Local\Temp\SNAGHTML2656c22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1701800"/>
            <a:ext cx="5676900" cy="423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2169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SD Card </a:t>
            </a:r>
            <a:r>
              <a:rPr lang="en-US" dirty="0" err="1" smtClean="0"/>
              <a:t>Init</a:t>
            </a:r>
            <a:r>
              <a:rPr lang="en-US" dirty="0" smtClean="0"/>
              <a:t> </a:t>
            </a:r>
            <a:r>
              <a:rPr lang="en-US" dirty="0" err="1" smtClean="0"/>
              <a:t>Scipts</a:t>
            </a:r>
            <a:endParaRPr lang="en-US" dirty="0"/>
          </a:p>
        </p:txBody>
      </p:sp>
      <p:sp>
        <p:nvSpPr>
          <p:cNvPr id="3" name="TextBox 2"/>
          <p:cNvSpPr txBox="1"/>
          <p:nvPr/>
        </p:nvSpPr>
        <p:spPr>
          <a:xfrm>
            <a:off x="457200" y="1295400"/>
            <a:ext cx="3438762" cy="2123658"/>
          </a:xfrm>
          <a:prstGeom prst="rect">
            <a:avLst/>
          </a:prstGeom>
          <a:noFill/>
        </p:spPr>
        <p:txBody>
          <a:bodyPr wrap="none" rtlCol="0">
            <a:spAutoFit/>
          </a:bodyPr>
          <a:lstStyle/>
          <a:p>
            <a:r>
              <a:rPr lang="en-US" sz="1200" dirty="0">
                <a:solidFill>
                  <a:srgbClr val="00B050"/>
                </a:solidFill>
                <a:cs typeface="Courier New" panose="02070309020205020404" pitchFamily="49" charset="0"/>
              </a:rPr>
              <a:t>#!/bin/</a:t>
            </a:r>
            <a:r>
              <a:rPr lang="en-US" sz="1200" dirty="0" err="1">
                <a:solidFill>
                  <a:srgbClr val="00B050"/>
                </a:solidFill>
                <a:cs typeface="Courier New" panose="02070309020205020404" pitchFamily="49" charset="0"/>
              </a:rPr>
              <a:t>sh</a:t>
            </a:r>
            <a:endParaRPr lang="en-US" sz="1200" dirty="0">
              <a:solidFill>
                <a:srgbClr val="00B050"/>
              </a:solidFill>
              <a:cs typeface="Courier New" panose="02070309020205020404" pitchFamily="49" charset="0"/>
            </a:endParaRPr>
          </a:p>
          <a:p>
            <a:r>
              <a:rPr lang="en-US" sz="1200" dirty="0">
                <a:solidFill>
                  <a:srgbClr val="00B050"/>
                </a:solidFill>
                <a:cs typeface="Courier New" panose="02070309020205020404" pitchFamily="49" charset="0"/>
              </a:rPr>
              <a:t>#</a:t>
            </a:r>
          </a:p>
          <a:p>
            <a:r>
              <a:rPr lang="en-US" sz="1200" dirty="0">
                <a:solidFill>
                  <a:srgbClr val="00B050"/>
                </a:solidFill>
                <a:cs typeface="Courier New" panose="02070309020205020404" pitchFamily="49" charset="0"/>
              </a:rPr>
              <a:t># Load user specified modules</a:t>
            </a:r>
          </a:p>
          <a:p>
            <a:r>
              <a:rPr lang="en-US" sz="1200" dirty="0">
                <a:solidFill>
                  <a:srgbClr val="00B050"/>
                </a:solidFill>
                <a:cs typeface="Courier New" panose="02070309020205020404" pitchFamily="49" charset="0"/>
              </a:rPr>
              <a:t># </a:t>
            </a:r>
          </a:p>
          <a:p>
            <a:endParaRPr lang="en-US" sz="1200" dirty="0">
              <a:cs typeface="Courier New" panose="02070309020205020404" pitchFamily="49" charset="0"/>
            </a:endParaRPr>
          </a:p>
          <a:p>
            <a:r>
              <a:rPr lang="en-US" sz="1200" dirty="0">
                <a:solidFill>
                  <a:srgbClr val="0070C0"/>
                </a:solidFill>
                <a:cs typeface="Courier New" panose="02070309020205020404" pitchFamily="49" charset="0"/>
              </a:rPr>
              <a:t>source</a:t>
            </a:r>
            <a:r>
              <a:rPr lang="en-US" sz="1200" dirty="0">
                <a:cs typeface="Courier New" panose="02070309020205020404" pitchFamily="49" charset="0"/>
              </a:rPr>
              <a:t> /etc/init.d/start_only.sh</a:t>
            </a:r>
          </a:p>
          <a:p>
            <a:endParaRPr lang="en-US" sz="1200" dirty="0">
              <a:cs typeface="Courier New" panose="02070309020205020404" pitchFamily="49" charset="0"/>
            </a:endParaRPr>
          </a:p>
          <a:p>
            <a:r>
              <a:rPr lang="en-US" sz="1200" dirty="0">
                <a:solidFill>
                  <a:srgbClr val="00B050"/>
                </a:solidFill>
                <a:cs typeface="Courier New" panose="02070309020205020404" pitchFamily="49" charset="0"/>
              </a:rPr>
              <a:t># Load extra modules for the system</a:t>
            </a:r>
          </a:p>
          <a:p>
            <a:r>
              <a:rPr lang="en-US" sz="1200" dirty="0" err="1">
                <a:solidFill>
                  <a:srgbClr val="FF9900"/>
                </a:solidFill>
                <a:cs typeface="Courier New" panose="02070309020205020404" pitchFamily="49" charset="0"/>
              </a:rPr>
              <a:t>modlist</a:t>
            </a:r>
            <a:r>
              <a:rPr lang="en-US" sz="1200" dirty="0">
                <a:cs typeface="Courier New" panose="02070309020205020404" pitchFamily="49" charset="0"/>
              </a:rPr>
              <a:t>="st_gyro_i2c"</a:t>
            </a:r>
          </a:p>
          <a:p>
            <a:endParaRPr lang="en-US" sz="1200" dirty="0">
              <a:cs typeface="Courier New" panose="02070309020205020404" pitchFamily="49" charset="0"/>
            </a:endParaRPr>
          </a:p>
          <a:p>
            <a:r>
              <a:rPr lang="en-US" sz="1200" dirty="0" err="1">
                <a:solidFill>
                  <a:srgbClr val="0070C0"/>
                </a:solidFill>
                <a:cs typeface="Courier New" panose="02070309020205020404" pitchFamily="49" charset="0"/>
              </a:rPr>
              <a:t>modprobe</a:t>
            </a:r>
            <a:r>
              <a:rPr lang="en-US" sz="1200" dirty="0">
                <a:solidFill>
                  <a:srgbClr val="0070C0"/>
                </a:solidFill>
                <a:cs typeface="Courier New" panose="02070309020205020404" pitchFamily="49" charset="0"/>
              </a:rPr>
              <a:t> </a:t>
            </a:r>
            <a:r>
              <a:rPr lang="en-US" sz="1200" dirty="0">
                <a:cs typeface="Courier New" panose="02070309020205020404" pitchFamily="49" charset="0"/>
              </a:rPr>
              <a:t>-</a:t>
            </a:r>
            <a:r>
              <a:rPr lang="en-US" sz="1200" dirty="0" err="1">
                <a:cs typeface="Courier New" panose="02070309020205020404" pitchFamily="49" charset="0"/>
              </a:rPr>
              <a:t>aq</a:t>
            </a:r>
            <a:r>
              <a:rPr lang="en-US" sz="1200" dirty="0">
                <a:cs typeface="Courier New" panose="02070309020205020404" pitchFamily="49" charset="0"/>
              </a:rPr>
              <a:t> $</a:t>
            </a:r>
            <a:r>
              <a:rPr lang="en-US" sz="1200" dirty="0" err="1">
                <a:solidFill>
                  <a:srgbClr val="FF9900"/>
                </a:solidFill>
                <a:cs typeface="Courier New" panose="02070309020205020404" pitchFamily="49" charset="0"/>
              </a:rPr>
              <a:t>modlist</a:t>
            </a:r>
            <a:endParaRPr lang="en-US" sz="1200" dirty="0">
              <a:solidFill>
                <a:srgbClr val="FF9900"/>
              </a:solidFill>
              <a:cs typeface="Courier New" panose="02070309020205020404" pitchFamily="49" charset="0"/>
            </a:endParaRPr>
          </a:p>
        </p:txBody>
      </p:sp>
    </p:spTree>
    <p:extLst>
      <p:ext uri="{BB962C8B-B14F-4D97-AF65-F5344CB8AC3E}">
        <p14:creationId xmlns:p14="http://schemas.microsoft.com/office/powerpoint/2010/main" val="32783023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Buildroot Configuration</a:t>
            </a:r>
            <a:endParaRPr lang="en-US" dirty="0"/>
          </a:p>
        </p:txBody>
      </p:sp>
      <p:pic>
        <p:nvPicPr>
          <p:cNvPr id="14338" name="Picture 2" descr="C:\Users\mfornero\AppData\Local\Temp\SNAGHTMLa36f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06" y="1447800"/>
            <a:ext cx="8697188"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537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Buildroot</a:t>
            </a:r>
            <a:endParaRPr lang="en-US" dirty="0"/>
          </a:p>
        </p:txBody>
      </p:sp>
      <p:sp>
        <p:nvSpPr>
          <p:cNvPr id="3" name="Text Placeholder 2"/>
          <p:cNvSpPr>
            <a:spLocks noGrp="1"/>
          </p:cNvSpPr>
          <p:nvPr>
            <p:ph type="body" sz="quarter" idx="10"/>
          </p:nvPr>
        </p:nvSpPr>
        <p:spPr/>
        <p:txBody>
          <a:bodyPr/>
          <a:lstStyle/>
          <a:p>
            <a:pPr marL="0" indent="0">
              <a:buNone/>
            </a:pPr>
            <a:r>
              <a:rPr lang="en-US" sz="1200" dirty="0">
                <a:latin typeface="Courier New" panose="02070309020205020404" pitchFamily="49" charset="0"/>
                <a:cs typeface="Courier New" panose="02070309020205020404" pitchFamily="49" charset="0"/>
              </a:rPr>
              <a:t>#!/bin/bash</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First, find the directory we're executing out of</a:t>
            </a:r>
          </a:p>
          <a:p>
            <a:pPr marL="0" indent="0">
              <a:buNone/>
            </a:pPr>
            <a:r>
              <a:rPr lang="en-US" sz="1200" dirty="0">
                <a:latin typeface="Courier New" panose="02070309020205020404" pitchFamily="49" charset="0"/>
                <a:cs typeface="Courier New" panose="02070309020205020404" pitchFamily="49" charset="0"/>
              </a:rPr>
              <a:t>SCRIPT_DIR=$( cd "$( </a:t>
            </a:r>
            <a:r>
              <a:rPr lang="en-US" sz="1200" dirty="0" err="1">
                <a:latin typeface="Courier New" panose="02070309020205020404" pitchFamily="49" charset="0"/>
                <a:cs typeface="Courier New" panose="02070309020205020404" pitchFamily="49" charset="0"/>
              </a:rPr>
              <a:t>dirname</a:t>
            </a:r>
            <a:r>
              <a:rPr lang="en-US" sz="1200" dirty="0">
                <a:latin typeface="Courier New" panose="02070309020205020404" pitchFamily="49" charset="0"/>
                <a:cs typeface="Courier New" panose="02070309020205020404" pitchFamily="49" charset="0"/>
              </a:rPr>
              <a:t> "${BASH_SOURCE[0]}" )" &amp;&amp; </a:t>
            </a:r>
            <a:r>
              <a:rPr lang="en-US" sz="1200" dirty="0" err="1">
                <a:latin typeface="Courier New" panose="02070309020205020404" pitchFamily="49" charset="0"/>
                <a:cs typeface="Courier New" panose="02070309020205020404" pitchFamily="49" charset="0"/>
              </a:rPr>
              <a:t>pwd</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Set up the relative paths</a:t>
            </a:r>
          </a:p>
          <a:p>
            <a:pPr marL="0" indent="0">
              <a:buNone/>
            </a:pPr>
            <a:r>
              <a:rPr lang="en-US" sz="1200" dirty="0">
                <a:latin typeface="Courier New" panose="02070309020205020404" pitchFamily="49" charset="0"/>
                <a:cs typeface="Courier New" panose="02070309020205020404" pitchFamily="49" charset="0"/>
              </a:rPr>
              <a:t>BR_ROOT=${SCRIPT_DIR}/../../</a:t>
            </a:r>
            <a:r>
              <a:rPr lang="en-US" sz="1200" dirty="0" err="1">
                <a:latin typeface="Courier New" panose="02070309020205020404" pitchFamily="49" charset="0"/>
                <a:cs typeface="Courier New" panose="02070309020205020404" pitchFamily="49" charset="0"/>
              </a:rPr>
              <a:t>buildroot</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BUILD_SCRIPT=${BR_ROOT}/board/mathworks/common/scripts/build.py</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The directory to put the SD card images</a:t>
            </a:r>
          </a:p>
          <a:p>
            <a:pPr marL="0" indent="0">
              <a:buNone/>
            </a:pPr>
            <a:r>
              <a:rPr lang="en-US" sz="1200" dirty="0">
                <a:latin typeface="Courier New" panose="02070309020205020404" pitchFamily="49" charset="0"/>
                <a:cs typeface="Courier New" panose="02070309020205020404" pitchFamily="49" charset="0"/>
              </a:rPr>
              <a:t>IMAGE_DIR=${SCRIPT_DIR}/images</a:t>
            </a:r>
          </a:p>
          <a:p>
            <a:pPr marL="0" indent="0">
              <a:buNone/>
            </a:pPr>
            <a:r>
              <a:rPr lang="en-US" sz="1200" dirty="0">
                <a:latin typeface="Courier New" panose="02070309020205020404" pitchFamily="49" charset="0"/>
                <a:cs typeface="Courier New" panose="02070309020205020404" pitchFamily="49" charset="0"/>
              </a:rPr>
              <a:t># The directory to run the build out of</a:t>
            </a:r>
          </a:p>
          <a:p>
            <a:pPr marL="0" indent="0">
              <a:buNone/>
            </a:pPr>
            <a:r>
              <a:rPr lang="en-US" sz="1200" dirty="0">
                <a:latin typeface="Courier New" panose="02070309020205020404" pitchFamily="49" charset="0"/>
                <a:cs typeface="Courier New" panose="02070309020205020404" pitchFamily="49" charset="0"/>
              </a:rPr>
              <a:t>BUILD_DIR=${SCRIPT_DIR}/build </a:t>
            </a:r>
          </a:p>
          <a:p>
            <a:pPr marL="0" indent="0">
              <a:buNone/>
            </a:pPr>
            <a:r>
              <a:rPr lang="en-US" sz="1200" dirty="0">
                <a:latin typeface="Courier New" panose="02070309020205020404" pitchFamily="49" charset="0"/>
                <a:cs typeface="Courier New" panose="02070309020205020404" pitchFamily="49" charset="0"/>
              </a:rPr>
              <a:t># The catalog file</a:t>
            </a:r>
          </a:p>
          <a:p>
            <a:pPr marL="0" indent="0">
              <a:buNone/>
            </a:pPr>
            <a:r>
              <a:rPr lang="en-US" sz="1200" dirty="0">
                <a:latin typeface="Courier New" panose="02070309020205020404" pitchFamily="49" charset="0"/>
                <a:cs typeface="Courier New" panose="02070309020205020404" pitchFamily="49" charset="0"/>
              </a:rPr>
              <a:t>CATALOG_FILE=${SCRIPT_DIR}/catalog.xml</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err="1">
                <a:latin typeface="Courier New" panose="02070309020205020404" pitchFamily="49" charset="0"/>
                <a:cs typeface="Courier New" panose="02070309020205020404" pitchFamily="49" charset="0"/>
              </a:rPr>
              <a:t>mkdir</a:t>
            </a:r>
            <a:r>
              <a:rPr lang="en-US" sz="1200" dirty="0">
                <a:latin typeface="Courier New" panose="02070309020205020404" pitchFamily="49" charset="0"/>
                <a:cs typeface="Courier New" panose="02070309020205020404" pitchFamily="49" charset="0"/>
              </a:rPr>
              <a:t> $IMAGE_DIR</a:t>
            </a:r>
          </a:p>
          <a:p>
            <a:pPr marL="0" indent="0">
              <a:buNone/>
            </a:pPr>
            <a:r>
              <a:rPr lang="en-US" sz="1200" dirty="0">
                <a:latin typeface="Courier New" panose="02070309020205020404" pitchFamily="49" charset="0"/>
                <a:cs typeface="Courier New" panose="02070309020205020404" pitchFamily="49" charset="0"/>
              </a:rPr>
              <a:t>$BUILD_SCRIPT -c $CATALOG_FILE -o $BUILD_DIR -d $IMAGE_DIR -u</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3969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 the SD Card</a:t>
            </a:r>
            <a:endParaRPr lang="en-US" dirty="0"/>
          </a:p>
        </p:txBody>
      </p:sp>
      <p:sp>
        <p:nvSpPr>
          <p:cNvPr id="3" name="TextBox 2"/>
          <p:cNvSpPr txBox="1"/>
          <p:nvPr/>
        </p:nvSpPr>
        <p:spPr>
          <a:xfrm>
            <a:off x="457200" y="1701800"/>
            <a:ext cx="2903359" cy="261610"/>
          </a:xfrm>
          <a:prstGeom prst="rect">
            <a:avLst/>
          </a:prstGeom>
          <a:noFill/>
        </p:spPr>
        <p:txBody>
          <a:bodyPr wrap="none" rtlCol="0">
            <a:spAutoFit/>
          </a:bodyPr>
          <a:lstStyle/>
          <a:p>
            <a:r>
              <a:rPr lang="en-US" sz="1100" dirty="0" smtClean="0">
                <a:cs typeface="Courier New" panose="02070309020205020404" pitchFamily="49" charset="0"/>
              </a:rPr>
              <a:t>&gt;&gt; </a:t>
            </a:r>
            <a:r>
              <a:rPr lang="en-US" sz="1100" dirty="0" err="1" smtClean="0">
                <a:cs typeface="Courier New" panose="02070309020205020404" pitchFamily="49" charset="0"/>
              </a:rPr>
              <a:t>LinuxTraining.tools.SDUpdater</a:t>
            </a:r>
            <a:endParaRPr lang="en-US" sz="1100" dirty="0">
              <a:cs typeface="Courier New" panose="02070309020205020404" pitchFamily="49" charset="0"/>
            </a:endParaRPr>
          </a:p>
        </p:txBody>
      </p:sp>
      <p:grpSp>
        <p:nvGrpSpPr>
          <p:cNvPr id="12" name="Group 11"/>
          <p:cNvGrpSpPr/>
          <p:nvPr/>
        </p:nvGrpSpPr>
        <p:grpSpPr>
          <a:xfrm>
            <a:off x="1143000" y="1963410"/>
            <a:ext cx="7543362" cy="3522990"/>
            <a:chOff x="1143000" y="1963410"/>
            <a:chExt cx="7543362" cy="3522990"/>
          </a:xfrm>
        </p:grpSpPr>
        <p:pic>
          <p:nvPicPr>
            <p:cNvPr id="19458" name="Picture 2" descr="C:\Users\mfornero\AppData\Local\Temp\SNAGHTML25cea4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14600"/>
              <a:ext cx="3501024" cy="2971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5181600" y="1963410"/>
              <a:ext cx="3504762" cy="1542857"/>
            </a:xfrm>
            <a:prstGeom prst="rect">
              <a:avLst/>
            </a:prstGeom>
          </p:spPr>
        </p:pic>
        <p:cxnSp>
          <p:nvCxnSpPr>
            <p:cNvPr id="8" name="Straight Connector 7"/>
            <p:cNvCxnSpPr/>
            <p:nvPr/>
          </p:nvCxnSpPr>
          <p:spPr>
            <a:xfrm flipV="1">
              <a:off x="3200400" y="1963410"/>
              <a:ext cx="1981200" cy="779790"/>
            </a:xfrm>
            <a:prstGeom prst="line">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810000" y="2895600"/>
              <a:ext cx="1371600" cy="610667"/>
            </a:xfrm>
            <a:prstGeom prst="line">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7230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the SD Card</a:t>
            </a:r>
            <a:endParaRPr lang="en-US" dirty="0"/>
          </a:p>
        </p:txBody>
      </p:sp>
      <p:pic>
        <p:nvPicPr>
          <p:cNvPr id="5" name="Picture 4"/>
          <p:cNvPicPr>
            <a:picLocks noChangeAspect="1"/>
          </p:cNvPicPr>
          <p:nvPr/>
        </p:nvPicPr>
        <p:blipFill>
          <a:blip r:embed="rId3"/>
          <a:stretch>
            <a:fillRect/>
          </a:stretch>
        </p:blipFill>
        <p:spPr>
          <a:xfrm>
            <a:off x="895350" y="2286000"/>
            <a:ext cx="7200900" cy="1969840"/>
          </a:xfrm>
          <a:prstGeom prst="rect">
            <a:avLst/>
          </a:prstGeom>
        </p:spPr>
      </p:pic>
      <p:pic>
        <p:nvPicPr>
          <p:cNvPr id="6" name="Picture 2" descr="C:\Users\mfornero\AppData\Local\Temp\SNAGHTML1bd65c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810000"/>
            <a:ext cx="2971800" cy="2612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0275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Gyroscope via </a:t>
            </a:r>
            <a:r>
              <a:rPr lang="en-US" dirty="0" err="1" smtClean="0"/>
              <a:t>libIIO</a:t>
            </a:r>
            <a:endParaRPr lang="en-US" dirty="0"/>
          </a:p>
        </p:txBody>
      </p:sp>
      <p:pic>
        <p:nvPicPr>
          <p:cNvPr id="4" name="Picture 3"/>
          <p:cNvPicPr>
            <a:picLocks noChangeAspect="1"/>
          </p:cNvPicPr>
          <p:nvPr/>
        </p:nvPicPr>
        <p:blipFill>
          <a:blip r:embed="rId3"/>
          <a:stretch>
            <a:fillRect/>
          </a:stretch>
        </p:blipFill>
        <p:spPr>
          <a:xfrm>
            <a:off x="466725" y="1447800"/>
            <a:ext cx="6857143" cy="2257143"/>
          </a:xfrm>
          <a:prstGeom prst="rect">
            <a:avLst/>
          </a:prstGeom>
        </p:spPr>
      </p:pic>
    </p:spTree>
    <p:extLst>
      <p:ext uri="{BB962C8B-B14F-4D97-AF65-F5344CB8AC3E}">
        <p14:creationId xmlns:p14="http://schemas.microsoft.com/office/powerpoint/2010/main" val="39061892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Gyroscope System Object</a:t>
            </a:r>
            <a:endParaRPr lang="en-US" dirty="0"/>
          </a:p>
        </p:txBody>
      </p:sp>
      <p:pic>
        <p:nvPicPr>
          <p:cNvPr id="5" name="Picture 4"/>
          <p:cNvPicPr>
            <a:picLocks noChangeAspect="1"/>
          </p:cNvPicPr>
          <p:nvPr/>
        </p:nvPicPr>
        <p:blipFill>
          <a:blip r:embed="rId3"/>
          <a:stretch>
            <a:fillRect/>
          </a:stretch>
        </p:blipFill>
        <p:spPr>
          <a:xfrm>
            <a:off x="457200" y="1371600"/>
            <a:ext cx="4334108" cy="2438400"/>
          </a:xfrm>
          <a:prstGeom prst="rect">
            <a:avLst/>
          </a:prstGeom>
        </p:spPr>
      </p:pic>
      <p:pic>
        <p:nvPicPr>
          <p:cNvPr id="6" name="Picture 5"/>
          <p:cNvPicPr>
            <a:picLocks noChangeAspect="1"/>
          </p:cNvPicPr>
          <p:nvPr/>
        </p:nvPicPr>
        <p:blipFill>
          <a:blip r:embed="rId4"/>
          <a:stretch>
            <a:fillRect/>
          </a:stretch>
        </p:blipFill>
        <p:spPr>
          <a:xfrm>
            <a:off x="4690711" y="3962400"/>
            <a:ext cx="3843689" cy="2440940"/>
          </a:xfrm>
          <a:prstGeom prst="rect">
            <a:avLst/>
          </a:prstGeom>
        </p:spPr>
      </p:pic>
    </p:spTree>
    <p:extLst>
      <p:ext uri="{BB962C8B-B14F-4D97-AF65-F5344CB8AC3E}">
        <p14:creationId xmlns:p14="http://schemas.microsoft.com/office/powerpoint/2010/main" val="787884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a:t>
            </a:r>
            <a:endParaRPr lang="en-US" dirty="0"/>
          </a:p>
        </p:txBody>
      </p:sp>
      <p:sp>
        <p:nvSpPr>
          <p:cNvPr id="3" name="Text Placeholder 2"/>
          <p:cNvSpPr>
            <a:spLocks noGrp="1"/>
          </p:cNvSpPr>
          <p:nvPr>
            <p:ph type="body" sz="quarter" idx="10"/>
          </p:nvPr>
        </p:nvSpPr>
        <p:spPr/>
        <p:txBody>
          <a:bodyPr/>
          <a:lstStyle/>
          <a:p>
            <a:pPr marL="0" indent="0">
              <a:buNone/>
            </a:pPr>
            <a:r>
              <a:rPr lang="en-US" dirty="0" smtClean="0"/>
              <a:t>Students will be able to:</a:t>
            </a:r>
          </a:p>
          <a:p>
            <a:r>
              <a:rPr lang="en-US" dirty="0" smtClean="0"/>
              <a:t>Connect to external hardware</a:t>
            </a:r>
            <a:endParaRPr lang="en-US" dirty="0" smtClean="0"/>
          </a:p>
          <a:p>
            <a:r>
              <a:rPr lang="en-US" dirty="0" smtClean="0"/>
              <a:t>Update Device Trees and Kernels to describe new hardware</a:t>
            </a:r>
          </a:p>
          <a:p>
            <a:r>
              <a:rPr lang="en-US" dirty="0" smtClean="0"/>
              <a:t>Generate new SD Card images based on the </a:t>
            </a:r>
            <a:r>
              <a:rPr lang="en-US" dirty="0" smtClean="0"/>
              <a:t>modifications</a:t>
            </a:r>
          </a:p>
          <a:p>
            <a:r>
              <a:rPr lang="en-US" dirty="0" smtClean="0"/>
              <a:t>Communicate with hardware from MATLAB/Simulink</a:t>
            </a:r>
            <a:endParaRPr lang="en-US" dirty="0" smtClean="0"/>
          </a:p>
          <a:p>
            <a:endParaRPr lang="en-US" dirty="0"/>
          </a:p>
        </p:txBody>
      </p:sp>
    </p:spTree>
    <p:extLst>
      <p:ext uri="{BB962C8B-B14F-4D97-AF65-F5344CB8AC3E}">
        <p14:creationId xmlns:p14="http://schemas.microsoft.com/office/powerpoint/2010/main" val="1662628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Training Materials</a:t>
            </a:r>
            <a:endParaRPr lang="en-US" dirty="0"/>
          </a:p>
        </p:txBody>
      </p:sp>
      <p:sp>
        <p:nvSpPr>
          <p:cNvPr id="5" name="TextBox 4"/>
          <p:cNvSpPr txBox="1"/>
          <p:nvPr/>
        </p:nvSpPr>
        <p:spPr>
          <a:xfrm>
            <a:off x="228600" y="1701800"/>
            <a:ext cx="8305800" cy="2554545"/>
          </a:xfrm>
          <a:prstGeom prst="rect">
            <a:avLst/>
          </a:prstGeom>
          <a:noFill/>
        </p:spPr>
        <p:txBody>
          <a:bodyPr wrap="square" rtlCol="0">
            <a:spAutoFit/>
          </a:bodyPr>
          <a:lstStyle/>
          <a:p>
            <a:r>
              <a:rPr lang="en-US" sz="1600" dirty="0" err="1">
                <a:cs typeface="Courier New" panose="02070309020205020404" pitchFamily="49" charset="0"/>
              </a:rPr>
              <a:t>fsbl</a:t>
            </a:r>
            <a:r>
              <a:rPr lang="en-US" sz="1600" dirty="0">
                <a:cs typeface="Courier New" panose="02070309020205020404" pitchFamily="49" charset="0"/>
              </a:rPr>
              <a:t>/               </a:t>
            </a:r>
            <a:r>
              <a:rPr lang="en-US" sz="1600" dirty="0" smtClean="0">
                <a:cs typeface="Courier New" panose="02070309020205020404" pitchFamily="49" charset="0"/>
              </a:rPr>
              <a:t>&lt;-- </a:t>
            </a:r>
            <a:r>
              <a:rPr lang="en-US" sz="1600" dirty="0">
                <a:cs typeface="Courier New" panose="02070309020205020404" pitchFamily="49" charset="0"/>
              </a:rPr>
              <a:t>The FSBL tools</a:t>
            </a:r>
          </a:p>
          <a:p>
            <a:r>
              <a:rPr lang="en-US" sz="1600" dirty="0" err="1">
                <a:cs typeface="Courier New" panose="02070309020205020404" pitchFamily="49" charset="0"/>
              </a:rPr>
              <a:t>buildroot</a:t>
            </a:r>
            <a:r>
              <a:rPr lang="en-US" sz="1600" dirty="0">
                <a:cs typeface="Courier New" panose="02070309020205020404" pitchFamily="49" charset="0"/>
              </a:rPr>
              <a:t>/          </a:t>
            </a:r>
            <a:r>
              <a:rPr lang="en-US" sz="1600" dirty="0" smtClean="0">
                <a:cs typeface="Courier New" panose="02070309020205020404" pitchFamily="49" charset="0"/>
              </a:rPr>
              <a:t>&lt;-- </a:t>
            </a:r>
            <a:r>
              <a:rPr lang="en-US" sz="1600" dirty="0">
                <a:cs typeface="Courier New" panose="02070309020205020404" pitchFamily="49" charset="0"/>
              </a:rPr>
              <a:t>The </a:t>
            </a:r>
            <a:r>
              <a:rPr lang="en-US" sz="1600" dirty="0" err="1">
                <a:cs typeface="Courier New" panose="02070309020205020404" pitchFamily="49" charset="0"/>
              </a:rPr>
              <a:t>buildroot</a:t>
            </a:r>
            <a:r>
              <a:rPr lang="en-US" sz="1600" dirty="0">
                <a:cs typeface="Courier New" panose="02070309020205020404" pitchFamily="49" charset="0"/>
              </a:rPr>
              <a:t> tools</a:t>
            </a:r>
          </a:p>
          <a:p>
            <a:r>
              <a:rPr lang="en-US" sz="1600" dirty="0" err="1" smtClean="0">
                <a:cs typeface="Courier New" panose="02070309020205020404" pitchFamily="49" charset="0"/>
              </a:rPr>
              <a:t>hdlbsp</a:t>
            </a:r>
            <a:r>
              <a:rPr lang="en-US" sz="1600" dirty="0" smtClean="0">
                <a:cs typeface="Courier New" panose="02070309020205020404" pitchFamily="49" charset="0"/>
              </a:rPr>
              <a:t>/		     &lt;-- Helper functions for programming SD card</a:t>
            </a:r>
          </a:p>
          <a:p>
            <a:r>
              <a:rPr lang="en-US" sz="1600" dirty="0" err="1" smtClean="0">
                <a:cs typeface="Courier New" panose="02070309020205020404" pitchFamily="49" charset="0"/>
              </a:rPr>
              <a:t>matlab</a:t>
            </a:r>
            <a:r>
              <a:rPr lang="en-US" sz="1600" dirty="0" smtClean="0">
                <a:cs typeface="Courier New" panose="02070309020205020404" pitchFamily="49" charset="0"/>
              </a:rPr>
              <a:t>/		     </a:t>
            </a:r>
            <a:r>
              <a:rPr lang="en-US" sz="1600" dirty="0" smtClean="0">
                <a:cs typeface="Courier New" panose="02070309020205020404" pitchFamily="49" charset="0"/>
                <a:sym typeface="Wingdings" panose="05000000000000000000" pitchFamily="2" charset="2"/>
              </a:rPr>
              <a:t>&lt;-- MATLAB examples and tools</a:t>
            </a:r>
            <a:endParaRPr lang="en-US" sz="1600" dirty="0" smtClean="0">
              <a:cs typeface="Courier New" panose="02070309020205020404" pitchFamily="49" charset="0"/>
            </a:endParaRPr>
          </a:p>
          <a:p>
            <a:r>
              <a:rPr lang="en-US" sz="1600" dirty="0" err="1" smtClean="0">
                <a:cs typeface="Courier New" panose="02070309020205020404" pitchFamily="49" charset="0"/>
              </a:rPr>
              <a:t>vivado</a:t>
            </a:r>
            <a:r>
              <a:rPr lang="en-US" sz="1600" dirty="0">
                <a:cs typeface="Courier New" panose="02070309020205020404" pitchFamily="49" charset="0"/>
              </a:rPr>
              <a:t>/             </a:t>
            </a:r>
            <a:r>
              <a:rPr lang="en-US" sz="1600" dirty="0" smtClean="0">
                <a:cs typeface="Courier New" panose="02070309020205020404" pitchFamily="49" charset="0"/>
              </a:rPr>
              <a:t>&lt;-- </a:t>
            </a:r>
            <a:r>
              <a:rPr lang="en-US" sz="1600" dirty="0">
                <a:cs typeface="Courier New" panose="02070309020205020404" pitchFamily="49" charset="0"/>
              </a:rPr>
              <a:t>Vivado content</a:t>
            </a:r>
          </a:p>
          <a:p>
            <a:r>
              <a:rPr lang="en-US" sz="1600" dirty="0">
                <a:cs typeface="Courier New" panose="02070309020205020404" pitchFamily="49" charset="0"/>
              </a:rPr>
              <a:t>    golden/         </a:t>
            </a:r>
            <a:r>
              <a:rPr lang="en-US" sz="1600" dirty="0" smtClean="0">
                <a:cs typeface="Courier New" panose="02070309020205020404" pitchFamily="49" charset="0"/>
              </a:rPr>
              <a:t>&lt;-- </a:t>
            </a:r>
            <a:r>
              <a:rPr lang="en-US" sz="1600" dirty="0">
                <a:cs typeface="Courier New" panose="02070309020205020404" pitchFamily="49" charset="0"/>
              </a:rPr>
              <a:t>The final version of the Vivado project</a:t>
            </a:r>
          </a:p>
          <a:p>
            <a:r>
              <a:rPr lang="en-US" sz="1600" dirty="0">
                <a:cs typeface="Courier New" panose="02070309020205020404" pitchFamily="49" charset="0"/>
              </a:rPr>
              <a:t>    template/       </a:t>
            </a:r>
            <a:r>
              <a:rPr lang="en-US" sz="1600" dirty="0" smtClean="0">
                <a:cs typeface="Courier New" panose="02070309020205020404" pitchFamily="49" charset="0"/>
              </a:rPr>
              <a:t>&lt;-- </a:t>
            </a:r>
            <a:r>
              <a:rPr lang="en-US" sz="1600" dirty="0">
                <a:cs typeface="Courier New" panose="02070309020205020404" pitchFamily="49" charset="0"/>
              </a:rPr>
              <a:t>A starting point for the Vivado project</a:t>
            </a:r>
          </a:p>
          <a:p>
            <a:r>
              <a:rPr lang="en-US" sz="1600" dirty="0" err="1">
                <a:cs typeface="Courier New" panose="02070309020205020404" pitchFamily="49" charset="0"/>
              </a:rPr>
              <a:t>sdcard</a:t>
            </a:r>
            <a:r>
              <a:rPr lang="en-US" sz="1600" dirty="0">
                <a:cs typeface="Courier New" panose="02070309020205020404" pitchFamily="49" charset="0"/>
              </a:rPr>
              <a:t>/             </a:t>
            </a:r>
            <a:r>
              <a:rPr lang="en-US" sz="1600" dirty="0" smtClean="0">
                <a:cs typeface="Courier New" panose="02070309020205020404" pitchFamily="49" charset="0"/>
              </a:rPr>
              <a:t>&lt;-- </a:t>
            </a:r>
            <a:r>
              <a:rPr lang="en-US" sz="1600" dirty="0">
                <a:cs typeface="Courier New" panose="02070309020205020404" pitchFamily="49" charset="0"/>
              </a:rPr>
              <a:t>SD Card content</a:t>
            </a:r>
          </a:p>
          <a:p>
            <a:r>
              <a:rPr lang="en-US" sz="1600" dirty="0">
                <a:cs typeface="Courier New" panose="02070309020205020404" pitchFamily="49" charset="0"/>
              </a:rPr>
              <a:t>    golden/         </a:t>
            </a:r>
            <a:r>
              <a:rPr lang="en-US" sz="1600" dirty="0" smtClean="0">
                <a:cs typeface="Courier New" panose="02070309020205020404" pitchFamily="49" charset="0"/>
              </a:rPr>
              <a:t>&lt;-- </a:t>
            </a:r>
            <a:r>
              <a:rPr lang="en-US" sz="1600" dirty="0">
                <a:cs typeface="Courier New" panose="02070309020205020404" pitchFamily="49" charset="0"/>
              </a:rPr>
              <a:t>The final version of the SD card project</a:t>
            </a:r>
          </a:p>
          <a:p>
            <a:r>
              <a:rPr lang="en-US" sz="1600" dirty="0">
                <a:cs typeface="Courier New" panose="02070309020205020404" pitchFamily="49" charset="0"/>
              </a:rPr>
              <a:t>    template/       </a:t>
            </a:r>
            <a:r>
              <a:rPr lang="en-US" sz="1600" dirty="0" smtClean="0">
                <a:cs typeface="Courier New" panose="02070309020205020404" pitchFamily="49" charset="0"/>
              </a:rPr>
              <a:t>&lt;-- </a:t>
            </a:r>
            <a:r>
              <a:rPr lang="en-US" sz="1600" dirty="0">
                <a:cs typeface="Courier New" panose="02070309020205020404" pitchFamily="49" charset="0"/>
              </a:rPr>
              <a:t>A starting point for the SD card project</a:t>
            </a:r>
          </a:p>
        </p:txBody>
      </p:sp>
    </p:spTree>
    <p:extLst>
      <p:ext uri="{BB962C8B-B14F-4D97-AF65-F5344CB8AC3E}">
        <p14:creationId xmlns:p14="http://schemas.microsoft.com/office/powerpoint/2010/main" val="3489634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with the Base Vivado Project</a:t>
            </a:r>
            <a:endParaRPr lang="en-US" dirty="0"/>
          </a:p>
        </p:txBody>
      </p:sp>
      <p:pic>
        <p:nvPicPr>
          <p:cNvPr id="5" name="Picture 4"/>
          <p:cNvPicPr>
            <a:picLocks noChangeAspect="1"/>
          </p:cNvPicPr>
          <p:nvPr/>
        </p:nvPicPr>
        <p:blipFill>
          <a:blip r:embed="rId3"/>
          <a:stretch>
            <a:fillRect/>
          </a:stretch>
        </p:blipFill>
        <p:spPr>
          <a:xfrm>
            <a:off x="88827" y="1600200"/>
            <a:ext cx="8813945" cy="3033466"/>
          </a:xfrm>
          <a:prstGeom prst="rect">
            <a:avLst/>
          </a:prstGeom>
        </p:spPr>
      </p:pic>
    </p:spTree>
    <p:extLst>
      <p:ext uri="{BB962C8B-B14F-4D97-AF65-F5344CB8AC3E}">
        <p14:creationId xmlns:p14="http://schemas.microsoft.com/office/powerpoint/2010/main" val="1581831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the “dummy” AXI GPIO</a:t>
            </a:r>
            <a:endParaRPr lang="en-US" dirty="0"/>
          </a:p>
        </p:txBody>
      </p:sp>
      <p:pic>
        <p:nvPicPr>
          <p:cNvPr id="3" name="Picture 2"/>
          <p:cNvPicPr>
            <a:picLocks noChangeAspect="1"/>
          </p:cNvPicPr>
          <p:nvPr/>
        </p:nvPicPr>
        <p:blipFill>
          <a:blip r:embed="rId3"/>
          <a:stretch>
            <a:fillRect/>
          </a:stretch>
        </p:blipFill>
        <p:spPr>
          <a:xfrm>
            <a:off x="457200" y="1828800"/>
            <a:ext cx="8191961" cy="2819400"/>
          </a:xfrm>
          <a:prstGeom prst="rect">
            <a:avLst/>
          </a:prstGeom>
        </p:spPr>
      </p:pic>
    </p:spTree>
    <p:extLst>
      <p:ext uri="{BB962C8B-B14F-4D97-AF65-F5344CB8AC3E}">
        <p14:creationId xmlns:p14="http://schemas.microsoft.com/office/powerpoint/2010/main" val="2854308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AXI IIC IP</a:t>
            </a:r>
            <a:endParaRPr lang="en-US" dirty="0"/>
          </a:p>
        </p:txBody>
      </p:sp>
      <p:pic>
        <p:nvPicPr>
          <p:cNvPr id="6" name="Picture 2" descr="C:\Users\mfornero\AppData\Local\Temp\SNAGHTML25af7e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828800"/>
            <a:ext cx="3762375"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784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AXI Interconnect IP</a:t>
            </a:r>
            <a:endParaRPr lang="en-US" dirty="0"/>
          </a:p>
        </p:txBody>
      </p:sp>
      <p:pic>
        <p:nvPicPr>
          <p:cNvPr id="4" name="Picture 3"/>
          <p:cNvPicPr>
            <a:picLocks noChangeAspect="1"/>
          </p:cNvPicPr>
          <p:nvPr/>
        </p:nvPicPr>
        <p:blipFill>
          <a:blip r:embed="rId3"/>
          <a:stretch>
            <a:fillRect/>
          </a:stretch>
        </p:blipFill>
        <p:spPr>
          <a:xfrm>
            <a:off x="533400" y="1999172"/>
            <a:ext cx="7391400" cy="4244094"/>
          </a:xfrm>
          <a:prstGeom prst="rect">
            <a:avLst/>
          </a:prstGeom>
        </p:spPr>
      </p:pic>
    </p:spTree>
    <p:extLst>
      <p:ext uri="{BB962C8B-B14F-4D97-AF65-F5344CB8AC3E}">
        <p14:creationId xmlns:p14="http://schemas.microsoft.com/office/powerpoint/2010/main" val="501955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the AXI IIC IP</a:t>
            </a:r>
            <a:endParaRPr lang="en-US" dirty="0"/>
          </a:p>
        </p:txBody>
      </p:sp>
      <p:pic>
        <p:nvPicPr>
          <p:cNvPr id="3" name="Picture 2"/>
          <p:cNvPicPr>
            <a:picLocks noChangeAspect="1"/>
          </p:cNvPicPr>
          <p:nvPr/>
        </p:nvPicPr>
        <p:blipFill>
          <a:blip r:embed="rId3"/>
          <a:stretch>
            <a:fillRect/>
          </a:stretch>
        </p:blipFill>
        <p:spPr>
          <a:xfrm>
            <a:off x="270211" y="1563029"/>
            <a:ext cx="3863639" cy="2010300"/>
          </a:xfrm>
          <a:prstGeom prst="rect">
            <a:avLst/>
          </a:prstGeom>
        </p:spPr>
      </p:pic>
      <p:pic>
        <p:nvPicPr>
          <p:cNvPr id="6" name="Picture 5"/>
          <p:cNvPicPr>
            <a:picLocks noChangeAspect="1"/>
          </p:cNvPicPr>
          <p:nvPr/>
        </p:nvPicPr>
        <p:blipFill>
          <a:blip r:embed="rId4"/>
          <a:stretch>
            <a:fillRect/>
          </a:stretch>
        </p:blipFill>
        <p:spPr>
          <a:xfrm>
            <a:off x="4399040" y="1563030"/>
            <a:ext cx="4322349" cy="2078342"/>
          </a:xfrm>
          <a:prstGeom prst="rect">
            <a:avLst/>
          </a:prstGeom>
        </p:spPr>
      </p:pic>
      <p:pic>
        <p:nvPicPr>
          <p:cNvPr id="8" name="Picture 7"/>
          <p:cNvPicPr>
            <a:picLocks noChangeAspect="1"/>
          </p:cNvPicPr>
          <p:nvPr/>
        </p:nvPicPr>
        <p:blipFill>
          <a:blip r:embed="rId5"/>
          <a:stretch>
            <a:fillRect/>
          </a:stretch>
        </p:blipFill>
        <p:spPr>
          <a:xfrm>
            <a:off x="268785" y="4800600"/>
            <a:ext cx="8443079" cy="1164563"/>
          </a:xfrm>
          <a:prstGeom prst="rect">
            <a:avLst/>
          </a:prstGeom>
        </p:spPr>
      </p:pic>
    </p:spTree>
    <p:extLst>
      <p:ext uri="{BB962C8B-B14F-4D97-AF65-F5344CB8AC3E}">
        <p14:creationId xmlns:p14="http://schemas.microsoft.com/office/powerpoint/2010/main" val="3936663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April2010">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200" dirty="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Garamond"/>
        <a:font script="Hebr" typeface="Garamond"/>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Garamond"/>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Garamond"/>
        <a:font script="Hebr" typeface="Garamond"/>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Garamond"/>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main_template</Template>
  <TotalTime>4681</TotalTime>
  <Words>3692</Words>
  <Application>Microsoft Office PowerPoint</Application>
  <PresentationFormat>On-screen Show (4:3)</PresentationFormat>
  <Paragraphs>755</Paragraphs>
  <Slides>29</Slides>
  <Notes>29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Arial Unicode MS</vt:lpstr>
      <vt:lpstr>Arial</vt:lpstr>
      <vt:lpstr>Courier New</vt:lpstr>
      <vt:lpstr>Garamond</vt:lpstr>
      <vt:lpstr>Times New Roman</vt:lpstr>
      <vt:lpstr>Wingdings</vt:lpstr>
      <vt:lpstr>April2010</vt:lpstr>
      <vt:lpstr>Equation</vt:lpstr>
      <vt:lpstr>Embedded Linux and System Integration for ARM on SoCs</vt:lpstr>
      <vt:lpstr>Outline</vt:lpstr>
      <vt:lpstr>Learning Outcomes</vt:lpstr>
      <vt:lpstr>Training Materials</vt:lpstr>
      <vt:lpstr>Start with the Base Vivado Project</vt:lpstr>
      <vt:lpstr>Remove the “dummy” AXI GPIO</vt:lpstr>
      <vt:lpstr>Add AXI IIC IP</vt:lpstr>
      <vt:lpstr>Update the AXI Interconnect IP</vt:lpstr>
      <vt:lpstr>Connect the AXI IIC IP</vt:lpstr>
      <vt:lpstr>Create &amp; Connect IIC Ports</vt:lpstr>
      <vt:lpstr>Connect IIC Interrupt</vt:lpstr>
      <vt:lpstr>Add the RDY Ports</vt:lpstr>
      <vt:lpstr>Connect the RDY Ports</vt:lpstr>
      <vt:lpstr>Export the Design</vt:lpstr>
      <vt:lpstr>Constrain the IIC and RDY Pins</vt:lpstr>
      <vt:lpstr>Build the Vivado Project</vt:lpstr>
      <vt:lpstr>Launch the Linux Virtual Machine</vt:lpstr>
      <vt:lpstr>Copy the Vivado Outputs</vt:lpstr>
      <vt:lpstr>Updating the Device Tree</vt:lpstr>
      <vt:lpstr>Update Kernel Configuration</vt:lpstr>
      <vt:lpstr>Enable the Gyroscope Driver</vt:lpstr>
      <vt:lpstr>Enable the Accelerometer Driver</vt:lpstr>
      <vt:lpstr>Extra SD Card Init Scipts</vt:lpstr>
      <vt:lpstr>Buildroot Configuration</vt:lpstr>
      <vt:lpstr>Run Buildroot</vt:lpstr>
      <vt:lpstr>Program the SD Card</vt:lpstr>
      <vt:lpstr>Test the SD Card</vt:lpstr>
      <vt:lpstr>The Gyroscope via libIIO</vt:lpstr>
      <vt:lpstr>The Gyroscope System Object</vt:lpstr>
    </vt:vector>
  </TitlesOfParts>
  <Company>MathWorks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dc:title>
  <dc:creator>Matt Fornero</dc:creator>
  <cp:lastModifiedBy>Matt Fornero</cp:lastModifiedBy>
  <cp:revision>141</cp:revision>
  <cp:lastPrinted>2002-02-05T21:02:36Z</cp:lastPrinted>
  <dcterms:created xsi:type="dcterms:W3CDTF">2015-12-14T16:56:54Z</dcterms:created>
  <dcterms:modified xsi:type="dcterms:W3CDTF">2016-04-28T00:25:01Z</dcterms:modified>
</cp:coreProperties>
</file>