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0" r:id="rId3"/>
    <p:sldId id="264" r:id="rId4"/>
    <p:sldId id="256" r:id="rId5"/>
    <p:sldId id="258" r:id="rId6"/>
    <p:sldId id="261" r:id="rId7"/>
    <p:sldId id="262" r:id="rId8"/>
    <p:sldId id="263" r:id="rId9"/>
    <p:sldId id="257" r:id="rId10"/>
    <p:sldId id="265" r:id="rId11"/>
    <p:sldId id="25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/>
    <p:restoredTop sz="94648"/>
  </p:normalViewPr>
  <p:slideViewPr>
    <p:cSldViewPr snapToGrid="0" snapToObjects="1">
      <p:cViewPr varScale="1">
        <p:scale>
          <a:sx n="58" d="100"/>
          <a:sy n="58" d="100"/>
        </p:scale>
        <p:origin x="21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D5959-8920-FE42-86EE-7644A1249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31A312-2AE7-E943-BBF1-761E1C18D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24EF7E-C4BB-4744-B77C-3B973172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649F-3EAE-9D4D-BCD7-98651CBD6C56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EC2F7-347A-D64E-9F1A-08D35616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D95FE-2668-AB46-B4E1-069FB5B2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497-D420-9E42-861D-1520BC2E6A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82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5F063-4448-A44E-9C8C-2D331A0A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84BEDD-873F-C04F-BCD1-054027A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14EFA3-3F1A-D24F-87E0-179F93E2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649F-3EAE-9D4D-BCD7-98651CBD6C56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11B52-0D06-5840-9D46-F2436C42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F8F149-F8DC-774E-AF3B-38DAADA4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497-D420-9E42-861D-1520BC2E6A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8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46935E-FBC8-9746-B803-4A0BE848B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49723F-802F-AE44-8711-C3BD802EA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204D70-898B-C34D-80F1-C3DF7F48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649F-3EAE-9D4D-BCD7-98651CBD6C56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AA7B3-6C72-1845-A0A9-F93472F4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0F70B-E797-4F41-AB69-FC235447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497-D420-9E42-861D-1520BC2E6A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42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670D8-D1B9-0348-8949-6D405AA0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AEB1B-8F1E-AE49-A227-27A01A446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944418-A2D6-8E40-9863-119AE42D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649F-3EAE-9D4D-BCD7-98651CBD6C56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970CE-748A-DF48-B7AF-7E378A67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8B98DF-7C48-F441-9CE0-4E575673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497-D420-9E42-861D-1520BC2E6A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08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32235-2F93-DB46-B6CF-B34656D5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EC5C22-6829-C94E-9DA4-21530CDBF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4BD297-29CF-D440-B3BE-BBD5ED58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649F-3EAE-9D4D-BCD7-98651CBD6C56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0DDB5-83F8-E642-AB29-505961B7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EB6A7-E7FE-6D45-8D6D-405FD74D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497-D420-9E42-861D-1520BC2E6A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5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F75D5-8048-BA4B-812B-067D41D1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AFCEFA-AB59-0B43-9ADC-3C68C9EFD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A63350-2E20-8646-8E4A-624667452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ACAC3B-CC7C-C948-946A-6BF5DC64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649F-3EAE-9D4D-BCD7-98651CBD6C56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354FB9-F16F-E143-8704-BF36BB69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E44CC7-4AC2-4B49-980E-731823B7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497-D420-9E42-861D-1520BC2E6A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6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E8BA4-0867-5B47-96B1-E8BE11CE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C647EC-4DA8-6C4C-8BBF-3D89BB5C8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B71EC-BBB7-6C41-A33B-DCC62699A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B5B504-3969-A54E-8A47-36AFDA126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685D42-F813-0349-BA2B-3BA7B6CF5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E546B1-C450-DB47-9C71-5D6A518B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649F-3EAE-9D4D-BCD7-98651CBD6C56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093B2D-B7A0-564D-9D4A-DBCBFDE0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57BA92-125D-BB44-B96E-8258BE1A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497-D420-9E42-861D-1520BC2E6A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45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54D58-7890-4A41-B33A-45998AE9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2BB6E1-360E-2B4D-82DA-7FD23C14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649F-3EAE-9D4D-BCD7-98651CBD6C56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D73470-F14A-6A4A-B616-EB19906B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1A1A6C-ED47-A740-A676-ACBB3D72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497-D420-9E42-861D-1520BC2E6A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25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3A97DB-521A-CD4E-B9C2-1A70935B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649F-3EAE-9D4D-BCD7-98651CBD6C56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373802-2AB4-3740-9511-D4A55EAD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153451-B670-C048-90D8-CE745A34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497-D420-9E42-861D-1520BC2E6A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37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2587A-0F42-D746-8A45-CD5CB8B9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CCABF-CB7D-604F-940F-36C501A0E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3FB397-0550-0742-B39A-B5EF6F3C2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6F909E-AEEC-4549-B2BF-A17AC857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649F-3EAE-9D4D-BCD7-98651CBD6C56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626310-26AE-5F41-8019-B2DF1CF8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2A3987-0002-8148-9924-86F5264D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497-D420-9E42-861D-1520BC2E6A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98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B4A30-533F-4549-B128-E2315C1E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D246CF-D9B3-7746-9AA5-AC83839B9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F28A95-A181-3948-AA42-41A860231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4E8387-4760-D44D-A30A-94C5BD9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649F-3EAE-9D4D-BCD7-98651CBD6C56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6762BA-4E09-B44B-B984-A61C8766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703A1D-C5CF-6543-8A8F-236808AB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497-D420-9E42-861D-1520BC2E6A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24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542635-CD38-594C-A8A3-91C72B08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8FEB2D-E122-714E-BC21-037E3AEE5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D0C02-6F5F-9A42-AAE0-E90B03771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2649F-3EAE-9D4D-BCD7-98651CBD6C56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558B3-B16D-AF45-B30A-39AB4D219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2B4D95-78B7-CD45-8CDA-EC0762804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09497-D420-9E42-861D-1520BC2E6A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82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ars.els-cdn.com/content/image/1-s2.0-S000398611000514X-gr1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5DFD7-37E4-9145-8E3E-9BCA186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584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Dopamine in the reward system with relevance for addiction</a:t>
            </a:r>
          </a:p>
        </p:txBody>
      </p:sp>
      <p:pic>
        <p:nvPicPr>
          <p:cNvPr id="1026" name="Picture 2" descr="Bildergebnis für dopamine">
            <a:extLst>
              <a:ext uri="{FF2B5EF4-FFF2-40B4-BE49-F238E27FC236}">
                <a16:creationId xmlns:a16="http://schemas.microsoft.com/office/drawing/2014/main" id="{68936F1D-45F3-824D-8D09-8AB8F59004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950" y="2093255"/>
            <a:ext cx="68560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0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9DF4F-437A-6D49-9952-1A8FD435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Dopamine receptors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A4315F-B524-EB4B-BD5C-5378C856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D1: 	CNS </a:t>
            </a:r>
            <a:r>
              <a:rPr lang="en-GB" dirty="0">
                <a:sym typeface="Wingdings" pitchFamily="2" charset="2"/>
              </a:rPr>
              <a:t> movements, attention, reward, learning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	Kidney  control of renin levels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D2:	CNS </a:t>
            </a:r>
            <a:r>
              <a:rPr lang="en-GB" dirty="0">
                <a:sym typeface="Wingdings" pitchFamily="2" charset="2"/>
              </a:rPr>
              <a:t> motivation, reward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blood vessels </a:t>
            </a:r>
            <a:r>
              <a:rPr lang="en-GB" dirty="0">
                <a:sym typeface="Wingdings" pitchFamily="2" charset="2"/>
              </a:rPr>
              <a:t> vasodilation, blood-pressure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D3:	CNS </a:t>
            </a:r>
            <a:r>
              <a:rPr lang="en-GB" dirty="0">
                <a:sym typeface="Wingdings" pitchFamily="2" charset="2"/>
              </a:rPr>
              <a:t> emotion control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D4:	CNS </a:t>
            </a:r>
            <a:r>
              <a:rPr lang="en-GB" dirty="0">
                <a:sym typeface="Wingdings" pitchFamily="2" charset="2"/>
              </a:rPr>
              <a:t> cognitive functions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	Periphery  renal function, gastrointestinal motility, vasodilation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D5:	CNS </a:t>
            </a:r>
            <a:r>
              <a:rPr lang="en-GB" dirty="0">
                <a:sym typeface="Wingdings" pitchFamily="2" charset="2"/>
              </a:rPr>
              <a:t> pain processing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	Periphery  regulation of endocrine functions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51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38D68-143D-714A-A1B4-BE36328C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Reward 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2C489D-55CC-FD49-B528-FA3332B96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Success in evolutionary selection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do rewards induce?</a:t>
            </a:r>
          </a:p>
          <a:p>
            <a:pPr>
              <a:buFontTx/>
              <a:buChar char="-"/>
            </a:pPr>
            <a:r>
              <a:rPr lang="en-GB" dirty="0"/>
              <a:t>Learning</a:t>
            </a:r>
          </a:p>
          <a:p>
            <a:pPr>
              <a:buFontTx/>
              <a:buChar char="-"/>
            </a:pPr>
            <a:r>
              <a:rPr lang="en-GB" dirty="0"/>
              <a:t>Approach behaviour and decision making</a:t>
            </a:r>
          </a:p>
          <a:p>
            <a:pPr>
              <a:buFontTx/>
              <a:buChar char="-"/>
            </a:pPr>
            <a:r>
              <a:rPr lang="en-GB" dirty="0"/>
              <a:t>pleasure</a:t>
            </a:r>
          </a:p>
        </p:txBody>
      </p:sp>
    </p:spTree>
    <p:extLst>
      <p:ext uri="{BB962C8B-B14F-4D97-AF65-F5344CB8AC3E}">
        <p14:creationId xmlns:p14="http://schemas.microsoft.com/office/powerpoint/2010/main" val="57084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5E008-58D2-C243-A6C0-99DF837D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17206-AB39-834F-A231-452CAD483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Introduction</a:t>
            </a:r>
          </a:p>
          <a:p>
            <a:pPr marL="0" indent="0">
              <a:buNone/>
            </a:pPr>
            <a:r>
              <a:rPr lang="en-GB" dirty="0"/>
              <a:t>Dopamine in learning with focus on VTA and </a:t>
            </a:r>
            <a:r>
              <a:rPr lang="en-GB" dirty="0" err="1"/>
              <a:t>NAc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Drug and Food addiction</a:t>
            </a:r>
          </a:p>
        </p:txBody>
      </p:sp>
    </p:spTree>
    <p:extLst>
      <p:ext uri="{BB962C8B-B14F-4D97-AF65-F5344CB8AC3E}">
        <p14:creationId xmlns:p14="http://schemas.microsoft.com/office/powerpoint/2010/main" val="40595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6A12B2-8F72-9E47-ADCF-172AE009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Bildergebnis für joy clipart">
            <a:extLst>
              <a:ext uri="{FF2B5EF4-FFF2-40B4-BE49-F238E27FC236}">
                <a16:creationId xmlns:a16="http://schemas.microsoft.com/office/drawing/2014/main" id="{DE9D8C9C-4CA8-FA40-B640-7F4F3F5150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68" y="2163336"/>
            <a:ext cx="3004542" cy="343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Ähnliches Foto">
            <a:extLst>
              <a:ext uri="{FF2B5EF4-FFF2-40B4-BE49-F238E27FC236}">
                <a16:creationId xmlns:a16="http://schemas.microsoft.com/office/drawing/2014/main" id="{A6964AA8-5C4A-E343-A695-D56FEC782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57" y="2143010"/>
            <a:ext cx="3409485" cy="340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addiction clipart">
            <a:extLst>
              <a:ext uri="{FF2B5EF4-FFF2-40B4-BE49-F238E27FC236}">
                <a16:creationId xmlns:a16="http://schemas.microsoft.com/office/drawing/2014/main" id="{7AC8F51E-A11F-374D-B207-E8CC1CB3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619" y="1794534"/>
            <a:ext cx="2292183" cy="375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0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CD9AC-661E-A14D-98DB-A5017E73B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508" y="631709"/>
            <a:ext cx="9144000" cy="661832"/>
          </a:xfrm>
        </p:spPr>
        <p:txBody>
          <a:bodyPr>
            <a:noAutofit/>
          </a:bodyPr>
          <a:lstStyle/>
          <a:p>
            <a:pPr algn="l"/>
            <a:r>
              <a:rPr lang="en-GB" sz="4400" dirty="0"/>
              <a:t>Dopamine synthesis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DD1235-3423-1045-812D-9A4A6C7DE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230" y="401443"/>
            <a:ext cx="145567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5" name="Grafik 2" descr="Bildergebnis für dopamine synthesis">
            <a:extLst>
              <a:ext uri="{FF2B5EF4-FFF2-40B4-BE49-F238E27FC236}">
                <a16:creationId xmlns:a16="http://schemas.microsoft.com/office/drawing/2014/main" id="{3640A349-D6AF-8848-8556-517664FAE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740" y="631709"/>
            <a:ext cx="5114872" cy="554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BB93C6A-A53C-9A43-9E0D-BEA6800534EC}"/>
              </a:ext>
            </a:extLst>
          </p:cNvPr>
          <p:cNvSpPr txBox="1"/>
          <p:nvPr/>
        </p:nvSpPr>
        <p:spPr>
          <a:xfrm>
            <a:off x="6088740" y="5907402"/>
            <a:ext cx="263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S.C. </a:t>
            </a:r>
            <a:r>
              <a:rPr lang="en-GB" dirty="0" err="1"/>
              <a:t>Daubner</a:t>
            </a:r>
            <a:r>
              <a:rPr lang="en-GB" dirty="0"/>
              <a:t> et al, 2011 </a:t>
            </a:r>
          </a:p>
        </p:txBody>
      </p:sp>
    </p:spTree>
    <p:extLst>
      <p:ext uri="{BB962C8B-B14F-4D97-AF65-F5344CB8AC3E}">
        <p14:creationId xmlns:p14="http://schemas.microsoft.com/office/powerpoint/2010/main" val="407556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C9DB9-608D-3A44-91BB-97966894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Pathways &amp; Function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B72EE-6C3C-024A-A058-7370DEA1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- Periphery</a:t>
            </a:r>
          </a:p>
          <a:p>
            <a:pPr>
              <a:buFontTx/>
              <a:buChar char="-"/>
            </a:pPr>
            <a:r>
              <a:rPr lang="en-GB" dirty="0"/>
              <a:t>CNS</a:t>
            </a:r>
          </a:p>
          <a:p>
            <a:pPr lvl="1">
              <a:buFontTx/>
              <a:buChar char="-"/>
            </a:pPr>
            <a:r>
              <a:rPr lang="en-GB" dirty="0"/>
              <a:t>Nigro-striatal pathway</a:t>
            </a:r>
          </a:p>
          <a:p>
            <a:pPr lvl="1">
              <a:buFontTx/>
              <a:buChar char="-"/>
            </a:pPr>
            <a:r>
              <a:rPr lang="en-GB" dirty="0"/>
              <a:t>Tuberoinfundibular pathway</a:t>
            </a:r>
          </a:p>
          <a:p>
            <a:pPr lvl="1">
              <a:buFontTx/>
              <a:buChar char="-"/>
            </a:pPr>
            <a:r>
              <a:rPr lang="en-GB" dirty="0" err="1"/>
              <a:t>Mesocortical</a:t>
            </a:r>
            <a:r>
              <a:rPr lang="en-GB" dirty="0"/>
              <a:t> pathway</a:t>
            </a:r>
          </a:p>
          <a:p>
            <a:pPr lvl="1">
              <a:buFontTx/>
              <a:buChar char="-"/>
            </a:pPr>
            <a:r>
              <a:rPr lang="en-GB" dirty="0"/>
              <a:t>Mesolimbic pathway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AB91717-CA31-C241-AC6F-9B850668F96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76" y="691376"/>
            <a:ext cx="6139211" cy="528567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53B3FFB-5E89-7D48-A989-CFE9D30BF8A8}"/>
              </a:ext>
            </a:extLst>
          </p:cNvPr>
          <p:cNvSpPr txBox="1"/>
          <p:nvPr/>
        </p:nvSpPr>
        <p:spPr>
          <a:xfrm>
            <a:off x="5843239" y="5776332"/>
            <a:ext cx="252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Arias-Carrion et al, 2010</a:t>
            </a:r>
          </a:p>
        </p:txBody>
      </p:sp>
    </p:spTree>
    <p:extLst>
      <p:ext uri="{BB962C8B-B14F-4D97-AF65-F5344CB8AC3E}">
        <p14:creationId xmlns:p14="http://schemas.microsoft.com/office/powerpoint/2010/main" val="325888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754D7-D7F2-1149-9234-1C1F32FA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Pathways &amp; Function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011EF-99F4-E941-9215-368E7160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600" dirty="0"/>
              <a:t>Nigro-striatal pathway</a:t>
            </a:r>
          </a:p>
          <a:p>
            <a:pPr>
              <a:buFontTx/>
              <a:buChar char="-"/>
            </a:pPr>
            <a:r>
              <a:rPr lang="en-GB" sz="2600" dirty="0"/>
              <a:t>Substantia </a:t>
            </a:r>
            <a:r>
              <a:rPr lang="en-GB" sz="2600" dirty="0" err="1"/>
              <a:t>nigra</a:t>
            </a:r>
            <a:r>
              <a:rPr lang="en-GB" sz="2600" dirty="0"/>
              <a:t> </a:t>
            </a:r>
            <a:r>
              <a:rPr lang="en-GB" sz="2600" dirty="0">
                <a:sym typeface="Wingdings" pitchFamily="2" charset="2"/>
              </a:rPr>
              <a:t> Striatum</a:t>
            </a:r>
          </a:p>
          <a:p>
            <a:pPr>
              <a:buFontTx/>
              <a:buChar char="-"/>
            </a:pPr>
            <a:r>
              <a:rPr lang="en-GB" sz="2600" dirty="0">
                <a:sym typeface="Wingdings" pitchFamily="2" charset="2"/>
              </a:rPr>
              <a:t>Motor functions </a:t>
            </a:r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Tuberoinfundibular pathway</a:t>
            </a:r>
          </a:p>
          <a:p>
            <a:pPr>
              <a:buFontTx/>
              <a:buChar char="-"/>
            </a:pPr>
            <a:r>
              <a:rPr lang="en-GB" sz="2600" dirty="0"/>
              <a:t>Hypothalamus </a:t>
            </a:r>
            <a:r>
              <a:rPr lang="en-GB" sz="2600" dirty="0">
                <a:sym typeface="Wingdings" pitchFamily="2" charset="2"/>
              </a:rPr>
              <a:t> pituitary gland</a:t>
            </a:r>
          </a:p>
          <a:p>
            <a:pPr>
              <a:buFontTx/>
              <a:buChar char="-"/>
            </a:pPr>
            <a:r>
              <a:rPr lang="en-GB" sz="2600" dirty="0">
                <a:sym typeface="Wingdings" pitchFamily="2" charset="2"/>
              </a:rPr>
              <a:t>Inhibition of prolactin production</a:t>
            </a:r>
            <a:endParaRPr lang="en-GB" sz="26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378BABD-6686-EE4A-B2E5-956F3F20337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76" y="691376"/>
            <a:ext cx="6139211" cy="528567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EB7D2A8-A03D-3849-A855-D199546BADB6}"/>
              </a:ext>
            </a:extLst>
          </p:cNvPr>
          <p:cNvSpPr txBox="1"/>
          <p:nvPr/>
        </p:nvSpPr>
        <p:spPr>
          <a:xfrm>
            <a:off x="5843239" y="5776332"/>
            <a:ext cx="252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Arias-Carrion et al, 2010</a:t>
            </a:r>
          </a:p>
        </p:txBody>
      </p:sp>
    </p:spTree>
    <p:extLst>
      <p:ext uri="{BB962C8B-B14F-4D97-AF65-F5344CB8AC3E}">
        <p14:creationId xmlns:p14="http://schemas.microsoft.com/office/powerpoint/2010/main" val="20560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5E055-B84E-EA42-8052-B2CBF72D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Pathways &amp; Function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8F541-0642-1844-B8B9-A1AD34D7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8276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Mesocortical</a:t>
            </a:r>
            <a:r>
              <a:rPr lang="en-GB" dirty="0"/>
              <a:t> pathway</a:t>
            </a:r>
          </a:p>
          <a:p>
            <a:pPr>
              <a:buFontTx/>
              <a:buChar char="-"/>
            </a:pPr>
            <a:r>
              <a:rPr lang="en-GB" dirty="0"/>
              <a:t>Ventral tegmental area </a:t>
            </a:r>
            <a:r>
              <a:rPr lang="en-GB" dirty="0">
                <a:sym typeface="Wingdings" pitchFamily="2" charset="2"/>
              </a:rPr>
              <a:t> 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   Frontal cortex</a:t>
            </a:r>
          </a:p>
          <a:p>
            <a:pPr>
              <a:buFontTx/>
              <a:buChar char="-"/>
            </a:pPr>
            <a:r>
              <a:rPr lang="en-GB" dirty="0">
                <a:sym typeface="Wingdings" pitchFamily="2" charset="2"/>
              </a:rPr>
              <a:t>Cognitive and emotional behaviour</a:t>
            </a:r>
          </a:p>
          <a:p>
            <a:pPr>
              <a:buFontTx/>
              <a:buChar char="-"/>
            </a:pPr>
            <a:endParaRPr lang="en-GB" dirty="0">
              <a:sym typeface="Wingdings" pitchFamily="2" charset="2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5DDF87C-5BCF-7D4E-9ABC-FEA48836C9F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76" y="691376"/>
            <a:ext cx="6139211" cy="528567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293017B-0AF3-C245-AB04-1FE9FDC6E0E6}"/>
              </a:ext>
            </a:extLst>
          </p:cNvPr>
          <p:cNvSpPr txBox="1"/>
          <p:nvPr/>
        </p:nvSpPr>
        <p:spPr>
          <a:xfrm>
            <a:off x="5843239" y="5776332"/>
            <a:ext cx="252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Arias-Carrion et al, 2010</a:t>
            </a:r>
          </a:p>
        </p:txBody>
      </p:sp>
    </p:spTree>
    <p:extLst>
      <p:ext uri="{BB962C8B-B14F-4D97-AF65-F5344CB8AC3E}">
        <p14:creationId xmlns:p14="http://schemas.microsoft.com/office/powerpoint/2010/main" val="180458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4D12F-045F-9440-9038-DD6E9453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Pathways &amp; Function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7C8B2F-9F4F-A243-81CD-76719A88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8276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Mesolimbic pathway</a:t>
            </a:r>
          </a:p>
          <a:p>
            <a:pPr>
              <a:buFontTx/>
              <a:buChar char="-"/>
            </a:pPr>
            <a:r>
              <a:rPr lang="en-GB" dirty="0"/>
              <a:t>Ventral </a:t>
            </a:r>
            <a:r>
              <a:rPr lang="en-GB" dirty="0" err="1"/>
              <a:t>tagmental</a:t>
            </a:r>
            <a:r>
              <a:rPr lang="en-GB" dirty="0"/>
              <a:t> area </a:t>
            </a:r>
            <a:r>
              <a:rPr lang="en-GB" dirty="0">
                <a:sym typeface="Wingdings" pitchFamily="2" charset="2"/>
              </a:rPr>
              <a:t> nucleus </a:t>
            </a:r>
            <a:r>
              <a:rPr lang="en-GB" dirty="0" err="1">
                <a:sym typeface="Wingdings" pitchFamily="2" charset="2"/>
              </a:rPr>
              <a:t>accumbens</a:t>
            </a:r>
            <a:endParaRPr lang="en-GB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GB" dirty="0">
                <a:sym typeface="Wingdings" pitchFamily="2" charset="2"/>
              </a:rPr>
              <a:t>Rewards</a:t>
            </a:r>
          </a:p>
          <a:p>
            <a:pPr>
              <a:buFontTx/>
              <a:buChar char="-"/>
            </a:pPr>
            <a:r>
              <a:rPr lang="en-GB" dirty="0">
                <a:sym typeface="Wingdings" pitchFamily="2" charset="2"/>
              </a:rPr>
              <a:t>Drug abuse</a:t>
            </a:r>
            <a:endParaRPr lang="en-GB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56A163E-5C85-0F4B-ABD6-7DC3F15E8EE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76" y="691376"/>
            <a:ext cx="6139211" cy="528567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56DEA4D-B319-5040-82B6-FD51DC13B09D}"/>
              </a:ext>
            </a:extLst>
          </p:cNvPr>
          <p:cNvSpPr txBox="1"/>
          <p:nvPr/>
        </p:nvSpPr>
        <p:spPr>
          <a:xfrm>
            <a:off x="5843239" y="5776332"/>
            <a:ext cx="252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Arias-Carrion et al, 2010</a:t>
            </a:r>
          </a:p>
        </p:txBody>
      </p:sp>
    </p:spTree>
    <p:extLst>
      <p:ext uri="{BB962C8B-B14F-4D97-AF65-F5344CB8AC3E}">
        <p14:creationId xmlns:p14="http://schemas.microsoft.com/office/powerpoint/2010/main" val="248578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F298E-74B1-2B4D-8EBF-54CF2181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Dopamine receptors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DD35C2-2FBF-8B45-B10D-EA10452E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9738"/>
            <a:ext cx="10515600" cy="1886460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D1-like group (D1 &amp; D5)</a:t>
            </a:r>
          </a:p>
          <a:p>
            <a:pPr>
              <a:buFontTx/>
              <a:buChar char="-"/>
            </a:pPr>
            <a:r>
              <a:rPr lang="en-GB" dirty="0"/>
              <a:t>Excitation</a:t>
            </a:r>
          </a:p>
          <a:p>
            <a:pPr>
              <a:buFontTx/>
              <a:buChar char="-"/>
            </a:pPr>
            <a:r>
              <a:rPr lang="en-GB" dirty="0"/>
              <a:t>cAMP concentration increase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D2-like group (D2, D3, D4)</a:t>
            </a:r>
          </a:p>
          <a:p>
            <a:pPr>
              <a:buFontTx/>
              <a:buChar char="-"/>
            </a:pPr>
            <a:r>
              <a:rPr lang="en-GB" dirty="0"/>
              <a:t>Inhibiting</a:t>
            </a:r>
          </a:p>
          <a:p>
            <a:pPr>
              <a:buFontTx/>
              <a:buChar char="-"/>
            </a:pPr>
            <a:r>
              <a:rPr lang="en-GB" dirty="0"/>
              <a:t>cAMP concentration decreases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94DF71B-FA89-CE40-B8C1-0B47FC314682}"/>
              </a:ext>
            </a:extLst>
          </p:cNvPr>
          <p:cNvSpPr txBox="1"/>
          <p:nvPr/>
        </p:nvSpPr>
        <p:spPr>
          <a:xfrm>
            <a:off x="838200" y="1743891"/>
            <a:ext cx="1068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G-protein coupled receptors</a:t>
            </a:r>
          </a:p>
        </p:txBody>
      </p:sp>
    </p:spTree>
    <p:extLst>
      <p:ext uri="{BB962C8B-B14F-4D97-AF65-F5344CB8AC3E}">
        <p14:creationId xmlns:p14="http://schemas.microsoft.com/office/powerpoint/2010/main" val="418708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Macintosh PowerPoint</Application>
  <PresentationFormat>Breitbild</PresentationFormat>
  <Paragraphs>63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Dopamine in the reward system with relevance for addiction</vt:lpstr>
      <vt:lpstr>Overview</vt:lpstr>
      <vt:lpstr>PowerPoint-Präsentation</vt:lpstr>
      <vt:lpstr>Dopamine synthesis</vt:lpstr>
      <vt:lpstr>Pathways &amp; Function</vt:lpstr>
      <vt:lpstr>Pathways &amp; Function</vt:lpstr>
      <vt:lpstr>Pathways &amp; Function</vt:lpstr>
      <vt:lpstr>Pathways &amp; Function</vt:lpstr>
      <vt:lpstr>Dopamine receptors</vt:lpstr>
      <vt:lpstr>Dopamine receptors</vt:lpstr>
      <vt:lpstr>Reward system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Dopamine synthesis</dc:title>
  <dc:creator>Aline Petrig</dc:creator>
  <cp:lastModifiedBy>Aline Petrig</cp:lastModifiedBy>
  <cp:revision>15</cp:revision>
  <dcterms:created xsi:type="dcterms:W3CDTF">2018-10-08T08:12:33Z</dcterms:created>
  <dcterms:modified xsi:type="dcterms:W3CDTF">2018-10-09T11:49:13Z</dcterms:modified>
</cp:coreProperties>
</file>