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1" r:id="rId6"/>
    <p:sldId id="262" r:id="rId7"/>
    <p:sldId id="266" r:id="rId8"/>
    <p:sldId id="269" r:id="rId9"/>
    <p:sldId id="268" r:id="rId10"/>
    <p:sldId id="270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F6361-58E1-46ED-937E-96D5048E4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D1F5CA-6FC2-4F22-B84F-F2D7F5228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9D775F-2BEF-4F5E-8ED4-C468BC9B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BE45-4C21-4743-8519-552BEA1F7172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13A96F-7B29-4195-8C9B-F70D5FC5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E494E-6C02-47BE-A063-9E0150C3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4622-58BE-419A-9BD4-FB886B4E91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91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3C7B3-96A0-4D9E-B6C1-9CBC57C8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103600-98DE-4D6A-AFE7-3B0440B1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559BA-3D6B-4026-BD43-F51C1E20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BE45-4C21-4743-8519-552BEA1F7172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7F6A7-4D3F-41DF-BFDF-3442C24A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4174FE-F48E-4CC2-9097-626B0875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4622-58BE-419A-9BD4-FB886B4E91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83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D46880-4EE5-4FBC-ADCB-CBEB99922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50CBE8-DDC6-4045-890D-C4CD0FC4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80108C-6F08-4AA3-8711-5C93E871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BE45-4C21-4743-8519-552BEA1F7172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7F30BC-797F-4314-89DE-76A20F65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43B49-4FEF-4DE0-ADDF-D31A52A7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4622-58BE-419A-9BD4-FB886B4E91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20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875FB-5B84-4680-918A-46F43D86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F1C9DE-348D-41D8-A9A3-AC87CA080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C6385-76B4-4278-A5DE-1E3C2948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BE45-4C21-4743-8519-552BEA1F7172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FC21C7-7D2D-4926-98B7-25F9CF33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42D2B8-4D99-4885-83B2-F7110E15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4622-58BE-419A-9BD4-FB886B4E91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61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BDDCA-603F-47C7-9403-6F4FEE67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510080-8605-4DCA-BEFD-349DAC2C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E7ACE3-2216-4BA6-985D-40660CB3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BE45-4C21-4743-8519-552BEA1F7172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B5FBED-BDC1-4595-BE07-A669913F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AAAFC8-B519-4175-B7A3-AFFD816A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4622-58BE-419A-9BD4-FB886B4E91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96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7D126-86D8-4547-B43E-BECAE0FF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DC0087-2524-4330-B46E-8FBB69531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1B1BD8-5629-4D54-9366-E74A685BA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624798-3D64-45BF-8757-60BA9EC5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BE45-4C21-4743-8519-552BEA1F7172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0296F2-04C9-4679-A019-AB69ABE2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90A8FF-178E-46CF-8C9C-CDA47B3B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4622-58BE-419A-9BD4-FB886B4E91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73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3700E-A7A4-408A-B4A1-CCD6D82C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D2CDA2-2D1E-49B6-9495-A4F5AF4A7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F247C5-3B77-4A5C-843C-FA4D17136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6BC685-D5F1-46B3-80DC-39A563343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8AC95B-4D33-4E8E-9B87-0634AB49A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B184F2-53CD-4872-AAF7-2D274B0A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BE45-4C21-4743-8519-552BEA1F7172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F1D0D3-DA38-4E46-A350-B6359614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9F9C1C-132C-4D59-A29B-14D9F083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4622-58BE-419A-9BD4-FB886B4E91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0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48867-134A-4D57-B6A8-16AADC69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3AF071-83F7-450B-A9CA-38F8D749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BE45-4C21-4743-8519-552BEA1F7172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D93086-CC41-4DFC-9110-19527CF1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11A367-4CE0-4BD2-8382-192DADFA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4622-58BE-419A-9BD4-FB886B4E91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37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201B64-B23B-42F9-8C73-E030318F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BE45-4C21-4743-8519-552BEA1F7172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687DCE-E985-45AE-B914-6B87CFD1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417C5A-687F-4A42-ABFC-8899F815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4622-58BE-419A-9BD4-FB886B4E91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1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748FF-51FF-47AB-A7A0-F39D6575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FEB2F5-90A5-40F2-A68A-00B8EB328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A3BE78-103D-4970-9604-3489ADCFB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E8487-3B7F-4667-93FB-30BD7840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BE45-4C21-4743-8519-552BEA1F7172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86E8C8-619B-40D2-9C29-F077541D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032DB-9550-43D5-BDEF-4906C516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4622-58BE-419A-9BD4-FB886B4E91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34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ECD49-242B-4444-9067-647C61CB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2F1277-CBC6-4FBD-A20D-7750E8545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0756E9-0C6F-4C62-853E-A060164E3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5BF486-988D-4D3B-948F-0A19A2D6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BE45-4C21-4743-8519-552BEA1F7172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55DC02-3B72-4815-A106-98AFAA06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9C43DD-E1F7-4D2C-B8FA-D222B38A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4622-58BE-419A-9BD4-FB886B4E91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7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9A8F40-475F-4F6D-85F7-78B26E3E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3FE8D-DA6D-417A-A30A-CFF4DFA23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7C9BFB-F2C9-4274-9E78-7AEEA07E5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BBE45-4C21-4743-8519-552BEA1F7172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667701-451D-4B1A-83C8-D9179C90E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E71D7-DC9D-4060-92A0-BF87331E2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4622-58BE-419A-9BD4-FB886B4E91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64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1C4AF6D5-92E6-43DA-A79D-5E029AF1B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8" b="2500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D9213A5-804A-4623-9393-6B44E66DF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9444"/>
            <a:ext cx="9144000" cy="2900518"/>
          </a:xfrm>
        </p:spPr>
        <p:txBody>
          <a:bodyPr>
            <a:normAutofit/>
          </a:bodyPr>
          <a:lstStyle/>
          <a:p>
            <a:r>
              <a:rPr lang="de-CH" dirty="0" err="1">
                <a:solidFill>
                  <a:srgbClr val="FFFFFF"/>
                </a:solidFill>
              </a:rPr>
              <a:t>Astrocyte</a:t>
            </a:r>
            <a:r>
              <a:rPr lang="de-CH" dirty="0">
                <a:solidFill>
                  <a:srgbClr val="FFFFFF"/>
                </a:solidFill>
              </a:rPr>
              <a:t>-neuron </a:t>
            </a:r>
            <a:r>
              <a:rPr lang="de-CH" dirty="0" err="1">
                <a:solidFill>
                  <a:srgbClr val="FFFFFF"/>
                </a:solidFill>
              </a:rPr>
              <a:t>transport</a:t>
            </a:r>
            <a:r>
              <a:rPr lang="de-CH" dirty="0">
                <a:solidFill>
                  <a:srgbClr val="FFFFFF"/>
                </a:solidFill>
              </a:rPr>
              <a:t> </a:t>
            </a:r>
            <a:r>
              <a:rPr lang="de-CH" dirty="0" err="1">
                <a:solidFill>
                  <a:srgbClr val="FFFFFF"/>
                </a:solidFill>
              </a:rPr>
              <a:t>is</a:t>
            </a:r>
            <a:r>
              <a:rPr lang="de-CH" dirty="0">
                <a:solidFill>
                  <a:srgbClr val="FFFFFF"/>
                </a:solidFill>
              </a:rPr>
              <a:t> </a:t>
            </a:r>
            <a:r>
              <a:rPr lang="de-CH" dirty="0" err="1">
                <a:solidFill>
                  <a:srgbClr val="FFFFFF"/>
                </a:solidFill>
              </a:rPr>
              <a:t>required</a:t>
            </a:r>
            <a:r>
              <a:rPr lang="de-CH" dirty="0">
                <a:solidFill>
                  <a:srgbClr val="FFFFFF"/>
                </a:solidFill>
              </a:rPr>
              <a:t> </a:t>
            </a:r>
            <a:r>
              <a:rPr lang="de-CH" dirty="0" err="1">
                <a:solidFill>
                  <a:srgbClr val="FFFFFF"/>
                </a:solidFill>
              </a:rPr>
              <a:t>for</a:t>
            </a:r>
            <a:r>
              <a:rPr lang="de-CH" dirty="0">
                <a:solidFill>
                  <a:srgbClr val="FFFFFF"/>
                </a:solidFill>
              </a:rPr>
              <a:t> </a:t>
            </a:r>
            <a:r>
              <a:rPr lang="de-CH" dirty="0" err="1">
                <a:solidFill>
                  <a:srgbClr val="FFFFFF"/>
                </a:solidFill>
              </a:rPr>
              <a:t>long</a:t>
            </a:r>
            <a:r>
              <a:rPr lang="de-CH" dirty="0">
                <a:solidFill>
                  <a:srgbClr val="FFFFFF"/>
                </a:solidFill>
              </a:rPr>
              <a:t>-term </a:t>
            </a:r>
            <a:r>
              <a:rPr lang="de-CH" dirty="0" err="1">
                <a:solidFill>
                  <a:srgbClr val="FFFFFF"/>
                </a:solidFill>
              </a:rPr>
              <a:t>memory</a:t>
            </a:r>
            <a:r>
              <a:rPr lang="de-CH" dirty="0">
                <a:solidFill>
                  <a:srgbClr val="FFFFFF"/>
                </a:solidFill>
              </a:rPr>
              <a:t> </a:t>
            </a:r>
            <a:r>
              <a:rPr lang="de-CH" dirty="0" err="1">
                <a:solidFill>
                  <a:srgbClr val="FFFFFF"/>
                </a:solidFill>
              </a:rPr>
              <a:t>formation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CC7B77-18A1-4ECA-9DEB-787021F9A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E176ADC-AFA0-4CE0-B607-0ABAC8FF5952}"/>
              </a:ext>
            </a:extLst>
          </p:cNvPr>
          <p:cNvSpPr txBox="1"/>
          <p:nvPr/>
        </p:nvSpPr>
        <p:spPr>
          <a:xfrm>
            <a:off x="0" y="6203224"/>
            <a:ext cx="1108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T. Newington, Jordan &amp; Harris, Richard &amp; Cumming, Robert. (2013). </a:t>
            </a:r>
            <a:r>
              <a:rPr lang="en-GB" dirty="0" err="1"/>
              <a:t>Reevaluating</a:t>
            </a:r>
            <a:r>
              <a:rPr lang="en-GB" dirty="0"/>
              <a:t> Metabolism in Alzheimer's Disease</a:t>
            </a:r>
          </a:p>
          <a:p>
            <a:r>
              <a:rPr lang="en-GB" dirty="0"/>
              <a:t> from the Perspective of the Astrocyte-Neuron Lactate Shuttle Model. Journal of Neurodegenerative Diseases. 2013. </a:t>
            </a:r>
          </a:p>
        </p:txBody>
      </p:sp>
    </p:spTree>
    <p:extLst>
      <p:ext uri="{BB962C8B-B14F-4D97-AF65-F5344CB8AC3E}">
        <p14:creationId xmlns:p14="http://schemas.microsoft.com/office/powerpoint/2010/main" val="3087038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24F4B-5165-4BA4-9233-EF336F88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Arc, </a:t>
            </a:r>
            <a:r>
              <a:rPr lang="de-CH" dirty="0" err="1"/>
              <a:t>pCREB</a:t>
            </a:r>
            <a:r>
              <a:rPr lang="de-CH" dirty="0"/>
              <a:t>, </a:t>
            </a:r>
            <a:r>
              <a:rPr lang="de-CH" dirty="0" err="1"/>
              <a:t>pcofilin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FE6CA3-3EBA-4383-8393-B3736664C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B01DDCE-0578-4ABF-AD21-F2D1D5E98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12" y="1847533"/>
            <a:ext cx="3085273" cy="300466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1A90775-38E9-435C-ADED-17FFCA1A6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789" y="1796592"/>
            <a:ext cx="3011781" cy="300466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DDCDF7A-238B-430B-9693-CE406DFDF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040" y="1795939"/>
            <a:ext cx="3054153" cy="311991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8E1CA1C-02CD-41DE-A69C-3EFF9D2A5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277" y="4886165"/>
            <a:ext cx="77819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743E4-A3B5-4102-8317-7DD75C5D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AA2F28-4D2B-4D35-93B3-878D0413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Thus,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shown</a:t>
            </a:r>
            <a:r>
              <a:rPr lang="de-CH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Astrocytes</a:t>
            </a:r>
            <a:r>
              <a:rPr lang="de-CH" dirty="0"/>
              <a:t> support </a:t>
            </a:r>
            <a:r>
              <a:rPr lang="de-CH" dirty="0" err="1"/>
              <a:t>neurons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Lactate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needed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long</a:t>
            </a:r>
            <a:r>
              <a:rPr lang="de-CH" dirty="0"/>
              <a:t>-term </a:t>
            </a:r>
            <a:r>
              <a:rPr lang="de-CH" dirty="0" err="1"/>
              <a:t>memory</a:t>
            </a:r>
            <a:r>
              <a:rPr lang="de-CH" dirty="0"/>
              <a:t> </a:t>
            </a:r>
            <a:r>
              <a:rPr lang="de-CH" dirty="0" err="1"/>
              <a:t>formation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MCT1 </a:t>
            </a:r>
            <a:r>
              <a:rPr lang="de-CH" dirty="0" err="1"/>
              <a:t>needed</a:t>
            </a:r>
            <a:r>
              <a:rPr lang="de-CH" dirty="0"/>
              <a:t> and </a:t>
            </a:r>
            <a:r>
              <a:rPr lang="de-CH" dirty="0" err="1"/>
              <a:t>upregulated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memory</a:t>
            </a:r>
            <a:r>
              <a:rPr lang="de-CH" dirty="0"/>
              <a:t> </a:t>
            </a:r>
            <a:r>
              <a:rPr lang="de-CH" dirty="0" err="1"/>
              <a:t>formation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MCT4/2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/>
              <a:t>NEW (in 2011)</a:t>
            </a:r>
            <a:r>
              <a:rPr lang="de-CH" dirty="0"/>
              <a:t>:</a:t>
            </a:r>
            <a:r>
              <a:rPr lang="de-CH" b="1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depends</a:t>
            </a:r>
            <a:r>
              <a:rPr lang="de-CH" dirty="0"/>
              <a:t> on </a:t>
            </a:r>
            <a:r>
              <a:rPr lang="de-CH" dirty="0" err="1"/>
              <a:t>glycogenolysis-dependent</a:t>
            </a:r>
            <a:r>
              <a:rPr lang="de-CH" dirty="0"/>
              <a:t> </a:t>
            </a:r>
            <a:r>
              <a:rPr lang="de-CH" dirty="0" err="1"/>
              <a:t>lactate</a:t>
            </a:r>
            <a:r>
              <a:rPr lang="de-CH" dirty="0"/>
              <a:t> </a:t>
            </a:r>
            <a:r>
              <a:rPr lang="de-CH" dirty="0" err="1"/>
              <a:t>release</a:t>
            </a:r>
            <a:endParaRPr lang="de-CH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46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zene, Laser enthält.&#10;&#10;Mit sehr hoher Zuverlässigkeit generierte Beschreibung">
            <a:extLst>
              <a:ext uri="{FF2B5EF4-FFF2-40B4-BE49-F238E27FC236}">
                <a16:creationId xmlns:a16="http://schemas.microsoft.com/office/drawing/2014/main" id="{255AD7AA-B334-4707-A6D1-27C332BBE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6" t="9091" r="271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421994-F826-47C3-9363-D45E4294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33" y="1203062"/>
            <a:ext cx="6858876" cy="2754086"/>
          </a:xfrm>
        </p:spPr>
        <p:txBody>
          <a:bodyPr>
            <a:normAutofit/>
          </a:bodyPr>
          <a:lstStyle/>
          <a:p>
            <a:r>
              <a:rPr lang="de-CH" sz="3600" b="1" dirty="0" err="1"/>
              <a:t>Thank</a:t>
            </a:r>
            <a:r>
              <a:rPr lang="de-CH" sz="3600" b="1" dirty="0"/>
              <a:t> </a:t>
            </a:r>
            <a:r>
              <a:rPr lang="de-CH" sz="3600" b="1" dirty="0" err="1"/>
              <a:t>you</a:t>
            </a:r>
            <a:r>
              <a:rPr lang="de-CH" sz="3600" b="1" dirty="0"/>
              <a:t> </a:t>
            </a:r>
            <a:r>
              <a:rPr lang="de-CH" sz="3600" b="1" dirty="0" err="1"/>
              <a:t>for</a:t>
            </a:r>
            <a:r>
              <a:rPr lang="de-CH" sz="3600" b="1" dirty="0"/>
              <a:t> </a:t>
            </a:r>
            <a:r>
              <a:rPr lang="de-CH" sz="3600" b="1" dirty="0" err="1"/>
              <a:t>your</a:t>
            </a:r>
            <a:r>
              <a:rPr lang="de-CH" sz="3600" b="1" dirty="0"/>
              <a:t> </a:t>
            </a:r>
            <a:r>
              <a:rPr lang="de-CH" sz="3600" b="1" dirty="0" err="1"/>
              <a:t>attention</a:t>
            </a:r>
            <a:endParaRPr lang="en-GB" sz="36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005B4E-FAE5-452E-AF29-C38F0941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212127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FF888-C6A2-450B-87CF-C366624C5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de-CH"/>
              <a:t>Introduction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34A6A-9D1B-4B38-B3EA-1E827DA68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glycogen</a:t>
            </a:r>
            <a:r>
              <a:rPr lang="de-CH" dirty="0"/>
              <a:t> </a:t>
            </a:r>
            <a:r>
              <a:rPr lang="de-CH" dirty="0" err="1"/>
              <a:t>reserve</a:t>
            </a:r>
            <a:r>
              <a:rPr lang="de-CH" dirty="0"/>
              <a:t>,</a:t>
            </a:r>
          </a:p>
          <a:p>
            <a:pPr marL="0" indent="0">
              <a:buNone/>
            </a:pPr>
            <a:r>
              <a:rPr lang="de-CH" dirty="0" err="1"/>
              <a:t>part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BBB,</a:t>
            </a:r>
          </a:p>
          <a:p>
            <a:pPr marL="0" indent="0">
              <a:buNone/>
            </a:pPr>
            <a:r>
              <a:rPr lang="de-CH" dirty="0" err="1"/>
              <a:t>regulation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ion</a:t>
            </a:r>
            <a:r>
              <a:rPr lang="de-CH" dirty="0"/>
              <a:t> </a:t>
            </a:r>
            <a:r>
              <a:rPr lang="de-CH" dirty="0" err="1"/>
              <a:t>concentration</a:t>
            </a:r>
            <a:r>
              <a:rPr lang="de-CH" dirty="0"/>
              <a:t>,</a:t>
            </a:r>
          </a:p>
          <a:p>
            <a:pPr marL="0" indent="0">
              <a:buNone/>
            </a:pPr>
            <a:r>
              <a:rPr lang="de-CH" dirty="0" err="1"/>
              <a:t>metabolic</a:t>
            </a:r>
            <a:r>
              <a:rPr lang="de-CH" dirty="0"/>
              <a:t> support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neurons</a:t>
            </a:r>
            <a:r>
              <a:rPr lang="de-CH" dirty="0"/>
              <a:t> etc.</a:t>
            </a:r>
          </a:p>
        </p:txBody>
      </p:sp>
      <p:pic>
        <p:nvPicPr>
          <p:cNvPr id="5" name="Grafik 4" descr="Ein Bild, das Feuerwerk enthält.&#10;&#10;Mit hoher Zuverlässigkeit generierte Beschreibung">
            <a:extLst>
              <a:ext uri="{FF2B5EF4-FFF2-40B4-BE49-F238E27FC236}">
                <a16:creationId xmlns:a16="http://schemas.microsoft.com/office/drawing/2014/main" id="{D3173627-3E3F-433C-94E4-F80785336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3" r="13917" b="-1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266808D-6D58-4083-9A03-09427D005CA6}"/>
              </a:ext>
            </a:extLst>
          </p:cNvPr>
          <p:cNvSpPr txBox="1"/>
          <p:nvPr/>
        </p:nvSpPr>
        <p:spPr>
          <a:xfrm>
            <a:off x="6090612" y="6217918"/>
            <a:ext cx="18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Source: 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36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53E2E-CB96-4B1D-8639-A76E7F3D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Important</a:t>
            </a:r>
            <a:r>
              <a:rPr lang="de-CH" dirty="0"/>
              <a:t> </a:t>
            </a:r>
            <a:r>
              <a:rPr lang="de-CH" dirty="0" err="1"/>
              <a:t>actors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4E51E-B67A-4941-8833-B7B87163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Lactate and </a:t>
            </a:r>
            <a:r>
              <a:rPr lang="de-CH" dirty="0" err="1"/>
              <a:t>glycogen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M</a:t>
            </a:r>
            <a:r>
              <a:rPr lang="en-GB" dirty="0"/>
              <a:t>CT1/2/4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I</a:t>
            </a:r>
            <a:r>
              <a:rPr lang="en-GB" dirty="0" err="1"/>
              <a:t>nhibitors</a:t>
            </a:r>
            <a:r>
              <a:rPr lang="en-GB" dirty="0"/>
              <a:t>: DAB and antisense Oligodeoxynucleotides (ODNs)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>
                <a:sym typeface="Wingdings" panose="05000000000000000000" pitchFamily="2" charset="2"/>
              </a:rPr>
              <a:t> ODNs bind </a:t>
            </a:r>
            <a:r>
              <a:rPr lang="de-CH" dirty="0" err="1">
                <a:sym typeface="Wingdings" panose="05000000000000000000" pitchFamily="2" charset="2"/>
              </a:rPr>
              <a:t>complementary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to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mRNA</a:t>
            </a:r>
            <a:r>
              <a:rPr lang="de-CH" dirty="0">
                <a:sym typeface="Wingdings" panose="05000000000000000000" pitchFamily="2" charset="2"/>
              </a:rPr>
              <a:t> and </a:t>
            </a:r>
            <a:r>
              <a:rPr lang="de-CH" dirty="0" err="1">
                <a:sym typeface="Wingdings" panose="05000000000000000000" pitchFamily="2" charset="2"/>
              </a:rPr>
              <a:t>inhibit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654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4E907-3D83-4317-A566-23F9B22C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Inhibitory</a:t>
            </a:r>
            <a:r>
              <a:rPr lang="de-CH" dirty="0"/>
              <a:t> </a:t>
            </a:r>
            <a:r>
              <a:rPr lang="de-CH" dirty="0" err="1"/>
              <a:t>avoidance</a:t>
            </a:r>
            <a:r>
              <a:rPr lang="de-CH" dirty="0"/>
              <a:t> </a:t>
            </a:r>
            <a:r>
              <a:rPr lang="de-CH" dirty="0" err="1"/>
              <a:t>test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22C192-F75F-4B48-BFA0-B88217475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17" y="1690688"/>
            <a:ext cx="6601566" cy="4244601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3E2050A-21D8-4C24-8B14-AD58943E395B}"/>
              </a:ext>
            </a:extLst>
          </p:cNvPr>
          <p:cNvSpPr txBox="1"/>
          <p:nvPr/>
        </p:nvSpPr>
        <p:spPr>
          <a:xfrm>
            <a:off x="267286" y="6372665"/>
            <a:ext cx="12115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Cristina M. </a:t>
            </a:r>
            <a:r>
              <a:rPr lang="en-GB" dirty="0" err="1"/>
              <a:t>Alberini</a:t>
            </a:r>
            <a:r>
              <a:rPr lang="en-GB" dirty="0"/>
              <a:t> and Alessio Travaglia (2017). Infantile Amnesia: A Critical Period of Learning to Learn and Remember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48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893FA-02AD-4E92-B780-982C9336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DAB </a:t>
            </a:r>
            <a:r>
              <a:rPr lang="de-CH" dirty="0" err="1"/>
              <a:t>disrupts</a:t>
            </a:r>
            <a:r>
              <a:rPr lang="de-CH" dirty="0"/>
              <a:t> </a:t>
            </a:r>
            <a:r>
              <a:rPr lang="de-CH" dirty="0" err="1"/>
              <a:t>long</a:t>
            </a:r>
            <a:r>
              <a:rPr lang="de-CH" dirty="0"/>
              <a:t>-term </a:t>
            </a:r>
            <a:r>
              <a:rPr lang="de-CH" dirty="0" err="1"/>
              <a:t>memory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875F66-C58F-4D07-9B7C-FD91AC3DB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7E8689-B3AE-4585-BAFD-9DDF08C2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460" y="1825625"/>
            <a:ext cx="7351569" cy="328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4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3125A-5D2B-4195-A227-5188EF82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L-</a:t>
            </a:r>
            <a:r>
              <a:rPr lang="de-CH" dirty="0" err="1"/>
              <a:t>lactate</a:t>
            </a:r>
            <a:r>
              <a:rPr lang="de-CH" dirty="0"/>
              <a:t> </a:t>
            </a:r>
            <a:r>
              <a:rPr lang="de-CH" dirty="0" err="1"/>
              <a:t>recovers</a:t>
            </a:r>
            <a:r>
              <a:rPr lang="de-CH" dirty="0"/>
              <a:t> normal </a:t>
            </a:r>
            <a:r>
              <a:rPr lang="de-CH" dirty="0" err="1"/>
              <a:t>phenotype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4CFB44-A4E7-4D8C-A810-E735FC7D0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882D0E2-E6A7-4108-96D1-F64D8E25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9" y="1825625"/>
            <a:ext cx="8286750" cy="3257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63A573A-2CB9-4AF2-8CF0-DBA78E121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175" y="1837775"/>
            <a:ext cx="39338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0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B3E94-11B0-4593-AF25-DCC03DD9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importance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MCTs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7216F6-D0FA-4C8D-8054-CAAE3BA8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MCT1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b="1" dirty="0" err="1"/>
              <a:t>upregulated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long</a:t>
            </a:r>
            <a:r>
              <a:rPr lang="de-CH" dirty="0"/>
              <a:t>-term </a:t>
            </a:r>
            <a:r>
              <a:rPr lang="de-CH" dirty="0" err="1"/>
              <a:t>memory</a:t>
            </a:r>
            <a:r>
              <a:rPr lang="de-CH" dirty="0"/>
              <a:t> </a:t>
            </a:r>
            <a:r>
              <a:rPr lang="de-CH" dirty="0" err="1"/>
              <a:t>formation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Loss </a:t>
            </a:r>
            <a:r>
              <a:rPr lang="de-CH" dirty="0" err="1"/>
              <a:t>of</a:t>
            </a:r>
            <a:r>
              <a:rPr lang="de-CH" dirty="0"/>
              <a:t> MCT1 </a:t>
            </a:r>
            <a:r>
              <a:rPr lang="de-CH" dirty="0" err="1"/>
              <a:t>leads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amnesia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MCT2/4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needed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lactate</a:t>
            </a:r>
            <a:r>
              <a:rPr lang="de-CH" dirty="0"/>
              <a:t> </a:t>
            </a:r>
            <a:r>
              <a:rPr lang="de-CH" dirty="0" err="1"/>
              <a:t>transport</a:t>
            </a:r>
            <a:r>
              <a:rPr lang="de-CH" dirty="0"/>
              <a:t> </a:t>
            </a:r>
            <a:r>
              <a:rPr lang="de-CH" dirty="0" err="1"/>
              <a:t>too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05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C3B7F-3336-4DCD-AA4C-AA4AC03B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Loss </a:t>
            </a:r>
            <a:r>
              <a:rPr lang="de-CH" dirty="0" err="1"/>
              <a:t>of</a:t>
            </a:r>
            <a:r>
              <a:rPr lang="de-CH" dirty="0"/>
              <a:t> MCT1 and MCT4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C866E6-F47B-40E9-B762-99C34127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035014"/>
            <a:ext cx="5157787" cy="823912"/>
          </a:xfrm>
        </p:spPr>
        <p:txBody>
          <a:bodyPr/>
          <a:lstStyle/>
          <a:p>
            <a:r>
              <a:rPr lang="de-CH" dirty="0"/>
              <a:t>Loss </a:t>
            </a:r>
            <a:r>
              <a:rPr lang="de-CH" dirty="0" err="1"/>
              <a:t>of</a:t>
            </a:r>
            <a:r>
              <a:rPr lang="de-CH" dirty="0"/>
              <a:t> MCT1</a:t>
            </a: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61E4A0-0E43-41F0-9A0A-F6BD2A58D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8676" y="1075020"/>
            <a:ext cx="5183188" cy="823912"/>
          </a:xfrm>
        </p:spPr>
        <p:txBody>
          <a:bodyPr/>
          <a:lstStyle/>
          <a:p>
            <a:r>
              <a:rPr lang="de-CH" dirty="0"/>
              <a:t>Loss </a:t>
            </a:r>
            <a:r>
              <a:rPr lang="de-CH" dirty="0" err="1"/>
              <a:t>of</a:t>
            </a:r>
            <a:r>
              <a:rPr lang="de-CH" dirty="0"/>
              <a:t> MCT4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7DE976E-9D23-49AE-BF76-0C82128F07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D5A734E-AA87-4032-9FB1-E0B2797F3C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37F6398-66A9-456A-8608-7B2750FA9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3" y="2074876"/>
            <a:ext cx="4218993" cy="368458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ECBA2D8-BC0C-461B-A86E-0A948B82C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4876"/>
            <a:ext cx="457300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3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128E6-86B5-44C1-A825-63357953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Further </a:t>
            </a:r>
            <a:r>
              <a:rPr lang="de-CH" dirty="0" err="1"/>
              <a:t>mechanisms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C73433-B742-4A42-BB9F-EEA2EC9B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Training </a:t>
            </a:r>
            <a:r>
              <a:rPr lang="de-CH" dirty="0" err="1"/>
              <a:t>induces</a:t>
            </a:r>
            <a:r>
              <a:rPr lang="de-CH" dirty="0"/>
              <a:t> Arc, </a:t>
            </a:r>
            <a:r>
              <a:rPr lang="de-CH" dirty="0" err="1"/>
              <a:t>pcofilin</a:t>
            </a:r>
            <a:r>
              <a:rPr lang="de-CH" dirty="0"/>
              <a:t> and </a:t>
            </a:r>
            <a:r>
              <a:rPr lang="de-CH" dirty="0" err="1"/>
              <a:t>pCREB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DAB </a:t>
            </a:r>
            <a:r>
              <a:rPr lang="de-CH" dirty="0" err="1"/>
              <a:t>blocks</a:t>
            </a:r>
            <a:r>
              <a:rPr lang="de-CH" dirty="0"/>
              <a:t>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transcription</a:t>
            </a:r>
            <a:r>
              <a:rPr lang="de-CH" dirty="0"/>
              <a:t>, but </a:t>
            </a:r>
            <a:r>
              <a:rPr lang="de-CH" dirty="0" err="1"/>
              <a:t>lactate</a:t>
            </a:r>
            <a:r>
              <a:rPr lang="de-CH" dirty="0"/>
              <a:t> </a:t>
            </a:r>
            <a:r>
              <a:rPr lang="de-CH" dirty="0" err="1"/>
              <a:t>rescues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loss</a:t>
            </a:r>
            <a:r>
              <a:rPr lang="de-C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893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Breitbild</PresentationFormat>
  <Paragraphs>44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</vt:lpstr>
      <vt:lpstr>Astrocyte-neuron transport is required for long-term memory formation</vt:lpstr>
      <vt:lpstr>Introduction</vt:lpstr>
      <vt:lpstr>Important actors</vt:lpstr>
      <vt:lpstr>Inhibitory avoidance test</vt:lpstr>
      <vt:lpstr>DAB disrupts long-term memory</vt:lpstr>
      <vt:lpstr>L-lactate recovers normal phenotype</vt:lpstr>
      <vt:lpstr>The importance of MCTs</vt:lpstr>
      <vt:lpstr>Loss of MCT1 and MCT4</vt:lpstr>
      <vt:lpstr>Further mechanisms</vt:lpstr>
      <vt:lpstr>Arc, pCREB, pcofilin</vt:lpstr>
      <vt:lpstr>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Astrocyte-neuron transport is required for long-term memory formation</dc:title>
  <dc:creator>Slaven Cvijetic</dc:creator>
  <cp:lastModifiedBy>Slaven Cvijetic</cp:lastModifiedBy>
  <cp:revision>37</cp:revision>
  <dcterms:created xsi:type="dcterms:W3CDTF">2018-09-23T20:24:36Z</dcterms:created>
  <dcterms:modified xsi:type="dcterms:W3CDTF">2018-09-28T06:35:42Z</dcterms:modified>
</cp:coreProperties>
</file>