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6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81207-7C16-4B68-9B24-794CB05D4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CAEC5-748B-4B9A-BDCA-5397682D5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20CF5-3DA2-48F0-8D7B-104023DA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ADA5B-5C56-45EB-89C1-1A3FD00D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A04DC-EE79-465A-A64B-06BC5277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5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6163-D26C-48E0-B6DA-32B7ABFC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C4F07-6C6E-4856-8D97-77DD05BC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A86FD-603C-488D-B553-01C92879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55A7-C2D4-477D-B36C-6D59F660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68139-A5FF-4139-B5EF-A68F47E0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7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A88A-8DE9-40CB-A11B-0412A3F9A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DAF3F9-B9F2-4457-9C6F-92CC29CD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1323C-4A13-41BB-BBC8-55C67AB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E29D7-7597-447F-888D-65BAC098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AB77-E9AC-4122-B0E4-CC4A9B2F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1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7B309-B1FB-45C7-8C4C-FB143751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73674-9D7A-4918-911A-1833AE55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E4EDF-E684-4047-A316-7A6A84E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61F6E-9BF6-44F2-8320-D2634E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99873-CFAF-40FF-857A-06B502F2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5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32176-719B-4476-8C66-78DC900F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59110-0720-49DE-9BC6-F4163C5B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E88FF-C98E-4121-8D77-A7B3C5C7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CB204-81AB-46DB-917D-024D3E5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AF221-20DE-4518-BCBE-E86942E5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8EC4D-2DAD-4640-B4EC-7C38E38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1E740-DF89-4C17-8E6D-8582D33C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35EBEF-9C1F-4B31-A0FD-14288A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F48B4C-B45D-42FC-82EB-274FB9C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4AFA6-DAA6-436F-803D-A6B61169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E9A9C-3DEA-4A07-AB6F-C5CFF2F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4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B93D8-4AD8-415F-96D3-9739B011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FFCE04-188D-42AC-AD3D-34F102A2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C14BAF-9184-4190-A8CA-996A6301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96DD5B-6BB5-4304-9A04-26DF79603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161217-28B2-4F3C-B7D6-C00D3AB88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5077E3-CED2-460A-B5F5-DF4DE27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FFD57E-34E2-4697-94B7-0B92D5B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F30C01-3516-48C1-B1A2-614EA56E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8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14BE7-3F08-4C7B-9AA6-9BF3BFFC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792722-733F-4D63-80DC-56C30735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A58270-5C3F-4F57-986D-2E2335A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717ED-AA2E-4A63-9FCD-D9E98B6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F4EDC-0C8B-4455-A813-0B2E0D45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D20594-C7B4-445A-B92D-D0E3257E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2817A6-33B5-4853-B9DD-FE8C2B1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525A7-420E-447D-82EC-37238D58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87BDD-EA25-4561-8750-60997738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A1A5C-1824-436B-9B8C-4305E699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36D5B7-27B4-441B-996D-81C2C6DB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363F1B-DEF7-47B7-BB58-602B05CB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D91E9-7464-42E8-9EDF-351F085D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0B03D-A479-4D8E-AA75-92396B5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645372-7E54-4036-96A6-4D34D1986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86B2E-A1BB-43D0-A13A-75E96158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4EED0-6337-4E07-8D29-1FDF771A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BC24B-716A-4FD7-AE5A-4F88C93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545AE-D892-4406-B441-2F5DB355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F807D3-55C0-46BD-88BA-BA9415A3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E4A55-EFD5-4E84-A6DC-258A7535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34893-5A12-4CEF-8CAF-59E584EDE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8106-573F-4FDD-8F45-3169B5C1DEDE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7096D-ED0C-4543-9472-9AAAA5E0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1D019-CEEE-4BC7-A8C4-5F468DB9C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32A8-1A0B-4023-9317-2BD14B0382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E035F1-6422-40BA-9DC0-C21B69F2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/>
          </a:bodyPr>
          <a:lstStyle/>
          <a:p>
            <a:pPr algn="l"/>
            <a:r>
              <a:rPr lang="de-CH" sz="4200"/>
              <a:t>S1PR3 Mediates </a:t>
            </a:r>
            <a:r>
              <a:rPr lang="de-CH" sz="4200" err="1"/>
              <a:t>Itch</a:t>
            </a:r>
            <a:r>
              <a:rPr lang="de-CH" sz="4200"/>
              <a:t> and Pain via </a:t>
            </a:r>
            <a:r>
              <a:rPr lang="de-CH" sz="4200" err="1"/>
              <a:t>Distinct</a:t>
            </a:r>
            <a:r>
              <a:rPr lang="de-CH" sz="4200"/>
              <a:t> TRP Channel-</a:t>
            </a:r>
            <a:r>
              <a:rPr lang="de-CH" sz="4200" err="1"/>
              <a:t>Dependent</a:t>
            </a:r>
            <a:r>
              <a:rPr lang="de-CH" sz="4200"/>
              <a:t> </a:t>
            </a:r>
            <a:r>
              <a:rPr lang="de-CH" sz="4200" err="1"/>
              <a:t>Pathways</a:t>
            </a:r>
            <a:endParaRPr lang="en-GB" sz="4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A61D6-5FB9-49C7-B8A0-46B59C2C6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330359"/>
            <a:ext cx="4758891" cy="1655762"/>
          </a:xfrm>
        </p:spPr>
        <p:txBody>
          <a:bodyPr anchor="b">
            <a:normAutofit/>
          </a:bodyPr>
          <a:lstStyle/>
          <a:p>
            <a:pPr algn="l"/>
            <a:endParaRPr lang="en-GB"/>
          </a:p>
        </p:txBody>
      </p: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E3AC180-E8FF-4790-8DD1-3CE007BAF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r="364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7988A1-472A-4208-8610-5DA33C9C3D94}"/>
              </a:ext>
            </a:extLst>
          </p:cNvPr>
          <p:cNvSpPr txBox="1"/>
          <p:nvPr/>
        </p:nvSpPr>
        <p:spPr>
          <a:xfrm>
            <a:off x="63671" y="6548205"/>
            <a:ext cx="941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Rose Z. Hill, Takeshi </a:t>
            </a:r>
            <a:r>
              <a:rPr lang="de-CH" dirty="0" err="1"/>
              <a:t>Morita</a:t>
            </a:r>
            <a:r>
              <a:rPr lang="de-CH" dirty="0"/>
              <a:t>, Rachel B. Brem, Diana M. Bautista (2018), The Journal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Neuroscience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9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611E0-6888-44E9-ACAE-AB6F2EB5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547D1-3793-4B44-8F80-4B959C3D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sz="3600" dirty="0"/>
          </a:p>
          <a:p>
            <a:pPr marL="0" indent="0">
              <a:buNone/>
            </a:pPr>
            <a:endParaRPr lang="de-CH" sz="3600" dirty="0"/>
          </a:p>
          <a:p>
            <a:pPr marL="0" indent="0">
              <a:buNone/>
            </a:pPr>
            <a:r>
              <a:rPr lang="de-CH" sz="3600" dirty="0"/>
              <a:t>			</a:t>
            </a:r>
            <a:r>
              <a:rPr lang="de-CH" sz="3600" dirty="0" err="1"/>
              <a:t>Thank</a:t>
            </a:r>
            <a:r>
              <a:rPr lang="de-CH" sz="3600" dirty="0"/>
              <a:t> </a:t>
            </a:r>
            <a:r>
              <a:rPr lang="de-CH" sz="3600"/>
              <a:t>you </a:t>
            </a:r>
            <a:r>
              <a:rPr lang="de-CH" sz="3600" dirty="0" err="1"/>
              <a:t>for</a:t>
            </a:r>
            <a:r>
              <a:rPr lang="de-CH" sz="3600" dirty="0"/>
              <a:t> </a:t>
            </a:r>
            <a:r>
              <a:rPr lang="de-CH" sz="3600" dirty="0" err="1"/>
              <a:t>your</a:t>
            </a:r>
            <a:r>
              <a:rPr lang="de-CH" sz="3600" dirty="0"/>
              <a:t> </a:t>
            </a:r>
            <a:r>
              <a:rPr lang="de-CH" sz="3600" dirty="0" err="1"/>
              <a:t>attention</a:t>
            </a:r>
            <a:r>
              <a:rPr lang="de-CH" sz="3600" dirty="0"/>
              <a:t>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522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67749-93E4-4399-8442-D731B547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Signalling</a:t>
            </a:r>
            <a:r>
              <a:rPr lang="de-CH" dirty="0"/>
              <a:t> </a:t>
            </a:r>
            <a:r>
              <a:rPr lang="de-CH" dirty="0" err="1"/>
              <a:t>mechanism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DD12-BA95-4662-8FC9-D4747CB7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E9D853-A84B-4ECA-ACE3-9DCE50DA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1324742"/>
            <a:ext cx="6794696" cy="49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7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D25AE-D422-4605-9C75-29741F75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Response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inhibitors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CAAF794-7BF5-412E-8132-1BD3656F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0" y="2263217"/>
            <a:ext cx="5711718" cy="2331565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99401F9-A273-44C6-BE2D-A16BAA410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G</a:t>
            </a:r>
            <a:r>
              <a:rPr lang="en-GB" dirty="0" err="1"/>
              <a:t>allein</a:t>
            </a:r>
            <a:r>
              <a:rPr lang="en-GB" dirty="0"/>
              <a:t> (Gal) inhibits G-beta/gamma subunit which activates TRPA1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</a:t>
            </a:r>
            <a:r>
              <a:rPr lang="en-GB" dirty="0"/>
              <a:t>73 inhibits PLC which activates TRPV1</a:t>
            </a:r>
          </a:p>
        </p:txBody>
      </p:sp>
    </p:spTree>
    <p:extLst>
      <p:ext uri="{BB962C8B-B14F-4D97-AF65-F5344CB8AC3E}">
        <p14:creationId xmlns:p14="http://schemas.microsoft.com/office/powerpoint/2010/main" val="362172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040E7-F472-4382-A3A8-4C4B175F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pic>
        <p:nvPicPr>
          <p:cNvPr id="5" name="Inhaltsplatzhalter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3BC06EE-84DA-40B6-809D-8F6269CD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3" y="2018461"/>
            <a:ext cx="6874535" cy="4725132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39BB560-DA34-4801-B29F-5A3B0994542B}"/>
              </a:ext>
            </a:extLst>
          </p:cNvPr>
          <p:cNvSpPr txBox="1"/>
          <p:nvPr/>
        </p:nvSpPr>
        <p:spPr>
          <a:xfrm>
            <a:off x="693883" y="1331355"/>
            <a:ext cx="7499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AITC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agonist</a:t>
            </a:r>
            <a:r>
              <a:rPr lang="de-CH" sz="2800" dirty="0"/>
              <a:t> </a:t>
            </a:r>
            <a:r>
              <a:rPr lang="de-CH" sz="2800" dirty="0" err="1"/>
              <a:t>for</a:t>
            </a:r>
            <a:r>
              <a:rPr lang="de-CH" sz="2800" dirty="0"/>
              <a:t> TRPA1, CAP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agonist</a:t>
            </a:r>
            <a:r>
              <a:rPr lang="de-CH" sz="2800" dirty="0"/>
              <a:t> </a:t>
            </a:r>
            <a:r>
              <a:rPr lang="de-CH" sz="2800" dirty="0" err="1"/>
              <a:t>for</a:t>
            </a:r>
            <a:r>
              <a:rPr lang="de-CH" sz="2800" dirty="0"/>
              <a:t> TRPV1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2707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409AB-5A92-487B-83DC-9D2320E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in </a:t>
            </a:r>
            <a:r>
              <a:rPr lang="de-CH" dirty="0" err="1"/>
              <a:t>mice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591B2-840D-461A-9D63-865D71D5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wipes</a:t>
            </a:r>
            <a:r>
              <a:rPr lang="de-CH" dirty="0"/>
              <a:t> 	     </a:t>
            </a:r>
            <a:r>
              <a:rPr lang="de-CH" dirty="0">
                <a:sym typeface="Wingdings" panose="05000000000000000000" pitchFamily="2" charset="2"/>
              </a:rPr>
              <a:t></a:t>
            </a:r>
            <a:r>
              <a:rPr lang="de-CH" dirty="0"/>
              <a:t> Pain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time </a:t>
            </a:r>
            <a:r>
              <a:rPr lang="de-CH" dirty="0" err="1"/>
              <a:t>spent</a:t>
            </a:r>
            <a:r>
              <a:rPr lang="de-CH" dirty="0"/>
              <a:t> </a:t>
            </a:r>
            <a:r>
              <a:rPr lang="de-CH" dirty="0" err="1"/>
              <a:t>scratching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 </a:t>
            </a:r>
            <a:r>
              <a:rPr lang="de-CH" dirty="0" err="1">
                <a:sym typeface="Wingdings" panose="05000000000000000000" pitchFamily="2" charset="2"/>
              </a:rPr>
              <a:t>Itch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47AFEE-7E21-4560-868F-F88B1F38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057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675F3-DCBE-48B5-8255-5062513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relevant?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73485-37A6-4796-AC12-9BC8D56D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Itch</a:t>
            </a:r>
            <a:r>
              <a:rPr lang="de-CH" dirty="0"/>
              <a:t> and Pain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major</a:t>
            </a:r>
            <a:r>
              <a:rPr lang="de-CH" dirty="0"/>
              <a:t>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effective</a:t>
            </a:r>
            <a:r>
              <a:rPr lang="de-CH" dirty="0"/>
              <a:t> </a:t>
            </a:r>
            <a:r>
              <a:rPr lang="de-CH" dirty="0" err="1"/>
              <a:t>treatments</a:t>
            </a:r>
            <a:endParaRPr lang="de-CH" dirty="0"/>
          </a:p>
          <a:p>
            <a:pPr marL="0" indent="0">
              <a:buNone/>
            </a:pP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occur</a:t>
            </a:r>
            <a:r>
              <a:rPr lang="de-CH" dirty="0"/>
              <a:t> in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diseases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mechanism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provide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therapeutic</a:t>
            </a:r>
            <a:r>
              <a:rPr lang="de-CH" dirty="0"/>
              <a:t> </a:t>
            </a:r>
            <a:r>
              <a:rPr lang="de-CH" dirty="0" err="1"/>
              <a:t>targets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BF7C-688F-42EA-B52F-8C3641D0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actors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DB49E-F311-4DD0-9697-161CF862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S1P (Sphingosine-1-Phosphate)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signalling</a:t>
            </a:r>
            <a:r>
              <a:rPr lang="de-CH" dirty="0"/>
              <a:t> </a:t>
            </a:r>
            <a:r>
              <a:rPr lang="de-CH" dirty="0" err="1"/>
              <a:t>molecule</a:t>
            </a:r>
            <a:endParaRPr lang="de-CH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receptors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 different </a:t>
            </a:r>
            <a:r>
              <a:rPr lang="de-CH" dirty="0" err="1">
                <a:sym typeface="Wingdings" panose="05000000000000000000" pitchFamily="2" charset="2"/>
              </a:rPr>
              <a:t>responses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S1P </a:t>
            </a:r>
            <a:r>
              <a:rPr lang="de-CH" dirty="0" err="1">
                <a:sym typeface="Wingdings" panose="05000000000000000000" pitchFamily="2" charset="2"/>
              </a:rPr>
              <a:t>receptor</a:t>
            </a:r>
            <a:r>
              <a:rPr lang="de-CH" dirty="0">
                <a:sym typeface="Wingdings" panose="05000000000000000000" pitchFamily="2" charset="2"/>
              </a:rPr>
              <a:t> 3 (S1PR3) </a:t>
            </a:r>
            <a:r>
              <a:rPr lang="de-CH" dirty="0" err="1">
                <a:sym typeface="Wingdings" panose="05000000000000000000" pitchFamily="2" charset="2"/>
              </a:rPr>
              <a:t>receptor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for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itch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pain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TRPA1 and TRPV1 </a:t>
            </a:r>
            <a:r>
              <a:rPr lang="de-CH" dirty="0" err="1">
                <a:sym typeface="Wingdings" panose="05000000000000000000" pitchFamily="2" charset="2"/>
              </a:rPr>
              <a:t>are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downstream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targets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S1P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1FB1C-8909-4385-AE5F-9DFE79FF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Dosage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S1P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1E705-B768-4026-B7CB-D4BBA0A1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pruriceptors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 </a:t>
            </a:r>
            <a:r>
              <a:rPr lang="de-CH" dirty="0" err="1">
                <a:sym typeface="Wingdings" panose="05000000000000000000" pitchFamily="2" charset="2"/>
              </a:rPr>
              <a:t>Itch</a:t>
            </a:r>
            <a:r>
              <a:rPr lang="de-CH" dirty="0">
                <a:sym typeface="Wingdings" panose="05000000000000000000" pitchFamily="2" charset="2"/>
              </a:rPr>
              <a:t> (sensitive at </a:t>
            </a:r>
            <a:r>
              <a:rPr lang="de-CH" dirty="0" err="1">
                <a:sym typeface="Wingdings" panose="05000000000000000000" pitchFamily="2" charset="2"/>
              </a:rPr>
              <a:t>low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concentrations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already</a:t>
            </a:r>
            <a:r>
              <a:rPr lang="de-CH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CH" dirty="0" err="1">
                <a:sym typeface="Wingdings" panose="05000000000000000000" pitchFamily="2" charset="2"/>
              </a:rPr>
              <a:t>nociceptors</a:t>
            </a:r>
            <a:r>
              <a:rPr lang="de-CH" dirty="0">
                <a:sym typeface="Wingdings" panose="05000000000000000000" pitchFamily="2" charset="2"/>
              </a:rPr>
              <a:t>  Pain</a:t>
            </a:r>
            <a:endParaRPr lang="en-GB" dirty="0"/>
          </a:p>
        </p:txBody>
      </p:sp>
      <p:pic>
        <p:nvPicPr>
          <p:cNvPr id="7" name="Grafik 6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805667AC-97DD-4097-B0BD-2D88CAB5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25" y="1920582"/>
            <a:ext cx="5302309" cy="13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0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409AB-5A92-487B-83DC-9D2320E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in </a:t>
            </a:r>
            <a:r>
              <a:rPr lang="de-CH" dirty="0" err="1"/>
              <a:t>mice</a:t>
            </a:r>
            <a:r>
              <a:rPr lang="de-CH" dirty="0"/>
              <a:t>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591B2-840D-461A-9D63-865D71D5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wipes</a:t>
            </a:r>
            <a:r>
              <a:rPr lang="de-CH" dirty="0"/>
              <a:t> 	     </a:t>
            </a:r>
            <a:r>
              <a:rPr lang="de-CH" dirty="0">
                <a:sym typeface="Wingdings" panose="05000000000000000000" pitchFamily="2" charset="2"/>
              </a:rPr>
              <a:t></a:t>
            </a:r>
            <a:r>
              <a:rPr lang="de-CH" dirty="0"/>
              <a:t> Pain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time </a:t>
            </a:r>
            <a:r>
              <a:rPr lang="de-CH" dirty="0" err="1"/>
              <a:t>spent</a:t>
            </a:r>
            <a:r>
              <a:rPr lang="de-CH" dirty="0"/>
              <a:t> </a:t>
            </a:r>
            <a:r>
              <a:rPr lang="de-CH" dirty="0" err="1"/>
              <a:t>scratching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 </a:t>
            </a:r>
            <a:r>
              <a:rPr lang="de-CH" dirty="0" err="1">
                <a:sym typeface="Wingdings" panose="05000000000000000000" pitchFamily="2" charset="2"/>
              </a:rPr>
              <a:t>Itch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47AFEE-7E21-4560-868F-F88B1F38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057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040E7-F472-4382-A3A8-4C4B175F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9BB560-DA34-4801-B29F-5A3B0994542B}"/>
              </a:ext>
            </a:extLst>
          </p:cNvPr>
          <p:cNvSpPr txBox="1"/>
          <p:nvPr/>
        </p:nvSpPr>
        <p:spPr>
          <a:xfrm>
            <a:off x="8070611" y="2463390"/>
            <a:ext cx="3781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AITC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agonist</a:t>
            </a:r>
            <a:r>
              <a:rPr lang="de-CH" sz="2800" dirty="0"/>
              <a:t> </a:t>
            </a:r>
            <a:r>
              <a:rPr lang="de-CH" sz="2800" dirty="0" err="1"/>
              <a:t>for</a:t>
            </a:r>
            <a:r>
              <a:rPr lang="de-CH" sz="2800" dirty="0"/>
              <a:t> TRPA1</a:t>
            </a:r>
          </a:p>
          <a:p>
            <a:r>
              <a:rPr lang="de-CH" sz="2800" dirty="0"/>
              <a:t>CAP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agonist</a:t>
            </a:r>
            <a:r>
              <a:rPr lang="de-CH" sz="2800" dirty="0"/>
              <a:t> </a:t>
            </a:r>
            <a:r>
              <a:rPr lang="de-CH" sz="2800" dirty="0" err="1"/>
              <a:t>for</a:t>
            </a:r>
            <a:r>
              <a:rPr lang="de-CH" sz="2800" dirty="0"/>
              <a:t> TRPV1</a:t>
            </a:r>
            <a:endParaRPr lang="en-GB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E8179C-F0AB-4505-B0DF-C1D6BD5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662"/>
            <a:ext cx="2189980" cy="20129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BA45972-4360-4515-AC50-1350B658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80" y="1854002"/>
            <a:ext cx="4743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D25AE-D422-4605-9C75-29741F75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Response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inhibitors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CAAF794-7BF5-412E-8132-1BD3656F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0" y="2263217"/>
            <a:ext cx="5711718" cy="2331565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99401F9-A273-44C6-BE2D-A16BAA410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G</a:t>
            </a:r>
            <a:r>
              <a:rPr lang="en-GB" dirty="0" err="1"/>
              <a:t>allein</a:t>
            </a:r>
            <a:r>
              <a:rPr lang="en-GB" dirty="0"/>
              <a:t> (Gal) inhibits G-beta/gamma subunit which activates TRPA1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</a:t>
            </a:r>
            <a:r>
              <a:rPr lang="en-GB" dirty="0"/>
              <a:t>73 inhibits PLC which activates TRPV1</a:t>
            </a:r>
          </a:p>
        </p:txBody>
      </p:sp>
    </p:spTree>
    <p:extLst>
      <p:ext uri="{BB962C8B-B14F-4D97-AF65-F5344CB8AC3E}">
        <p14:creationId xmlns:p14="http://schemas.microsoft.com/office/powerpoint/2010/main" val="204615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67749-93E4-4399-8442-D731B547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Signalling</a:t>
            </a:r>
            <a:r>
              <a:rPr lang="de-CH" dirty="0"/>
              <a:t> </a:t>
            </a:r>
            <a:r>
              <a:rPr lang="de-CH" dirty="0" err="1"/>
              <a:t>mechanism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DD12-BA95-4662-8FC9-D4747CB7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E9D853-A84B-4ECA-ACE3-9DCE50DA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1324742"/>
            <a:ext cx="6794696" cy="49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D5076-E07C-493F-853C-E5DD0BE4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DE5C3-A427-4984-B90F-51C0D4C6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pathways</a:t>
            </a:r>
            <a:r>
              <a:rPr lang="de-CH" dirty="0"/>
              <a:t>! (</a:t>
            </a:r>
            <a:r>
              <a:rPr lang="de-CH" dirty="0" err="1"/>
              <a:t>with</a:t>
            </a:r>
            <a:r>
              <a:rPr lang="de-CH" dirty="0"/>
              <a:t> same </a:t>
            </a:r>
            <a:r>
              <a:rPr lang="de-CH" dirty="0" err="1"/>
              <a:t>beginning</a:t>
            </a:r>
            <a:r>
              <a:rPr lang="de-CH" dirty="0"/>
              <a:t> </a:t>
            </a:r>
            <a:r>
              <a:rPr lang="de-CH" dirty="0" err="1"/>
              <a:t>though</a:t>
            </a:r>
            <a:r>
              <a:rPr lang="de-CH" dirty="0"/>
              <a:t>)</a:t>
            </a:r>
          </a:p>
          <a:p>
            <a:r>
              <a:rPr lang="de-CH" dirty="0"/>
              <a:t>different [S1P] </a:t>
            </a:r>
            <a:r>
              <a:rPr lang="de-CH" dirty="0" err="1"/>
              <a:t>induce</a:t>
            </a:r>
            <a:r>
              <a:rPr lang="de-CH" dirty="0"/>
              <a:t> </a:t>
            </a:r>
            <a:r>
              <a:rPr lang="de-CH" dirty="0" err="1"/>
              <a:t>itch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pain</a:t>
            </a:r>
            <a:r>
              <a:rPr lang="de-CH" dirty="0"/>
              <a:t> and </a:t>
            </a:r>
            <a:r>
              <a:rPr lang="de-CH" dirty="0" err="1"/>
              <a:t>itch</a:t>
            </a:r>
            <a:endParaRPr lang="de-CH" dirty="0"/>
          </a:p>
          <a:p>
            <a:r>
              <a:rPr lang="de-CH" dirty="0"/>
              <a:t>TRPA1 </a:t>
            </a:r>
            <a:r>
              <a:rPr lang="de-CH" dirty="0">
                <a:sym typeface="Wingdings" panose="05000000000000000000" pitchFamily="2" charset="2"/>
              </a:rPr>
              <a:t> </a:t>
            </a:r>
            <a:r>
              <a:rPr lang="de-CH" dirty="0" err="1">
                <a:sym typeface="Wingdings" panose="05000000000000000000" pitchFamily="2" charset="2"/>
              </a:rPr>
              <a:t>Itch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TRPV1  Pain</a:t>
            </a:r>
            <a:endParaRPr lang="de-CH" dirty="0"/>
          </a:p>
          <a:p>
            <a:r>
              <a:rPr lang="de-CH" dirty="0"/>
              <a:t>S1P/S1PR3 </a:t>
            </a:r>
            <a:r>
              <a:rPr lang="de-CH" dirty="0" err="1"/>
              <a:t>signaling</a:t>
            </a:r>
            <a:r>
              <a:rPr lang="de-CH" dirty="0"/>
              <a:t> </a:t>
            </a:r>
            <a:r>
              <a:rPr lang="de-CH" dirty="0" err="1"/>
              <a:t>involved</a:t>
            </a:r>
            <a:r>
              <a:rPr lang="de-CH" dirty="0"/>
              <a:t> in </a:t>
            </a:r>
            <a:r>
              <a:rPr lang="de-CH" dirty="0" err="1"/>
              <a:t>asthma</a:t>
            </a:r>
            <a:r>
              <a:rPr lang="de-CH" dirty="0"/>
              <a:t>, MS, </a:t>
            </a:r>
            <a:r>
              <a:rPr lang="de-CH" dirty="0" err="1"/>
              <a:t>cancer</a:t>
            </a:r>
            <a:r>
              <a:rPr lang="de-CH" dirty="0"/>
              <a:t>, </a:t>
            </a:r>
            <a:r>
              <a:rPr lang="de-CH" dirty="0" err="1"/>
              <a:t>skin</a:t>
            </a:r>
            <a:r>
              <a:rPr lang="de-CH" dirty="0"/>
              <a:t> </a:t>
            </a:r>
            <a:r>
              <a:rPr lang="de-CH" dirty="0" err="1"/>
              <a:t>disorders</a:t>
            </a:r>
            <a:r>
              <a:rPr lang="de-CH" dirty="0"/>
              <a:t> etc. </a:t>
            </a:r>
            <a:r>
              <a:rPr lang="de-CH" dirty="0">
                <a:sym typeface="Wingdings" panose="05000000000000000000" pitchFamily="2" charset="2"/>
              </a:rPr>
              <a:t> </a:t>
            </a:r>
            <a:r>
              <a:rPr lang="de-CH" dirty="0" err="1">
                <a:sym typeface="Wingdings" panose="05000000000000000000" pitchFamily="2" charset="2"/>
              </a:rPr>
              <a:t>further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investigation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needed</a:t>
            </a:r>
            <a:r>
              <a:rPr lang="de-CH" dirty="0">
                <a:sym typeface="Wingdings" panose="05000000000000000000" pitchFamily="2" charset="2"/>
              </a:rPr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79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54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S1PR3 Mediates Itch and Pain via Distinct TRP Channel-Dependent Pathways</vt:lpstr>
      <vt:lpstr>Why is it relevant?</vt:lpstr>
      <vt:lpstr>Important actors</vt:lpstr>
      <vt:lpstr>Dosage dependence of S1P</vt:lpstr>
      <vt:lpstr>How to test in mice?</vt:lpstr>
      <vt:lpstr>Results </vt:lpstr>
      <vt:lpstr>Response with inhibitors</vt:lpstr>
      <vt:lpstr>Signalling mechanism</vt:lpstr>
      <vt:lpstr>Conclusion</vt:lpstr>
      <vt:lpstr>PowerPoint-Präsentation</vt:lpstr>
      <vt:lpstr>Signalling mechanism</vt:lpstr>
      <vt:lpstr>Response with inhibitors</vt:lpstr>
      <vt:lpstr>Results</vt:lpstr>
      <vt:lpstr>How to test in mice?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S1PR3 Mediates Itch and Pain via Distinct TRP Channel-Dependent Pathways</dc:title>
  <dc:creator>Slaven Cvijetic</dc:creator>
  <cp:lastModifiedBy>Slaven Cvijetic</cp:lastModifiedBy>
  <cp:revision>33</cp:revision>
  <dcterms:created xsi:type="dcterms:W3CDTF">2018-09-21T16:57:13Z</dcterms:created>
  <dcterms:modified xsi:type="dcterms:W3CDTF">2018-09-27T07:14:09Z</dcterms:modified>
</cp:coreProperties>
</file>