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61" r:id="rId3"/>
    <p:sldId id="260" r:id="rId4"/>
    <p:sldId id="267" r:id="rId5"/>
    <p:sldId id="266" r:id="rId6"/>
    <p:sldId id="264" r:id="rId7"/>
    <p:sldId id="269" r:id="rId8"/>
    <p:sldId id="259" r:id="rId9"/>
    <p:sldId id="258" r:id="rId10"/>
    <p:sldId id="25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1D40-7F8E-684B-A3E6-FFEDAF72C39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469F5-5898-0C4F-9E3A-339C2672F2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C910B-873B-0740-8633-AAA5A8A057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562-272E-6B43-BB9D-580AE1369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F854-4DF0-C64C-AE70-703FCFA54B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734" y="2731543"/>
            <a:ext cx="553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mapping and map-based sequencing</a:t>
            </a:r>
          </a:p>
        </p:txBody>
      </p:sp>
    </p:spTree>
    <p:extLst>
      <p:ext uri="{BB962C8B-B14F-4D97-AF65-F5344CB8AC3E}">
        <p14:creationId xmlns:p14="http://schemas.microsoft.com/office/powerpoint/2010/main" val="37123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8237" y="255939"/>
            <a:ext cx="715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Assembly against a reference sequence: Distinguishing </a:t>
            </a:r>
            <a:r>
              <a:rPr lang="en-US" sz="2000" b="1" u="sng" dirty="0"/>
              <a:t>S</a:t>
            </a:r>
            <a:r>
              <a:rPr lang="en-US" sz="2000" u="sng" dirty="0"/>
              <a:t>ingle </a:t>
            </a:r>
            <a:r>
              <a:rPr lang="en-US" sz="2000" b="1" u="sng" dirty="0"/>
              <a:t>N</a:t>
            </a:r>
            <a:r>
              <a:rPr lang="en-US" sz="2000" u="sng" dirty="0"/>
              <a:t>ucleotide </a:t>
            </a:r>
            <a:r>
              <a:rPr lang="en-US" sz="2000" b="1" u="sng" dirty="0"/>
              <a:t>P</a:t>
            </a:r>
            <a:r>
              <a:rPr lang="en-US" sz="2000" u="sng" dirty="0"/>
              <a:t>olymorphisms (SNPs) from sequencing errors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611" y="1623635"/>
            <a:ext cx="854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749" y="1349173"/>
            <a:ext cx="21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Sequence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57" y="2044608"/>
            <a:ext cx="320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Sequencing data from individual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723" y="4744919"/>
            <a:ext cx="875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How many nucleotides in the aligned sequence reads differ from the reference?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What type of deviations do we see?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What other deviations would be possible?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Are those deviations sequencing errors or what other explanation could there be?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Can you imagine a situation where sequencing errors and alignment choice interact?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How could you estimate the sequencing error rate from the data you have?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9611" y="2637239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1854" y="2816821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11697" y="3009237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11697" y="3190426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65620" y="3370018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23984" y="3874628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28945" y="2665966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71526" y="2857436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51401" y="3034893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67830" y="320218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029257" y="3554684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708099" y="3365249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74683" y="3532779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13216" y="3699543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6393" y="3888213"/>
            <a:ext cx="184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444167" y="3720388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22335" y="3884185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176361" y="390028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04997" y="3208659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481591" y="3039773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95921" y="3741274"/>
            <a:ext cx="184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23307" y="3573657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53318" y="2880763"/>
            <a:ext cx="19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00FF"/>
                </a:solidFill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7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2438" y="1272567"/>
            <a:ext cx="8711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267" y="4436773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35242" y="4304269"/>
            <a:ext cx="126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442614" y="4898296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70857" y="3873122"/>
            <a:ext cx="1369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328372" y="4308721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928720" y="4334149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886711" y="5051067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85609" y="4757283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374277" y="4911495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472434" y="4603204"/>
            <a:ext cx="180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302975" y="4909959"/>
            <a:ext cx="2231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651456" y="4757297"/>
            <a:ext cx="190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508114" y="4604789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365395" y="4150428"/>
            <a:ext cx="190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756441" y="4462348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434753" y="4629193"/>
            <a:ext cx="169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499143" y="4463776"/>
            <a:ext cx="1477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319537" y="5205923"/>
            <a:ext cx="1369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037967" y="4731641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460903" y="4591442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1076" y="4000811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18096" y="4577786"/>
            <a:ext cx="1369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711984" y="4334835"/>
            <a:ext cx="180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3170" y="5640784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018928" y="5051209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619276" y="5076637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276165" y="5499771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162990" y="5345692"/>
            <a:ext cx="180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993531" y="5652447"/>
            <a:ext cx="2231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342012" y="5499785"/>
            <a:ext cx="190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198670" y="5347277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2446997" y="5204836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125309" y="5371681"/>
            <a:ext cx="169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133832" y="6405654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019590" y="5816079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619938" y="5841507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5276827" y="6264641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163652" y="6110562"/>
            <a:ext cx="180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994193" y="6417317"/>
            <a:ext cx="2231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342674" y="6264655"/>
            <a:ext cx="190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4199332" y="6112147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447659" y="5969706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6125971" y="6136551"/>
            <a:ext cx="169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05267" y="2538229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35242" y="2405725"/>
            <a:ext cx="126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5442614" y="2999752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470857" y="1974578"/>
            <a:ext cx="1369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328372" y="2410177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3928720" y="2435605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5886711" y="3152523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4585609" y="2858739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374277" y="3012951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472434" y="2704660"/>
            <a:ext cx="180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302975" y="3011415"/>
            <a:ext cx="2231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2651456" y="2858753"/>
            <a:ext cx="190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3508114" y="2706245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365395" y="2251884"/>
            <a:ext cx="190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756441" y="2563804"/>
            <a:ext cx="2016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434753" y="2730649"/>
            <a:ext cx="169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499143" y="2590888"/>
            <a:ext cx="1477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319537" y="3307379"/>
            <a:ext cx="1369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7037967" y="2833097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7460903" y="2692898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1076" y="2102267"/>
            <a:ext cx="1585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218096" y="2679242"/>
            <a:ext cx="1369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6600"/>
                </a:solidFill>
                <a:latin typeface="Courier"/>
                <a:cs typeface="Courier"/>
              </a:rPr>
              <a:t>TT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11984" y="2449119"/>
            <a:ext cx="1800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66780" y="957011"/>
            <a:ext cx="26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reference genome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6780" y="166938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5650" y="358616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63746" y="218347"/>
            <a:ext cx="6109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Here are the short-read data of two patients with neurological problems assembled to the reference sequence of the HTT gene. Do you find evidence for a possible mutation? </a:t>
            </a:r>
          </a:p>
        </p:txBody>
      </p:sp>
    </p:spTree>
    <p:extLst>
      <p:ext uri="{BB962C8B-B14F-4D97-AF65-F5344CB8AC3E}">
        <p14:creationId xmlns:p14="http://schemas.microsoft.com/office/powerpoint/2010/main" val="4993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0005" y="879398"/>
            <a:ext cx="38322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Chromosome translocation creates the new fusion protein </a:t>
            </a:r>
            <a:r>
              <a:rPr lang="en-US" b="1" i="1" dirty="0" err="1"/>
              <a:t>bcr-abl</a:t>
            </a:r>
            <a:r>
              <a:rPr lang="en-US" b="1" i="1" dirty="0"/>
              <a:t> </a:t>
            </a:r>
            <a:r>
              <a:rPr lang="en-US" b="1" dirty="0"/>
              <a:t>– a permanently activated tyrosine kinase that causes cancer (chronic </a:t>
            </a:r>
            <a:r>
              <a:rPr lang="en-US" b="1" dirty="0" err="1"/>
              <a:t>myelogenous</a:t>
            </a:r>
            <a:r>
              <a:rPr lang="en-US" b="1" dirty="0"/>
              <a:t> leukemia).</a:t>
            </a:r>
          </a:p>
          <a:p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-36189" y="1698885"/>
            <a:ext cx="4588978" cy="4308924"/>
            <a:chOff x="3963644" y="1655223"/>
            <a:chExt cx="5216522" cy="48437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12959"/>
            <a:stretch/>
          </p:blipFill>
          <p:spPr>
            <a:xfrm>
              <a:off x="3963644" y="1967901"/>
              <a:ext cx="4721476" cy="453111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52042" y="1655223"/>
              <a:ext cx="1183645" cy="8094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61175" y="5703913"/>
              <a:ext cx="1183645" cy="460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55505" y="3528806"/>
              <a:ext cx="1183645" cy="78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6521" y="3164804"/>
              <a:ext cx="1183645" cy="78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69757" y="1720059"/>
              <a:ext cx="1722560" cy="783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Philadelphia chromosome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-227482" y="1430370"/>
            <a:ext cx="1507924" cy="78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Chr</a:t>
            </a:r>
            <a:r>
              <a:rPr lang="en-US" dirty="0"/>
              <a:t> 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6745" y="1935165"/>
            <a:ext cx="1507924" cy="78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Chr</a:t>
            </a:r>
            <a:r>
              <a:rPr lang="en-US" dirty="0"/>
              <a:t> 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400" y="5129798"/>
            <a:ext cx="46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08352" y="3242311"/>
            <a:ext cx="48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1536" y="3326053"/>
            <a:ext cx="150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bcr-abl</a:t>
            </a:r>
            <a:endParaRPr lang="en-US" dirty="0"/>
          </a:p>
          <a:p>
            <a:r>
              <a:rPr lang="en-US" dirty="0"/>
              <a:t>fusion protein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494" y="283678"/>
            <a:ext cx="595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Detecting large chromosomal rearrangements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89" y="5565722"/>
            <a:ext cx="2033549" cy="11225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95884" y="2587552"/>
            <a:ext cx="3832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pple Casual"/>
                <a:cs typeface="Apple Casual"/>
              </a:rPr>
              <a:t>How would we see such a rearrangement in 2</a:t>
            </a:r>
            <a:r>
              <a:rPr lang="en-US" sz="1600" b="1" baseline="30000" dirty="0">
                <a:solidFill>
                  <a:srgbClr val="008000"/>
                </a:solidFill>
                <a:latin typeface="Apple Casual"/>
                <a:cs typeface="Apple Casual"/>
              </a:rPr>
              <a:t>nd</a:t>
            </a:r>
            <a:r>
              <a:rPr lang="en-US" sz="1600" b="1" dirty="0">
                <a:solidFill>
                  <a:srgbClr val="008000"/>
                </a:solidFill>
                <a:latin typeface="Apple Casual"/>
                <a:cs typeface="Apple Casual"/>
              </a:rPr>
              <a:t> gen sequencing data?</a:t>
            </a: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pple Casual"/>
                <a:cs typeface="Apple Casual"/>
              </a:rPr>
              <a:t>Why might we miss it?</a:t>
            </a: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endParaRPr lang="en-US" sz="1600" b="1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Apple Casual"/>
                <a:cs typeface="Apple Casual"/>
              </a:rPr>
              <a:t>What type of sequencing data, or other data could we use to detect this rearrangement?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400" y="6341151"/>
            <a:ext cx="212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Gleevec</a:t>
            </a:r>
            <a:r>
              <a:rPr lang="en-US" sz="1200" dirty="0"/>
              <a:t> (drug to treat chronic </a:t>
            </a:r>
            <a:r>
              <a:rPr lang="en-US" sz="1200" dirty="0" err="1"/>
              <a:t>myelogenous</a:t>
            </a:r>
            <a:r>
              <a:rPr lang="en-US" sz="1200" dirty="0"/>
              <a:t> )leukemia</a:t>
            </a:r>
          </a:p>
        </p:txBody>
      </p:sp>
    </p:spTree>
    <p:extLst>
      <p:ext uri="{BB962C8B-B14F-4D97-AF65-F5344CB8AC3E}">
        <p14:creationId xmlns:p14="http://schemas.microsoft.com/office/powerpoint/2010/main" val="415898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401" y="262931"/>
            <a:ext cx="5186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Very simple example for mapping:</a:t>
            </a:r>
          </a:p>
          <a:p>
            <a:r>
              <a:rPr lang="en-US" sz="2800" u="sng" dirty="0"/>
              <a:t> Restriction-digest-based mapping</a:t>
            </a:r>
          </a:p>
        </p:txBody>
      </p:sp>
      <p:sp>
        <p:nvSpPr>
          <p:cNvPr id="5" name="Oval 4"/>
          <p:cNvSpPr/>
          <p:nvPr/>
        </p:nvSpPr>
        <p:spPr>
          <a:xfrm>
            <a:off x="830915" y="1628315"/>
            <a:ext cx="2931726" cy="28668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3439" y="1894875"/>
            <a:ext cx="3677590" cy="4610006"/>
            <a:chOff x="4278346" y="1422547"/>
            <a:chExt cx="4439248" cy="5087196"/>
          </a:xfrm>
        </p:grpSpPr>
        <p:grpSp>
          <p:nvGrpSpPr>
            <p:cNvPr id="6" name="Group 5"/>
            <p:cNvGrpSpPr/>
            <p:nvPr/>
          </p:nvGrpSpPr>
          <p:grpSpPr>
            <a:xfrm>
              <a:off x="5038927" y="1422547"/>
              <a:ext cx="3678667" cy="5060886"/>
              <a:chOff x="1590203" y="1289504"/>
              <a:chExt cx="3678667" cy="506088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90203" y="1289504"/>
                <a:ext cx="3678667" cy="5060886"/>
                <a:chOff x="1590203" y="1289504"/>
                <a:chExt cx="3678667" cy="5060886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590203" y="1313173"/>
                  <a:ext cx="1086085" cy="503721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824275" y="1298453"/>
                  <a:ext cx="630363" cy="3092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453915" y="1313173"/>
                  <a:ext cx="1086085" cy="503721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687987" y="1298453"/>
                  <a:ext cx="630363" cy="3092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318350" y="1310113"/>
                  <a:ext cx="1086085" cy="503721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552422" y="1295393"/>
                  <a:ext cx="630363" cy="3092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182785" y="1304224"/>
                  <a:ext cx="1086085" cy="503721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16857" y="1289504"/>
                  <a:ext cx="630363" cy="3092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823552" y="2365202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823552" y="2823864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3552" y="3490412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87987" y="2365202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552422" y="4199853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3552" y="4199853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823552" y="4734457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52422" y="3490412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16857" y="3490412"/>
                <a:ext cx="630363" cy="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278346" y="2291167"/>
              <a:ext cx="850577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4024" y="2729418"/>
              <a:ext cx="850577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78346" y="3424519"/>
              <a:ext cx="850577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78346" y="4125819"/>
              <a:ext cx="850577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94024" y="4701577"/>
              <a:ext cx="850577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1500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272276" y="5373809"/>
              <a:ext cx="630363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89645" y="5167577"/>
              <a:ext cx="850577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1000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272999" y="5871167"/>
              <a:ext cx="630363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79331" y="5664937"/>
              <a:ext cx="693661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500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272276" y="6321487"/>
              <a:ext cx="630363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90630" y="6068217"/>
              <a:ext cx="693661" cy="4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200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853159" y="5871167"/>
              <a:ext cx="630363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853159" y="4867500"/>
              <a:ext cx="630363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49966" y="2836945"/>
            <a:ext cx="98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pMFP</a:t>
            </a:r>
            <a:endParaRPr lang="en-US" sz="2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230848" y="4769824"/>
            <a:ext cx="4665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How big is the plasmid (</a:t>
            </a:r>
            <a:r>
              <a:rPr lang="en-US" sz="2400" dirty="0" err="1">
                <a:solidFill>
                  <a:srgbClr val="008000"/>
                </a:solidFill>
                <a:latin typeface="Apple Casual"/>
                <a:cs typeface="Apple Casual"/>
              </a:rPr>
              <a:t>bp</a:t>
            </a: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)?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Where are the restriction sites for the enzymes BamH1 and EcoR1?</a:t>
            </a:r>
          </a:p>
        </p:txBody>
      </p:sp>
      <p:sp>
        <p:nvSpPr>
          <p:cNvPr id="59" name="TextBox 58"/>
          <p:cNvSpPr txBox="1"/>
          <p:nvPr/>
        </p:nvSpPr>
        <p:spPr>
          <a:xfrm rot="18479771">
            <a:off x="5246997" y="1002161"/>
            <a:ext cx="2226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mol. weight marker</a:t>
            </a:r>
          </a:p>
        </p:txBody>
      </p:sp>
      <p:sp>
        <p:nvSpPr>
          <p:cNvPr id="60" name="TextBox 59"/>
          <p:cNvSpPr txBox="1"/>
          <p:nvPr/>
        </p:nvSpPr>
        <p:spPr>
          <a:xfrm rot="18499473">
            <a:off x="6335725" y="147713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EcoR1</a:t>
            </a:r>
          </a:p>
        </p:txBody>
      </p:sp>
      <p:sp>
        <p:nvSpPr>
          <p:cNvPr id="61" name="TextBox 60"/>
          <p:cNvSpPr txBox="1"/>
          <p:nvPr/>
        </p:nvSpPr>
        <p:spPr>
          <a:xfrm rot="18499473">
            <a:off x="7502151" y="1091492"/>
            <a:ext cx="1870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EcoR1 &amp; BamH1</a:t>
            </a:r>
          </a:p>
        </p:txBody>
      </p:sp>
      <p:sp>
        <p:nvSpPr>
          <p:cNvPr id="62" name="TextBox 61"/>
          <p:cNvSpPr txBox="1"/>
          <p:nvPr/>
        </p:nvSpPr>
        <p:spPr>
          <a:xfrm rot="18499473">
            <a:off x="6993017" y="1439313"/>
            <a:ext cx="94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BamH1</a:t>
            </a:r>
          </a:p>
        </p:txBody>
      </p:sp>
    </p:spTree>
    <p:extLst>
      <p:ext uri="{BB962C8B-B14F-4D97-AF65-F5344CB8AC3E}">
        <p14:creationId xmlns:p14="http://schemas.microsoft.com/office/powerpoint/2010/main" val="105127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34899" y="71412"/>
            <a:ext cx="7115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Using restriction maps of fragments in plasmids</a:t>
            </a:r>
          </a:p>
          <a:p>
            <a:pPr algn="ctr"/>
            <a:r>
              <a:rPr lang="en-US" sz="2800" u="sng" dirty="0"/>
              <a:t>to generate map of original DNA sequence</a:t>
            </a:r>
          </a:p>
        </p:txBody>
      </p:sp>
      <p:grpSp>
        <p:nvGrpSpPr>
          <p:cNvPr id="109" name="Group 108"/>
          <p:cNvGrpSpPr/>
          <p:nvPr/>
        </p:nvGrpSpPr>
        <p:grpSpPr>
          <a:xfrm rot="20928354">
            <a:off x="44898" y="1043988"/>
            <a:ext cx="3104298" cy="2719493"/>
            <a:chOff x="274218" y="1537936"/>
            <a:chExt cx="3104298" cy="2719493"/>
          </a:xfrm>
        </p:grpSpPr>
        <p:grpSp>
          <p:nvGrpSpPr>
            <p:cNvPr id="42" name="Group 41"/>
            <p:cNvGrpSpPr/>
            <p:nvPr/>
          </p:nvGrpSpPr>
          <p:grpSpPr>
            <a:xfrm>
              <a:off x="274218" y="1537936"/>
              <a:ext cx="3104298" cy="2660637"/>
              <a:chOff x="274218" y="1537936"/>
              <a:chExt cx="3104298" cy="266063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5851" y="1961017"/>
                <a:ext cx="2259919" cy="223755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671646">
                <a:off x="1277105" y="2660189"/>
                <a:ext cx="1096492" cy="648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i="1" dirty="0" err="1"/>
                  <a:t>pMFP</a:t>
                </a:r>
                <a:endParaRPr lang="en-US" sz="2400" i="1" dirty="0"/>
              </a:p>
              <a:p>
                <a:pPr algn="ctr"/>
                <a:r>
                  <a:rPr lang="en-US" sz="2400" i="1" dirty="0"/>
                  <a:t>~5000 </a:t>
                </a:r>
                <a:r>
                  <a:rPr lang="en-US" sz="2400" i="1" dirty="0" err="1"/>
                  <a:t>bp</a:t>
                </a:r>
                <a:endParaRPr lang="en-US" sz="2400" i="1" dirty="0"/>
              </a:p>
            </p:txBody>
          </p:sp>
          <p:cxnSp>
            <p:nvCxnSpPr>
              <p:cNvPr id="6" name="Straight Connector 5"/>
              <p:cNvCxnSpPr>
                <a:stCxn id="4" idx="0"/>
              </p:cNvCxnSpPr>
              <p:nvPr/>
            </p:nvCxnSpPr>
            <p:spPr>
              <a:xfrm flipH="1" flipV="1">
                <a:off x="1829769" y="1840504"/>
                <a:ext cx="6042" cy="120513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529586" y="1537936"/>
                <a:ext cx="695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EcoR1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2497244" y="2034446"/>
                <a:ext cx="78553" cy="132683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6660" y="3204719"/>
                <a:ext cx="169192" cy="22150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2140954">
                <a:off x="2325613" y="1820355"/>
                <a:ext cx="79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BamH1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5888541">
                <a:off x="48344" y="3075113"/>
                <a:ext cx="79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BamH1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956256" y="2859461"/>
                <a:ext cx="124283" cy="17641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2932473" y="3383475"/>
                <a:ext cx="102248" cy="29650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4899447">
                <a:off x="2901202" y="2671156"/>
                <a:ext cx="616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Nco1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2767374" y="3723200"/>
                <a:ext cx="99651" cy="77275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6494368">
                <a:off x="2862440" y="3258043"/>
                <a:ext cx="6012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Xba1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7550744">
                <a:off x="2649271" y="3702506"/>
                <a:ext cx="6012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Xba1</a:t>
                </a:r>
              </a:p>
            </p:txBody>
          </p:sp>
        </p:grpSp>
        <p:sp>
          <p:nvSpPr>
            <p:cNvPr id="99" name="Block Arc 98"/>
            <p:cNvSpPr/>
            <p:nvPr/>
          </p:nvSpPr>
          <p:spPr>
            <a:xfrm rot="9635137">
              <a:off x="672433" y="1981943"/>
              <a:ext cx="2328870" cy="2275486"/>
            </a:xfrm>
            <a:prstGeom prst="blockArc">
              <a:avLst>
                <a:gd name="adj1" fmla="val 15017890"/>
                <a:gd name="adj2" fmla="val 21553267"/>
                <a:gd name="adj3" fmla="val 59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 rot="10081390">
            <a:off x="2789166" y="2381866"/>
            <a:ext cx="3363425" cy="2784720"/>
            <a:chOff x="3201850" y="3696403"/>
            <a:chExt cx="3363425" cy="2784720"/>
          </a:xfrm>
        </p:grpSpPr>
        <p:grpSp>
          <p:nvGrpSpPr>
            <p:cNvPr id="77" name="Group 76"/>
            <p:cNvGrpSpPr/>
            <p:nvPr/>
          </p:nvGrpSpPr>
          <p:grpSpPr>
            <a:xfrm rot="15397988">
              <a:off x="3491203" y="3407050"/>
              <a:ext cx="2784720" cy="3363425"/>
              <a:chOff x="331194" y="1537936"/>
              <a:chExt cx="2784720" cy="336342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705851" y="1961017"/>
                <a:ext cx="2259919" cy="223755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7720622">
                <a:off x="1130983" y="2668973"/>
                <a:ext cx="14224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i="1" dirty="0" err="1"/>
                  <a:t>pMTP</a:t>
                </a:r>
                <a:endParaRPr lang="en-US" sz="2400" i="1" dirty="0"/>
              </a:p>
              <a:p>
                <a:pPr algn="ctr"/>
                <a:r>
                  <a:rPr lang="en-US" sz="2400" i="1" dirty="0"/>
                  <a:t>~5000 </a:t>
                </a:r>
                <a:r>
                  <a:rPr lang="en-US" sz="2400" i="1" dirty="0" err="1"/>
                  <a:t>bp</a:t>
                </a:r>
                <a:endParaRPr lang="en-US" sz="2400" i="1" dirty="0"/>
              </a:p>
            </p:txBody>
          </p:sp>
          <p:cxnSp>
            <p:nvCxnSpPr>
              <p:cNvPr id="80" name="Straight Connector 79"/>
              <p:cNvCxnSpPr>
                <a:stCxn id="78" idx="0"/>
              </p:cNvCxnSpPr>
              <p:nvPr/>
            </p:nvCxnSpPr>
            <p:spPr>
              <a:xfrm flipH="1" flipV="1">
                <a:off x="1829769" y="1840504"/>
                <a:ext cx="6042" cy="120513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529586" y="1537936"/>
                <a:ext cx="695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EcoR1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>
                <a:off x="2497244" y="2034446"/>
                <a:ext cx="78553" cy="132683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6202012">
                <a:off x="635314" y="3177305"/>
                <a:ext cx="45375" cy="112672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2140954">
                <a:off x="2325613" y="1820355"/>
                <a:ext cx="79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BamH1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5888541">
                <a:off x="105320" y="3073141"/>
                <a:ext cx="79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BamH1</a:t>
                </a:r>
              </a:p>
            </p:txBody>
          </p:sp>
          <p:cxnSp>
            <p:nvCxnSpPr>
              <p:cNvPr id="87" name="Straight Connector 86"/>
              <p:cNvCxnSpPr>
                <a:endCxn id="78" idx="3"/>
              </p:cNvCxnSpPr>
              <p:nvPr/>
            </p:nvCxnSpPr>
            <p:spPr>
              <a:xfrm rot="6202012" flipH="1" flipV="1">
                <a:off x="950527" y="3879155"/>
                <a:ext cx="92811" cy="59917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 rot="13033639">
                <a:off x="652382" y="4562807"/>
                <a:ext cx="1846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100" name="Block Arc 99"/>
            <p:cNvSpPr/>
            <p:nvPr/>
          </p:nvSpPr>
          <p:spPr>
            <a:xfrm rot="20427719">
              <a:off x="3553901" y="3814436"/>
              <a:ext cx="2328870" cy="2275486"/>
            </a:xfrm>
            <a:prstGeom prst="blockArc">
              <a:avLst>
                <a:gd name="adj1" fmla="val 15017890"/>
                <a:gd name="adj2" fmla="val 21553267"/>
                <a:gd name="adj3" fmla="val 59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7328628">
              <a:off x="5558309" y="5551995"/>
              <a:ext cx="601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Xba1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 rot="15222557">
            <a:off x="6250007" y="955979"/>
            <a:ext cx="2565101" cy="3104298"/>
            <a:chOff x="6020687" y="1626337"/>
            <a:chExt cx="2565101" cy="3104298"/>
          </a:xfrm>
        </p:grpSpPr>
        <p:grpSp>
          <p:nvGrpSpPr>
            <p:cNvPr id="43" name="Group 42"/>
            <p:cNvGrpSpPr/>
            <p:nvPr/>
          </p:nvGrpSpPr>
          <p:grpSpPr>
            <a:xfrm rot="17250258">
              <a:off x="5697524" y="2035215"/>
              <a:ext cx="3104298" cy="2286541"/>
              <a:chOff x="274218" y="1961017"/>
              <a:chExt cx="3104298" cy="228654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05851" y="1961017"/>
                <a:ext cx="2259919" cy="2237556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0727185">
                <a:off x="1142213" y="2658041"/>
                <a:ext cx="14224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i="1" dirty="0" err="1"/>
                  <a:t>pMSP</a:t>
                </a:r>
                <a:endParaRPr lang="en-US" sz="2400" i="1" dirty="0"/>
              </a:p>
              <a:p>
                <a:pPr algn="ctr"/>
                <a:r>
                  <a:rPr lang="en-US" sz="2400" i="1" dirty="0"/>
                  <a:t>~5000 </a:t>
                </a:r>
                <a:r>
                  <a:rPr lang="en-US" sz="2400" i="1" dirty="0" err="1"/>
                  <a:t>bp</a:t>
                </a:r>
                <a:endParaRPr lang="en-US" sz="2400" i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3373306">
                <a:off x="533692" y="3909004"/>
                <a:ext cx="598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Not1</a:t>
                </a:r>
              </a:p>
            </p:txBody>
          </p:sp>
          <p:cxnSp>
            <p:nvCxnSpPr>
              <p:cNvPr id="48" name="Straight Connector 47"/>
              <p:cNvCxnSpPr>
                <a:stCxn id="47" idx="2"/>
                <a:endCxn id="44" idx="3"/>
              </p:cNvCxnSpPr>
              <p:nvPr/>
            </p:nvCxnSpPr>
            <p:spPr>
              <a:xfrm rot="4349742" flipH="1" flipV="1">
                <a:off x="965979" y="3857649"/>
                <a:ext cx="52767" cy="109848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36660" y="3204719"/>
                <a:ext cx="169192" cy="22150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15888541">
                <a:off x="95884" y="3075114"/>
                <a:ext cx="695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EcoR1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2956256" y="2859461"/>
                <a:ext cx="124283" cy="17641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2932473" y="3383475"/>
                <a:ext cx="102248" cy="29650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 rot="4899447">
                <a:off x="2901202" y="2671156"/>
                <a:ext cx="616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Nco1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2767374" y="3723200"/>
                <a:ext cx="99651" cy="77275"/>
              </a:xfrm>
              <a:prstGeom prst="line">
                <a:avLst/>
              </a:prstGeom>
              <a:ln w="1905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 rot="6494368">
                <a:off x="2862440" y="3258043"/>
                <a:ext cx="6012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Xba1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7550744">
                <a:off x="2649271" y="3702506"/>
                <a:ext cx="6012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Xba1</a:t>
                </a:r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8203024" y="3734705"/>
              <a:ext cx="99651" cy="77275"/>
            </a:xfrm>
            <a:prstGeom prst="line">
              <a:avLst/>
            </a:pr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292991">
              <a:off x="8141886" y="3738568"/>
              <a:ext cx="549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Bst1</a:t>
              </a:r>
            </a:p>
          </p:txBody>
        </p:sp>
        <p:sp>
          <p:nvSpPr>
            <p:cNvPr id="110" name="Block Arc 109"/>
            <p:cNvSpPr/>
            <p:nvPr/>
          </p:nvSpPr>
          <p:spPr>
            <a:xfrm rot="15250953">
              <a:off x="5993995" y="2019270"/>
              <a:ext cx="2328870" cy="2275486"/>
            </a:xfrm>
            <a:prstGeom prst="blockArc">
              <a:avLst>
                <a:gd name="adj1" fmla="val 15017890"/>
                <a:gd name="adj2" fmla="val 21553267"/>
                <a:gd name="adj3" fmla="val 59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38276" y="5245349"/>
            <a:ext cx="8582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pple Casual"/>
                <a:cs typeface="Apple Casual"/>
              </a:rPr>
              <a:t>Multiple copies of an original linear DNA sequence were broken into fragments and then cloned into plasmids (plasmid backbone in blue). You have generated restriction maps of your plasmids. </a:t>
            </a:r>
          </a:p>
          <a:p>
            <a:r>
              <a:rPr lang="en-US" sz="2000" dirty="0">
                <a:solidFill>
                  <a:srgbClr val="008000"/>
                </a:solidFill>
                <a:latin typeface="Apple Casual"/>
                <a:cs typeface="Apple Casual"/>
              </a:rPr>
              <a:t>Can you generate a map of the original DNA sequence?</a:t>
            </a:r>
          </a:p>
        </p:txBody>
      </p:sp>
    </p:spTree>
    <p:extLst>
      <p:ext uri="{BB962C8B-B14F-4D97-AF65-F5344CB8AC3E}">
        <p14:creationId xmlns:p14="http://schemas.microsoft.com/office/powerpoint/2010/main" val="14602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7443" y="2815589"/>
            <a:ext cx="291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Sanger sequencing</a:t>
            </a:r>
          </a:p>
        </p:txBody>
      </p:sp>
    </p:spTree>
    <p:extLst>
      <p:ext uri="{BB962C8B-B14F-4D97-AF65-F5344CB8AC3E}">
        <p14:creationId xmlns:p14="http://schemas.microsoft.com/office/powerpoint/2010/main" val="29143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0399" y="1581370"/>
            <a:ext cx="1086085" cy="503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54471" y="1566650"/>
            <a:ext cx="630363" cy="30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59389" y="2633399"/>
            <a:ext cx="630363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9389" y="4926713"/>
            <a:ext cx="630363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59389" y="5844037"/>
            <a:ext cx="630363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59389" y="3092061"/>
            <a:ext cx="630363" cy="0"/>
          </a:xfrm>
          <a:prstGeom prst="line">
            <a:avLst/>
          </a:prstGeom>
          <a:ln w="57150" cmpd="sng">
            <a:solidFill>
              <a:srgbClr val="FFE2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59389" y="5385375"/>
            <a:ext cx="630363" cy="0"/>
          </a:xfrm>
          <a:prstGeom prst="line">
            <a:avLst/>
          </a:prstGeom>
          <a:ln w="57150" cmpd="sng">
            <a:solidFill>
              <a:srgbClr val="FFE2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59389" y="4468050"/>
            <a:ext cx="630363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9389" y="6302699"/>
            <a:ext cx="630363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59389" y="3550724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59389" y="4009387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20110" y="3246019"/>
            <a:ext cx="4411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3066394" y="3555440"/>
            <a:ext cx="630363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11475" y="3595746"/>
            <a:ext cx="430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200"/>
                </a:solidFill>
                <a:latin typeface="Courier"/>
                <a:cs typeface="Courier"/>
              </a:rPr>
              <a:t>G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3066394" y="3906325"/>
            <a:ext cx="630363" cy="0"/>
          </a:xfrm>
          <a:prstGeom prst="line">
            <a:avLst/>
          </a:prstGeom>
          <a:ln w="57150" cmpd="sng">
            <a:solidFill>
              <a:srgbClr val="FFE2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66394" y="4344753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31108" y="4000562"/>
            <a:ext cx="430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3079223" y="4711335"/>
            <a:ext cx="630363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49962" y="4354807"/>
            <a:ext cx="430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1059389" y="3298919"/>
            <a:ext cx="630363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59389" y="3786358"/>
            <a:ext cx="630363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59389" y="4701661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59389" y="5155741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59389" y="2301773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59389" y="2901541"/>
            <a:ext cx="630363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59389" y="4216524"/>
            <a:ext cx="630363" cy="0"/>
          </a:xfrm>
          <a:prstGeom prst="line">
            <a:avLst/>
          </a:prstGeom>
          <a:ln w="57150" cmpd="sng">
            <a:solidFill>
              <a:srgbClr val="FFE2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59389" y="5614743"/>
            <a:ext cx="630363" cy="0"/>
          </a:xfrm>
          <a:prstGeom prst="line">
            <a:avLst/>
          </a:prstGeom>
          <a:ln w="57150" cmpd="sng">
            <a:solidFill>
              <a:srgbClr val="FFE2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59389" y="6059863"/>
            <a:ext cx="630363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79223" y="276654"/>
            <a:ext cx="294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Sanger Sequencing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429270" y="1725645"/>
            <a:ext cx="44196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Given the sequencing gel on the left, what is the sequence in 5’ to 3’ order?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How long would be a real Sanger sequence read?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What would be the error rate?</a:t>
            </a:r>
          </a:p>
        </p:txBody>
      </p:sp>
    </p:spTree>
    <p:extLst>
      <p:ext uri="{BB962C8B-B14F-4D97-AF65-F5344CB8AC3E}">
        <p14:creationId xmlns:p14="http://schemas.microsoft.com/office/powerpoint/2010/main" val="23378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114" y="321843"/>
            <a:ext cx="5711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Using Sanger Sequencing to check the </a:t>
            </a:r>
          </a:p>
          <a:p>
            <a:pPr algn="ctr"/>
            <a:r>
              <a:rPr lang="en-US" sz="2800" u="sng" dirty="0"/>
              <a:t>success of a cloning experiment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26088" y="3578837"/>
            <a:ext cx="1970398" cy="1826388"/>
            <a:chOff x="1273745" y="2796299"/>
            <a:chExt cx="1970398" cy="1826388"/>
          </a:xfrm>
        </p:grpSpPr>
        <p:sp>
          <p:nvSpPr>
            <p:cNvPr id="6" name="Oval 5"/>
            <p:cNvSpPr/>
            <p:nvPr/>
          </p:nvSpPr>
          <p:spPr>
            <a:xfrm>
              <a:off x="1398381" y="2809263"/>
              <a:ext cx="1796086" cy="177022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9452278">
              <a:off x="1273745" y="2796299"/>
              <a:ext cx="1970398" cy="1826388"/>
            </a:xfrm>
            <a:prstGeom prst="blockArc">
              <a:avLst>
                <a:gd name="adj1" fmla="val 15017890"/>
                <a:gd name="adj2" fmla="val 21553267"/>
                <a:gd name="adj3" fmla="val 5903"/>
              </a:avLst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50978" y="2947763"/>
            <a:ext cx="99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YFG 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04533" y="3405530"/>
            <a:ext cx="218096" cy="186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6347" y="5875823"/>
            <a:ext cx="6833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5’-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GG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latin typeface="Courier"/>
                <a:cs typeface="Courier"/>
              </a:rPr>
              <a:t>-3’</a:t>
            </a:r>
          </a:p>
          <a:p>
            <a:r>
              <a:rPr lang="en-US" sz="1600" b="1" dirty="0">
                <a:latin typeface="Courier"/>
                <a:cs typeface="Courier"/>
              </a:rPr>
              <a:t>3’-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E202"/>
                </a:solidFill>
                <a:latin typeface="Courier"/>
                <a:cs typeface="Courier"/>
              </a:rPr>
              <a:t>GG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600" b="1" dirty="0">
                <a:latin typeface="Courier"/>
                <a:cs typeface="Courier"/>
              </a:rPr>
              <a:t>-5’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39814" y="1519213"/>
            <a:ext cx="668252" cy="1095263"/>
            <a:chOff x="2711475" y="3246019"/>
            <a:chExt cx="998111" cy="1672906"/>
          </a:xfrm>
        </p:grpSpPr>
        <p:sp>
          <p:nvSpPr>
            <p:cNvPr id="28" name="TextBox 27"/>
            <p:cNvSpPr txBox="1"/>
            <p:nvPr/>
          </p:nvSpPr>
          <p:spPr>
            <a:xfrm>
              <a:off x="2720110" y="3246019"/>
              <a:ext cx="486515" cy="56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Courier"/>
                  <a:cs typeface="Courier"/>
                </a:rPr>
                <a:t>A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66394" y="3555440"/>
              <a:ext cx="630363" cy="0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11475" y="3595747"/>
              <a:ext cx="482718" cy="56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E200"/>
                  </a:solidFill>
                  <a:latin typeface="Courier"/>
                  <a:cs typeface="Courier"/>
                </a:rPr>
                <a:t>G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066394" y="3906325"/>
              <a:ext cx="630363" cy="0"/>
            </a:xfrm>
            <a:prstGeom prst="line">
              <a:avLst/>
            </a:prstGeom>
            <a:ln w="57150" cmpd="sng">
              <a:solidFill>
                <a:srgbClr val="FFE2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066394" y="4344753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31109" y="4000561"/>
              <a:ext cx="482718" cy="56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"/>
                  <a:cs typeface="Courier"/>
                </a:rPr>
                <a:t>C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079223" y="4711335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49962" y="4354807"/>
              <a:ext cx="482718" cy="56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242751" y="4098871"/>
            <a:ext cx="93297" cy="398569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660663" y="520834"/>
            <a:ext cx="967134" cy="4892321"/>
            <a:chOff x="7463984" y="469700"/>
            <a:chExt cx="1086085" cy="5090421"/>
          </a:xfrm>
        </p:grpSpPr>
        <p:sp>
          <p:nvSpPr>
            <p:cNvPr id="16" name="Rectangle 15"/>
            <p:cNvSpPr/>
            <p:nvPr/>
          </p:nvSpPr>
          <p:spPr>
            <a:xfrm>
              <a:off x="7463984" y="522904"/>
              <a:ext cx="1086085" cy="5037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8056" y="469700"/>
              <a:ext cx="630363" cy="30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702974" y="4053761"/>
              <a:ext cx="630363" cy="0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02974" y="4811227"/>
              <a:ext cx="630363" cy="0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02974" y="3591801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02974" y="5269889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2974" y="2706046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02974" y="3405530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702974" y="2013217"/>
              <a:ext cx="630363" cy="0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702974" y="2478565"/>
              <a:ext cx="630363" cy="0"/>
            </a:xfrm>
            <a:prstGeom prst="line">
              <a:avLst/>
            </a:prstGeom>
            <a:ln w="5715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702974" y="3798192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98056" y="4346338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702974" y="1268963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98056" y="2245144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2974" y="5027053"/>
              <a:ext cx="630363" cy="0"/>
            </a:xfrm>
            <a:prstGeom prst="line">
              <a:avLst/>
            </a:prstGeom>
            <a:ln w="57150" cmpd="sng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698056" y="4599211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698056" y="3175094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698056" y="2947763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698056" y="1817997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698056" y="1541590"/>
              <a:ext cx="630363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8373" y="1681990"/>
            <a:ext cx="44196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cs typeface="Apple Casual"/>
              </a:rPr>
              <a:t>You are trying to clone your favorite Gene (YFG) for protein expression (sequence see below). You finally have obtained a plasmid vector that might contain YFG?</a:t>
            </a:r>
          </a:p>
          <a:p>
            <a:r>
              <a:rPr lang="en-US" sz="1400" dirty="0">
                <a:latin typeface="+mj-lt"/>
                <a:cs typeface="Apple Casual"/>
              </a:rPr>
              <a:t>Your Sanger sequencing reaction with the orange sequencing primer gives you the gel shown on the right.</a:t>
            </a:r>
          </a:p>
          <a:p>
            <a:endParaRPr lang="en-US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What does the data tell you, did you clone YFG or some other random stretch of DNA?</a:t>
            </a:r>
          </a:p>
          <a:p>
            <a:endParaRPr lang="en-US" sz="1600" dirty="0">
              <a:solidFill>
                <a:srgbClr val="008000"/>
              </a:solidFill>
              <a:latin typeface="Apple Casual"/>
              <a:cs typeface="Apple Casual"/>
            </a:endParaRPr>
          </a:p>
          <a:p>
            <a:r>
              <a:rPr lang="en-US" sz="1600" dirty="0">
                <a:solidFill>
                  <a:srgbClr val="008000"/>
                </a:solidFill>
                <a:latin typeface="Apple Casual"/>
                <a:cs typeface="Apple Casual"/>
              </a:rPr>
              <a:t>If you want to continue sequencing what would be the sequence of the next sequencing primer (5’-3’)?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8373" y="5887975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YFG  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87152" y="5654185"/>
            <a:ext cx="598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M  P  R  L  L  S  A  G  A  L  H  E  Y  E  E </a:t>
            </a:r>
            <a:r>
              <a:rPr lang="en-US" sz="1600" b="1" dirty="0" err="1">
                <a:latin typeface="Courier"/>
                <a:cs typeface="Courier"/>
              </a:rPr>
              <a:t>stp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75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6771" y="2930016"/>
            <a:ext cx="713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sequencing by synthesis &amp; shot-gun sequencing</a:t>
            </a:r>
          </a:p>
        </p:txBody>
      </p:sp>
    </p:spTree>
    <p:extLst>
      <p:ext uri="{BB962C8B-B14F-4D97-AF65-F5344CB8AC3E}">
        <p14:creationId xmlns:p14="http://schemas.microsoft.com/office/powerpoint/2010/main" val="2345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8112" y="332220"/>
            <a:ext cx="6553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Assembly of a DNA sequence from short read sequencing data (easy example) 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34649" y="288648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33113" y="1895929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3113" y="2530201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CCC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34649" y="3216669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33113" y="2847337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34649" y="222611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FF0000"/>
              </a:solidFill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3113" y="2213065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endParaRPr lang="en-US" dirty="0">
              <a:solidFill>
                <a:srgbClr val="0000FF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33113" y="3164473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CCC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008000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34649" y="1895929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4649" y="2556299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endParaRPr lang="en-US" dirty="0">
              <a:solidFill>
                <a:srgbClr val="008000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1342" y="4596037"/>
            <a:ext cx="5678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Can you find the original sequence?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How long is the sequence?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What is the average coverage?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  <a:latin typeface="Apple Casual"/>
                <a:cs typeface="Apple Casual"/>
              </a:rPr>
              <a:t>Is this a realistic example? Why?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8000"/>
              </a:solidFill>
              <a:latin typeface="Apple Casual"/>
              <a:cs typeface="Apple Casual"/>
            </a:endParaRPr>
          </a:p>
        </p:txBody>
      </p:sp>
    </p:spTree>
    <p:extLst>
      <p:ext uri="{BB962C8B-B14F-4D97-AF65-F5344CB8AC3E}">
        <p14:creationId xmlns:p14="http://schemas.microsoft.com/office/powerpoint/2010/main" val="10810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08237" y="255939"/>
            <a:ext cx="6553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Assembly of a DNA sequence from short read sequencing data: Example 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8169" y="3585339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78984" y="415464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53003" y="3835533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2670" y="3216885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02670" y="1471680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02670" y="1720995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82435" y="3653775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44713" y="347507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064670" y="4023107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28269" y="3835533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GGG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958383" y="3514520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414642" y="4318160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02670" y="2718255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0000FF"/>
                </a:solidFill>
                <a:effectLst/>
                <a:latin typeface="Courier"/>
                <a:ea typeface="ＭＳ 明朝"/>
                <a:cs typeface="Times New Roman"/>
              </a:rPr>
              <a:t>C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Courier"/>
                <a:ea typeface="ＭＳ 明朝"/>
                <a:cs typeface="Times New Roman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urier"/>
                <a:ea typeface="ＭＳ 明朝"/>
                <a:cs typeface="Times New Roman"/>
              </a:rPr>
              <a:t>G</a:t>
            </a:r>
            <a:r>
              <a:rPr lang="en-US" dirty="0">
                <a:solidFill>
                  <a:srgbClr val="FF6600"/>
                </a:solidFill>
                <a:effectLst/>
                <a:latin typeface="Courier"/>
                <a:ea typeface="ＭＳ 明朝"/>
                <a:cs typeface="Times New Roman"/>
              </a:rPr>
              <a:t>TT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6601" y="4324003"/>
            <a:ext cx="4419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Can you find the original sequence?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How long is the sequence?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What is the average coverage?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latin typeface="Apple Casual"/>
                <a:cs typeface="Apple Casual"/>
              </a:rPr>
              <a:t>Is average coverage a good indicator of data quality? </a:t>
            </a:r>
          </a:p>
        </p:txBody>
      </p:sp>
    </p:spTree>
    <p:extLst>
      <p:ext uri="{BB962C8B-B14F-4D97-AF65-F5344CB8AC3E}">
        <p14:creationId xmlns:p14="http://schemas.microsoft.com/office/powerpoint/2010/main" val="359072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Bildschirmpräsentation (4:3)</PresentationFormat>
  <Paragraphs>230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ＭＳ 明朝</vt:lpstr>
      <vt:lpstr>Apple Casual</vt:lpstr>
      <vt:lpstr>Arial</vt:lpstr>
      <vt:lpstr>Calibri</vt:lpstr>
      <vt:lpstr>Cambria</vt:lpstr>
      <vt:lpstr>Courier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ulrich genick</dc:creator>
  <cp:lastModifiedBy>Slaven Cvijetic</cp:lastModifiedBy>
  <cp:revision>10</cp:revision>
  <dcterms:created xsi:type="dcterms:W3CDTF">2016-11-09T20:15:57Z</dcterms:created>
  <dcterms:modified xsi:type="dcterms:W3CDTF">2017-12-08T09:00:25Z</dcterms:modified>
</cp:coreProperties>
</file>