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4" r:id="rId18"/>
    <p:sldId id="258" r:id="rId19"/>
    <p:sldId id="261" r:id="rId20"/>
    <p:sldId id="262" r:id="rId21"/>
    <p:sldId id="268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510F6-115D-4E3E-95D8-121CAEEA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D49DE8-6411-4561-BA62-3A48A40D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B9DAF-1A00-44E5-8470-C29D5AF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213D9F-53AE-44D8-80AD-F024C777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30813-1D58-4EFD-8426-C1D3D25E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4A368-9E20-4CFD-8E48-0B66574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360C6C-A9CC-465A-AC5E-8B6639185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AFAE7D-92A7-4397-81ED-6C6C1D2F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2B4B0-7DB5-41E4-B460-0A012B5E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E8B97-2BEA-4E8F-8D48-F9487B6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9106C9-E3E1-4CD6-AA02-E3A9A24F6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37D941-2851-40B9-A832-519B43FB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6830B-A171-4444-85C3-D4299F15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E32D0-DA06-46F9-9F61-E227837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01440-1D43-4070-8058-F2C21C59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1478D-CCAF-49CA-AEAF-6EB87EC6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4539B-7A4C-4873-81F2-187B31CF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47C76-0FC1-45D2-9E30-8C8DB159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9C0EED-4954-445D-AF43-7E12C195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4B766-D485-4E3A-BFB6-6D1390A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3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F789-A81C-4155-AEEB-66435023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D8EC6-700C-4AA6-A2C2-F13C5C57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9968C-535D-45B7-BAE5-89FA140B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BD829-02E9-4F46-904A-68B8A174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34484-F2E0-4357-B5B9-8F4D62A0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ADADC-3F44-4EEB-87FC-C6A79ACA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56E1E-3E7F-4068-9B0D-3076DA2E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7384A3-350A-403B-B32D-1CFF1F5F1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6723A-8C2E-4920-9C5A-388C4E6C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8871E-3206-4619-A561-FA80997F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4FEDE-E389-40FE-A482-2AD995DC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3B0A0-6C66-4658-A5A0-94316E0E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35999-3D0F-42D9-8E2D-D1A88661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A367B-069E-41DB-8135-ED2ED085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CB9F0A-E7CC-4002-B6FB-3BF68EF8A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A8CB0-3ED4-49CA-8B0F-23AB4C71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B86677-8C3D-4590-B1EA-2E4BA785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C223EC-19BA-48D2-B054-A22960EF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F8E590-E064-49F4-B6C4-028FC09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FA641-D4AC-494C-923A-066DF141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261B37-CB77-4303-89B7-DFE97D57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5A4116-1A76-4262-BCE9-40364AE8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207160-1D20-43B3-8D70-C105192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CD9A1-485C-4DB9-BF1F-BC03B24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9D952-2987-4A84-83BD-57DC01DC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6DB3A5-3F9C-4214-96CF-DA2A083A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1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D7694-2CA3-4186-AD1E-E2F394F9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3442D-2BA6-4B00-8751-3C4C93E0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317DB1-962E-4888-B2BA-58553522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E1E993-3E59-410A-AABB-519794D5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86262-7EFA-4807-82A1-B0A4A376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F9CE0-56C6-432F-A8A4-30A9D35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74611-977F-489B-A209-4FE2427C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195AA3-ECC4-4E76-A34B-CD0A16ECE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A6B8D-FEE0-465A-8DFE-00B7CFFFE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0F7781-CF0F-4326-ACB2-033D31C8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08057-82FA-4291-B461-CE3982A0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2175CB-56E5-4AE1-8431-934656E3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9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479149-15DA-40C9-8B04-867E8FD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FDF02-BB5B-495B-8F03-7630A5E7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5A4F4-D205-4A71-AFD1-403018DCB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0DB8-7082-43E6-B184-976A3745030E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1A31A-B745-40CF-BD6E-32A2F58CE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54EA7-75EF-4973-90E8-088BF3362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341C-F475-4E84-9604-9B96B4A3AB7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689B-4E98-424E-8EA1-30618610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Stem</a:t>
            </a:r>
            <a:r>
              <a:rPr lang="de-CH" dirty="0"/>
              <a:t> Cells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2D664A-0FA1-4B53-AD0B-4BDFC3B81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857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9CFB-2D1E-4EA8-86ED-CD758ACB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Organoids?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C119-A29E-4FF4-8BCD-15997D27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offer a better system than </a:t>
            </a:r>
          </a:p>
          <a:p>
            <a:pPr lvl="1"/>
            <a:r>
              <a:rPr lang="en-US" dirty="0"/>
              <a:t>2D monocultures of cell lines as these usually lack cell-cell and cell-matrix interaction</a:t>
            </a:r>
          </a:p>
          <a:p>
            <a:pPr lvl="1"/>
            <a:r>
              <a:rPr lang="en-US" dirty="0"/>
              <a:t>tumor cells as these lack relevant tissue organization</a:t>
            </a:r>
          </a:p>
          <a:p>
            <a:pPr lvl="1"/>
            <a:r>
              <a:rPr lang="en-US" dirty="0"/>
              <a:t>tissue explants as these are difficult to maintain and quickly lose their phenotype</a:t>
            </a:r>
          </a:p>
          <a:p>
            <a:r>
              <a:rPr lang="en-US" dirty="0"/>
              <a:t>Organoids are spatially organized, have cell-cell and cell-matrix interactions and can be cultivated and manipulated</a:t>
            </a:r>
          </a:p>
          <a:p>
            <a:r>
              <a:rPr lang="en-US" dirty="0"/>
              <a:t>However, it is difficult to control cell </a:t>
            </a:r>
            <a:r>
              <a:rPr lang="en-US" dirty="0" err="1"/>
              <a:t>type,interaction</a:t>
            </a:r>
            <a:r>
              <a:rPr lang="en-US" dirty="0"/>
              <a:t>, and organization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8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C17CB-33C6-4E0D-9A86-C40A3FBA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46" y="587389"/>
            <a:ext cx="4797707" cy="56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E183-F88C-4F6D-ACE3-B6AAEE34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Organoids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39E9-EB6B-4D60-92BF-A485E7B6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has to be specific to the function</a:t>
            </a:r>
          </a:p>
          <a:p>
            <a:r>
              <a:rPr lang="en-US" dirty="0"/>
              <a:t>This can be accomplished by modifying the niche</a:t>
            </a:r>
          </a:p>
          <a:p>
            <a:endParaRPr lang="en-US" dirty="0"/>
          </a:p>
          <a:p>
            <a:r>
              <a:rPr lang="en-US" dirty="0"/>
              <a:t>Modeling developmental processes requires close mimicking of in vivo tissue</a:t>
            </a:r>
          </a:p>
          <a:p>
            <a:r>
              <a:rPr lang="en-US" dirty="0"/>
              <a:t>Growing tissue for transplants is simpler, but requires expansion of the tissue</a:t>
            </a:r>
          </a:p>
          <a:p>
            <a:r>
              <a:rPr lang="en-US" dirty="0"/>
              <a:t>Drug screenings require mimicking all relevant aspects of the target tissue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0C0A-7983-4FB1-8F5A-31CE6E8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to be Considered for the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0986-B14B-45AF-A5B6-9E526BEB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niche describes the microenvironment of the organoid. These factors have to be considered:</a:t>
            </a:r>
          </a:p>
          <a:p>
            <a:pPr lvl="1"/>
            <a:r>
              <a:rPr lang="en-US" dirty="0"/>
              <a:t>Signaling mechanisms</a:t>
            </a:r>
          </a:p>
          <a:p>
            <a:pPr lvl="1"/>
            <a:r>
              <a:rPr lang="en-US" dirty="0"/>
              <a:t>Niche support </a:t>
            </a:r>
          </a:p>
          <a:p>
            <a:pPr lvl="1"/>
            <a:r>
              <a:rPr lang="en-US" dirty="0"/>
              <a:t>ECM</a:t>
            </a:r>
          </a:p>
          <a:p>
            <a:pPr lvl="1"/>
            <a:r>
              <a:rPr lang="en-US" dirty="0"/>
              <a:t>Mechanical forces</a:t>
            </a:r>
          </a:p>
          <a:p>
            <a:pPr lvl="1"/>
            <a:r>
              <a:rPr lang="en-US" dirty="0"/>
              <a:t>Oxygen levels</a:t>
            </a:r>
          </a:p>
          <a:p>
            <a:pPr lvl="1"/>
            <a:r>
              <a:rPr lang="en-US" dirty="0"/>
              <a:t>pH levels</a:t>
            </a:r>
          </a:p>
          <a:p>
            <a:r>
              <a:rPr lang="en-US" dirty="0"/>
              <a:t>This can be difficult to manipulate properly</a:t>
            </a:r>
          </a:p>
        </p:txBody>
      </p:sp>
    </p:spTree>
    <p:extLst>
      <p:ext uri="{BB962C8B-B14F-4D97-AF65-F5344CB8AC3E}">
        <p14:creationId xmlns:p14="http://schemas.microsoft.com/office/powerpoint/2010/main" val="397335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CC3-5082-4998-AA71-A11D5523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in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DB89-CF07-41FB-8AC0-E7D9C880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of patients with hereditary diseases could be harvested</a:t>
            </a:r>
          </a:p>
          <a:p>
            <a:r>
              <a:rPr lang="en-US" dirty="0"/>
              <a:t>These could subsequently be modified with systems such as CRISPR-Cas9 homology-directing repair</a:t>
            </a:r>
          </a:p>
          <a:p>
            <a:r>
              <a:rPr lang="en-US" dirty="0"/>
              <a:t>The cells could be grown into an organoid </a:t>
            </a:r>
          </a:p>
          <a:p>
            <a:r>
              <a:rPr lang="en-US" dirty="0"/>
              <a:t>The organoid can be transplanted into the affected tissue</a:t>
            </a:r>
          </a:p>
          <a:p>
            <a:r>
              <a:rPr lang="en-US" dirty="0"/>
              <a:t>The modified cells are able to compensate the loss of function of the defective gene</a:t>
            </a:r>
          </a:p>
        </p:txBody>
      </p:sp>
    </p:spTree>
    <p:extLst>
      <p:ext uri="{BB962C8B-B14F-4D97-AF65-F5344CB8AC3E}">
        <p14:creationId xmlns:p14="http://schemas.microsoft.com/office/powerpoint/2010/main" val="277990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A09-8D88-4C0F-9E0C-932BAE52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565C-7461-4350-91B5-4154F60A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intestine and brain organoids have been created</a:t>
            </a:r>
          </a:p>
          <a:p>
            <a:endParaRPr lang="en-US" dirty="0"/>
          </a:p>
          <a:p>
            <a:r>
              <a:rPr lang="en-US" dirty="0"/>
              <a:t>Both represent decent modeling systems…</a:t>
            </a:r>
          </a:p>
          <a:p>
            <a:r>
              <a:rPr lang="en-US" dirty="0"/>
              <a:t>…but both still have many limitations</a:t>
            </a:r>
          </a:p>
          <a:p>
            <a:pPr lvl="1"/>
            <a:r>
              <a:rPr lang="en-US" dirty="0"/>
              <a:t>The lack of surrounding tissue and body axis change the shape of the tissue</a:t>
            </a:r>
          </a:p>
          <a:p>
            <a:pPr lvl="1"/>
            <a:r>
              <a:rPr lang="en-US" dirty="0"/>
              <a:t>More sophisticated tissue organization is wanted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1CD8-31F9-43E5-B3EB-7DB42C2A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210E-9152-45C3-B59E-9E3A0A13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Organoids are useful in biological and medical research</a:t>
            </a:r>
          </a:p>
          <a:p>
            <a:endParaRPr lang="en-US" dirty="0"/>
          </a:p>
          <a:p>
            <a:r>
              <a:rPr lang="en-US" dirty="0"/>
              <a:t>Although many advances have been made, there are still many issues to fix</a:t>
            </a:r>
          </a:p>
          <a:p>
            <a:pPr lvl="1"/>
            <a:r>
              <a:rPr lang="en-US" dirty="0"/>
              <a:t>Most presented solutions are possibilities, but do not necessarily solve all problems completely</a:t>
            </a:r>
          </a:p>
          <a:p>
            <a:endParaRPr lang="en-US" dirty="0"/>
          </a:p>
          <a:p>
            <a:r>
              <a:rPr lang="en-US" dirty="0"/>
              <a:t>Has the potential to revolutionize treatments for cancers and hereditary diseases</a:t>
            </a:r>
          </a:p>
        </p:txBody>
      </p:sp>
    </p:spTree>
    <p:extLst>
      <p:ext uri="{BB962C8B-B14F-4D97-AF65-F5344CB8AC3E}">
        <p14:creationId xmlns:p14="http://schemas.microsoft.com/office/powerpoint/2010/main" val="319519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5838C-0BEC-40B4-96B7-6FE4D6BC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organoids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5E3B4-2469-45D8-A74A-411AD4DB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Advantages: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and high </a:t>
            </a:r>
            <a:r>
              <a:rPr lang="de-CH" dirty="0" err="1"/>
              <a:t>relevance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humans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kept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years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genomic</a:t>
            </a:r>
            <a:r>
              <a:rPr lang="de-CH" dirty="0"/>
              <a:t> </a:t>
            </a:r>
            <a:r>
              <a:rPr lang="de-CH" dirty="0" err="1"/>
              <a:t>alterations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established</a:t>
            </a:r>
            <a:r>
              <a:rPr lang="de-CH" dirty="0"/>
              <a:t> experimental </a:t>
            </a:r>
            <a:r>
              <a:rPr lang="de-CH" dirty="0" err="1"/>
              <a:t>techniques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applied</a:t>
            </a:r>
            <a:r>
              <a:rPr lang="de-CH" dirty="0"/>
              <a:t> (</a:t>
            </a:r>
            <a:r>
              <a:rPr lang="de-CH" dirty="0" err="1"/>
              <a:t>RNAi</a:t>
            </a:r>
            <a:r>
              <a:rPr lang="de-CH" dirty="0"/>
              <a:t>, CRISPR),</a:t>
            </a:r>
            <a:br>
              <a:rPr lang="de-CH" dirty="0"/>
            </a:br>
            <a:r>
              <a:rPr lang="de-CH" dirty="0" err="1"/>
              <a:t>wide</a:t>
            </a:r>
            <a:r>
              <a:rPr lang="de-CH" dirty="0"/>
              <a:t> </a:t>
            </a:r>
            <a:r>
              <a:rPr lang="de-CH" dirty="0" err="1"/>
              <a:t>variety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tissues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generated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 err="1"/>
              <a:t>diseases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in </a:t>
            </a:r>
            <a:r>
              <a:rPr lang="de-CH" dirty="0" err="1"/>
              <a:t>animal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so </a:t>
            </a:r>
            <a:r>
              <a:rPr lang="de-CH" dirty="0" err="1"/>
              <a:t>with</a:t>
            </a:r>
            <a:r>
              <a:rPr lang="de-CH" dirty="0"/>
              <a:t> human </a:t>
            </a:r>
            <a:r>
              <a:rPr lang="de-CH" dirty="0" err="1"/>
              <a:t>derived</a:t>
            </a:r>
            <a:r>
              <a:rPr lang="de-CH" dirty="0"/>
              <a:t> </a:t>
            </a:r>
            <a:r>
              <a:rPr lang="de-CH" dirty="0" err="1"/>
              <a:t>tissue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6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72182-C5FD-4531-BCEA-2C7ADCF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organoids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92F76-D8D4-44C1-9218-BE5D0D6B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Organoids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a </a:t>
            </a:r>
            <a:r>
              <a:rPr lang="de-CH" dirty="0" err="1"/>
              <a:t>variety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tissues</a:t>
            </a:r>
            <a:r>
              <a:rPr lang="de-CH" dirty="0"/>
              <a:t>:</a:t>
            </a:r>
          </a:p>
          <a:p>
            <a:pPr marL="0" indent="0">
              <a:buNone/>
            </a:pPr>
            <a:r>
              <a:rPr lang="de-CH" dirty="0"/>
              <a:t>Cerebral </a:t>
            </a:r>
            <a:r>
              <a:rPr lang="de-CH" dirty="0" err="1"/>
              <a:t>cortex</a:t>
            </a:r>
            <a:r>
              <a:rPr lang="de-CH" dirty="0"/>
              <a:t>: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brain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and neurodegenerative </a:t>
            </a:r>
            <a:r>
              <a:rPr lang="de-CH" dirty="0" err="1"/>
              <a:t>diseases</a:t>
            </a:r>
            <a:endParaRPr lang="de-CH" dirty="0"/>
          </a:p>
          <a:p>
            <a:pPr marL="0" indent="0">
              <a:buNone/>
            </a:pPr>
            <a:r>
              <a:rPr lang="de-CH" dirty="0" err="1"/>
              <a:t>Intestine</a:t>
            </a:r>
            <a:r>
              <a:rPr lang="de-CH" dirty="0"/>
              <a:t>: </a:t>
            </a:r>
            <a:r>
              <a:rPr lang="de-CH" dirty="0" err="1"/>
              <a:t>Personalized</a:t>
            </a:r>
            <a:r>
              <a:rPr lang="de-CH" dirty="0"/>
              <a:t> </a:t>
            </a:r>
            <a:r>
              <a:rPr lang="de-CH" dirty="0" err="1"/>
              <a:t>organoids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identifying</a:t>
            </a:r>
            <a:r>
              <a:rPr lang="de-CH" dirty="0"/>
              <a:t> </a:t>
            </a:r>
            <a:r>
              <a:rPr lang="de-CH" dirty="0" err="1"/>
              <a:t>personalized</a:t>
            </a:r>
            <a:r>
              <a:rPr lang="de-CH" dirty="0"/>
              <a:t> </a:t>
            </a:r>
            <a:r>
              <a:rPr lang="de-CH" dirty="0" err="1"/>
              <a:t>drugs</a:t>
            </a:r>
            <a:endParaRPr lang="de-CH" dirty="0"/>
          </a:p>
          <a:p>
            <a:pPr marL="0" indent="0">
              <a:buNone/>
            </a:pPr>
            <a:r>
              <a:rPr lang="de-CH" dirty="0" err="1"/>
              <a:t>Kidney</a:t>
            </a:r>
            <a:r>
              <a:rPr lang="de-CH" dirty="0"/>
              <a:t>: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toxicity</a:t>
            </a:r>
            <a:r>
              <a:rPr lang="de-CH" dirty="0"/>
              <a:t> and </a:t>
            </a:r>
            <a:r>
              <a:rPr lang="de-CH" dirty="0" err="1"/>
              <a:t>transplantation</a:t>
            </a:r>
            <a:endParaRPr lang="de-CH" dirty="0"/>
          </a:p>
          <a:p>
            <a:pPr marL="0" indent="0">
              <a:buNone/>
            </a:pPr>
            <a:r>
              <a:rPr lang="de-CH" dirty="0" err="1"/>
              <a:t>Breast</a:t>
            </a:r>
            <a:r>
              <a:rPr lang="de-CH" dirty="0"/>
              <a:t>: Study </a:t>
            </a:r>
            <a:r>
              <a:rPr lang="de-CH" dirty="0" err="1"/>
              <a:t>tumour</a:t>
            </a:r>
            <a:r>
              <a:rPr lang="de-CH" dirty="0"/>
              <a:t> </a:t>
            </a:r>
            <a:r>
              <a:rPr lang="de-CH" dirty="0" err="1"/>
              <a:t>development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Heart: Study </a:t>
            </a:r>
            <a:r>
              <a:rPr lang="de-CH" dirty="0" err="1"/>
              <a:t>cardiac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and </a:t>
            </a:r>
            <a:r>
              <a:rPr lang="de-CH" dirty="0" err="1"/>
              <a:t>interaction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drugs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28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143B5-F04A-48A7-A5F9-FED34F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Organoids</a:t>
            </a:r>
            <a:r>
              <a:rPr lang="de-CH" dirty="0"/>
              <a:t> in </a:t>
            </a:r>
            <a:r>
              <a:rPr lang="de-CH" dirty="0" err="1"/>
              <a:t>tissue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and </a:t>
            </a:r>
            <a:r>
              <a:rPr lang="de-CH" dirty="0" err="1"/>
              <a:t>disease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93199-2C7F-4D43-B2E5-6ADC8DAB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Personalized</a:t>
            </a:r>
            <a:r>
              <a:rPr lang="de-CH" dirty="0"/>
              <a:t> </a:t>
            </a:r>
            <a:r>
              <a:rPr lang="de-CH" dirty="0" err="1"/>
              <a:t>medicine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derived</a:t>
            </a:r>
            <a:r>
              <a:rPr lang="de-CH" dirty="0"/>
              <a:t> </a:t>
            </a:r>
            <a:r>
              <a:rPr lang="de-CH" dirty="0" err="1"/>
              <a:t>tissue</a:t>
            </a:r>
            <a:r>
              <a:rPr lang="de-CH" dirty="0"/>
              <a:t>: </a:t>
            </a:r>
            <a:r>
              <a:rPr lang="de-CH" dirty="0" err="1"/>
              <a:t>Sequencing</a:t>
            </a:r>
            <a:r>
              <a:rPr lang="de-CH" dirty="0"/>
              <a:t> </a:t>
            </a:r>
            <a:r>
              <a:rPr lang="de-CH" dirty="0" err="1"/>
              <a:t>identifies</a:t>
            </a:r>
            <a:r>
              <a:rPr lang="de-CH" dirty="0"/>
              <a:t> </a:t>
            </a:r>
            <a:r>
              <a:rPr lang="de-CH" dirty="0" err="1"/>
              <a:t>mutations</a:t>
            </a:r>
            <a:r>
              <a:rPr lang="de-CH" dirty="0"/>
              <a:t> in </a:t>
            </a:r>
            <a:r>
              <a:rPr lang="de-CH" dirty="0" err="1"/>
              <a:t>patients</a:t>
            </a:r>
            <a:r>
              <a:rPr lang="de-CH" dirty="0"/>
              <a:t>.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grow</a:t>
            </a:r>
            <a:r>
              <a:rPr lang="de-CH" dirty="0"/>
              <a:t>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derived</a:t>
            </a:r>
            <a:r>
              <a:rPr lang="de-CH" dirty="0"/>
              <a:t> </a:t>
            </a:r>
            <a:r>
              <a:rPr lang="de-CH" dirty="0" err="1"/>
              <a:t>organoids</a:t>
            </a:r>
            <a:r>
              <a:rPr lang="de-CH" dirty="0"/>
              <a:t> and </a:t>
            </a:r>
            <a:r>
              <a:rPr lang="de-CH" dirty="0" err="1"/>
              <a:t>develop</a:t>
            </a:r>
            <a:r>
              <a:rPr lang="de-CH" dirty="0"/>
              <a:t> </a:t>
            </a:r>
            <a:r>
              <a:rPr lang="de-CH" dirty="0" err="1"/>
              <a:t>drugs</a:t>
            </a:r>
            <a:r>
              <a:rPr lang="de-CH" dirty="0"/>
              <a:t> </a:t>
            </a:r>
            <a:r>
              <a:rPr lang="de-CH" dirty="0" err="1"/>
              <a:t>specifically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treat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patient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In </a:t>
            </a:r>
            <a:r>
              <a:rPr lang="de-CH" dirty="0" err="1"/>
              <a:t>certain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organoid </a:t>
            </a:r>
            <a:r>
              <a:rPr lang="de-CH" dirty="0" err="1"/>
              <a:t>culture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modified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CRISPR/Cas9 and </a:t>
            </a:r>
            <a:r>
              <a:rPr lang="de-CH" dirty="0" err="1"/>
              <a:t>later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transplanted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patient</a:t>
            </a:r>
            <a:r>
              <a:rPr lang="de-CH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4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50E30-6E3A-4AF4-8757-DF210CC8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iPSC</a:t>
            </a:r>
            <a:r>
              <a:rPr lang="de-CH" dirty="0"/>
              <a:t> and </a:t>
            </a:r>
            <a:r>
              <a:rPr lang="en-US" dirty="0" err="1"/>
              <a:t>hESC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8E6AA-6179-4DB6-BF4C-0BD29BA6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iPSC</a:t>
            </a:r>
            <a:r>
              <a:rPr lang="de-CH" dirty="0"/>
              <a:t> = </a:t>
            </a:r>
            <a:r>
              <a:rPr lang="en-GB" dirty="0"/>
              <a:t>induced</a:t>
            </a:r>
            <a:r>
              <a:rPr lang="de-CH" dirty="0"/>
              <a:t> pluripotent </a:t>
            </a:r>
            <a:r>
              <a:rPr lang="en-GB" dirty="0"/>
              <a:t>stem</a:t>
            </a:r>
            <a:r>
              <a:rPr lang="de-CH" dirty="0"/>
              <a:t> </a:t>
            </a:r>
            <a:r>
              <a:rPr lang="en-US" dirty="0"/>
              <a:t>cells</a:t>
            </a:r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en-US" dirty="0"/>
              <a:t>reprogramming of differentiated somatic cells to a pluripotent state 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hESC</a:t>
            </a:r>
            <a:r>
              <a:rPr lang="de-CH" dirty="0"/>
              <a:t> = human </a:t>
            </a:r>
            <a:r>
              <a:rPr lang="en-US" dirty="0"/>
              <a:t>embryonic stem cells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from inner cell mass of developing embryos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Both stem cells are able to </a:t>
            </a:r>
            <a:r>
              <a:rPr lang="en-US" dirty="0"/>
              <a:t>make all types of specialized cells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 is unclear if there are differences between the two stem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cell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types</a:t>
            </a: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9C07E5-D399-4E70-9930-5270B443A298}"/>
              </a:ext>
            </a:extLst>
          </p:cNvPr>
          <p:cNvSpPr txBox="1"/>
          <p:nvPr/>
        </p:nvSpPr>
        <p:spPr>
          <a:xfrm>
            <a:off x="282804" y="6504495"/>
            <a:ext cx="1190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E. A. Kimbrel; R. Lanza Current status of pluripotent stem cells: moving the first therapies to the clinic, NATURE REVIEWS </a:t>
            </a:r>
            <a:r>
              <a:rPr lang="en-US" sz="800" b="1" dirty="0"/>
              <a:t>2015,</a:t>
            </a:r>
            <a:r>
              <a:rPr lang="en-US" sz="800" dirty="0"/>
              <a:t> </a:t>
            </a:r>
            <a:r>
              <a:rPr lang="en-US" sz="800" i="1" dirty="0"/>
              <a:t>14,</a:t>
            </a:r>
            <a:r>
              <a:rPr lang="en-US" sz="800" dirty="0"/>
              <a:t> 681-692</a:t>
            </a:r>
          </a:p>
        </p:txBody>
      </p:sp>
    </p:spTree>
    <p:extLst>
      <p:ext uri="{BB962C8B-B14F-4D97-AF65-F5344CB8AC3E}">
        <p14:creationId xmlns:p14="http://schemas.microsoft.com/office/powerpoint/2010/main" val="21360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07B41-3924-4F2A-981B-521C8FD0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Therapeutics</a:t>
            </a:r>
            <a:r>
              <a:rPr lang="de-CH" dirty="0"/>
              <a:t> and </a:t>
            </a:r>
            <a:r>
              <a:rPr lang="de-CH" dirty="0" err="1"/>
              <a:t>drug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32973-4369-4CB5-A9F2-40FCC79D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Furthermore</a:t>
            </a:r>
            <a:r>
              <a:rPr lang="de-CH" dirty="0"/>
              <a:t>, </a:t>
            </a:r>
            <a:r>
              <a:rPr lang="de-CH" dirty="0" err="1"/>
              <a:t>organoids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cultured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tumor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acquisition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drug</a:t>
            </a:r>
            <a:r>
              <a:rPr lang="de-CH" dirty="0"/>
              <a:t> </a:t>
            </a:r>
            <a:r>
              <a:rPr lang="de-CH" dirty="0" err="1"/>
              <a:t>resistance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 in </a:t>
            </a:r>
            <a:r>
              <a:rPr lang="de-CH" dirty="0" err="1"/>
              <a:t>modelling</a:t>
            </a:r>
            <a:r>
              <a:rPr lang="de-CH" dirty="0"/>
              <a:t> </a:t>
            </a:r>
            <a:r>
              <a:rPr lang="de-CH" dirty="0" err="1"/>
              <a:t>inflammatory</a:t>
            </a:r>
            <a:r>
              <a:rPr lang="de-CH" dirty="0"/>
              <a:t> </a:t>
            </a:r>
            <a:r>
              <a:rPr lang="de-CH" dirty="0" err="1"/>
              <a:t>responses</a:t>
            </a:r>
            <a:r>
              <a:rPr lang="de-CH" dirty="0"/>
              <a:t>, </a:t>
            </a:r>
            <a:r>
              <a:rPr lang="de-CH" dirty="0" err="1"/>
              <a:t>probably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mechanism</a:t>
            </a:r>
            <a:r>
              <a:rPr lang="de-CH" dirty="0"/>
              <a:t> </a:t>
            </a:r>
            <a:r>
              <a:rPr lang="de-CH" dirty="0" err="1"/>
              <a:t>involved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different </a:t>
            </a:r>
            <a:r>
              <a:rPr lang="de-CH" dirty="0" err="1"/>
              <a:t>systems</a:t>
            </a:r>
            <a:r>
              <a:rPr lang="de-CH" dirty="0"/>
              <a:t> and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mechanisms</a:t>
            </a:r>
            <a:r>
              <a:rPr lang="de-CH" dirty="0"/>
              <a:t>.</a:t>
            </a:r>
          </a:p>
          <a:p>
            <a:pPr marL="0" indent="0">
              <a:buNone/>
            </a:pPr>
            <a:r>
              <a:rPr lang="de-CH" dirty="0"/>
              <a:t>As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organoid </a:t>
            </a:r>
            <a:r>
              <a:rPr lang="de-CH" dirty="0" err="1"/>
              <a:t>culture</a:t>
            </a:r>
            <a:r>
              <a:rPr lang="de-CH" dirty="0"/>
              <a:t> at a time,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interaction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organoids</a:t>
            </a:r>
            <a:r>
              <a:rPr lang="de-CH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4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A700-B097-4F1D-A780-C05A5112C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AAB269-ABF8-4A43-9413-4FE399CE3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826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7C455-7A34-4C17-827E-B314AA28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Ethical</a:t>
            </a:r>
            <a:r>
              <a:rPr lang="de-CH" dirty="0"/>
              <a:t> Dimension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Organoids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24D9A-874F-4C48-B055-48DBCD4D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organoids</a:t>
            </a:r>
            <a:r>
              <a:rPr lang="de-CH" dirty="0"/>
              <a:t> = </a:t>
            </a:r>
            <a:r>
              <a:rPr lang="de-CH" dirty="0" err="1"/>
              <a:t>stem-cells</a:t>
            </a:r>
            <a:r>
              <a:rPr lang="de-CH" dirty="0"/>
              <a:t> </a:t>
            </a:r>
            <a:r>
              <a:rPr lang="de-CH" dirty="0" err="1"/>
              <a:t>derived</a:t>
            </a:r>
            <a:r>
              <a:rPr lang="de-CH" dirty="0"/>
              <a:t> </a:t>
            </a:r>
            <a:r>
              <a:rPr lang="de-CH" dirty="0" err="1"/>
              <a:t>structures</a:t>
            </a:r>
            <a:r>
              <a:rPr lang="de-CH" dirty="0"/>
              <a:t> </a:t>
            </a:r>
            <a:r>
              <a:rPr lang="de-CH" dirty="0" err="1"/>
              <a:t>generated</a:t>
            </a:r>
            <a:r>
              <a:rPr lang="de-CH" dirty="0"/>
              <a:t> in vitro</a:t>
            </a:r>
          </a:p>
          <a:p>
            <a:r>
              <a:rPr lang="de-CH" dirty="0" err="1"/>
              <a:t>developement</a:t>
            </a:r>
            <a:r>
              <a:rPr lang="de-CH" dirty="0"/>
              <a:t> promising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, </a:t>
            </a:r>
            <a:r>
              <a:rPr lang="de-CH" dirty="0" err="1"/>
              <a:t>drug</a:t>
            </a:r>
            <a:r>
              <a:rPr lang="de-CH" dirty="0"/>
              <a:t> </a:t>
            </a:r>
            <a:r>
              <a:rPr lang="de-CH" dirty="0" err="1"/>
              <a:t>discovery</a:t>
            </a:r>
            <a:r>
              <a:rPr lang="de-CH" dirty="0"/>
              <a:t>, </a:t>
            </a:r>
            <a:r>
              <a:rPr lang="de-CH" dirty="0" err="1"/>
              <a:t>toxicology</a:t>
            </a:r>
            <a:endParaRPr lang="de-CH" dirty="0"/>
          </a:p>
          <a:p>
            <a:r>
              <a:rPr lang="de-CH" dirty="0" err="1"/>
              <a:t>ethical</a:t>
            </a:r>
            <a:r>
              <a:rPr lang="de-CH" dirty="0"/>
              <a:t> </a:t>
            </a:r>
            <a:r>
              <a:rPr lang="de-CH" dirty="0" err="1"/>
              <a:t>implications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(</a:t>
            </a:r>
            <a:r>
              <a:rPr lang="de-CH" dirty="0" err="1"/>
              <a:t>biobanking</a:t>
            </a:r>
            <a:r>
              <a:rPr lang="de-CH" dirty="0"/>
              <a:t>, </a:t>
            </a:r>
            <a:r>
              <a:rPr lang="de-CH" dirty="0" err="1"/>
              <a:t>policies</a:t>
            </a:r>
            <a:r>
              <a:rPr lang="de-CH" dirty="0"/>
              <a:t> on </a:t>
            </a:r>
            <a:r>
              <a:rPr lang="de-CH" dirty="0" err="1"/>
              <a:t>animal</a:t>
            </a:r>
            <a:r>
              <a:rPr lang="de-CH" dirty="0"/>
              <a:t> and human </a:t>
            </a:r>
            <a:r>
              <a:rPr lang="de-CH" dirty="0" err="1"/>
              <a:t>embryos</a:t>
            </a:r>
            <a:r>
              <a:rPr lang="de-CH" dirty="0"/>
              <a:t> etc.)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44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4D3E3-806D-4D2A-9B30-8FC2E29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Ethical</a:t>
            </a:r>
            <a:r>
              <a:rPr lang="de-CH" dirty="0"/>
              <a:t> Dimension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Organoids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DE26A00-F028-4374-957B-FA550F58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96281"/>
            <a:ext cx="10210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6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412F-6D7D-4242-BC0A-97A467BF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Animal </a:t>
            </a:r>
            <a:r>
              <a:rPr lang="de-CH" dirty="0" err="1"/>
              <a:t>experiments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7464A-003A-45A2-9CB8-CA6379A5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replacement</a:t>
            </a:r>
            <a:r>
              <a:rPr lang="de-CH" dirty="0"/>
              <a:t>, </a:t>
            </a:r>
            <a:r>
              <a:rPr lang="de-CH" dirty="0" err="1"/>
              <a:t>reduction</a:t>
            </a:r>
            <a:r>
              <a:rPr lang="de-CH" dirty="0"/>
              <a:t> and </a:t>
            </a:r>
            <a:r>
              <a:rPr lang="de-CH" dirty="0" err="1"/>
              <a:t>refinement</a:t>
            </a:r>
            <a:r>
              <a:rPr lang="de-CH" dirty="0"/>
              <a:t> (3Rs)</a:t>
            </a:r>
          </a:p>
          <a:p>
            <a:pPr lvl="1"/>
            <a:r>
              <a:rPr lang="de-CH" dirty="0" err="1"/>
              <a:t>reduction-refinement</a:t>
            </a:r>
            <a:r>
              <a:rPr lang="de-CH" dirty="0"/>
              <a:t> </a:t>
            </a:r>
            <a:r>
              <a:rPr lang="de-CH" dirty="0" err="1"/>
              <a:t>conflicts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Animal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successful</a:t>
            </a:r>
            <a:endParaRPr lang="de-CH" dirty="0"/>
          </a:p>
          <a:p>
            <a:pPr lvl="1"/>
            <a:r>
              <a:rPr lang="de-CH" dirty="0" err="1"/>
              <a:t>differences</a:t>
            </a:r>
            <a:r>
              <a:rPr lang="de-CH" dirty="0"/>
              <a:t> in </a:t>
            </a:r>
            <a:r>
              <a:rPr lang="de-CH" dirty="0" err="1"/>
              <a:t>metabolism</a:t>
            </a:r>
            <a:r>
              <a:rPr lang="de-CH" dirty="0"/>
              <a:t> and </a:t>
            </a:r>
            <a:r>
              <a:rPr lang="de-CH" dirty="0" err="1"/>
              <a:t>regulation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and </a:t>
            </a:r>
            <a:r>
              <a:rPr lang="de-CH" dirty="0" err="1"/>
              <a:t>lifespan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Organoids</a:t>
            </a:r>
            <a:r>
              <a:rPr lang="de-CH" dirty="0"/>
              <a:t> </a:t>
            </a:r>
            <a:r>
              <a:rPr lang="de-CH" dirty="0" err="1"/>
              <a:t>offer</a:t>
            </a:r>
            <a:r>
              <a:rPr lang="de-CH" dirty="0"/>
              <a:t> an alternative ……..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191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4918-54E7-42A4-8FDF-F07DACC3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Experiments </a:t>
            </a:r>
            <a:r>
              <a:rPr lang="de-CH" dirty="0" err="1"/>
              <a:t>Using</a:t>
            </a:r>
            <a:r>
              <a:rPr lang="de-CH" dirty="0"/>
              <a:t> Fetal Cells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670A6-605E-4D91-9B6B-C25AF30C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embryo deserves full protection starting with fertilization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embryo has some moral standing increasing through out development and pregnancy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embryos can conditionally be created and used for research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656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4599-4430-48BD-856B-0F4B47AC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iPSC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4FBB2-010C-4D7E-80A3-B22A9CC9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637" cy="4351338"/>
          </a:xfrm>
        </p:spPr>
        <p:txBody>
          <a:bodyPr/>
          <a:lstStyle/>
          <a:p>
            <a:r>
              <a:rPr lang="en-US" dirty="0"/>
              <a:t>Avoiding the use of embryos</a:t>
            </a:r>
          </a:p>
          <a:p>
            <a:endParaRPr lang="en-US" dirty="0"/>
          </a:p>
          <a:p>
            <a:r>
              <a:rPr lang="en-US" dirty="0"/>
              <a:t> capable of generating autologous and non-immunogenic patient-specific therapies </a:t>
            </a:r>
          </a:p>
          <a:p>
            <a:endParaRPr lang="en-US" dirty="0"/>
          </a:p>
          <a:p>
            <a:r>
              <a:rPr lang="en-US" dirty="0"/>
              <a:t> can more easily provide cell-based disease models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2AFB64-25A7-416E-BD14-DAF09047B93F}"/>
              </a:ext>
            </a:extLst>
          </p:cNvPr>
          <p:cNvSpPr txBox="1"/>
          <p:nvPr/>
        </p:nvSpPr>
        <p:spPr>
          <a:xfrm>
            <a:off x="282804" y="6514434"/>
            <a:ext cx="1190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E. A. Kimbrel; R. Lanza Current status of pluripotent stem cells: moving the first therapies to the clinic, NATURE REVIEWS </a:t>
            </a:r>
            <a:r>
              <a:rPr lang="en-US" sz="800" b="1" dirty="0"/>
              <a:t>2015,</a:t>
            </a:r>
            <a:r>
              <a:rPr lang="en-US" sz="800" dirty="0"/>
              <a:t> </a:t>
            </a:r>
            <a:r>
              <a:rPr lang="en-US" sz="800" i="1" dirty="0"/>
              <a:t>14,</a:t>
            </a:r>
            <a:r>
              <a:rPr lang="en-US" sz="800" dirty="0"/>
              <a:t> 681-692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DEFCCC-D6A0-438E-B9F2-5CBBD25C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79" y="1825625"/>
            <a:ext cx="4981575" cy="36766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63CE0D-A08B-4406-9532-1E2B9502E424}"/>
              </a:ext>
            </a:extLst>
          </p:cNvPr>
          <p:cNvSpPr txBox="1"/>
          <p:nvPr/>
        </p:nvSpPr>
        <p:spPr>
          <a:xfrm>
            <a:off x="6829179" y="5502275"/>
            <a:ext cx="4897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Ohnuki</a:t>
            </a:r>
            <a:r>
              <a:rPr lang="en-US" sz="800" dirty="0"/>
              <a:t> M, Takahashi K.2015 Present and future challenges of induced </a:t>
            </a:r>
            <a:r>
              <a:rPr lang="fr-FR" sz="800" dirty="0"/>
              <a:t>pluripotent stem </a:t>
            </a:r>
            <a:r>
              <a:rPr lang="fr-FR" sz="800" dirty="0" err="1"/>
              <a:t>cells</a:t>
            </a:r>
            <a:r>
              <a:rPr lang="fr-FR" sz="800" dirty="0"/>
              <a:t>. Phil. Trans. R. Soc. 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6921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2BF7-92BF-481C-BEB7-628B0AFD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B453B-0760-4D7C-93BF-D8B38E82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C8B5E5-DEC2-4688-84F8-28B14A79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355186"/>
            <a:ext cx="8525742" cy="598495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4A8D0C3-8E45-43AC-A2C2-E5B9FDDFC220}"/>
              </a:ext>
            </a:extLst>
          </p:cNvPr>
          <p:cNvSpPr/>
          <p:nvPr/>
        </p:nvSpPr>
        <p:spPr>
          <a:xfrm>
            <a:off x="1749287" y="3170583"/>
            <a:ext cx="8525742" cy="4075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6CDDE80-1A79-4131-9794-A7FA6CBE98D1}"/>
              </a:ext>
            </a:extLst>
          </p:cNvPr>
          <p:cNvSpPr txBox="1"/>
          <p:nvPr/>
        </p:nvSpPr>
        <p:spPr>
          <a:xfrm>
            <a:off x="282804" y="6504495"/>
            <a:ext cx="1190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E. A. Kimbrel; R. Lanza Current status of pluripotent stem cells: moving the first therapies to the clinic, NATURE REVIEWS </a:t>
            </a:r>
            <a:r>
              <a:rPr lang="en-US" sz="800" b="1" dirty="0"/>
              <a:t>2015,</a:t>
            </a:r>
            <a:r>
              <a:rPr lang="en-US" sz="800" dirty="0"/>
              <a:t> </a:t>
            </a:r>
            <a:r>
              <a:rPr lang="en-US" sz="800" i="1" dirty="0"/>
              <a:t>14,</a:t>
            </a:r>
            <a:r>
              <a:rPr lang="en-US" sz="800" dirty="0"/>
              <a:t> 681-692</a:t>
            </a:r>
          </a:p>
        </p:txBody>
      </p:sp>
    </p:spTree>
    <p:extLst>
      <p:ext uri="{BB962C8B-B14F-4D97-AF65-F5344CB8AC3E}">
        <p14:creationId xmlns:p14="http://schemas.microsoft.com/office/powerpoint/2010/main" val="4117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CE945-7F6F-41A4-80CF-3BBC106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clinical use: AMD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A89F9-4706-46C9-87FA-B9A81744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= age-related macular degeneration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Damage of RPE cells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progressively damages the macula, which leads to blindness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68924B-D6A1-4C03-B932-15CC5CCA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3391519"/>
            <a:ext cx="7850064" cy="31013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AC026D0-191B-4644-8849-352DAEB3D3AD}"/>
              </a:ext>
            </a:extLst>
          </p:cNvPr>
          <p:cNvSpPr txBox="1"/>
          <p:nvPr/>
        </p:nvSpPr>
        <p:spPr>
          <a:xfrm>
            <a:off x="282804" y="6514434"/>
            <a:ext cx="1190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E. A. Kimbrel; R. Lanza Current status of pluripotent stem cells: moving the first therapies to the clinic, NATURE REVIEWS </a:t>
            </a:r>
            <a:r>
              <a:rPr lang="en-US" sz="800" b="1" dirty="0"/>
              <a:t>2015,</a:t>
            </a:r>
            <a:r>
              <a:rPr lang="en-US" sz="800" dirty="0"/>
              <a:t> </a:t>
            </a:r>
            <a:r>
              <a:rPr lang="en-US" sz="800" i="1" dirty="0"/>
              <a:t>14,</a:t>
            </a:r>
            <a:r>
              <a:rPr lang="en-US" sz="800" dirty="0"/>
              <a:t> 681-692</a:t>
            </a:r>
          </a:p>
        </p:txBody>
      </p:sp>
    </p:spTree>
    <p:extLst>
      <p:ext uri="{BB962C8B-B14F-4D97-AF65-F5344CB8AC3E}">
        <p14:creationId xmlns:p14="http://schemas.microsoft.com/office/powerpoint/2010/main" val="383277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8773F-502A-4476-9C60-C8853E95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 treatment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4E1B1-81B9-4E5B-857B-3437D9A4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of patients skin cells</a:t>
            </a:r>
          </a:p>
          <a:p>
            <a:r>
              <a:rPr lang="en-US" dirty="0"/>
              <a:t>Derived into iPSC</a:t>
            </a:r>
          </a:p>
          <a:p>
            <a:r>
              <a:rPr lang="en-US" dirty="0"/>
              <a:t>Differentiated into RPE cells</a:t>
            </a:r>
          </a:p>
          <a:p>
            <a:r>
              <a:rPr lang="en-US" dirty="0"/>
              <a:t>Small sheet of these cells were slipped into the retina of the eye</a:t>
            </a:r>
          </a:p>
          <a:p>
            <a:endParaRPr lang="en-US" dirty="0"/>
          </a:p>
          <a:p>
            <a:r>
              <a:rPr lang="en-US" dirty="0"/>
              <a:t>Results:	- brighter eyesight after operation</a:t>
            </a:r>
          </a:p>
          <a:p>
            <a:pPr marL="0" indent="0">
              <a:buNone/>
            </a:pPr>
            <a:r>
              <a:rPr lang="en-US" dirty="0"/>
              <a:t>		- halted further deterioration of the eye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CFFB-53D2-44D3-B9B7-176CB5DF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stem cells in clinical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170B6-E7A2-4AF1-9DD4-F8D224AC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slow and expensive to grow patient specific stem cells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would </a:t>
            </a:r>
            <a:r>
              <a:rPr lang="en-US" dirty="0"/>
              <a:t>ensure that recipients immune system would accept the new cells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solution: developing banks of premade donor cells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Cancer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mutations during in vitro growth can later lead to development of cancer in the patient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6AF9F-9931-44E8-B93E-81CC1510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Stem Cell Organoids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5D55A-AC89-4719-93B2-91FD347D9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Yin, </a:t>
            </a:r>
            <a:r>
              <a:rPr lang="en-US" sz="1800" dirty="0" err="1"/>
              <a:t>Xiaolei</a:t>
            </a:r>
            <a:r>
              <a:rPr lang="en-US" sz="1800" dirty="0"/>
              <a:t> &amp; Mead, Benjamin &amp; </a:t>
            </a:r>
            <a:r>
              <a:rPr lang="en-US" sz="1800" dirty="0" err="1"/>
              <a:t>Safaee</a:t>
            </a:r>
            <a:r>
              <a:rPr lang="en-US" sz="1800" dirty="0"/>
              <a:t>, </a:t>
            </a:r>
            <a:r>
              <a:rPr lang="en-US" sz="1800" dirty="0" err="1"/>
              <a:t>Helia</a:t>
            </a:r>
            <a:r>
              <a:rPr lang="en-US" sz="1800" dirty="0"/>
              <a:t> &amp; S Langer, Robert &amp; Karp, Jeffrey &amp; Levy, Oren. (2016). Engineering Stem Cell Organoids. Cell Stem Cell. 18. 25-38. 10.1016/j.stem.2015.12.005. </a:t>
            </a:r>
          </a:p>
        </p:txBody>
      </p:sp>
    </p:spTree>
    <p:extLst>
      <p:ext uri="{BB962C8B-B14F-4D97-AF65-F5344CB8AC3E}">
        <p14:creationId xmlns:p14="http://schemas.microsoft.com/office/powerpoint/2010/main" val="153824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A2DE-56CC-48E8-9494-6536531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Organoids?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4977-B37E-45B2-B61D-2387910B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self organized, 3D tissue cultures derived from stem cells</a:t>
            </a:r>
          </a:p>
          <a:p>
            <a:r>
              <a:rPr lang="en-US" dirty="0"/>
              <a:t>They offer a good model system for research on cell growth, interaction, differentiation</a:t>
            </a:r>
          </a:p>
          <a:p>
            <a:r>
              <a:rPr lang="en-US" dirty="0"/>
              <a:t>Can potentially be used in medicine as an alternative to transplants or to cure single-gene hereditary diseases</a:t>
            </a:r>
          </a:p>
          <a:p>
            <a:endParaRPr lang="en-US" dirty="0"/>
          </a:p>
          <a:p>
            <a:r>
              <a:rPr lang="en-US" dirty="0"/>
              <a:t>How are organoids designed and engineered?</a:t>
            </a:r>
          </a:p>
          <a:p>
            <a:r>
              <a:rPr lang="en-US" dirty="0"/>
              <a:t>What has been accomplished using organoids?</a:t>
            </a:r>
          </a:p>
        </p:txBody>
      </p:sp>
    </p:spTree>
    <p:extLst>
      <p:ext uri="{BB962C8B-B14F-4D97-AF65-F5344CB8AC3E}">
        <p14:creationId xmlns:p14="http://schemas.microsoft.com/office/powerpoint/2010/main" val="28178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Microsoft Office PowerPoint</Application>
  <PresentationFormat>Breitbild</PresentationFormat>
  <Paragraphs>134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</vt:lpstr>
      <vt:lpstr>Stem Cells</vt:lpstr>
      <vt:lpstr>iPSC and hESC</vt:lpstr>
      <vt:lpstr>Advantages of iPSC</vt:lpstr>
      <vt:lpstr>PowerPoint-Präsentation</vt:lpstr>
      <vt:lpstr>Example for clinical use: AMD </vt:lpstr>
      <vt:lpstr>AMD treatment</vt:lpstr>
      <vt:lpstr>Problems with stem cells in clinical use</vt:lpstr>
      <vt:lpstr>Engineering Stem Cell Organoids</vt:lpstr>
      <vt:lpstr>What are Organoids?</vt:lpstr>
      <vt:lpstr>Why Use Organoids?</vt:lpstr>
      <vt:lpstr>PowerPoint-Präsentation</vt:lpstr>
      <vt:lpstr>Design of Organoids</vt:lpstr>
      <vt:lpstr>What has to be Considered for the Niche</vt:lpstr>
      <vt:lpstr>Potential in Medicine</vt:lpstr>
      <vt:lpstr>Achievements to Date</vt:lpstr>
      <vt:lpstr>Conclusion</vt:lpstr>
      <vt:lpstr>Use of organoids</vt:lpstr>
      <vt:lpstr>Uses of organoids</vt:lpstr>
      <vt:lpstr>Organoids in tissue development and disease</vt:lpstr>
      <vt:lpstr>Therapeutics and drug development </vt:lpstr>
      <vt:lpstr>PowerPoint-Präsentation</vt:lpstr>
      <vt:lpstr>Ethical Dimension of Organoids</vt:lpstr>
      <vt:lpstr>Ethical Dimension of Organoids</vt:lpstr>
      <vt:lpstr>Animal experiments</vt:lpstr>
      <vt:lpstr>Experiments Using Fetal Cells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organoids</dc:title>
  <dc:creator>Slaven Cvijetic</dc:creator>
  <cp:lastModifiedBy>Slaven Cvijetic</cp:lastModifiedBy>
  <cp:revision>12</cp:revision>
  <dcterms:created xsi:type="dcterms:W3CDTF">2018-05-02T18:48:41Z</dcterms:created>
  <dcterms:modified xsi:type="dcterms:W3CDTF">2018-05-04T09:39:05Z</dcterms:modified>
</cp:coreProperties>
</file>