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56" r:id="rId10"/>
    <p:sldId id="257" r:id="rId11"/>
    <p:sldId id="258" r:id="rId12"/>
    <p:sldId id="261" r:id="rId13"/>
    <p:sldId id="259" r:id="rId14"/>
    <p:sldId id="26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9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9CB0730F-E108-4481-A0CF-AED2E0826A0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56"/>
            <p14:sldId id="257"/>
            <p14:sldId id="258"/>
            <p14:sldId id="261"/>
            <p14:sldId id="259"/>
            <p14:sldId id="260"/>
            <p14:sldId id="273"/>
            <p14:sldId id="274"/>
            <p14:sldId id="275"/>
            <p14:sldId id="276"/>
            <p14:sldId id="277"/>
            <p14:sldId id="278"/>
            <p14:sldId id="279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4FC1A-EE1D-400F-8380-B72F23E9851F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A65D-F110-499B-B653-D1C595A5109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6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/>
              <a:t>Step-wise</a:t>
            </a:r>
            <a:r>
              <a:rPr lang="de-CH" sz="1200" dirty="0"/>
              <a:t> </a:t>
            </a:r>
            <a:r>
              <a:rPr lang="de-CH" sz="1200" dirty="0" err="1"/>
              <a:t>nuclear</a:t>
            </a:r>
            <a:r>
              <a:rPr lang="de-CH" sz="1200" dirty="0"/>
              <a:t> </a:t>
            </a:r>
            <a:r>
              <a:rPr lang="de-CH" sz="1200" dirty="0" err="1"/>
              <a:t>transformation</a:t>
            </a:r>
            <a:r>
              <a:rPr lang="de-CH" sz="1200" dirty="0"/>
              <a:t> and </a:t>
            </a:r>
            <a:r>
              <a:rPr lang="de-CH" sz="1200" dirty="0" err="1"/>
              <a:t>targeting</a:t>
            </a:r>
            <a:r>
              <a:rPr lang="de-CH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/>
              <a:t>No</a:t>
            </a:r>
            <a:r>
              <a:rPr lang="de-CH" sz="1200" dirty="0"/>
              <a:t> </a:t>
            </a:r>
            <a:r>
              <a:rPr lang="de-CH" sz="1200" dirty="0" err="1"/>
              <a:t>homozygous</a:t>
            </a:r>
            <a:r>
              <a:rPr lang="de-CH" sz="1200" dirty="0"/>
              <a:t> </a:t>
            </a:r>
            <a:r>
              <a:rPr lang="de-CH" sz="1200" dirty="0" err="1"/>
              <a:t>lines</a:t>
            </a:r>
            <a:endParaRPr lang="de-CH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599E-279C-4A72-843E-FFCAD3F546B9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68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B5287-D512-4729-AACC-89A8CE98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44E627-7E5F-42A9-A02F-1E2AEC6CB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F2A9F-3D1D-49B1-ADDD-0A01F982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16EE4-6C04-48E7-A836-DAB3B8ED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BAB1D-E137-4B88-B0CA-BD414B09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05DA7-F33F-47A3-90CA-5DF47A40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D63EC4-42D8-4715-A034-16E1F405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6849B-CB4F-49F0-943C-7FD73CDF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C5C5B6-943C-4084-87CC-D452814B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EBDF6-0BEA-4B2D-9D7F-F6966EEA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24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A90FE6-AE1A-4FB4-B094-6441A7AC4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56CF8B-0CB9-4F4C-B171-BE8DC8B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11531-2E39-4AFA-8C89-BD0FEDF7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BE72D-07C2-4693-9792-73B853E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0B93E-943C-4701-9D0E-E7E5B855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77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51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6239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505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979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09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793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337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59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E5E27-20CF-420A-980E-4CF909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5DC38-080B-42D4-8A1B-EA05292F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AC194-3F52-4955-B048-019B7B25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1FE77-6C89-4EC0-A694-C305E0B0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A64C0-E0AD-4DE5-A04F-A84C4D8B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84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557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314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0452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806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226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538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373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77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31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D9AED-87FE-488E-94FB-199B9F1B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2565CE-628B-448F-A8A6-53532DB0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946E-4F54-4E3B-AC2F-A883D5F6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C4B61-19CC-4A38-BF69-D4407EA3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94DF7-7A80-4E69-9B4C-3157654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46B58-D45F-40D1-BBCD-B9E1645E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870EF-8075-498B-A760-AA560CB83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ACE565-EFDB-42EA-9468-B09826D42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4BB40E-790F-4537-8B69-CF2A2ECC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4C46A-9910-4691-B975-D86EC41D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4FF924-02A6-4C91-82A9-7219D64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8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48A-FE83-47EA-BFCF-65768990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CBE7D-8813-4B5F-80C8-C71DFD50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3B7F4E-3BF5-4B05-AC76-FB9B9D3FD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1A7D05-93BC-4401-9E40-1C60FB882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EF8CB4-F96D-4E55-ABEE-F1EDF3394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DDEE64-2CCD-4984-BEC5-7972AACC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DA160B-FD09-4DCC-B1A1-5D9F05F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176502-6602-48D1-ADFE-F90732F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1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B8366-F690-4B4D-8869-282DABF7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44291D-AEE5-4A17-8B30-01CE4AF0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48830B-6794-45B7-9F6A-0991E265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AF4C8-AE71-40CF-9F4A-ADB98D56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5AEFB5-A7E1-4A72-A952-4517EEA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C4ABD6-3D49-4D2E-A170-84300F49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7A0004-D729-4A57-A3A9-720DD75D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8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6847E-4B65-45AA-9BB8-9B33E750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7A6D8-3402-4E6E-8632-CFFE6C30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667DC-8154-4D43-8373-F71FFA34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166C7F-17B0-46F2-98FD-66AD01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9FBFC4-CDAA-4E95-A365-EB6CC4DA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DD3D79-9551-44D0-846B-8EBAE0FB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CA7B3-34AF-47C5-AE60-CC961B46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AA8A67-0F83-4669-8BFC-E1DC2ADFD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BE0E76-8027-4FE7-8B37-EBFBE450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B516A6-8CA8-466A-95FB-A3522956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3C94B3-80C7-415C-BF51-2112BF1F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40DD3-D18B-48C4-AD84-E7DBE1E5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16C2B5-3362-47EC-8703-776D5E22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538FD-A96A-4690-A236-923BCAA4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D1588-0395-4257-AB22-74EBDED30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470D-71B9-440E-8BDD-140B1BE2BFED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CC90F-4EC2-4564-849A-3F89FEA62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A617A-6C00-493C-A4B3-8C5DF10B8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4C83-F183-497A-B4D3-8BB197DCC7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E4E59A-4FBB-44C3-B47A-E5F1ECF5A86F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2096-1CFF-4C22-B2F7-E9A64F5550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1535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9A492-4019-41F9-BCC2-65DB37086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4000" dirty="0" err="1"/>
              <a:t>Chloroplastic</a:t>
            </a:r>
            <a:r>
              <a:rPr lang="de-CH" sz="4000" dirty="0"/>
              <a:t> </a:t>
            </a:r>
            <a:r>
              <a:rPr lang="de-CH" sz="4000" dirty="0" err="1"/>
              <a:t>photorespiratory</a:t>
            </a:r>
            <a:r>
              <a:rPr lang="de-CH" sz="4000" dirty="0"/>
              <a:t> </a:t>
            </a:r>
            <a:r>
              <a:rPr lang="de-CH" sz="4000" dirty="0" err="1"/>
              <a:t>bypass</a:t>
            </a:r>
            <a:r>
              <a:rPr lang="de-CH" sz="4000" dirty="0"/>
              <a:t> </a:t>
            </a:r>
            <a:r>
              <a:rPr lang="de-CH" sz="4000" dirty="0" err="1"/>
              <a:t>increases</a:t>
            </a:r>
            <a:br>
              <a:rPr lang="de-CH" sz="4000" dirty="0"/>
            </a:br>
            <a:r>
              <a:rPr lang="en-US" sz="4000" dirty="0"/>
              <a:t>photosynthesis and biomass production in</a:t>
            </a:r>
            <a:br>
              <a:rPr lang="en-US" sz="4000" dirty="0"/>
            </a:br>
            <a:r>
              <a:rPr lang="de-CH" sz="4000" dirty="0" err="1"/>
              <a:t>Arabidopsis</a:t>
            </a:r>
            <a:r>
              <a:rPr lang="de-CH" sz="4000" dirty="0"/>
              <a:t> </a:t>
            </a:r>
            <a:r>
              <a:rPr lang="de-CH" sz="4000" dirty="0" err="1"/>
              <a:t>thaliana</a:t>
            </a:r>
            <a:endParaRPr lang="de-CH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63485E-1DB5-43E2-AFF3-C14F41EFA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sz="1600" dirty="0"/>
          </a:p>
          <a:p>
            <a:r>
              <a:rPr lang="de-CH" sz="1600" dirty="0" err="1"/>
              <a:t>Rashad</a:t>
            </a:r>
            <a:r>
              <a:rPr lang="de-CH" sz="1600" dirty="0"/>
              <a:t> </a:t>
            </a:r>
            <a:r>
              <a:rPr lang="de-CH" sz="1600" dirty="0" err="1"/>
              <a:t>Kebeish</a:t>
            </a:r>
            <a:r>
              <a:rPr lang="de-CH" sz="1600" dirty="0"/>
              <a:t>, Markus Niessen, </a:t>
            </a:r>
            <a:r>
              <a:rPr lang="de-CH" sz="1600" dirty="0" err="1"/>
              <a:t>Krishnaveni</a:t>
            </a:r>
            <a:r>
              <a:rPr lang="de-CH" sz="1600" dirty="0"/>
              <a:t> </a:t>
            </a:r>
            <a:r>
              <a:rPr lang="de-CH" sz="1600" dirty="0" err="1"/>
              <a:t>Thiruveedhi</a:t>
            </a:r>
            <a:r>
              <a:rPr lang="de-CH" sz="1600" dirty="0"/>
              <a:t>, </a:t>
            </a:r>
            <a:r>
              <a:rPr lang="de-CH" sz="1600" dirty="0" err="1"/>
              <a:t>Rafijul</a:t>
            </a:r>
            <a:r>
              <a:rPr lang="de-CH" sz="1600" dirty="0"/>
              <a:t> Bari, Heinz-Josef Hirsch,</a:t>
            </a:r>
          </a:p>
          <a:p>
            <a:r>
              <a:rPr lang="de-CH" sz="1600" dirty="0"/>
              <a:t>Ruben Rosenkranz, Norma Stäbler, Barbara Schönfeld, Fritz </a:t>
            </a:r>
            <a:r>
              <a:rPr lang="de-CH" sz="1600" dirty="0" err="1"/>
              <a:t>Kreuzaler</a:t>
            </a:r>
            <a:r>
              <a:rPr lang="de-CH" sz="1600" dirty="0"/>
              <a:t> &amp; Christoph </a:t>
            </a:r>
            <a:r>
              <a:rPr lang="de-CH" sz="1600" dirty="0" err="1"/>
              <a:t>Peterhänsel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408780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27D40-AF50-489F-8CEC-EC45833E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Enhanced </a:t>
            </a:r>
            <a:r>
              <a:rPr lang="de-CH" dirty="0" err="1"/>
              <a:t>biomass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 in DEF and GT-DEF plants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7BAAC-65DE-4F37-937D-613CCD5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42A42A-78C6-472C-9799-7B55A215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53" y="2408822"/>
            <a:ext cx="5598118" cy="23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00F2-B193-42ED-8B3F-43CA8130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Enhanced </a:t>
            </a:r>
            <a:r>
              <a:rPr lang="de-CH" dirty="0" err="1"/>
              <a:t>biomass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 in DEF and GT-DEF plants</a:t>
            </a: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6158E97-3F80-4AD1-B7D6-0C401013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877" y="1690688"/>
            <a:ext cx="7657221" cy="49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4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EB411-E870-421D-A515-1B7DA16C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Reduced</a:t>
            </a:r>
            <a:r>
              <a:rPr lang="de-CH" dirty="0"/>
              <a:t> </a:t>
            </a:r>
            <a:r>
              <a:rPr lang="de-CH" dirty="0" err="1"/>
              <a:t>photorespiration</a:t>
            </a:r>
            <a:r>
              <a:rPr lang="de-CH" dirty="0"/>
              <a:t> in DEF and GT-DEF plants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1F926FE-61BF-481A-A31E-1C978CE3F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379" y="1690688"/>
            <a:ext cx="4883394" cy="49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9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4C3F6-83B6-4B4D-A763-4DCBBD42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photosynthetic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DEF and GT-DEF plants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5BC82-4F04-42F9-B1B1-127C5588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350" y="2894770"/>
            <a:ext cx="4547675" cy="1325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CO2 </a:t>
            </a:r>
            <a:r>
              <a:rPr lang="de-CH" dirty="0" err="1"/>
              <a:t>assimilation</a:t>
            </a:r>
            <a:r>
              <a:rPr lang="de-CH" dirty="0"/>
              <a:t> </a:t>
            </a:r>
            <a:r>
              <a:rPr lang="de-CH" dirty="0" err="1"/>
              <a:t>enhanced</a:t>
            </a:r>
            <a:r>
              <a:rPr lang="de-CH" dirty="0"/>
              <a:t> in DEF and GT-DEF plants</a:t>
            </a:r>
          </a:p>
          <a:p>
            <a:pPr marL="0" indent="0">
              <a:buNone/>
            </a:pPr>
            <a:r>
              <a:rPr lang="de-CH" dirty="0"/>
              <a:t>Maximum </a:t>
            </a:r>
            <a:r>
              <a:rPr lang="de-CH" dirty="0" err="1"/>
              <a:t>assimilation</a:t>
            </a:r>
            <a:r>
              <a:rPr lang="de-CH" dirty="0"/>
              <a:t> at 2000 </a:t>
            </a:r>
            <a:r>
              <a:rPr lang="de-CH" dirty="0" err="1"/>
              <a:t>p.p.m</a:t>
            </a:r>
            <a:r>
              <a:rPr lang="de-CH" dirty="0"/>
              <a:t>. was not </a:t>
            </a:r>
            <a:r>
              <a:rPr lang="de-CH" dirty="0" err="1"/>
              <a:t>affected</a:t>
            </a:r>
            <a:endParaRPr lang="en-GB" dirty="0"/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64DF1A23-D699-49BC-B15C-1BDF7423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56" y="1690688"/>
            <a:ext cx="7107994" cy="39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F38A-3EE7-470F-98DC-FF4470023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Methods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1AB766-F532-4DFE-9E7D-28A4F9586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0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4FAFA-ADED-45E7-9372-180972B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Plasmide </a:t>
            </a:r>
            <a:r>
              <a:rPr lang="de-CH" dirty="0" err="1"/>
              <a:t>construction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4CCE4-568D-431F-9C41-6A2C7B93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Amplification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GLC and TSR </a:t>
            </a:r>
            <a:r>
              <a:rPr lang="de-CH" dirty="0" err="1"/>
              <a:t>through</a:t>
            </a:r>
            <a:r>
              <a:rPr lang="de-CH" dirty="0"/>
              <a:t> PCR</a:t>
            </a:r>
          </a:p>
          <a:p>
            <a:r>
              <a:rPr lang="de-CH" dirty="0" err="1"/>
              <a:t>Cloning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plant </a:t>
            </a:r>
            <a:r>
              <a:rPr lang="de-CH" dirty="0" err="1"/>
              <a:t>expression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6611CA-24F8-4BF9-B294-B15C0BC3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06" y="1291831"/>
            <a:ext cx="3636711" cy="31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2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7F9DD-897E-4A7D-8BE8-A7AD746A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Plant </a:t>
            </a:r>
            <a:r>
              <a:rPr lang="de-CH" dirty="0" err="1"/>
              <a:t>growth</a:t>
            </a:r>
            <a:r>
              <a:rPr lang="de-CH" dirty="0"/>
              <a:t> and </a:t>
            </a:r>
            <a:r>
              <a:rPr lang="de-CH" dirty="0" err="1"/>
              <a:t>transformation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99E11C-C343-4117-912C-B7582F48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Transformation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i="1" dirty="0"/>
              <a:t>A. </a:t>
            </a:r>
            <a:r>
              <a:rPr lang="de-CH" i="1" dirty="0" err="1"/>
              <a:t>thaliana</a:t>
            </a:r>
            <a:r>
              <a:rPr lang="de-CH" i="1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i="1" dirty="0" err="1"/>
              <a:t>Agrobacterium</a:t>
            </a:r>
            <a:r>
              <a:rPr lang="de-CH" i="1" dirty="0"/>
              <a:t> </a:t>
            </a:r>
            <a:r>
              <a:rPr lang="de-CH" i="1" dirty="0" err="1"/>
              <a:t>tumefaciens</a:t>
            </a:r>
            <a:r>
              <a:rPr lang="de-CH" i="1" dirty="0"/>
              <a:t>. </a:t>
            </a:r>
          </a:p>
          <a:p>
            <a:r>
              <a:rPr lang="de-CH" dirty="0"/>
              <a:t>Growth </a:t>
            </a:r>
            <a:r>
              <a:rPr lang="de-CH" dirty="0" err="1"/>
              <a:t>conditions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-Short </a:t>
            </a:r>
            <a:r>
              <a:rPr lang="de-CH" dirty="0" err="1"/>
              <a:t>day</a:t>
            </a:r>
            <a:r>
              <a:rPr lang="de-CH" dirty="0"/>
              <a:t> </a:t>
            </a:r>
            <a:r>
              <a:rPr lang="de-CH" dirty="0" err="1"/>
              <a:t>conditions</a:t>
            </a:r>
            <a:r>
              <a:rPr lang="de-CH" dirty="0"/>
              <a:t> (8h, 16h)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Temperature</a:t>
            </a:r>
            <a:r>
              <a:rPr lang="de-CH" dirty="0"/>
              <a:t>: 22°C</a:t>
            </a:r>
            <a:br>
              <a:rPr lang="de-CH" dirty="0"/>
            </a:br>
            <a:r>
              <a:rPr lang="de-CH" dirty="0"/>
              <a:t>-Light </a:t>
            </a:r>
            <a:r>
              <a:rPr lang="de-CH" dirty="0" err="1"/>
              <a:t>emission</a:t>
            </a:r>
            <a:r>
              <a:rPr lang="de-CH" dirty="0"/>
              <a:t>: 100 µ</a:t>
            </a:r>
            <a:r>
              <a:rPr lang="de-CH" dirty="0" err="1"/>
              <a:t>mol</a:t>
            </a:r>
            <a:r>
              <a:rPr lang="de-CH" dirty="0"/>
              <a:t>/m^-2*s^-1</a:t>
            </a:r>
          </a:p>
          <a:p>
            <a:r>
              <a:rPr lang="de-CH" dirty="0"/>
              <a:t>CO2 </a:t>
            </a:r>
            <a:r>
              <a:rPr lang="de-CH" dirty="0" err="1"/>
              <a:t>treatments</a:t>
            </a:r>
            <a:r>
              <a:rPr lang="de-CH" dirty="0"/>
              <a:t> 100 ppm and 2000 ppm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0365B0F-9892-45EA-8F17-096DBAED1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4" y="2241184"/>
            <a:ext cx="2819741" cy="23756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314DDA-6CE5-4333-B861-18D057DC3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4" y="1077567"/>
            <a:ext cx="326350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75F18-87EA-4BDC-B4D1-1547A32F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Chloroplast </a:t>
            </a:r>
            <a:r>
              <a:rPr lang="de-CH" dirty="0" err="1"/>
              <a:t>isolation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02B854-6279-402C-874A-B9780F0E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Isolation: 4 </a:t>
            </a:r>
            <a:r>
              <a:rPr lang="de-CH" dirty="0" err="1"/>
              <a:t>weeks</a:t>
            </a:r>
            <a:r>
              <a:rPr lang="de-CH" dirty="0"/>
              <a:t> </a:t>
            </a:r>
            <a:r>
              <a:rPr lang="de-CH" dirty="0" err="1"/>
              <a:t>old</a:t>
            </a:r>
            <a:r>
              <a:rPr lang="de-CH" dirty="0"/>
              <a:t> </a:t>
            </a:r>
            <a:r>
              <a:rPr lang="de-CH" i="1" dirty="0"/>
              <a:t>A. </a:t>
            </a:r>
            <a:r>
              <a:rPr lang="de-CH" i="1" dirty="0" err="1"/>
              <a:t>thaliana</a:t>
            </a:r>
            <a:r>
              <a:rPr lang="de-CH" i="1" dirty="0"/>
              <a:t> </a:t>
            </a:r>
            <a:r>
              <a:rPr lang="de-CH" dirty="0"/>
              <a:t>plants. </a:t>
            </a:r>
          </a:p>
          <a:p>
            <a:r>
              <a:rPr lang="de-CH" dirty="0" err="1"/>
              <a:t>Preparation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-Plant material: 5g </a:t>
            </a:r>
            <a:r>
              <a:rPr lang="de-CH" dirty="0" err="1"/>
              <a:t>leaf</a:t>
            </a:r>
            <a:br>
              <a:rPr lang="de-CH" dirty="0"/>
            </a:br>
            <a:r>
              <a:rPr lang="de-CH" dirty="0"/>
              <a:t>-50mL </a:t>
            </a:r>
            <a:r>
              <a:rPr lang="de-CH" dirty="0" err="1"/>
              <a:t>grinding</a:t>
            </a:r>
            <a:r>
              <a:rPr lang="de-CH" dirty="0"/>
              <a:t> </a:t>
            </a:r>
            <a:r>
              <a:rPr lang="de-CH" dirty="0" err="1"/>
              <a:t>buffer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Centrifugation</a:t>
            </a:r>
            <a:r>
              <a:rPr lang="de-CH" dirty="0"/>
              <a:t>: 1000g </a:t>
            </a:r>
            <a:r>
              <a:rPr lang="de-CH" dirty="0" err="1"/>
              <a:t>for</a:t>
            </a:r>
            <a:r>
              <a:rPr lang="de-CH" dirty="0"/>
              <a:t> 10min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Resuspension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Centrifugation</a:t>
            </a:r>
            <a:r>
              <a:rPr lang="de-CH" dirty="0"/>
              <a:t>: 500g </a:t>
            </a:r>
            <a:r>
              <a:rPr lang="de-CH" dirty="0" err="1"/>
              <a:t>for</a:t>
            </a:r>
            <a:r>
              <a:rPr lang="de-CH" dirty="0"/>
              <a:t> 5 min</a:t>
            </a:r>
            <a:br>
              <a:rPr lang="de-CH" dirty="0"/>
            </a:br>
            <a:r>
              <a:rPr lang="de-CH" dirty="0"/>
              <a:t>-</a:t>
            </a:r>
            <a:r>
              <a:rPr lang="de-CH" dirty="0" err="1"/>
              <a:t>Washed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41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730B6-E265-425A-9901-5380ABD6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CO2 </a:t>
            </a:r>
            <a:r>
              <a:rPr lang="de-CH" dirty="0" err="1"/>
              <a:t>release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labeled</a:t>
            </a:r>
            <a:r>
              <a:rPr lang="de-CH" dirty="0"/>
              <a:t> </a:t>
            </a:r>
            <a:r>
              <a:rPr lang="de-CH" dirty="0" err="1"/>
              <a:t>glycolate</a:t>
            </a:r>
            <a:r>
              <a:rPr lang="de-CH" dirty="0"/>
              <a:t> in </a:t>
            </a:r>
            <a:r>
              <a:rPr lang="de-CH" dirty="0" err="1"/>
              <a:t>chloroplast</a:t>
            </a:r>
            <a:r>
              <a:rPr lang="de-CH" dirty="0"/>
              <a:t> </a:t>
            </a:r>
            <a:r>
              <a:rPr lang="de-CH" dirty="0" err="1"/>
              <a:t>extracts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39C2-2BC2-4FFE-ADFE-F23F643F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Mix </a:t>
            </a:r>
            <a:r>
              <a:rPr lang="de-CH" dirty="0" err="1"/>
              <a:t>of</a:t>
            </a:r>
            <a:r>
              <a:rPr lang="de-CH" dirty="0"/>
              <a:t> 1µCi [1,2-14C] and 50 µg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chloroplast</a:t>
            </a:r>
            <a:r>
              <a:rPr lang="de-CH" dirty="0"/>
              <a:t> </a:t>
            </a:r>
            <a:r>
              <a:rPr lang="de-CH" dirty="0" err="1"/>
              <a:t>protein</a:t>
            </a:r>
            <a:endParaRPr lang="de-CH" dirty="0"/>
          </a:p>
          <a:p>
            <a:r>
              <a:rPr lang="de-CH" dirty="0"/>
              <a:t>Absorption </a:t>
            </a:r>
            <a:r>
              <a:rPr lang="de-CH" dirty="0" err="1"/>
              <a:t>of</a:t>
            </a:r>
            <a:r>
              <a:rPr lang="de-CH" dirty="0"/>
              <a:t> CO2</a:t>
            </a:r>
            <a:br>
              <a:rPr lang="de-CH" dirty="0"/>
            </a:br>
            <a:r>
              <a:rPr lang="de-CH" dirty="0"/>
              <a:t>- 0.5mL </a:t>
            </a:r>
            <a:r>
              <a:rPr lang="de-CH" dirty="0" err="1"/>
              <a:t>tube</a:t>
            </a:r>
            <a:r>
              <a:rPr lang="de-CH" dirty="0"/>
              <a:t>, </a:t>
            </a:r>
            <a:r>
              <a:rPr lang="de-CH" dirty="0" err="1"/>
              <a:t>containing</a:t>
            </a:r>
            <a:r>
              <a:rPr lang="de-CH" dirty="0"/>
              <a:t> 0.5M </a:t>
            </a:r>
            <a:r>
              <a:rPr lang="de-CH" dirty="0" err="1"/>
              <a:t>NaOH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22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EEE53-8379-4A13-A2E6-5BB8232C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Determination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metabolites</a:t>
            </a:r>
            <a:r>
              <a:rPr lang="de-CH" dirty="0"/>
              <a:t> and </a:t>
            </a:r>
            <a:r>
              <a:rPr lang="de-CH" dirty="0" err="1"/>
              <a:t>chlorophyll</a:t>
            </a:r>
            <a:r>
              <a:rPr lang="de-CH" dirty="0"/>
              <a:t> </a:t>
            </a:r>
            <a:r>
              <a:rPr lang="de-CH" dirty="0" err="1"/>
              <a:t>contents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62EEC-AF45-4E48-BA16-E41CE848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Preparation</a:t>
            </a:r>
            <a:r>
              <a:rPr lang="de-CH" dirty="0"/>
              <a:t>: </a:t>
            </a:r>
            <a:r>
              <a:rPr lang="de-CH" dirty="0" err="1"/>
              <a:t>Freezing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after 4h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illumination</a:t>
            </a:r>
            <a:endParaRPr lang="de-CH" dirty="0"/>
          </a:p>
          <a:p>
            <a:r>
              <a:rPr lang="de-CH" dirty="0" err="1"/>
              <a:t>Extraction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sugars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boiling</a:t>
            </a:r>
            <a:r>
              <a:rPr lang="de-CH" dirty="0"/>
              <a:t> </a:t>
            </a:r>
            <a:r>
              <a:rPr lang="de-CH" dirty="0" err="1"/>
              <a:t>ethanol</a:t>
            </a:r>
            <a:endParaRPr lang="de-CH" dirty="0"/>
          </a:p>
          <a:p>
            <a:r>
              <a:rPr lang="de-CH" dirty="0" err="1"/>
              <a:t>Starch</a:t>
            </a:r>
            <a:r>
              <a:rPr lang="de-CH" dirty="0"/>
              <a:t> </a:t>
            </a:r>
            <a:r>
              <a:rPr lang="de-CH" dirty="0" err="1"/>
              <a:t>determination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- </a:t>
            </a:r>
            <a:r>
              <a:rPr lang="de-CH" dirty="0" err="1"/>
              <a:t>Enzymatic</a:t>
            </a:r>
            <a:r>
              <a:rPr lang="de-CH" dirty="0"/>
              <a:t> </a:t>
            </a:r>
            <a:r>
              <a:rPr lang="de-CH" dirty="0" err="1"/>
              <a:t>hyrolization</a:t>
            </a:r>
            <a:endParaRPr lang="de-CH" dirty="0"/>
          </a:p>
          <a:p>
            <a:r>
              <a:rPr lang="de-CH" dirty="0"/>
              <a:t>AA </a:t>
            </a:r>
            <a:r>
              <a:rPr lang="de-CH" dirty="0" err="1"/>
              <a:t>determination</a:t>
            </a:r>
            <a:r>
              <a:rPr lang="de-CH" dirty="0"/>
              <a:t>: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Glycine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Serine</a:t>
            </a:r>
            <a:br>
              <a:rPr lang="de-CH" dirty="0"/>
            </a:br>
            <a:r>
              <a:rPr lang="de-CH" dirty="0"/>
              <a:t>- Whole </a:t>
            </a:r>
            <a:r>
              <a:rPr lang="de-CH" dirty="0" err="1"/>
              <a:t>leafs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harvested</a:t>
            </a:r>
            <a:br>
              <a:rPr lang="de-CH" dirty="0"/>
            </a:br>
            <a:r>
              <a:rPr lang="de-CH" dirty="0"/>
              <a:t>-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AA was </a:t>
            </a:r>
            <a:r>
              <a:rPr lang="de-CH" dirty="0" err="1"/>
              <a:t>determined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gas </a:t>
            </a:r>
            <a:br>
              <a:rPr lang="de-CH" dirty="0"/>
            </a:br>
            <a:r>
              <a:rPr lang="de-CH" dirty="0" err="1"/>
              <a:t>chromatographie</a:t>
            </a:r>
            <a:r>
              <a:rPr lang="de-CH" dirty="0"/>
              <a:t> and MS.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23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9C10-A3F1-466E-A3D2-81E41BA1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8B38C-B483-4FEB-9F97-04217B3A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important crops are C</a:t>
            </a:r>
            <a:r>
              <a:rPr lang="en-GB" baseline="-25000" dirty="0"/>
              <a:t>3</a:t>
            </a:r>
            <a:r>
              <a:rPr lang="en-GB" dirty="0"/>
              <a:t> plants</a:t>
            </a:r>
          </a:p>
          <a:p>
            <a:endParaRPr lang="en-GB" dirty="0"/>
          </a:p>
          <a:p>
            <a:r>
              <a:rPr lang="en-GB" dirty="0"/>
              <a:t>CO</a:t>
            </a:r>
            <a:r>
              <a:rPr lang="en-GB" baseline="-25000" dirty="0"/>
              <a:t>2</a:t>
            </a:r>
            <a:r>
              <a:rPr lang="de-CH" baseline="-25000" dirty="0"/>
              <a:t> </a:t>
            </a:r>
            <a:r>
              <a:rPr lang="en-GB" dirty="0"/>
              <a:t>fixation catalysed by rubisco*</a:t>
            </a:r>
          </a:p>
          <a:p>
            <a:endParaRPr lang="en-GB" dirty="0"/>
          </a:p>
          <a:p>
            <a:r>
              <a:rPr lang="en-GB" dirty="0"/>
              <a:t>Rubisco is particularly inefficient</a:t>
            </a:r>
          </a:p>
          <a:p>
            <a:endParaRPr lang="en-GB" dirty="0"/>
          </a:p>
          <a:p>
            <a:endParaRPr lang="de-CH" dirty="0"/>
          </a:p>
          <a:p>
            <a:endParaRPr lang="de-CH" dirty="0"/>
          </a:p>
          <a:p>
            <a:endParaRPr lang="en-GB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75063E-F373-4A40-862C-383BC66095D7}"/>
              </a:ext>
            </a:extLst>
          </p:cNvPr>
          <p:cNvSpPr txBox="1"/>
          <p:nvPr/>
        </p:nvSpPr>
        <p:spPr>
          <a:xfrm>
            <a:off x="1" y="64126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							*ribulose-1,5-bisphosphate </a:t>
            </a:r>
            <a:r>
              <a:rPr lang="de-CH" dirty="0" err="1"/>
              <a:t>carboxylase</a:t>
            </a:r>
            <a:r>
              <a:rPr lang="de-CH" dirty="0"/>
              <a:t>/ </a:t>
            </a:r>
            <a:r>
              <a:rPr lang="de-CH" dirty="0" err="1"/>
              <a:t>oxygenase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978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102A0-7FC5-4565-9B5C-1E77A475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Statistical </a:t>
            </a:r>
            <a:r>
              <a:rPr lang="de-CH" dirty="0" err="1"/>
              <a:t>analysis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2A6F3-E01E-45D9-8692-33EEC015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Significance</a:t>
            </a:r>
            <a:r>
              <a:rPr lang="de-CH" dirty="0"/>
              <a:t> </a:t>
            </a:r>
            <a:r>
              <a:rPr lang="de-CH" dirty="0" err="1"/>
              <a:t>determination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Student’s</a:t>
            </a:r>
            <a:r>
              <a:rPr lang="de-CH" dirty="0">
                <a:sym typeface="Wingdings" panose="05000000000000000000" pitchFamily="2" charset="2"/>
              </a:rPr>
              <a:t> t-test</a:t>
            </a:r>
          </a:p>
          <a:p>
            <a:r>
              <a:rPr lang="de-CH" dirty="0">
                <a:sym typeface="Wingdings" panose="05000000000000000000" pitchFamily="2" charset="2"/>
              </a:rPr>
              <a:t>Tool: Excel (Microsoft)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78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72B4F-FE56-4D9A-947C-FE33C625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 (</a:t>
            </a:r>
            <a:r>
              <a:rPr lang="de-CH" dirty="0" err="1"/>
              <a:t>Rubisco</a:t>
            </a:r>
            <a:r>
              <a:rPr lang="de-CH" dirty="0"/>
              <a:t>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D55-A622-4F04-BF6E-483A6934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CO2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fixated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Rubisco</a:t>
            </a:r>
            <a:endParaRPr lang="de-CH" dirty="0"/>
          </a:p>
          <a:p>
            <a:r>
              <a:rPr lang="de-CH" dirty="0" err="1"/>
              <a:t>Rubisco</a:t>
            </a:r>
            <a:r>
              <a:rPr lang="de-CH" dirty="0"/>
              <a:t> </a:t>
            </a:r>
            <a:r>
              <a:rPr lang="de-CH" dirty="0" err="1"/>
              <a:t>catalyzes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oxygenation</a:t>
            </a:r>
            <a:r>
              <a:rPr lang="de-CH" dirty="0"/>
              <a:t> and </a:t>
            </a:r>
            <a:r>
              <a:rPr lang="de-CH" dirty="0" err="1"/>
              <a:t>carboxylation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ribulose-1,5-bisphosphate </a:t>
            </a:r>
          </a:p>
          <a:p>
            <a:pPr lvl="1"/>
            <a:r>
              <a:rPr lang="de-CH" dirty="0" err="1"/>
              <a:t>Carboxylation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2 </a:t>
            </a:r>
            <a:r>
              <a:rPr lang="en-US" dirty="0">
                <a:sym typeface="Wingdings" panose="05000000000000000000" pitchFamily="2" charset="2"/>
              </a:rPr>
              <a:t>phosphoglycerate  </a:t>
            </a:r>
            <a:r>
              <a:rPr lang="en-US" dirty="0" err="1">
                <a:sym typeface="Wingdings" panose="05000000000000000000" pitchFamily="2" charset="2"/>
              </a:rPr>
              <a:t>calvin</a:t>
            </a:r>
            <a:r>
              <a:rPr lang="en-US" dirty="0">
                <a:sym typeface="Wingdings" panose="05000000000000000000" pitchFamily="2" charset="2"/>
              </a:rPr>
              <a:t> cycle (photosynthesis)</a:t>
            </a:r>
            <a:endParaRPr lang="de-CH" dirty="0"/>
          </a:p>
          <a:p>
            <a:pPr lvl="1"/>
            <a:r>
              <a:rPr lang="de-CH" dirty="0" err="1"/>
              <a:t>Oxygenation</a:t>
            </a:r>
            <a:r>
              <a:rPr lang="de-CH" dirty="0"/>
              <a:t>  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phosphoglycerate and </a:t>
            </a:r>
            <a:r>
              <a:rPr lang="en-US" dirty="0" err="1">
                <a:sym typeface="Wingdings" panose="05000000000000000000" pitchFamily="2" charset="2"/>
              </a:rPr>
              <a:t>phosphoglycolate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phosphoglycolate</a:t>
            </a:r>
            <a:r>
              <a:rPr lang="en-US" dirty="0">
                <a:sym typeface="Wingdings" panose="05000000000000000000" pitchFamily="2" charset="2"/>
              </a:rPr>
              <a:t> recycled through photorespiration</a:t>
            </a:r>
            <a:endParaRPr lang="de-CH" dirty="0"/>
          </a:p>
          <a:p>
            <a:r>
              <a:rPr lang="en-US" dirty="0"/>
              <a:t>balance between both activities depends on O</a:t>
            </a:r>
            <a:r>
              <a:rPr lang="en-US" baseline="-25000" dirty="0"/>
              <a:t>2</a:t>
            </a:r>
            <a:r>
              <a:rPr lang="en-US" dirty="0"/>
              <a:t>/CO</a:t>
            </a:r>
            <a:r>
              <a:rPr lang="en-US" baseline="-25000" dirty="0"/>
              <a:t>2</a:t>
            </a:r>
            <a:r>
              <a:rPr lang="de-CH" baseline="-25000" dirty="0"/>
              <a:t> </a:t>
            </a:r>
            <a:r>
              <a:rPr lang="en-US" dirty="0"/>
              <a:t>ratio in leaves</a:t>
            </a:r>
          </a:p>
          <a:p>
            <a:endParaRPr lang="en-US" dirty="0"/>
          </a:p>
          <a:p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537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E5EE9-B2F6-4AD7-93EC-FD72F21D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 (</a:t>
            </a:r>
            <a:r>
              <a:rPr lang="de-CH" dirty="0" err="1"/>
              <a:t>Photorespiration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FF862-88DF-427B-9329-B6DACA8C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Negative </a:t>
            </a:r>
            <a:r>
              <a:rPr lang="de-CH" dirty="0" err="1"/>
              <a:t>impact</a:t>
            </a:r>
            <a:r>
              <a:rPr lang="de-CH" dirty="0"/>
              <a:t> on plant </a:t>
            </a:r>
            <a:r>
              <a:rPr lang="de-CH" dirty="0" err="1"/>
              <a:t>growth</a:t>
            </a:r>
            <a:endParaRPr lang="de-CH" dirty="0"/>
          </a:p>
          <a:p>
            <a:r>
              <a:rPr lang="de-CH" dirty="0" err="1"/>
              <a:t>Recovery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carbon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phosphoglycolate</a:t>
            </a:r>
            <a:endParaRPr lang="de-CH" dirty="0"/>
          </a:p>
          <a:p>
            <a:r>
              <a:rPr lang="de-CH" dirty="0" err="1"/>
              <a:t>Removal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inhibitors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photosynthesis</a:t>
            </a:r>
            <a:endParaRPr lang="de-CH" dirty="0"/>
          </a:p>
          <a:p>
            <a:r>
              <a:rPr lang="de-CH" dirty="0" err="1"/>
              <a:t>Photorespiration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grow</a:t>
            </a:r>
            <a:r>
              <a:rPr lang="de-CH" dirty="0"/>
              <a:t> at ambient CO2 </a:t>
            </a:r>
            <a:r>
              <a:rPr lang="de-CH" dirty="0" err="1"/>
              <a:t>concentration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623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9C59A-5487-4E66-9462-228AE02A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Summary(Methods)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AF356-E179-489C-BAA4-44848DF01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2896" y="1690688"/>
            <a:ext cx="5181600" cy="4351338"/>
          </a:xfrm>
        </p:spPr>
        <p:txBody>
          <a:bodyPr/>
          <a:lstStyle/>
          <a:p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pathway</a:t>
            </a:r>
            <a:r>
              <a:rPr lang="de-CH" dirty="0"/>
              <a:t> </a:t>
            </a:r>
            <a:r>
              <a:rPr lang="de-CH" dirty="0" err="1"/>
              <a:t>requires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plasmid</a:t>
            </a:r>
            <a:endParaRPr lang="de-CH" dirty="0"/>
          </a:p>
          <a:p>
            <a:pPr lvl="1"/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encodes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GDH </a:t>
            </a:r>
            <a:r>
              <a:rPr lang="de-CH" dirty="0" err="1"/>
              <a:t>subunits</a:t>
            </a:r>
            <a:r>
              <a:rPr lang="de-CH" dirty="0"/>
              <a:t> D and E </a:t>
            </a:r>
          </a:p>
          <a:p>
            <a:pPr lvl="1"/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encodes</a:t>
            </a:r>
            <a:r>
              <a:rPr lang="de-CH" dirty="0"/>
              <a:t> </a:t>
            </a:r>
            <a:r>
              <a:rPr lang="de-CH" dirty="0" err="1"/>
              <a:t>subunit</a:t>
            </a:r>
            <a:r>
              <a:rPr lang="de-CH" dirty="0"/>
              <a:t> F </a:t>
            </a:r>
            <a:r>
              <a:rPr lang="de-CH" dirty="0" err="1"/>
              <a:t>of</a:t>
            </a:r>
            <a:r>
              <a:rPr lang="de-CH" dirty="0"/>
              <a:t> GDH </a:t>
            </a:r>
          </a:p>
          <a:p>
            <a:pPr lvl="1"/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encodes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GCL and TSR 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Experiments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conducted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3 </a:t>
            </a:r>
            <a:r>
              <a:rPr lang="de-CH" dirty="0" err="1"/>
              <a:t>kinds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plants</a:t>
            </a:r>
            <a:r>
              <a:rPr lang="de-CH" dirty="0"/>
              <a:t>. WT-, DEF- and GT-DEF-</a:t>
            </a:r>
            <a:r>
              <a:rPr lang="de-CH" dirty="0" err="1"/>
              <a:t>plants</a:t>
            </a:r>
            <a:r>
              <a:rPr lang="de-CH" dirty="0"/>
              <a:t>.</a:t>
            </a:r>
          </a:p>
          <a:p>
            <a:pPr lvl="1"/>
            <a:endParaRPr lang="de-CH" dirty="0"/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A1A7FE8F-2151-45A0-A389-A149B28B6F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1690688"/>
            <a:ext cx="5181600" cy="39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935FD-CCDD-470F-9D6E-016B8372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 (Bypass)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DECD504-E3EE-496E-8DDA-A9EFD25C71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43341"/>
            <a:ext cx="5181600" cy="391590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2CF99A-7731-4C6B-9B71-7224B65AD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CH" sz="2400" dirty="0" err="1"/>
              <a:t>Reduction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photorespiratory</a:t>
            </a:r>
            <a:r>
              <a:rPr lang="de-CH" sz="2400" dirty="0"/>
              <a:t> </a:t>
            </a:r>
            <a:r>
              <a:rPr lang="de-CH" sz="2400" dirty="0" err="1"/>
              <a:t>losses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this</a:t>
            </a:r>
            <a:r>
              <a:rPr lang="de-CH" sz="2400" dirty="0"/>
              <a:t> </a:t>
            </a:r>
            <a:r>
              <a:rPr lang="de-CH" sz="2400" dirty="0" err="1"/>
              <a:t>catabolic</a:t>
            </a:r>
            <a:r>
              <a:rPr lang="de-CH" sz="2400" dirty="0"/>
              <a:t> </a:t>
            </a:r>
            <a:r>
              <a:rPr lang="de-CH" sz="2400" dirty="0" err="1"/>
              <a:t>pathway</a:t>
            </a:r>
            <a:endParaRPr lang="de-CH" sz="2400" dirty="0"/>
          </a:p>
          <a:p>
            <a:r>
              <a:rPr lang="de-CH" sz="2400" dirty="0"/>
              <a:t>Gly/</a:t>
            </a:r>
            <a:r>
              <a:rPr lang="de-CH" sz="2400" dirty="0" err="1"/>
              <a:t>Ser</a:t>
            </a:r>
            <a:r>
              <a:rPr lang="de-CH" sz="2400" dirty="0"/>
              <a:t> </a:t>
            </a:r>
            <a:r>
              <a:rPr lang="de-CH" sz="2400" dirty="0" err="1"/>
              <a:t>ratio</a:t>
            </a:r>
            <a:endParaRPr lang="de-CH" sz="2400" dirty="0"/>
          </a:p>
          <a:p>
            <a:pPr lvl="1"/>
            <a:r>
              <a:rPr lang="de-CH" sz="2000" dirty="0" err="1"/>
              <a:t>Increased</a:t>
            </a:r>
            <a:r>
              <a:rPr lang="de-CH" sz="2000" dirty="0"/>
              <a:t> </a:t>
            </a:r>
            <a:r>
              <a:rPr lang="de-CH" sz="2000" dirty="0" err="1"/>
              <a:t>by</a:t>
            </a:r>
            <a:r>
              <a:rPr lang="de-CH" sz="2000" dirty="0"/>
              <a:t> a </a:t>
            </a:r>
            <a:r>
              <a:rPr lang="de-CH" sz="2000" dirty="0" err="1"/>
              <a:t>factor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10 </a:t>
            </a:r>
            <a:r>
              <a:rPr lang="de-CH" sz="2000" dirty="0" err="1"/>
              <a:t>for</a:t>
            </a:r>
            <a:r>
              <a:rPr lang="de-CH" sz="2000" dirty="0"/>
              <a:t> WT</a:t>
            </a:r>
            <a:endParaRPr lang="de-CH" sz="2400" dirty="0"/>
          </a:p>
          <a:p>
            <a:r>
              <a:rPr lang="de-CH" sz="2400" dirty="0"/>
              <a:t>PIB </a:t>
            </a:r>
            <a:r>
              <a:rPr lang="de-CH" sz="2400" dirty="0" err="1"/>
              <a:t>as</a:t>
            </a:r>
            <a:r>
              <a:rPr lang="de-CH" sz="2400" dirty="0"/>
              <a:t> </a:t>
            </a:r>
            <a:r>
              <a:rPr lang="de-CH" sz="2400" dirty="0" err="1"/>
              <a:t>indicator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CO2 </a:t>
            </a:r>
            <a:r>
              <a:rPr lang="de-CH" sz="2400" dirty="0" err="1"/>
              <a:t>release</a:t>
            </a:r>
            <a:endParaRPr lang="de-CH" sz="2400" dirty="0"/>
          </a:p>
          <a:p>
            <a:pPr lvl="1"/>
            <a:r>
              <a:rPr lang="de-CH" sz="2000" dirty="0"/>
              <a:t>~30% </a:t>
            </a:r>
            <a:r>
              <a:rPr lang="de-CH" sz="2000" dirty="0" err="1"/>
              <a:t>compared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wild type</a:t>
            </a:r>
          </a:p>
          <a:p>
            <a:r>
              <a:rPr lang="de-CH" sz="2400" dirty="0"/>
              <a:t>Enhanced CO2 </a:t>
            </a:r>
            <a:r>
              <a:rPr lang="de-CH" sz="2400" dirty="0" err="1"/>
              <a:t>release</a:t>
            </a:r>
            <a:r>
              <a:rPr lang="de-CH" sz="2400" dirty="0"/>
              <a:t> </a:t>
            </a:r>
            <a:r>
              <a:rPr lang="de-CH" sz="2400" dirty="0" err="1"/>
              <a:t>from</a:t>
            </a:r>
            <a:r>
              <a:rPr lang="de-CH" sz="2400" dirty="0"/>
              <a:t> </a:t>
            </a:r>
            <a:r>
              <a:rPr lang="de-CH" sz="2400" dirty="0" err="1"/>
              <a:t>glycolate</a:t>
            </a:r>
            <a:r>
              <a:rPr lang="de-CH" sz="2400" dirty="0"/>
              <a:t> in </a:t>
            </a:r>
            <a:r>
              <a:rPr lang="de-CH" sz="2400" dirty="0" err="1"/>
              <a:t>chloroplast</a:t>
            </a:r>
            <a:r>
              <a:rPr lang="de-CH" sz="2400" dirty="0"/>
              <a:t> </a:t>
            </a:r>
            <a:r>
              <a:rPr lang="de-CH" sz="2400" dirty="0" err="1"/>
              <a:t>extracts</a:t>
            </a:r>
            <a:endParaRPr lang="de-CH" sz="2400" dirty="0"/>
          </a:p>
          <a:p>
            <a:r>
              <a:rPr lang="de-CH" sz="2400" dirty="0" err="1"/>
              <a:t>Improved</a:t>
            </a:r>
            <a:r>
              <a:rPr lang="de-CH" sz="2400" dirty="0"/>
              <a:t> </a:t>
            </a:r>
            <a:r>
              <a:rPr lang="de-CH" sz="2400" dirty="0" err="1"/>
              <a:t>photosynthetic</a:t>
            </a:r>
            <a:r>
              <a:rPr lang="de-CH" sz="2400" dirty="0"/>
              <a:t> </a:t>
            </a:r>
            <a:r>
              <a:rPr lang="de-CH" sz="2400" dirty="0" err="1"/>
              <a:t>performance</a:t>
            </a:r>
            <a:r>
              <a:rPr lang="de-CH" sz="2400" dirty="0"/>
              <a:t> </a:t>
            </a:r>
          </a:p>
          <a:p>
            <a:r>
              <a:rPr lang="de-CH" sz="2400" dirty="0"/>
              <a:t>More </a:t>
            </a:r>
            <a:r>
              <a:rPr lang="de-CH" sz="2400" dirty="0" err="1"/>
              <a:t>biomass</a:t>
            </a:r>
            <a:r>
              <a:rPr lang="de-CH" sz="2400" dirty="0"/>
              <a:t> </a:t>
            </a:r>
            <a:r>
              <a:rPr lang="de-CH" sz="2400" dirty="0" err="1"/>
              <a:t>production</a:t>
            </a:r>
            <a:r>
              <a:rPr lang="de-CH" sz="2400" dirty="0"/>
              <a:t> in DEF and GT-DEF </a:t>
            </a:r>
            <a:r>
              <a:rPr lang="de-CH" sz="2400" dirty="0" err="1"/>
              <a:t>plants</a:t>
            </a:r>
            <a:endParaRPr lang="de-CH" sz="1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44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D53D5-5CDD-4860-B82A-2DBC50AC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baseline="-25000" dirty="0"/>
              <a:t>3</a:t>
            </a:r>
            <a:r>
              <a:rPr lang="en-GB" dirty="0"/>
              <a:t> plants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D1862-A899-4845-A411-A4071DD9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Similarity: same metabolic pathway for carbon fixation in photosynthesis</a:t>
            </a:r>
          </a:p>
          <a:p>
            <a:endParaRPr lang="en-US" dirty="0"/>
          </a:p>
          <a:p>
            <a:r>
              <a:rPr lang="en-US" dirty="0"/>
              <a:t>Examples: </a:t>
            </a:r>
            <a:r>
              <a:rPr lang="de-CH" dirty="0" err="1"/>
              <a:t>rice</a:t>
            </a:r>
            <a:r>
              <a:rPr lang="de-CH" dirty="0"/>
              <a:t> , </a:t>
            </a:r>
            <a:r>
              <a:rPr lang="de-CH" dirty="0" err="1"/>
              <a:t>wheat</a:t>
            </a:r>
            <a:r>
              <a:rPr lang="de-CH" dirty="0"/>
              <a:t> ,  </a:t>
            </a:r>
            <a:r>
              <a:rPr lang="de-CH" dirty="0" err="1"/>
              <a:t>barley</a:t>
            </a:r>
            <a:r>
              <a:rPr lang="de-CH" dirty="0"/>
              <a:t> , </a:t>
            </a:r>
            <a:r>
              <a:rPr lang="de-CH" dirty="0" err="1"/>
              <a:t>soybean</a:t>
            </a:r>
            <a:r>
              <a:rPr lang="de-CH" dirty="0"/>
              <a:t>,                                     </a:t>
            </a:r>
            <a:r>
              <a:rPr lang="de-CH" dirty="0" err="1"/>
              <a:t>peanut</a:t>
            </a:r>
            <a:r>
              <a:rPr lang="de-CH" dirty="0"/>
              <a:t>, </a:t>
            </a:r>
            <a:r>
              <a:rPr lang="de-CH" dirty="0" err="1"/>
              <a:t>cotton</a:t>
            </a:r>
            <a:r>
              <a:rPr lang="de-CH" dirty="0"/>
              <a:t>, </a:t>
            </a:r>
            <a:r>
              <a:rPr lang="de-CH" dirty="0" err="1"/>
              <a:t>tobacco</a:t>
            </a:r>
            <a:r>
              <a:rPr lang="de-CH" dirty="0"/>
              <a:t>, </a:t>
            </a:r>
            <a:r>
              <a:rPr lang="de-CH" dirty="0" err="1"/>
              <a:t>spinach</a:t>
            </a:r>
            <a:r>
              <a:rPr lang="de-CH" dirty="0"/>
              <a:t>, </a:t>
            </a:r>
            <a:r>
              <a:rPr lang="de-CH" dirty="0" err="1"/>
              <a:t>potato</a:t>
            </a:r>
            <a:endParaRPr lang="en-US" dirty="0"/>
          </a:p>
          <a:p>
            <a:endParaRPr lang="de-CH" dirty="0"/>
          </a:p>
        </p:txBody>
      </p:sp>
      <p:pic>
        <p:nvPicPr>
          <p:cNvPr id="1028" name="Picture 4" descr="https://fastly.kastatic.org/ka-perseus-images/1941e91ec5383eb9dfa328fb804d66404095e746.png">
            <a:extLst>
              <a:ext uri="{FF2B5EF4-FFF2-40B4-BE49-F238E27FC236}">
                <a16:creationId xmlns:a16="http://schemas.microsoft.com/office/drawing/2014/main" id="{FAEC06F4-CE52-473D-B662-F9256BDD0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8" r="31579"/>
          <a:stretch/>
        </p:blipFill>
        <p:spPr bwMode="auto">
          <a:xfrm>
            <a:off x="9554308" y="318269"/>
            <a:ext cx="2297723" cy="30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C4CCE6E-EC4D-431B-AD3B-240648484E31}"/>
              </a:ext>
            </a:extLst>
          </p:cNvPr>
          <p:cNvSpPr txBox="1"/>
          <p:nvPr/>
        </p:nvSpPr>
        <p:spPr>
          <a:xfrm>
            <a:off x="9777045" y="3429000"/>
            <a:ext cx="22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https://www.khanacademy.org/science/biology/photosynthesis-in-plants/photorespiration--c3-c4-cam-plants/a/c3-c4-and-cam-plants-agriculture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7229A4-F536-4074-9421-90AFA85715AF}"/>
              </a:ext>
            </a:extLst>
          </p:cNvPr>
          <p:cNvSpPr txBox="1"/>
          <p:nvPr/>
        </p:nvSpPr>
        <p:spPr>
          <a:xfrm>
            <a:off x="838200" y="6492875"/>
            <a:ext cx="5070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Source: http://www.cropsreview.com/c3-plants.html</a:t>
            </a:r>
          </a:p>
        </p:txBody>
      </p:sp>
    </p:spTree>
    <p:extLst>
      <p:ext uri="{BB962C8B-B14F-4D97-AF65-F5344CB8AC3E}">
        <p14:creationId xmlns:p14="http://schemas.microsoft.com/office/powerpoint/2010/main" val="42799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18.servimg.com/u/f18/17/30/76/23/yuiyui13.png">
            <a:extLst>
              <a:ext uri="{FF2B5EF4-FFF2-40B4-BE49-F238E27FC236}">
                <a16:creationId xmlns:a16="http://schemas.microsoft.com/office/drawing/2014/main" id="{E6AEDD7C-9241-4B41-8D0A-868A9A22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2" y="176579"/>
            <a:ext cx="5029199" cy="258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D77556-B21B-47D9-B677-9A786F68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Rubisco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46B70-02BD-4123-9B7F-D0362D3C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catalyze two reactions: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carboxylation of ribulose-1,5-bisphosphate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product: two phosphoglycerate ( Calvin cycle)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oxygenation of ribulose-1,5-bisphosphate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product: phosphoglycerate and </a:t>
            </a:r>
            <a:r>
              <a:rPr lang="en-US" dirty="0" err="1">
                <a:sym typeface="Wingdings" panose="05000000000000000000" pitchFamily="2" charset="2"/>
              </a:rPr>
              <a:t>phosphoglycolate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Balance between both activities depends on O</a:t>
            </a:r>
            <a:r>
              <a:rPr lang="en-US" baseline="-25000" dirty="0"/>
              <a:t>2</a:t>
            </a:r>
            <a:r>
              <a:rPr lang="en-US" dirty="0"/>
              <a:t>/CO</a:t>
            </a:r>
            <a:r>
              <a:rPr lang="en-US" baseline="-25000" dirty="0"/>
              <a:t>2</a:t>
            </a:r>
            <a:r>
              <a:rPr lang="de-CH" baseline="-25000" dirty="0"/>
              <a:t> </a:t>
            </a:r>
            <a:r>
              <a:rPr lang="en-US" dirty="0"/>
              <a:t>ratio in leaves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70151A7-ABE5-4F42-8A56-7C6CD0D7FD75}"/>
              </a:ext>
            </a:extLst>
          </p:cNvPr>
          <p:cNvSpPr txBox="1"/>
          <p:nvPr/>
        </p:nvSpPr>
        <p:spPr>
          <a:xfrm>
            <a:off x="9319846" y="2725615"/>
            <a:ext cx="3036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http://i18.servimg.com/u/f18/17/30/76/23/yuiyui13.png</a:t>
            </a:r>
          </a:p>
        </p:txBody>
      </p:sp>
    </p:spTree>
    <p:extLst>
      <p:ext uri="{BB962C8B-B14F-4D97-AF65-F5344CB8AC3E}">
        <p14:creationId xmlns:p14="http://schemas.microsoft.com/office/powerpoint/2010/main" val="225070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84D33-DE78-4A4A-8FDA-B9A2BF2E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Phosphoglycolate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36E82-AF1D-4CB5-B523-3C526250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6646" cy="4351338"/>
          </a:xfrm>
        </p:spPr>
        <p:txBody>
          <a:bodyPr/>
          <a:lstStyle/>
          <a:p>
            <a:r>
              <a:rPr lang="en-US" dirty="0"/>
              <a:t>Recycled into phosphoglycerate by photorespiration</a:t>
            </a:r>
          </a:p>
          <a:p>
            <a:endParaRPr lang="en-US" dirty="0"/>
          </a:p>
          <a:p>
            <a:r>
              <a:rPr lang="en-US" dirty="0"/>
              <a:t>Ammonia is also lost in the reaction                                                      and needs to be </a:t>
            </a:r>
            <a:r>
              <a:rPr lang="en-GB" dirty="0" err="1"/>
              <a:t>refixed</a:t>
            </a:r>
            <a:r>
              <a:rPr lang="en-GB" dirty="0"/>
              <a:t> </a:t>
            </a:r>
            <a:r>
              <a:rPr lang="en-US" dirty="0"/>
              <a:t>under                                                           energy consumption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pic>
        <p:nvPicPr>
          <p:cNvPr id="2054" name="Picture 6" descr="Bildergebnis für recycling Phosphoglycolate">
            <a:extLst>
              <a:ext uri="{FF2B5EF4-FFF2-40B4-BE49-F238E27FC236}">
                <a16:creationId xmlns:a16="http://schemas.microsoft.com/office/drawing/2014/main" id="{8FE46AFE-0377-48BC-8BDE-10A232ED2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37" y="3293452"/>
            <a:ext cx="5144378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4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3738B-6FD6-42F8-AEF3-501F40BD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opportunities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11591-0DDE-49BF-8AE5-4DCAD42E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Doubling of </a:t>
            </a:r>
            <a:r>
              <a:rPr lang="en-GB" dirty="0"/>
              <a:t>CO</a:t>
            </a:r>
            <a:r>
              <a:rPr lang="en-GB" baseline="-25000" dirty="0"/>
              <a:t>2</a:t>
            </a:r>
            <a:r>
              <a:rPr lang="de-CH" dirty="0"/>
              <a:t> </a:t>
            </a:r>
            <a:r>
              <a:rPr lang="en-US" dirty="0"/>
              <a:t>concentration (in glasshouse environment)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increasing performance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not possible in the field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Photorespiratory bypass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effects studied in this paper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7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B8792-4BD1-4F5C-8428-ADFC8045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Photorespiratory bypass</a:t>
            </a:r>
            <a:br>
              <a:rPr lang="en-US" dirty="0">
                <a:sym typeface="Wingdings" panose="05000000000000000000" pitchFamily="2" charset="2"/>
              </a:rPr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D776A-1ED3-4ECF-AFE9-C3884340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3" y="1825625"/>
            <a:ext cx="4223995" cy="4351338"/>
          </a:xfrm>
        </p:spPr>
        <p:txBody>
          <a:bodyPr>
            <a:normAutofit/>
          </a:bodyPr>
          <a:lstStyle/>
          <a:p>
            <a:r>
              <a:rPr lang="en-US" dirty="0"/>
              <a:t>E. coli glycolate pathway (shown in red)</a:t>
            </a:r>
          </a:p>
          <a:p>
            <a:r>
              <a:rPr lang="en-US"/>
              <a:t>3 enzymes: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glycolate dehydrogenase (GDH)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glyoxylate </a:t>
            </a:r>
            <a:r>
              <a:rPr lang="en-US" sz="2200" dirty="0" err="1"/>
              <a:t>carboxyligase</a:t>
            </a:r>
            <a:r>
              <a:rPr lang="en-US" sz="2200" dirty="0"/>
              <a:t> (GCL)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tartronic</a:t>
            </a:r>
            <a:r>
              <a:rPr lang="en-US" sz="2200" dirty="0"/>
              <a:t> semialdehyde reductase (TSR)</a:t>
            </a:r>
          </a:p>
          <a:p>
            <a:r>
              <a:rPr lang="en-US" dirty="0"/>
              <a:t>GDH has three subunits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D, E, 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24E95E-85FA-4810-85D5-4F5CBDE6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6" y="1143654"/>
            <a:ext cx="7344994" cy="555085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EFCE1B0-C16C-4AC4-BFF4-5C7DEE9F8F12}"/>
              </a:ext>
            </a:extLst>
          </p:cNvPr>
          <p:cNvSpPr txBox="1"/>
          <p:nvPr/>
        </p:nvSpPr>
        <p:spPr>
          <a:xfrm>
            <a:off x="4700954" y="6652846"/>
            <a:ext cx="7491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http://www.esalq.usp.br/lepse/imgs/conteudo_thumb/Chloroplastic-photorespiratory-bypass-increases-photosynthesis-and-biomass-production-in-Arabidopsis-thaliana.pdf</a:t>
            </a:r>
          </a:p>
        </p:txBody>
      </p:sp>
    </p:spTree>
    <p:extLst>
      <p:ext uri="{BB962C8B-B14F-4D97-AF65-F5344CB8AC3E}">
        <p14:creationId xmlns:p14="http://schemas.microsoft.com/office/powerpoint/2010/main" val="399042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BD6A6-82EF-4ECD-AF65-175A41C49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DF873D-98A8-446B-987D-167DD30CA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6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32286-C701-49ED-B728-3D80407C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Glyoxylate</a:t>
            </a:r>
            <a:r>
              <a:rPr lang="de-CH" dirty="0"/>
              <a:t> </a:t>
            </a:r>
            <a:r>
              <a:rPr lang="de-CH" dirty="0" err="1"/>
              <a:t>pathway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A99410F-20BF-42A1-8CC9-E2C499D8B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752" y="1252024"/>
            <a:ext cx="7009536" cy="51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902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Breitbild</PresentationFormat>
  <Paragraphs>119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Wingdings</vt:lpstr>
      <vt:lpstr>Wingdings 3</vt:lpstr>
      <vt:lpstr>Office</vt:lpstr>
      <vt:lpstr>Ion</vt:lpstr>
      <vt:lpstr>Chloroplastic photorespiratory bypass increases photosynthesis and biomass production in Arabidopsis thaliana</vt:lpstr>
      <vt:lpstr>Introduction</vt:lpstr>
      <vt:lpstr>C3 plants</vt:lpstr>
      <vt:lpstr>Rubisco</vt:lpstr>
      <vt:lpstr>Phosphoglycolate</vt:lpstr>
      <vt:lpstr>Improvement opportunities</vt:lpstr>
      <vt:lpstr>Photorespiratory bypass </vt:lpstr>
      <vt:lpstr>Results</vt:lpstr>
      <vt:lpstr>Glyoxylate pathway</vt:lpstr>
      <vt:lpstr>Enhanced biomass production in DEF and GT-DEF plants</vt:lpstr>
      <vt:lpstr>Enhanced biomass production in DEF and GT-DEF plants</vt:lpstr>
      <vt:lpstr>Reduced photorespiration in DEF and GT-DEF plants</vt:lpstr>
      <vt:lpstr>Improved photosynthetic performance of DEF and GT-DEF plants</vt:lpstr>
      <vt:lpstr>Methods</vt:lpstr>
      <vt:lpstr>Plasmide construction</vt:lpstr>
      <vt:lpstr>Plant growth and transformation</vt:lpstr>
      <vt:lpstr>Chloroplast isolation</vt:lpstr>
      <vt:lpstr>CO2 release from labeled glycolate in chloroplast extracts</vt:lpstr>
      <vt:lpstr>Determination of metabolites and chlorophyll contents</vt:lpstr>
      <vt:lpstr>Statistical analysis</vt:lpstr>
      <vt:lpstr>Summary (Rubisco) </vt:lpstr>
      <vt:lpstr>Summary (Photorespiration)</vt:lpstr>
      <vt:lpstr>Summary(Methods)</vt:lpstr>
      <vt:lpstr>Summary (Bypass)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Slaven Cvijetic</dc:creator>
  <cp:lastModifiedBy>Slaven Cvijetic</cp:lastModifiedBy>
  <cp:revision>14</cp:revision>
  <dcterms:created xsi:type="dcterms:W3CDTF">2018-03-08T14:14:46Z</dcterms:created>
  <dcterms:modified xsi:type="dcterms:W3CDTF">2018-03-09T07:13:44Z</dcterms:modified>
</cp:coreProperties>
</file>