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A60CA-F1C8-426A-8534-5CE40377A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0C5317-02C3-4700-9B4E-D4D5A26BD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140456-F284-4C6B-8698-97F602A2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93AA1D-C8C3-4620-A1A6-4DEBE258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17F5C-B5A8-4C0D-8C7E-521BC97D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073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48F7D-CA20-4511-AD2F-4DB76D92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1B893-41F3-42D6-8FA2-0D8D6ABC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CFE4D-4DDF-4246-93BF-3BE7DF08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2E2EC-F409-43AC-B296-77B0D5E6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25F1E-0E13-44EF-8E35-310E6DAD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472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CA36EB-A201-48AE-8517-DF6F7101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766F53-1850-45B3-B774-8D842F789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AD807-F57A-4CEB-A1D6-3A7B742A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A0ED4-790C-48B0-B036-509C6281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52F72-D30C-430E-9965-44F2A70E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865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11C0A-9E06-4BAA-93A5-441D59E9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4FECFC-9DAD-40F3-B95B-216D9EA5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88DDCE-652C-48FF-89A7-53C176F3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06C85-C114-4B90-BDB5-2684C74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2A3043-632F-4A4F-A730-DBD06CA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8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138B1-464F-400D-A0C4-4C4E63DD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CA3CBA-64DE-4CD5-9D71-23226F56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CD325-9CDD-4A04-BBED-DA1556BE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8F3CF-EE60-46CE-9F16-B0571641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EA811-CA12-4706-9F58-7D296F10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68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2F24-76FA-4874-B424-EA99F39E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66691-B394-4537-8B8D-847FBF562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F66CA9-9009-42A1-A6DE-D0DCADAEE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CA21A-2E6B-4D33-89C2-4B95E515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412DF-2B3C-4C1E-966E-F2F06EF2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C97F24-24FA-4B2A-BEC9-646A5A27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14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F92C5-5E49-4019-9D03-80B53276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A69AA-F7A5-4273-ABBE-852EF6A14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7AB2F4-C8CC-45BC-BE7D-33FD1DBC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04A6EE-9A99-4931-9604-57C71A86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026B0F-2F1A-41B1-93C7-AD00D7CDF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B7A20B-869D-4719-BE02-C38477C5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7C02D8-1645-426B-AB4D-2393F858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E1D725-06B3-4075-9DEE-7E411033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24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6B63C-497D-4DBF-8F8A-F1B7E60F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99302D-3158-48B5-814B-F39E3AD8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37DA4C-3411-4A7A-B103-B44B16B9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84DDF9-565D-4C5A-9192-2952997E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081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775A48-3949-4B97-9759-581FE5E8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BCD87D-7A44-4E58-9E73-E6CF300A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0689D9-25DB-46A4-807A-88470E4B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761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285F1-FEE8-469C-B3F0-DF9D79ED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9A8705-6CE1-4A71-9616-5487C682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51DD5-8C08-450A-AC60-56EA6CFC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471D6B-F1F9-437A-A835-A781AB6A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88FA40-F486-4888-87F2-71044A96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D06D70-1BA0-4188-82B4-3ED62565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93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4F560-A7F2-47AE-9025-4239BA28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559162-323A-44A5-8395-987581BE9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4D786B-9426-4DA1-9417-217E8D19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BFFC63-F37C-4D5E-9D1D-03B70631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FA5669-025D-44E9-8F69-4AC04DA6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D9AA50-B7AF-4FBB-B8DC-3809C189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7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67F8B2-2498-4A02-8AE7-0E88B3F7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7F5833-C633-4EE1-8F4D-4F2399A45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A6CEA-EB9C-4067-B237-6E3684C88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1654-7CA2-4E18-8FD6-9DC493DB63B6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FD045C-E4C1-48BB-8E50-918F033A1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B0F29-ADD2-4456-9781-4CB7DFD70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4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9A492-4019-41F9-BCC2-65DB37086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4000" dirty="0" err="1"/>
              <a:t>Chloroplastic</a:t>
            </a:r>
            <a:r>
              <a:rPr lang="de-CH" sz="4000" dirty="0"/>
              <a:t> </a:t>
            </a:r>
            <a:r>
              <a:rPr lang="de-CH" sz="4000" dirty="0" err="1"/>
              <a:t>photorespiratory</a:t>
            </a:r>
            <a:r>
              <a:rPr lang="de-CH" sz="4000" dirty="0"/>
              <a:t> </a:t>
            </a:r>
            <a:r>
              <a:rPr lang="de-CH" sz="4000" dirty="0" err="1"/>
              <a:t>bypass</a:t>
            </a:r>
            <a:r>
              <a:rPr lang="de-CH" sz="4000" dirty="0"/>
              <a:t> </a:t>
            </a:r>
            <a:r>
              <a:rPr lang="de-CH" sz="4000" dirty="0" err="1"/>
              <a:t>increases</a:t>
            </a:r>
            <a:br>
              <a:rPr lang="de-CH" sz="4000" dirty="0"/>
            </a:br>
            <a:r>
              <a:rPr lang="en-US" sz="4000" dirty="0"/>
              <a:t>photosynthesis and biomass production in</a:t>
            </a:r>
            <a:br>
              <a:rPr lang="en-US" sz="4000" dirty="0"/>
            </a:br>
            <a:r>
              <a:rPr lang="de-CH" sz="4000" dirty="0" err="1"/>
              <a:t>Arabidopsis</a:t>
            </a:r>
            <a:r>
              <a:rPr lang="de-CH" sz="4000" dirty="0"/>
              <a:t> </a:t>
            </a:r>
            <a:r>
              <a:rPr lang="de-CH" sz="4000" dirty="0" err="1"/>
              <a:t>thaliana</a:t>
            </a:r>
            <a:endParaRPr lang="de-CH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63485E-1DB5-43E2-AFF3-C14F41EFA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CH" sz="1600" dirty="0"/>
          </a:p>
          <a:p>
            <a:r>
              <a:rPr lang="de-CH" sz="1600" dirty="0" err="1"/>
              <a:t>Rashad</a:t>
            </a:r>
            <a:r>
              <a:rPr lang="de-CH" sz="1600" dirty="0"/>
              <a:t> </a:t>
            </a:r>
            <a:r>
              <a:rPr lang="de-CH" sz="1600" dirty="0" err="1"/>
              <a:t>Kebeish</a:t>
            </a:r>
            <a:r>
              <a:rPr lang="de-CH" sz="1600" dirty="0"/>
              <a:t>, Markus Niessen, </a:t>
            </a:r>
            <a:r>
              <a:rPr lang="de-CH" sz="1600" dirty="0" err="1"/>
              <a:t>Krishnaveni</a:t>
            </a:r>
            <a:r>
              <a:rPr lang="de-CH" sz="1600" dirty="0"/>
              <a:t> </a:t>
            </a:r>
            <a:r>
              <a:rPr lang="de-CH" sz="1600" dirty="0" err="1"/>
              <a:t>Thiruveedhi</a:t>
            </a:r>
            <a:r>
              <a:rPr lang="de-CH" sz="1600" dirty="0"/>
              <a:t>, </a:t>
            </a:r>
            <a:r>
              <a:rPr lang="de-CH" sz="1600" dirty="0" err="1"/>
              <a:t>Rafijul</a:t>
            </a:r>
            <a:r>
              <a:rPr lang="de-CH" sz="1600" dirty="0"/>
              <a:t> Bari, Heinz-Josef Hirsch,</a:t>
            </a:r>
          </a:p>
          <a:p>
            <a:r>
              <a:rPr lang="de-CH" sz="1600" dirty="0"/>
              <a:t>Ruben Rosenkranz, Norma Stäbler, Barbara Schönfeld, Fritz </a:t>
            </a:r>
            <a:r>
              <a:rPr lang="de-CH" sz="1600" dirty="0" err="1"/>
              <a:t>Kreuzaler</a:t>
            </a:r>
            <a:r>
              <a:rPr lang="de-CH" sz="1600" dirty="0"/>
              <a:t> &amp; Christoph </a:t>
            </a:r>
            <a:r>
              <a:rPr lang="de-CH" sz="1600" dirty="0" err="1"/>
              <a:t>Peterhänsel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408780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9C10-A3F1-466E-A3D2-81E41BA1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8B38C-B483-4FEB-9F97-04217B3A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important crops are C</a:t>
            </a:r>
            <a:r>
              <a:rPr lang="en-GB" baseline="-25000" dirty="0"/>
              <a:t>3</a:t>
            </a:r>
            <a:r>
              <a:rPr lang="en-GB" dirty="0"/>
              <a:t> plants</a:t>
            </a:r>
          </a:p>
          <a:p>
            <a:endParaRPr lang="en-GB" dirty="0"/>
          </a:p>
          <a:p>
            <a:r>
              <a:rPr lang="en-GB" dirty="0"/>
              <a:t>CO</a:t>
            </a:r>
            <a:r>
              <a:rPr lang="en-GB" baseline="-25000" dirty="0"/>
              <a:t>2</a:t>
            </a:r>
            <a:r>
              <a:rPr lang="de-CH" baseline="-25000" dirty="0"/>
              <a:t> </a:t>
            </a:r>
            <a:r>
              <a:rPr lang="en-GB" dirty="0"/>
              <a:t>fixation catalysed by rubisco*</a:t>
            </a:r>
          </a:p>
          <a:p>
            <a:endParaRPr lang="en-GB" dirty="0"/>
          </a:p>
          <a:p>
            <a:r>
              <a:rPr lang="en-GB" dirty="0"/>
              <a:t>Rubisco is particularly inefficient</a:t>
            </a:r>
          </a:p>
          <a:p>
            <a:endParaRPr lang="en-GB" dirty="0"/>
          </a:p>
          <a:p>
            <a:endParaRPr lang="de-CH" dirty="0"/>
          </a:p>
          <a:p>
            <a:endParaRPr lang="de-CH" dirty="0"/>
          </a:p>
          <a:p>
            <a:endParaRPr lang="en-GB" dirty="0"/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75063E-F373-4A40-862C-383BC66095D7}"/>
              </a:ext>
            </a:extLst>
          </p:cNvPr>
          <p:cNvSpPr txBox="1"/>
          <p:nvPr/>
        </p:nvSpPr>
        <p:spPr>
          <a:xfrm>
            <a:off x="1" y="64126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							*ribulose-1,5-bisphosphate </a:t>
            </a:r>
            <a:r>
              <a:rPr lang="de-CH" dirty="0" err="1"/>
              <a:t>carboxylase</a:t>
            </a:r>
            <a:r>
              <a:rPr lang="de-CH" dirty="0"/>
              <a:t>/ </a:t>
            </a:r>
            <a:r>
              <a:rPr lang="de-CH" dirty="0" err="1"/>
              <a:t>oxygenase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978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D53D5-5CDD-4860-B82A-2DBC50AC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baseline="-25000" dirty="0"/>
              <a:t>3</a:t>
            </a:r>
            <a:r>
              <a:rPr lang="en-GB" dirty="0"/>
              <a:t> plants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D1862-A899-4845-A411-A4071DD9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Similarity: same metabolic pathway for carbon fixation in photosynthesis</a:t>
            </a:r>
          </a:p>
          <a:p>
            <a:endParaRPr lang="en-US" dirty="0"/>
          </a:p>
          <a:p>
            <a:r>
              <a:rPr lang="en-US" dirty="0"/>
              <a:t>Examples: </a:t>
            </a:r>
            <a:r>
              <a:rPr lang="de-CH" dirty="0" err="1"/>
              <a:t>rice</a:t>
            </a:r>
            <a:r>
              <a:rPr lang="de-CH" dirty="0"/>
              <a:t> , </a:t>
            </a:r>
            <a:r>
              <a:rPr lang="de-CH" dirty="0" err="1"/>
              <a:t>wheat</a:t>
            </a:r>
            <a:r>
              <a:rPr lang="de-CH" dirty="0"/>
              <a:t> ,  </a:t>
            </a:r>
            <a:r>
              <a:rPr lang="de-CH" dirty="0" err="1"/>
              <a:t>barley</a:t>
            </a:r>
            <a:r>
              <a:rPr lang="de-CH" dirty="0"/>
              <a:t> , </a:t>
            </a:r>
            <a:r>
              <a:rPr lang="de-CH" dirty="0" err="1"/>
              <a:t>soybean</a:t>
            </a:r>
            <a:r>
              <a:rPr lang="de-CH" dirty="0"/>
              <a:t>,                                     </a:t>
            </a:r>
            <a:r>
              <a:rPr lang="de-CH" dirty="0" err="1"/>
              <a:t>peanut</a:t>
            </a:r>
            <a:r>
              <a:rPr lang="de-CH" dirty="0"/>
              <a:t>, </a:t>
            </a:r>
            <a:r>
              <a:rPr lang="de-CH" dirty="0" err="1"/>
              <a:t>cotton</a:t>
            </a:r>
            <a:r>
              <a:rPr lang="de-CH" dirty="0"/>
              <a:t>, </a:t>
            </a:r>
            <a:r>
              <a:rPr lang="de-CH" dirty="0" err="1"/>
              <a:t>tobacco</a:t>
            </a:r>
            <a:r>
              <a:rPr lang="de-CH" dirty="0"/>
              <a:t>, </a:t>
            </a:r>
            <a:r>
              <a:rPr lang="de-CH" dirty="0" err="1"/>
              <a:t>spinach</a:t>
            </a:r>
            <a:r>
              <a:rPr lang="de-CH" dirty="0"/>
              <a:t>, </a:t>
            </a:r>
            <a:r>
              <a:rPr lang="de-CH" dirty="0" err="1"/>
              <a:t>potato</a:t>
            </a:r>
            <a:endParaRPr lang="en-US" dirty="0"/>
          </a:p>
          <a:p>
            <a:endParaRPr lang="de-CH" dirty="0"/>
          </a:p>
        </p:txBody>
      </p:sp>
      <p:pic>
        <p:nvPicPr>
          <p:cNvPr id="1028" name="Picture 4" descr="https://fastly.kastatic.org/ka-perseus-images/1941e91ec5383eb9dfa328fb804d66404095e746.png">
            <a:extLst>
              <a:ext uri="{FF2B5EF4-FFF2-40B4-BE49-F238E27FC236}">
                <a16:creationId xmlns:a16="http://schemas.microsoft.com/office/drawing/2014/main" id="{FAEC06F4-CE52-473D-B662-F9256BDD0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8" r="31579"/>
          <a:stretch/>
        </p:blipFill>
        <p:spPr bwMode="auto">
          <a:xfrm>
            <a:off x="9554308" y="318269"/>
            <a:ext cx="2297723" cy="301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C4CCE6E-EC4D-431B-AD3B-240648484E31}"/>
              </a:ext>
            </a:extLst>
          </p:cNvPr>
          <p:cNvSpPr txBox="1"/>
          <p:nvPr/>
        </p:nvSpPr>
        <p:spPr>
          <a:xfrm>
            <a:off x="9777045" y="3429000"/>
            <a:ext cx="22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https://www.khanacademy.org/science/biology/photosynthesis-in-plants/photorespiration--c3-c4-cam-plants/a/c3-c4-and-cam-plants-agriculture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E7229A4-F536-4074-9421-90AFA85715AF}"/>
              </a:ext>
            </a:extLst>
          </p:cNvPr>
          <p:cNvSpPr txBox="1"/>
          <p:nvPr/>
        </p:nvSpPr>
        <p:spPr>
          <a:xfrm>
            <a:off x="838200" y="6492875"/>
            <a:ext cx="5070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Source: http://www.cropsreview.com/c3-plants.html</a:t>
            </a:r>
          </a:p>
        </p:txBody>
      </p:sp>
    </p:spTree>
    <p:extLst>
      <p:ext uri="{BB962C8B-B14F-4D97-AF65-F5344CB8AC3E}">
        <p14:creationId xmlns:p14="http://schemas.microsoft.com/office/powerpoint/2010/main" val="42799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18.servimg.com/u/f18/17/30/76/23/yuiyui13.png">
            <a:extLst>
              <a:ext uri="{FF2B5EF4-FFF2-40B4-BE49-F238E27FC236}">
                <a16:creationId xmlns:a16="http://schemas.microsoft.com/office/drawing/2014/main" id="{E6AEDD7C-9241-4B41-8D0A-868A9A22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62" y="176579"/>
            <a:ext cx="5029199" cy="258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D77556-B21B-47D9-B677-9A786F68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Rubisco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946B70-02BD-4123-9B7F-D0362D3C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catalyze two reactions: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carboxylation of ribulose-1,5-bisphosphate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product: two phosphoglycerate ( Calvin cycle)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oxygenation of ribulose-1,5-bisphosphate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product: phosphoglycerate and </a:t>
            </a:r>
            <a:r>
              <a:rPr lang="en-US" dirty="0" err="1">
                <a:sym typeface="Wingdings" panose="05000000000000000000" pitchFamily="2" charset="2"/>
              </a:rPr>
              <a:t>phosphoglycolate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Balance between both activities depends on O</a:t>
            </a:r>
            <a:r>
              <a:rPr lang="en-US" baseline="-25000" dirty="0"/>
              <a:t>2</a:t>
            </a:r>
            <a:r>
              <a:rPr lang="en-US" dirty="0"/>
              <a:t>/CO</a:t>
            </a:r>
            <a:r>
              <a:rPr lang="en-US" baseline="-25000" dirty="0"/>
              <a:t>2</a:t>
            </a:r>
            <a:r>
              <a:rPr lang="de-CH" baseline="-25000" dirty="0"/>
              <a:t> </a:t>
            </a:r>
            <a:r>
              <a:rPr lang="en-US" dirty="0"/>
              <a:t>ratio in leaves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70151A7-ABE5-4F42-8A56-7C6CD0D7FD75}"/>
              </a:ext>
            </a:extLst>
          </p:cNvPr>
          <p:cNvSpPr txBox="1"/>
          <p:nvPr/>
        </p:nvSpPr>
        <p:spPr>
          <a:xfrm>
            <a:off x="9319846" y="2725615"/>
            <a:ext cx="3036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http://i18.servimg.com/u/f18/17/30/76/23/yuiyui13.png</a:t>
            </a:r>
          </a:p>
        </p:txBody>
      </p:sp>
    </p:spTree>
    <p:extLst>
      <p:ext uri="{BB962C8B-B14F-4D97-AF65-F5344CB8AC3E}">
        <p14:creationId xmlns:p14="http://schemas.microsoft.com/office/powerpoint/2010/main" val="225070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84D33-DE78-4A4A-8FDA-B9A2BF2E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Phosphoglycolate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36E82-AF1D-4CB5-B523-3C526250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6646" cy="4351338"/>
          </a:xfrm>
        </p:spPr>
        <p:txBody>
          <a:bodyPr/>
          <a:lstStyle/>
          <a:p>
            <a:r>
              <a:rPr lang="en-US" dirty="0"/>
              <a:t>Recycled into phosphoglycerate by photorespiration</a:t>
            </a:r>
          </a:p>
          <a:p>
            <a:endParaRPr lang="en-US" dirty="0"/>
          </a:p>
          <a:p>
            <a:r>
              <a:rPr lang="en-US" dirty="0"/>
              <a:t>Ammonia is also lost in the reaction                                                      and needs to be </a:t>
            </a:r>
            <a:r>
              <a:rPr lang="en-GB" dirty="0" err="1"/>
              <a:t>refixed</a:t>
            </a:r>
            <a:r>
              <a:rPr lang="en-GB" dirty="0"/>
              <a:t> </a:t>
            </a:r>
            <a:r>
              <a:rPr lang="en-US" dirty="0"/>
              <a:t>under                                                           energy consumption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pic>
        <p:nvPicPr>
          <p:cNvPr id="2054" name="Picture 6" descr="Bildergebnis für recycling Phosphoglycolate">
            <a:extLst>
              <a:ext uri="{FF2B5EF4-FFF2-40B4-BE49-F238E27FC236}">
                <a16:creationId xmlns:a16="http://schemas.microsoft.com/office/drawing/2014/main" id="{8FE46AFE-0377-48BC-8BDE-10A232ED2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37" y="3293452"/>
            <a:ext cx="5144378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4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3738B-6FD6-42F8-AEF3-501F40BD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opportunities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11591-0DDE-49BF-8AE5-4DCAD42E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Doubling of </a:t>
            </a:r>
            <a:r>
              <a:rPr lang="en-GB" dirty="0"/>
              <a:t>CO</a:t>
            </a:r>
            <a:r>
              <a:rPr lang="en-GB" baseline="-25000" dirty="0"/>
              <a:t>2</a:t>
            </a:r>
            <a:r>
              <a:rPr lang="de-CH" dirty="0"/>
              <a:t> </a:t>
            </a:r>
            <a:r>
              <a:rPr lang="en-US" dirty="0"/>
              <a:t>concentration (in glasshouse environment)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increasing performance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not possible in the field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Photorespiratory bypass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effects studied in this paper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7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B8792-4BD1-4F5C-8428-ADFC8045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Photorespiratory bypass</a:t>
            </a:r>
            <a:br>
              <a:rPr lang="en-US" dirty="0">
                <a:sym typeface="Wingdings" panose="05000000000000000000" pitchFamily="2" charset="2"/>
              </a:rPr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ED776A-1ED3-4ECF-AFE9-C3884340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13" y="1825625"/>
            <a:ext cx="4223995" cy="4351338"/>
          </a:xfrm>
        </p:spPr>
        <p:txBody>
          <a:bodyPr>
            <a:normAutofit/>
          </a:bodyPr>
          <a:lstStyle/>
          <a:p>
            <a:r>
              <a:rPr lang="en-US" dirty="0"/>
              <a:t>E. coli glycolate pathway (shown in red)</a:t>
            </a:r>
          </a:p>
          <a:p>
            <a:r>
              <a:rPr lang="en-US"/>
              <a:t>3 enzymes: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glycolate dehydrogenase (GDH)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glyoxylate </a:t>
            </a:r>
            <a:r>
              <a:rPr lang="en-US" sz="2200" dirty="0" err="1"/>
              <a:t>carboxyligase</a:t>
            </a:r>
            <a:r>
              <a:rPr lang="en-US" sz="2200" dirty="0"/>
              <a:t> (GCL)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/>
              <a:t>tartronic</a:t>
            </a:r>
            <a:r>
              <a:rPr lang="en-US" sz="2200" dirty="0"/>
              <a:t> semialdehyde reductase (TSR)</a:t>
            </a:r>
          </a:p>
          <a:p>
            <a:r>
              <a:rPr lang="en-US" dirty="0"/>
              <a:t>GDH has three subunits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D, E, 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24E95E-85FA-4810-85D5-4F5CBDE6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86" y="1143654"/>
            <a:ext cx="7344994" cy="555085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EFCE1B0-C16C-4AC4-BFF4-5C7DEE9F8F12}"/>
              </a:ext>
            </a:extLst>
          </p:cNvPr>
          <p:cNvSpPr txBox="1"/>
          <p:nvPr/>
        </p:nvSpPr>
        <p:spPr>
          <a:xfrm>
            <a:off x="4700954" y="6652846"/>
            <a:ext cx="7491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http://www.esalq.usp.br/lepse/imgs/conteudo_thumb/Chloroplastic-photorespiratory-bypass-increases-photosynthesis-and-biomass-production-in-Arabidopsis-thaliana.pdf</a:t>
            </a:r>
          </a:p>
        </p:txBody>
      </p:sp>
    </p:spTree>
    <p:extLst>
      <p:ext uri="{BB962C8B-B14F-4D97-AF65-F5344CB8AC3E}">
        <p14:creationId xmlns:p14="http://schemas.microsoft.com/office/powerpoint/2010/main" val="399042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Breitbild</PresentationFormat>
  <Paragraphs>53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Chloroplastic photorespiratory bypass increases photosynthesis and biomass production in Arabidopsis thaliana</vt:lpstr>
      <vt:lpstr>Introduction</vt:lpstr>
      <vt:lpstr>C3 plants</vt:lpstr>
      <vt:lpstr>Rubisco</vt:lpstr>
      <vt:lpstr>Phosphoglycolate</vt:lpstr>
      <vt:lpstr>Improvement opportunities</vt:lpstr>
      <vt:lpstr>Photorespiratory bypass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Basil Rast</dc:creator>
  <cp:lastModifiedBy>Basil Rast</cp:lastModifiedBy>
  <cp:revision>19</cp:revision>
  <dcterms:created xsi:type="dcterms:W3CDTF">2018-03-05T13:24:28Z</dcterms:created>
  <dcterms:modified xsi:type="dcterms:W3CDTF">2018-03-08T16:06:13Z</dcterms:modified>
</cp:coreProperties>
</file>