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5" r:id="rId2"/>
    <p:sldId id="266" r:id="rId3"/>
    <p:sldId id="271" r:id="rId4"/>
    <p:sldId id="267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25" autoAdjust="0"/>
    <p:restoredTop sz="94660"/>
  </p:normalViewPr>
  <p:slideViewPr>
    <p:cSldViewPr snapToGrid="0">
      <p:cViewPr varScale="1">
        <p:scale>
          <a:sx n="64" d="100"/>
          <a:sy n="64" d="100"/>
        </p:scale>
        <p:origin x="8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24BB3-9500-4682-AC79-86CE2E4F054E}" type="datetimeFigureOut">
              <a:rPr lang="de-CH" smtClean="0"/>
              <a:t>07.03.2018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F599E-279C-4A72-843E-FFCAD3F546B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413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dirty="0" err="1"/>
              <a:t>Step-wise</a:t>
            </a:r>
            <a:r>
              <a:rPr lang="de-CH" sz="1200" dirty="0"/>
              <a:t> </a:t>
            </a:r>
            <a:r>
              <a:rPr lang="de-CH" sz="1200" dirty="0" err="1"/>
              <a:t>nuclear</a:t>
            </a:r>
            <a:r>
              <a:rPr lang="de-CH" sz="1200" dirty="0"/>
              <a:t> </a:t>
            </a:r>
            <a:r>
              <a:rPr lang="de-CH" sz="1200" dirty="0" err="1"/>
              <a:t>transformation</a:t>
            </a:r>
            <a:r>
              <a:rPr lang="de-CH" sz="1200" dirty="0"/>
              <a:t> and </a:t>
            </a:r>
            <a:r>
              <a:rPr lang="de-CH" sz="1200" dirty="0" err="1"/>
              <a:t>targeting</a:t>
            </a:r>
            <a:r>
              <a:rPr lang="de-CH" sz="1200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dirty="0" err="1"/>
              <a:t>No</a:t>
            </a:r>
            <a:r>
              <a:rPr lang="de-CH" sz="1200" dirty="0"/>
              <a:t> </a:t>
            </a:r>
            <a:r>
              <a:rPr lang="de-CH" sz="1200" dirty="0" err="1"/>
              <a:t>homozygous</a:t>
            </a:r>
            <a:r>
              <a:rPr lang="de-CH" sz="1200" dirty="0"/>
              <a:t> </a:t>
            </a:r>
            <a:r>
              <a:rPr lang="de-CH" sz="1200" dirty="0" err="1"/>
              <a:t>lines</a:t>
            </a:r>
            <a:endParaRPr lang="de-CH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sz="1200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F599E-279C-4A72-843E-FFCAD3F546B9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1377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8A60CA-F1C8-426A-8534-5CE40377A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E0C5317-02C3-4700-9B4E-D4D5A26BD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140456-F284-4C6B-8698-97F602A2A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1654-7CA2-4E18-8FD6-9DC493DB63B6}" type="datetimeFigureOut">
              <a:rPr lang="de-CH" smtClean="0"/>
              <a:t>07.03.2018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93AA1D-C8C3-4620-A1A6-4DEBE2586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917F5C-B5A8-4C0D-8C7E-521BC97DB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F03E-78E4-4C75-AE78-58F3EBF54F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80730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A48F7D-CA20-4511-AD2F-4DB76D924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821B893-41F3-42D6-8FA2-0D8D6ABCB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6CFE4D-4DDF-4246-93BF-3BE7DF080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1654-7CA2-4E18-8FD6-9DC493DB63B6}" type="datetimeFigureOut">
              <a:rPr lang="de-CH" smtClean="0"/>
              <a:t>07.03.2018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82E2EC-F409-43AC-B296-77B0D5E6D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125F1E-0E13-44EF-8E35-310E6DAD9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F03E-78E4-4C75-AE78-58F3EBF54F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24720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0CA36EB-A201-48AE-8517-DF6F7101D0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6766F53-1850-45B3-B774-8D842F789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9AD807-F57A-4CEB-A1D6-3A7B742A7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1654-7CA2-4E18-8FD6-9DC493DB63B6}" type="datetimeFigureOut">
              <a:rPr lang="de-CH" smtClean="0"/>
              <a:t>07.03.2018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FA0ED4-790C-48B0-B036-509C6281C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E52F72-D30C-430E-9965-44F2A70E2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F03E-78E4-4C75-AE78-58F3EBF54F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8655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11C0A-9E06-4BAA-93A5-441D59E9B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4FECFC-9DAD-40F3-B95B-216D9EA5B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88DDCE-652C-48FF-89A7-53C176F31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1654-7CA2-4E18-8FD6-9DC493DB63B6}" type="datetimeFigureOut">
              <a:rPr lang="de-CH" smtClean="0"/>
              <a:t>07.03.2018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506C85-C114-4B90-BDB5-2684C746B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2A3043-632F-4A4F-A730-DBD06CA8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F03E-78E4-4C75-AE78-58F3EBF54F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0876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1138B1-464F-400D-A0C4-4C4E63DD7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CA3CBA-64DE-4CD5-9D71-23226F560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ECD325-9CDD-4A04-BBED-DA1556BE4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1654-7CA2-4E18-8FD6-9DC493DB63B6}" type="datetimeFigureOut">
              <a:rPr lang="de-CH" smtClean="0"/>
              <a:t>07.03.2018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08F3CF-EE60-46CE-9F16-B05716413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CEA811-CA12-4706-9F58-7D296F104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F03E-78E4-4C75-AE78-58F3EBF54F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681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E92F24-76FA-4874-B424-EA99F39E1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866691-B394-4537-8B8D-847FBF5627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3F66CA9-9009-42A1-A6DE-D0DCADAEE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DCA21A-2E6B-4D33-89C2-4B95E515C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1654-7CA2-4E18-8FD6-9DC493DB63B6}" type="datetimeFigureOut">
              <a:rPr lang="de-CH" smtClean="0"/>
              <a:t>07.03.2018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3412DF-2B3C-4C1E-966E-F2F06EF27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0C97F24-24FA-4B2A-BEC9-646A5A276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F03E-78E4-4C75-AE78-58F3EBF54F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91484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6F92C5-5E49-4019-9D03-80B532766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9A69AA-F7A5-4273-ABBE-852EF6A14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E7AB2F4-C8CC-45BC-BE7D-33FD1DBC9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204A6EE-9A99-4931-9604-57C71A86F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9026B0F-2F1A-41B1-93C7-AD00D7CDF5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9B7A20B-869D-4719-BE02-C38477C53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1654-7CA2-4E18-8FD6-9DC493DB63B6}" type="datetimeFigureOut">
              <a:rPr lang="de-CH" smtClean="0"/>
              <a:t>07.03.2018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57C02D8-1645-426B-AB4D-2393F8581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2E1D725-06B3-4075-9DEE-7E4110335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F03E-78E4-4C75-AE78-58F3EBF54F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8243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F6B63C-497D-4DBF-8F8A-F1B7E60FD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99302D-3158-48B5-814B-F39E3AD84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1654-7CA2-4E18-8FD6-9DC493DB63B6}" type="datetimeFigureOut">
              <a:rPr lang="de-CH" smtClean="0"/>
              <a:t>07.03.2018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337DA4C-3411-4A7A-B103-B44B16B9D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E84DDF9-565D-4C5A-9192-2952997E6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F03E-78E4-4C75-AE78-58F3EBF54F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081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D775A48-3949-4B97-9759-581FE5E80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1654-7CA2-4E18-8FD6-9DC493DB63B6}" type="datetimeFigureOut">
              <a:rPr lang="de-CH" smtClean="0"/>
              <a:t>07.03.2018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2BCD87D-7A44-4E58-9E73-E6CF300A8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0689D9-25DB-46A4-807A-88470E4B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F03E-78E4-4C75-AE78-58F3EBF54F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07617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C285F1-FEE8-469C-B3F0-DF9D79EDE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9A8705-6CE1-4A71-9616-5487C6825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C51DD5-8C08-450A-AC60-56EA6CFC4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471D6B-F1F9-437A-A835-A781AB6A4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1654-7CA2-4E18-8FD6-9DC493DB63B6}" type="datetimeFigureOut">
              <a:rPr lang="de-CH" smtClean="0"/>
              <a:t>07.03.2018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88FA40-F486-4888-87F2-71044A96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D06D70-1BA0-4188-82B4-3ED62565D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F03E-78E4-4C75-AE78-58F3EBF54F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5936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A4F560-A7F2-47AE-9025-4239BA28B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D559162-323A-44A5-8395-987581BE95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C4D786B-9426-4DA1-9417-217E8D19F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BFFC63-F37C-4D5E-9D1D-03B706317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1654-7CA2-4E18-8FD6-9DC493DB63B6}" type="datetimeFigureOut">
              <a:rPr lang="de-CH" smtClean="0"/>
              <a:t>07.03.2018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FA5669-025D-44E9-8F69-4AC04DA6E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D9AA50-B7AF-4FBB-B8DC-3809C1898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F03E-78E4-4C75-AE78-58F3EBF54F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3740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A67F8B2-2498-4A02-8AE7-0E88B3F7E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7F5833-C633-4EE1-8F4D-4F2399A45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DA6CEA-EB9C-4067-B237-6E3684C88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21654-7CA2-4E18-8FD6-9DC493DB63B6}" type="datetimeFigureOut">
              <a:rPr lang="de-CH" smtClean="0"/>
              <a:t>07.03.2018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FD045C-E4C1-48BB-8E50-918F033A1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CB0F29-ADD2-4456-9781-4CB7DFD70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6F03E-78E4-4C75-AE78-58F3EBF54F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641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772B4F-FE56-4D9A-947C-FE33C6252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Summary (</a:t>
            </a:r>
            <a:r>
              <a:rPr lang="de-CH" dirty="0" err="1"/>
              <a:t>Rubisco</a:t>
            </a:r>
            <a:r>
              <a:rPr lang="de-CH" dirty="0"/>
              <a:t>)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DCDD55-A622-4F04-BF6E-483A6934C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CO2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fixated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Rubisco</a:t>
            </a:r>
            <a:endParaRPr lang="de-CH" dirty="0"/>
          </a:p>
          <a:p>
            <a:r>
              <a:rPr lang="de-CH" dirty="0" err="1"/>
              <a:t>Rubisco</a:t>
            </a:r>
            <a:r>
              <a:rPr lang="de-CH" dirty="0"/>
              <a:t> </a:t>
            </a:r>
            <a:r>
              <a:rPr lang="de-CH" dirty="0" err="1"/>
              <a:t>catalyzes</a:t>
            </a:r>
            <a:r>
              <a:rPr lang="de-CH" dirty="0"/>
              <a:t> </a:t>
            </a:r>
            <a:r>
              <a:rPr lang="de-CH" dirty="0" err="1"/>
              <a:t>both</a:t>
            </a:r>
            <a:r>
              <a:rPr lang="de-CH" dirty="0"/>
              <a:t> </a:t>
            </a:r>
            <a:r>
              <a:rPr lang="de-CH" dirty="0" err="1"/>
              <a:t>oxygenation</a:t>
            </a:r>
            <a:r>
              <a:rPr lang="de-CH" dirty="0"/>
              <a:t> and </a:t>
            </a:r>
            <a:r>
              <a:rPr lang="de-CH" dirty="0" err="1"/>
              <a:t>carboxylation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ribulose-1,5-bisphosphate </a:t>
            </a:r>
          </a:p>
          <a:p>
            <a:pPr lvl="1"/>
            <a:r>
              <a:rPr lang="de-CH" dirty="0" err="1"/>
              <a:t>Carboxylation</a:t>
            </a:r>
            <a:r>
              <a:rPr lang="de-CH" dirty="0"/>
              <a:t> </a:t>
            </a:r>
            <a:r>
              <a:rPr lang="de-CH" dirty="0">
                <a:sym typeface="Wingdings" panose="05000000000000000000" pitchFamily="2" charset="2"/>
              </a:rPr>
              <a:t> 2 </a:t>
            </a:r>
            <a:r>
              <a:rPr lang="en-US" dirty="0">
                <a:sym typeface="Wingdings" panose="05000000000000000000" pitchFamily="2" charset="2"/>
              </a:rPr>
              <a:t>phosphoglycerate  </a:t>
            </a:r>
            <a:r>
              <a:rPr lang="en-US" dirty="0" err="1">
                <a:sym typeface="Wingdings" panose="05000000000000000000" pitchFamily="2" charset="2"/>
              </a:rPr>
              <a:t>calvin</a:t>
            </a:r>
            <a:r>
              <a:rPr lang="en-US" dirty="0">
                <a:sym typeface="Wingdings" panose="05000000000000000000" pitchFamily="2" charset="2"/>
              </a:rPr>
              <a:t> cycle (photosynthesis)</a:t>
            </a:r>
            <a:endParaRPr lang="de-CH" dirty="0"/>
          </a:p>
          <a:p>
            <a:pPr lvl="1"/>
            <a:r>
              <a:rPr lang="de-CH" dirty="0" err="1"/>
              <a:t>Oxygenation</a:t>
            </a:r>
            <a:r>
              <a:rPr lang="de-CH" dirty="0"/>
              <a:t>   </a:t>
            </a:r>
            <a:r>
              <a:rPr lang="de-CH" dirty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phosphoglycerate and </a:t>
            </a:r>
            <a:r>
              <a:rPr lang="en-US" dirty="0" err="1">
                <a:sym typeface="Wingdings" panose="05000000000000000000" pitchFamily="2" charset="2"/>
              </a:rPr>
              <a:t>phosphoglycolate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phosphoglycolate</a:t>
            </a:r>
            <a:r>
              <a:rPr lang="en-US" dirty="0">
                <a:sym typeface="Wingdings" panose="05000000000000000000" pitchFamily="2" charset="2"/>
              </a:rPr>
              <a:t> recycled through photorespiration</a:t>
            </a:r>
            <a:endParaRPr lang="de-CH" dirty="0"/>
          </a:p>
          <a:p>
            <a:r>
              <a:rPr lang="en-US" dirty="0"/>
              <a:t>balance between both activities depends on O</a:t>
            </a:r>
            <a:r>
              <a:rPr lang="en-US" baseline="-25000" dirty="0"/>
              <a:t>2</a:t>
            </a:r>
            <a:r>
              <a:rPr lang="en-US" dirty="0"/>
              <a:t>/CO</a:t>
            </a:r>
            <a:r>
              <a:rPr lang="en-US" baseline="-25000" dirty="0"/>
              <a:t>2</a:t>
            </a:r>
            <a:r>
              <a:rPr lang="de-CH" baseline="-25000" dirty="0"/>
              <a:t> </a:t>
            </a:r>
            <a:r>
              <a:rPr lang="en-US" dirty="0"/>
              <a:t>ratio in leaves</a:t>
            </a:r>
          </a:p>
          <a:p>
            <a:endParaRPr lang="en-US" dirty="0"/>
          </a:p>
          <a:p>
            <a:endParaRPr lang="de-CH" dirty="0"/>
          </a:p>
          <a:p>
            <a:endParaRPr lang="de-CH" dirty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05378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AE5EE9-B2F6-4AD7-93EC-FD72F21D6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Summary (</a:t>
            </a:r>
            <a:r>
              <a:rPr lang="de-CH" dirty="0" err="1"/>
              <a:t>Photorespiration</a:t>
            </a:r>
            <a:r>
              <a:rPr lang="de-CH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4FF862-88DF-427B-9329-B6DACA8C7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Negative </a:t>
            </a:r>
            <a:r>
              <a:rPr lang="de-CH" dirty="0" err="1"/>
              <a:t>impact</a:t>
            </a:r>
            <a:r>
              <a:rPr lang="de-CH" dirty="0"/>
              <a:t> on plant </a:t>
            </a:r>
            <a:r>
              <a:rPr lang="de-CH" dirty="0" err="1"/>
              <a:t>growth</a:t>
            </a:r>
            <a:endParaRPr lang="de-CH" dirty="0"/>
          </a:p>
          <a:p>
            <a:r>
              <a:rPr lang="de-CH" dirty="0" err="1"/>
              <a:t>Recovery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carbon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phosphoglycolate</a:t>
            </a:r>
            <a:endParaRPr lang="de-CH" dirty="0"/>
          </a:p>
          <a:p>
            <a:r>
              <a:rPr lang="de-CH" dirty="0" err="1"/>
              <a:t>Removal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inhibitors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photosynthesis</a:t>
            </a:r>
            <a:endParaRPr lang="de-CH" dirty="0"/>
          </a:p>
          <a:p>
            <a:r>
              <a:rPr lang="de-CH" dirty="0" err="1"/>
              <a:t>Photorespiration</a:t>
            </a:r>
            <a:r>
              <a:rPr lang="de-CH" dirty="0"/>
              <a:t> </a:t>
            </a:r>
            <a:r>
              <a:rPr lang="de-CH" dirty="0" err="1"/>
              <a:t>mutants</a:t>
            </a:r>
            <a:r>
              <a:rPr lang="de-CH" dirty="0"/>
              <a:t> </a:t>
            </a:r>
            <a:r>
              <a:rPr lang="de-CH" dirty="0" err="1"/>
              <a:t>cannot</a:t>
            </a:r>
            <a:r>
              <a:rPr lang="de-CH" dirty="0"/>
              <a:t> </a:t>
            </a:r>
            <a:r>
              <a:rPr lang="de-CH" dirty="0" err="1"/>
              <a:t>grow</a:t>
            </a:r>
            <a:r>
              <a:rPr lang="de-CH" dirty="0"/>
              <a:t> at ambient CO2 </a:t>
            </a:r>
            <a:r>
              <a:rPr lang="de-CH" dirty="0" err="1"/>
              <a:t>concentration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96231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49C59A-5487-4E66-9462-228AE02A3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Summary(Methods)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BAF356-E179-489C-BAA4-44848DF015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02896" y="1690688"/>
            <a:ext cx="5181600" cy="4351338"/>
          </a:xfrm>
        </p:spPr>
        <p:txBody>
          <a:bodyPr/>
          <a:lstStyle/>
          <a:p>
            <a:r>
              <a:rPr lang="de-CH" dirty="0" err="1"/>
              <a:t>Creation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pathway</a:t>
            </a:r>
            <a:r>
              <a:rPr lang="de-CH" dirty="0"/>
              <a:t> </a:t>
            </a:r>
            <a:r>
              <a:rPr lang="de-CH" dirty="0" err="1"/>
              <a:t>requires</a:t>
            </a:r>
            <a:r>
              <a:rPr lang="de-CH" dirty="0"/>
              <a:t> </a:t>
            </a:r>
            <a:r>
              <a:rPr lang="de-CH" dirty="0" err="1"/>
              <a:t>three</a:t>
            </a:r>
            <a:r>
              <a:rPr lang="de-CH" dirty="0"/>
              <a:t> </a:t>
            </a:r>
            <a:r>
              <a:rPr lang="de-CH" dirty="0" err="1"/>
              <a:t>plasmid</a:t>
            </a:r>
            <a:endParaRPr lang="de-CH" dirty="0"/>
          </a:p>
          <a:p>
            <a:pPr lvl="1"/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encodes</a:t>
            </a:r>
            <a:r>
              <a:rPr lang="de-CH" dirty="0"/>
              <a:t> </a:t>
            </a:r>
            <a:r>
              <a:rPr lang="de-CH" dirty="0" err="1"/>
              <a:t>both</a:t>
            </a:r>
            <a:r>
              <a:rPr lang="de-CH" dirty="0"/>
              <a:t> GDH </a:t>
            </a:r>
            <a:r>
              <a:rPr lang="de-CH" dirty="0" err="1"/>
              <a:t>subunits</a:t>
            </a:r>
            <a:r>
              <a:rPr lang="de-CH" dirty="0"/>
              <a:t> D and E </a:t>
            </a:r>
          </a:p>
          <a:p>
            <a:pPr lvl="1"/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encodes</a:t>
            </a:r>
            <a:r>
              <a:rPr lang="de-CH" dirty="0"/>
              <a:t> </a:t>
            </a:r>
            <a:r>
              <a:rPr lang="de-CH" dirty="0" err="1"/>
              <a:t>subunit</a:t>
            </a:r>
            <a:r>
              <a:rPr lang="de-CH" dirty="0"/>
              <a:t> F </a:t>
            </a:r>
            <a:r>
              <a:rPr lang="de-CH" dirty="0" err="1"/>
              <a:t>of</a:t>
            </a:r>
            <a:r>
              <a:rPr lang="de-CH" dirty="0"/>
              <a:t> GDH </a:t>
            </a:r>
          </a:p>
          <a:p>
            <a:pPr lvl="1"/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encodes</a:t>
            </a:r>
            <a:r>
              <a:rPr lang="de-CH" dirty="0"/>
              <a:t> </a:t>
            </a:r>
            <a:r>
              <a:rPr lang="de-CH" dirty="0" err="1"/>
              <a:t>both</a:t>
            </a:r>
            <a:r>
              <a:rPr lang="de-CH" dirty="0"/>
              <a:t> GCL and TSR </a:t>
            </a:r>
          </a:p>
          <a:p>
            <a:pPr lvl="1"/>
            <a:endParaRPr lang="de-CH" dirty="0"/>
          </a:p>
          <a:p>
            <a:pPr lvl="1"/>
            <a:r>
              <a:rPr lang="de-CH" dirty="0"/>
              <a:t>Experiments </a:t>
            </a:r>
            <a:r>
              <a:rPr lang="de-CH" dirty="0" err="1"/>
              <a:t>were</a:t>
            </a:r>
            <a:r>
              <a:rPr lang="de-CH" dirty="0"/>
              <a:t> </a:t>
            </a:r>
            <a:r>
              <a:rPr lang="de-CH" dirty="0" err="1"/>
              <a:t>conducted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3 </a:t>
            </a:r>
            <a:r>
              <a:rPr lang="de-CH" dirty="0" err="1"/>
              <a:t>kinds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plants</a:t>
            </a:r>
            <a:r>
              <a:rPr lang="de-CH" dirty="0"/>
              <a:t>. WT-, DEF- and GT-DEF-</a:t>
            </a:r>
            <a:r>
              <a:rPr lang="de-CH" dirty="0" err="1"/>
              <a:t>plants</a:t>
            </a:r>
            <a:r>
              <a:rPr lang="de-CH" dirty="0"/>
              <a:t>.</a:t>
            </a:r>
          </a:p>
          <a:p>
            <a:pPr lvl="1"/>
            <a:endParaRPr lang="de-CH" dirty="0"/>
          </a:p>
        </p:txBody>
      </p:sp>
      <p:pic>
        <p:nvPicPr>
          <p:cNvPr id="5" name="Inhaltsplatzhalter 3">
            <a:extLst>
              <a:ext uri="{FF2B5EF4-FFF2-40B4-BE49-F238E27FC236}">
                <a16:creationId xmlns:a16="http://schemas.microsoft.com/office/drawing/2014/main" id="{A1A7FE8F-2151-45A0-A389-A149B28B6F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14400" y="1690688"/>
            <a:ext cx="5181600" cy="391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894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F935FD-CCDD-470F-9D6E-016B83724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Summary (Bypass)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9DECD504-E3EE-496E-8DDA-A9EFD25C71E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043341"/>
            <a:ext cx="5181600" cy="3915905"/>
          </a:xfrm>
          <a:prstGeom prst="rect">
            <a:avLst/>
          </a:prstGeom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52CF99A-7731-4C6B-9B71-7224B65AD3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de-CH" sz="2400" dirty="0" err="1"/>
              <a:t>Reduction</a:t>
            </a:r>
            <a:r>
              <a:rPr lang="de-CH" sz="2400" dirty="0"/>
              <a:t> </a:t>
            </a:r>
            <a:r>
              <a:rPr lang="de-CH" sz="2400" dirty="0" err="1"/>
              <a:t>of</a:t>
            </a:r>
            <a:r>
              <a:rPr lang="de-CH" sz="2400" dirty="0"/>
              <a:t> </a:t>
            </a:r>
            <a:r>
              <a:rPr lang="de-CH" sz="2400" dirty="0" err="1"/>
              <a:t>photorespiratory</a:t>
            </a:r>
            <a:r>
              <a:rPr lang="de-CH" sz="2400" dirty="0"/>
              <a:t> </a:t>
            </a:r>
            <a:r>
              <a:rPr lang="de-CH" sz="2400" dirty="0" err="1"/>
              <a:t>losses</a:t>
            </a:r>
            <a:r>
              <a:rPr lang="de-CH" sz="2400" dirty="0"/>
              <a:t> </a:t>
            </a:r>
            <a:r>
              <a:rPr lang="de-CH" sz="2400" dirty="0" err="1"/>
              <a:t>by</a:t>
            </a:r>
            <a:r>
              <a:rPr lang="de-CH" sz="2400" dirty="0"/>
              <a:t> </a:t>
            </a:r>
            <a:r>
              <a:rPr lang="de-CH" sz="2400" dirty="0" err="1"/>
              <a:t>this</a:t>
            </a:r>
            <a:r>
              <a:rPr lang="de-CH" sz="2400" dirty="0"/>
              <a:t> </a:t>
            </a:r>
            <a:r>
              <a:rPr lang="de-CH" sz="2400" dirty="0" err="1"/>
              <a:t>catabolic</a:t>
            </a:r>
            <a:r>
              <a:rPr lang="de-CH" sz="2400" dirty="0"/>
              <a:t> </a:t>
            </a:r>
            <a:r>
              <a:rPr lang="de-CH" sz="2400" dirty="0" err="1"/>
              <a:t>pathway</a:t>
            </a:r>
            <a:endParaRPr lang="de-CH" sz="2400" dirty="0"/>
          </a:p>
          <a:p>
            <a:r>
              <a:rPr lang="de-CH" sz="2400" dirty="0"/>
              <a:t>Gly/</a:t>
            </a:r>
            <a:r>
              <a:rPr lang="de-CH" sz="2400" dirty="0" err="1"/>
              <a:t>Ser</a:t>
            </a:r>
            <a:r>
              <a:rPr lang="de-CH" sz="2400" dirty="0"/>
              <a:t> </a:t>
            </a:r>
            <a:r>
              <a:rPr lang="de-CH" sz="2400" dirty="0" err="1"/>
              <a:t>ratio</a:t>
            </a:r>
            <a:endParaRPr lang="de-CH" sz="2400" dirty="0"/>
          </a:p>
          <a:p>
            <a:pPr lvl="1"/>
            <a:r>
              <a:rPr lang="de-CH" sz="2000" dirty="0" err="1"/>
              <a:t>Increased</a:t>
            </a:r>
            <a:r>
              <a:rPr lang="de-CH" sz="2000" dirty="0"/>
              <a:t> </a:t>
            </a:r>
            <a:r>
              <a:rPr lang="de-CH" sz="2000" dirty="0" err="1"/>
              <a:t>by</a:t>
            </a:r>
            <a:r>
              <a:rPr lang="de-CH" sz="2000" dirty="0"/>
              <a:t> a </a:t>
            </a:r>
            <a:r>
              <a:rPr lang="de-CH" sz="2000" dirty="0" err="1"/>
              <a:t>factor</a:t>
            </a:r>
            <a:r>
              <a:rPr lang="de-CH" sz="2000" dirty="0"/>
              <a:t> </a:t>
            </a:r>
            <a:r>
              <a:rPr lang="de-CH" sz="2000" dirty="0" err="1"/>
              <a:t>of</a:t>
            </a:r>
            <a:r>
              <a:rPr lang="de-CH" sz="2000" dirty="0"/>
              <a:t> 10 </a:t>
            </a:r>
            <a:r>
              <a:rPr lang="de-CH" sz="2000" dirty="0" err="1"/>
              <a:t>for</a:t>
            </a:r>
            <a:r>
              <a:rPr lang="de-CH" sz="2000" dirty="0"/>
              <a:t> WT</a:t>
            </a:r>
            <a:endParaRPr lang="de-CH" sz="2400" dirty="0"/>
          </a:p>
          <a:p>
            <a:r>
              <a:rPr lang="de-CH" sz="2400" dirty="0"/>
              <a:t>PIB </a:t>
            </a:r>
            <a:r>
              <a:rPr lang="de-CH" sz="2400" dirty="0" err="1"/>
              <a:t>as</a:t>
            </a:r>
            <a:r>
              <a:rPr lang="de-CH" sz="2400" dirty="0"/>
              <a:t> </a:t>
            </a:r>
            <a:r>
              <a:rPr lang="de-CH" sz="2400" dirty="0" err="1"/>
              <a:t>indicator</a:t>
            </a:r>
            <a:r>
              <a:rPr lang="de-CH" sz="2400" dirty="0"/>
              <a:t> </a:t>
            </a:r>
            <a:r>
              <a:rPr lang="de-CH" sz="2400" dirty="0" err="1"/>
              <a:t>of</a:t>
            </a:r>
            <a:r>
              <a:rPr lang="de-CH" sz="2400" dirty="0"/>
              <a:t> CO2 </a:t>
            </a:r>
            <a:r>
              <a:rPr lang="de-CH" sz="2400" dirty="0" err="1"/>
              <a:t>release</a:t>
            </a:r>
            <a:endParaRPr lang="de-CH" sz="2400" dirty="0"/>
          </a:p>
          <a:p>
            <a:pPr lvl="1"/>
            <a:r>
              <a:rPr lang="de-CH" sz="2000" dirty="0"/>
              <a:t>~30% </a:t>
            </a:r>
            <a:r>
              <a:rPr lang="de-CH" sz="2000" dirty="0" err="1"/>
              <a:t>compared</a:t>
            </a:r>
            <a:r>
              <a:rPr lang="de-CH" sz="2000" dirty="0"/>
              <a:t> </a:t>
            </a:r>
            <a:r>
              <a:rPr lang="de-CH" sz="2000" dirty="0" err="1"/>
              <a:t>to</a:t>
            </a:r>
            <a:r>
              <a:rPr lang="de-CH" sz="2000" dirty="0"/>
              <a:t> </a:t>
            </a:r>
            <a:r>
              <a:rPr lang="de-CH" sz="2000" dirty="0" err="1"/>
              <a:t>the</a:t>
            </a:r>
            <a:r>
              <a:rPr lang="de-CH" sz="2000" dirty="0"/>
              <a:t> wild type</a:t>
            </a:r>
          </a:p>
          <a:p>
            <a:r>
              <a:rPr lang="de-CH" sz="2400" dirty="0"/>
              <a:t>Enhanced CO2 </a:t>
            </a:r>
            <a:r>
              <a:rPr lang="de-CH" sz="2400" dirty="0" err="1"/>
              <a:t>release</a:t>
            </a:r>
            <a:r>
              <a:rPr lang="de-CH" sz="2400" dirty="0"/>
              <a:t> </a:t>
            </a:r>
            <a:r>
              <a:rPr lang="de-CH" sz="2400" dirty="0" err="1"/>
              <a:t>from</a:t>
            </a:r>
            <a:r>
              <a:rPr lang="de-CH" sz="2400" dirty="0"/>
              <a:t> </a:t>
            </a:r>
            <a:r>
              <a:rPr lang="de-CH" sz="2400" dirty="0" err="1"/>
              <a:t>glycolate</a:t>
            </a:r>
            <a:r>
              <a:rPr lang="de-CH" sz="2400" dirty="0"/>
              <a:t> in </a:t>
            </a:r>
            <a:r>
              <a:rPr lang="de-CH" sz="2400" dirty="0" err="1"/>
              <a:t>chloroplast</a:t>
            </a:r>
            <a:r>
              <a:rPr lang="de-CH" sz="2400" dirty="0"/>
              <a:t> </a:t>
            </a:r>
            <a:r>
              <a:rPr lang="de-CH" sz="2400" dirty="0" err="1"/>
              <a:t>extracts</a:t>
            </a:r>
            <a:endParaRPr lang="de-CH" sz="2400" dirty="0"/>
          </a:p>
          <a:p>
            <a:r>
              <a:rPr lang="de-CH" sz="2400" dirty="0" err="1"/>
              <a:t>Improved</a:t>
            </a:r>
            <a:r>
              <a:rPr lang="de-CH" sz="2400" dirty="0"/>
              <a:t> </a:t>
            </a:r>
            <a:r>
              <a:rPr lang="de-CH" sz="2400" dirty="0" err="1"/>
              <a:t>photosynthetic</a:t>
            </a:r>
            <a:r>
              <a:rPr lang="de-CH" sz="2400" dirty="0"/>
              <a:t> </a:t>
            </a:r>
            <a:r>
              <a:rPr lang="de-CH" sz="2400" dirty="0" err="1"/>
              <a:t>performance</a:t>
            </a:r>
            <a:r>
              <a:rPr lang="de-CH" sz="2400" dirty="0"/>
              <a:t> </a:t>
            </a:r>
          </a:p>
          <a:p>
            <a:r>
              <a:rPr lang="de-CH" sz="2400" dirty="0"/>
              <a:t>More </a:t>
            </a:r>
            <a:r>
              <a:rPr lang="de-CH" sz="2400" dirty="0" err="1"/>
              <a:t>biomass</a:t>
            </a:r>
            <a:r>
              <a:rPr lang="de-CH" sz="2400" dirty="0"/>
              <a:t> </a:t>
            </a:r>
            <a:r>
              <a:rPr lang="de-CH" sz="2400" dirty="0" err="1"/>
              <a:t>production</a:t>
            </a:r>
            <a:r>
              <a:rPr lang="de-CH" sz="2400" dirty="0"/>
              <a:t> in DEF and GT-DEF </a:t>
            </a:r>
            <a:r>
              <a:rPr lang="de-CH" sz="2400" dirty="0" err="1"/>
              <a:t>plants</a:t>
            </a:r>
            <a:endParaRPr lang="de-CH" sz="1400" dirty="0"/>
          </a:p>
          <a:p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412444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Microsoft Office PowerPoint</Application>
  <PresentationFormat>Breitbild</PresentationFormat>
  <Paragraphs>32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</vt:lpstr>
      <vt:lpstr>Summary (Rubisco) </vt:lpstr>
      <vt:lpstr>Summary (Photorespiration)</vt:lpstr>
      <vt:lpstr>Summary(Methods)</vt:lpstr>
      <vt:lpstr>Summary (Bypass)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Basil Rast</dc:creator>
  <cp:lastModifiedBy>ScOnUREIJj@student.ethz.ch</cp:lastModifiedBy>
  <cp:revision>33</cp:revision>
  <dcterms:created xsi:type="dcterms:W3CDTF">2018-03-05T13:24:28Z</dcterms:created>
  <dcterms:modified xsi:type="dcterms:W3CDTF">2018-03-08T16:43:11Z</dcterms:modified>
</cp:coreProperties>
</file>