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61" r:id="rId5"/>
    <p:sldId id="260" r:id="rId6"/>
    <p:sldId id="275" r:id="rId7"/>
    <p:sldId id="272" r:id="rId8"/>
    <p:sldId id="270" r:id="rId9"/>
    <p:sldId id="273" r:id="rId10"/>
    <p:sldId id="257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89C"/>
    <a:srgbClr val="1C2F69"/>
    <a:srgbClr val="FFB452"/>
    <a:srgbClr val="4E9955"/>
    <a:srgbClr val="E3401F"/>
    <a:srgbClr val="FFB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42.png"/><Relationship Id="rId5" Type="http://schemas.openxmlformats.org/officeDocument/2006/relationships/image" Target="../media/image19.png"/><Relationship Id="rId10" Type="http://schemas.openxmlformats.org/officeDocument/2006/relationships/image" Target="../media/image41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53996" y="8871275"/>
            <a:ext cx="986399" cy="986399"/>
            <a:chOff x="14653996" y="8871275"/>
            <a:chExt cx="986399" cy="9863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53996" y="8871275"/>
              <a:ext cx="986399" cy="9863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8475" y="3958789"/>
            <a:ext cx="14428438" cy="18772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83419" y="9054800"/>
            <a:ext cx="1435618" cy="7543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869877" y="9051687"/>
            <a:ext cx="571659" cy="605169"/>
            <a:chOff x="14869877" y="9051687"/>
            <a:chExt cx="571659" cy="6051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69877" y="9051687"/>
              <a:ext cx="571659" cy="605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20792" y="290557"/>
            <a:ext cx="1065106" cy="382611"/>
            <a:chOff x="17020792" y="290557"/>
            <a:chExt cx="1065106" cy="3826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20792" y="290557"/>
              <a:ext cx="1065106" cy="3826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17492" y="4232420"/>
            <a:ext cx="592415" cy="1027629"/>
            <a:chOff x="5717492" y="4232420"/>
            <a:chExt cx="592415" cy="10276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7492" y="4232420"/>
              <a:ext cx="592415" cy="10276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그룹 1009"/>
          <p:cNvGrpSpPr/>
          <p:nvPr/>
        </p:nvGrpSpPr>
        <p:grpSpPr>
          <a:xfrm>
            <a:off x="17020792" y="233414"/>
            <a:ext cx="1065106" cy="382611"/>
            <a:chOff x="17020792" y="233414"/>
            <a:chExt cx="1065106" cy="38261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0792" y="233414"/>
              <a:ext cx="1065106" cy="382611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73BA09D-83C5-4486-8879-CA15ADE77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61060"/>
            <a:ext cx="6400800" cy="53492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9D3B5C-E894-46B1-A0E9-AE578E31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94046"/>
            <a:ext cx="5715000" cy="46578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968A77-CD0C-4842-A395-69D6855CC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61" y="5439337"/>
            <a:ext cx="6037119" cy="3733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57E4FE-D222-4E45-9310-B8D355592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6210300"/>
            <a:ext cx="10690202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48692" y="2544800"/>
            <a:ext cx="1570243" cy="2293900"/>
            <a:chOff x="1948692" y="2804836"/>
            <a:chExt cx="1113043" cy="16259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8692" y="280483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51824" y="2556657"/>
            <a:ext cx="1570243" cy="2293900"/>
            <a:chOff x="4603749" y="2804836"/>
            <a:chExt cx="1113043" cy="16259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3749" y="280483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4957" y="2544800"/>
            <a:ext cx="1570243" cy="2293900"/>
            <a:chOff x="7258807" y="2804836"/>
            <a:chExt cx="1113043" cy="162599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8807" y="280483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75035" y="6735800"/>
            <a:ext cx="1570243" cy="2293900"/>
            <a:chOff x="9874113" y="2804836"/>
            <a:chExt cx="1113043" cy="16259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4113" y="280483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61423" y="6735800"/>
            <a:ext cx="1570243" cy="2293900"/>
            <a:chOff x="12568922" y="2804836"/>
            <a:chExt cx="1113043" cy="16259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8922" y="280483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68209" y="6735800"/>
            <a:ext cx="1570243" cy="2293900"/>
            <a:chOff x="15223980" y="2804836"/>
            <a:chExt cx="1113043" cy="162599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23980" y="280483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86200" y="3821220"/>
            <a:ext cx="1302857" cy="104229"/>
            <a:chOff x="3199569" y="4889315"/>
            <a:chExt cx="1302857" cy="1042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9569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57899" y="3820903"/>
            <a:ext cx="1302857" cy="104229"/>
            <a:chOff x="5817827" y="4889315"/>
            <a:chExt cx="1302857" cy="1042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7827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34400" y="7830635"/>
            <a:ext cx="1302857" cy="104229"/>
            <a:chOff x="8493229" y="4889315"/>
            <a:chExt cx="1302857" cy="1042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93229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565543" y="7830634"/>
            <a:ext cx="1302857" cy="104229"/>
            <a:chOff x="11159106" y="4889315"/>
            <a:chExt cx="1302857" cy="1042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59106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020792" y="233414"/>
            <a:ext cx="1065106" cy="382611"/>
            <a:chOff x="17020792" y="233414"/>
            <a:chExt cx="1065106" cy="38261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020792" y="233414"/>
              <a:ext cx="1065106" cy="382611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1C0A5CC-1D4C-4941-AD59-60DAD22E3A0C}"/>
              </a:ext>
            </a:extLst>
          </p:cNvPr>
          <p:cNvSpPr txBox="1"/>
          <p:nvPr/>
        </p:nvSpPr>
        <p:spPr>
          <a:xfrm>
            <a:off x="1320702" y="720644"/>
            <a:ext cx="431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목차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9ABBFC-ACE6-45FA-92CC-DCE39FBD6B6C}"/>
              </a:ext>
            </a:extLst>
          </p:cNvPr>
          <p:cNvSpPr txBox="1"/>
          <p:nvPr/>
        </p:nvSpPr>
        <p:spPr>
          <a:xfrm>
            <a:off x="1034579" y="5130384"/>
            <a:ext cx="431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0A89C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전기차의 심장 </a:t>
            </a:r>
            <a:r>
              <a:rPr lang="en-US" altLang="ko-KR" sz="2400" b="1" dirty="0">
                <a:solidFill>
                  <a:srgbClr val="30A89C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“2</a:t>
            </a:r>
            <a:r>
              <a:rPr lang="ko-KR" altLang="en-US" sz="2400" b="1" dirty="0">
                <a:solidFill>
                  <a:srgbClr val="30A89C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차 전지</a:t>
            </a:r>
            <a:r>
              <a:rPr lang="en-US" altLang="ko-KR" sz="2400" b="1" dirty="0">
                <a:solidFill>
                  <a:srgbClr val="30A89C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＂</a:t>
            </a:r>
            <a:endParaRPr lang="ko-KR" altLang="en-US" sz="2400" b="1" dirty="0">
              <a:solidFill>
                <a:srgbClr val="30A89C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854B8D-28E6-4043-ACA2-AEA9E2C1CD52}"/>
              </a:ext>
            </a:extLst>
          </p:cNvPr>
          <p:cNvSpPr txBox="1"/>
          <p:nvPr/>
        </p:nvSpPr>
        <p:spPr>
          <a:xfrm>
            <a:off x="5730338" y="5143500"/>
            <a:ext cx="18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4E9955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발전 가능성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3D2B21-BDD5-4E37-BABD-08815CD423D8}"/>
              </a:ext>
            </a:extLst>
          </p:cNvPr>
          <p:cNvSpPr txBox="1"/>
          <p:nvPr/>
        </p:nvSpPr>
        <p:spPr>
          <a:xfrm>
            <a:off x="8433861" y="5125568"/>
            <a:ext cx="843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발전 가능성 </a:t>
            </a:r>
            <a:r>
              <a:rPr lang="en-US" altLang="ko-KR" sz="2400" b="1" dirty="0">
                <a:solidFill>
                  <a:srgbClr val="C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2400" b="1" dirty="0">
                <a:solidFill>
                  <a:srgbClr val="C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내연기관차 판매 금지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042E17-9E2D-403D-85F0-489F43998413}"/>
              </a:ext>
            </a:extLst>
          </p:cNvPr>
          <p:cNvSpPr txBox="1"/>
          <p:nvPr/>
        </p:nvSpPr>
        <p:spPr>
          <a:xfrm>
            <a:off x="6172200" y="9155560"/>
            <a:ext cx="261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B452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발전 가능성 </a:t>
            </a:r>
            <a:r>
              <a:rPr lang="en-US" altLang="ko-KR" sz="2400" b="1" dirty="0">
                <a:solidFill>
                  <a:srgbClr val="FFB452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– </a:t>
            </a:r>
            <a:r>
              <a:rPr lang="ko-KR" altLang="en-US" sz="2400" b="1" dirty="0">
                <a:solidFill>
                  <a:srgbClr val="FFB452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미래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A40A3-B25B-4DC5-B1CE-EB79846BBA4F}"/>
              </a:ext>
            </a:extLst>
          </p:cNvPr>
          <p:cNvSpPr txBox="1"/>
          <p:nvPr/>
        </p:nvSpPr>
        <p:spPr>
          <a:xfrm>
            <a:off x="9346880" y="9157700"/>
            <a:ext cx="614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C2F69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Tesla </a:t>
            </a:r>
            <a:r>
              <a:rPr lang="ko-KR" altLang="en-US" sz="2400" b="1" dirty="0">
                <a:solidFill>
                  <a:srgbClr val="1C2F69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베터리 데이 </a:t>
            </a:r>
            <a:r>
              <a:rPr lang="en-US" altLang="ko-KR" sz="2400" b="1" dirty="0">
                <a:solidFill>
                  <a:srgbClr val="1C2F69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2400" b="1" dirty="0">
                <a:solidFill>
                  <a:srgbClr val="1C2F69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위험요소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0C98B1-5266-4701-ADB2-92CD40D0251D}"/>
              </a:ext>
            </a:extLst>
          </p:cNvPr>
          <p:cNvSpPr txBox="1"/>
          <p:nvPr/>
        </p:nvSpPr>
        <p:spPr>
          <a:xfrm>
            <a:off x="13665103" y="9155559"/>
            <a:ext cx="454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0A89C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Tesla </a:t>
            </a:r>
            <a:r>
              <a:rPr lang="ko-KR" altLang="en-US" sz="2400" b="1" dirty="0">
                <a:solidFill>
                  <a:srgbClr val="30A89C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베터리 데이 </a:t>
            </a:r>
            <a:r>
              <a:rPr lang="en-US" altLang="ko-KR" sz="2400" b="1" dirty="0">
                <a:solidFill>
                  <a:srgbClr val="30A89C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2400" b="1" dirty="0">
                <a:solidFill>
                  <a:srgbClr val="30A89C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현실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20200" y="2628900"/>
            <a:ext cx="453432" cy="1512328"/>
            <a:chOff x="8826258" y="2305590"/>
            <a:chExt cx="633198" cy="26713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16621" y="4908308"/>
            <a:ext cx="453432" cy="1523452"/>
            <a:chOff x="8826258" y="5873029"/>
            <a:chExt cx="633198" cy="26713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0620" y="1587093"/>
            <a:ext cx="684547" cy="619618"/>
            <a:chOff x="1420620" y="1587093"/>
            <a:chExt cx="684547" cy="6196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0620" y="1587093"/>
              <a:ext cx="684547" cy="6196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020792" y="233414"/>
            <a:ext cx="1065106" cy="382611"/>
            <a:chOff x="17020792" y="233414"/>
            <a:chExt cx="1065106" cy="3826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0792" y="233414"/>
              <a:ext cx="1065106" cy="382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612C2A-0068-408D-9319-FA966D0EC855}"/>
              </a:ext>
            </a:extLst>
          </p:cNvPr>
          <p:cNvSpPr txBox="1"/>
          <p:nvPr/>
        </p:nvSpPr>
        <p:spPr>
          <a:xfrm>
            <a:off x="1320702" y="720644"/>
            <a:ext cx="431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전기차의 심장 </a:t>
            </a:r>
            <a:r>
              <a:rPr lang="en-US" altLang="ko-KR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“2</a:t>
            </a:r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차 전지</a:t>
            </a:r>
            <a:r>
              <a:rPr lang="en-US" altLang="ko-KR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＂</a:t>
            </a:r>
            <a:endParaRPr lang="ko-KR" altLang="en-US" sz="2400" b="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FDC39A20-0732-4916-B436-BFA6E7923E7D}"/>
              </a:ext>
            </a:extLst>
          </p:cNvPr>
          <p:cNvGrpSpPr/>
          <p:nvPr/>
        </p:nvGrpSpPr>
        <p:grpSpPr>
          <a:xfrm rot="10800000">
            <a:off x="16659672" y="2628900"/>
            <a:ext cx="453432" cy="1512328"/>
            <a:chOff x="8826258" y="2305590"/>
            <a:chExt cx="633198" cy="2671304"/>
          </a:xfrm>
        </p:grpSpPr>
        <p:pic>
          <p:nvPicPr>
            <p:cNvPr id="34" name="Object 13">
              <a:extLst>
                <a:ext uri="{FF2B5EF4-FFF2-40B4-BE49-F238E27FC236}">
                  <a16:creationId xmlns:a16="http://schemas.microsoft.com/office/drawing/2014/main" id="{533F93B3-B460-4DB1-B36A-5511F22B2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2B8D71-BF5D-4FF7-8D37-DB7804A77D88}"/>
              </a:ext>
            </a:extLst>
          </p:cNvPr>
          <p:cNvSpPr txBox="1"/>
          <p:nvPr/>
        </p:nvSpPr>
        <p:spPr>
          <a:xfrm>
            <a:off x="9470819" y="2951196"/>
            <a:ext cx="7228515" cy="82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3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한국 배터리 셀 업체는 생산능력</a:t>
            </a:r>
            <a:r>
              <a:rPr lang="en-US" altLang="ko-KR" sz="23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3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레시피</a:t>
            </a:r>
            <a:r>
              <a:rPr lang="en-US" altLang="ko-KR" sz="23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3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고객사 확보 측면에서 글로벌 경쟁사 대비 우위에 있다</a:t>
            </a:r>
            <a:r>
              <a:rPr lang="en-US" altLang="ko-KR" sz="23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23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36" name="그룹 1005">
            <a:extLst>
              <a:ext uri="{FF2B5EF4-FFF2-40B4-BE49-F238E27FC236}">
                <a16:creationId xmlns:a16="http://schemas.microsoft.com/office/drawing/2014/main" id="{4E84C31B-F772-4102-B9F7-D20E62132619}"/>
              </a:ext>
            </a:extLst>
          </p:cNvPr>
          <p:cNvGrpSpPr/>
          <p:nvPr/>
        </p:nvGrpSpPr>
        <p:grpSpPr>
          <a:xfrm rot="10800000">
            <a:off x="16656093" y="4908308"/>
            <a:ext cx="453432" cy="1523451"/>
            <a:chOff x="8826258" y="5873029"/>
            <a:chExt cx="633198" cy="2671304"/>
          </a:xfrm>
        </p:grpSpPr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8448CAB6-6FF0-4FDC-8604-38A4CB76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4E6BF8-C3E9-4F6E-99FF-6EF15656A82D}"/>
              </a:ext>
            </a:extLst>
          </p:cNvPr>
          <p:cNvSpPr txBox="1"/>
          <p:nvPr/>
        </p:nvSpPr>
        <p:spPr>
          <a:xfrm>
            <a:off x="9466659" y="7578878"/>
            <a:ext cx="7228515" cy="12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전기차는 아직까지 내연기관 자동차보다 원가가 높기 때문</a:t>
            </a:r>
            <a:r>
              <a:rPr lang="ko-KR" altLang="en-US" sz="24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에</a:t>
            </a:r>
            <a:r>
              <a:rPr lang="ko-KR" altLang="ko-KR" sz="24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정부의 보조금 등 지원 정책이 수요에 영향을 미친다</a:t>
            </a:r>
            <a:r>
              <a:rPr lang="en-US" altLang="ko-KR" sz="24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6DE347-D44D-4211-87B5-1FCB31999792}"/>
              </a:ext>
            </a:extLst>
          </p:cNvPr>
          <p:cNvSpPr txBox="1"/>
          <p:nvPr/>
        </p:nvSpPr>
        <p:spPr>
          <a:xfrm>
            <a:off x="549165" y="830300"/>
            <a:ext cx="7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  <a:endParaRPr lang="ko-KR" altLang="en-US" sz="28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187BA3-BB7A-4B2B-A55B-CF9B8BA77A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27"/>
          <a:stretch/>
        </p:blipFill>
        <p:spPr>
          <a:xfrm>
            <a:off x="2230581" y="2299663"/>
            <a:ext cx="4896744" cy="66633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324822" y="9031339"/>
            <a:ext cx="684547" cy="619618"/>
            <a:chOff x="7324822" y="9031339"/>
            <a:chExt cx="684547" cy="6196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24822" y="9031339"/>
              <a:ext cx="684547" cy="619618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FB77479-82B3-4FA9-9A42-EAE4395DC04B}"/>
              </a:ext>
            </a:extLst>
          </p:cNvPr>
          <p:cNvSpPr txBox="1"/>
          <p:nvPr/>
        </p:nvSpPr>
        <p:spPr>
          <a:xfrm>
            <a:off x="9548816" y="5251143"/>
            <a:ext cx="7228515" cy="82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3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한국 배터리 업체의 경우 글로벌 경쟁사 대비 유럽 시장 노출도가 매우 높다</a:t>
            </a:r>
            <a:r>
              <a:rPr lang="en-US" altLang="ko-KR" sz="23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23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5B895CB-E94F-4819-AE10-5C4582C9A8FE}"/>
              </a:ext>
            </a:extLst>
          </p:cNvPr>
          <p:cNvGrpSpPr/>
          <p:nvPr/>
        </p:nvGrpSpPr>
        <p:grpSpPr>
          <a:xfrm>
            <a:off x="9239943" y="7414604"/>
            <a:ext cx="453432" cy="1512328"/>
            <a:chOff x="771267" y="616025"/>
            <a:chExt cx="633198" cy="2671304"/>
          </a:xfrm>
        </p:grpSpPr>
        <p:pic>
          <p:nvPicPr>
            <p:cNvPr id="40" name="Object 16">
              <a:extLst>
                <a:ext uri="{FF2B5EF4-FFF2-40B4-BE49-F238E27FC236}">
                  <a16:creationId xmlns:a16="http://schemas.microsoft.com/office/drawing/2014/main" id="{317AC632-47F2-429E-8D78-22203D318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267" y="616025"/>
              <a:ext cx="633198" cy="267130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D107581-8918-4E3F-AB74-C477D74E3649}"/>
              </a:ext>
            </a:extLst>
          </p:cNvPr>
          <p:cNvGrpSpPr/>
          <p:nvPr/>
        </p:nvGrpSpPr>
        <p:grpSpPr>
          <a:xfrm rot="10800000">
            <a:off x="16656093" y="7450675"/>
            <a:ext cx="453432" cy="1512328"/>
            <a:chOff x="771267" y="616025"/>
            <a:chExt cx="633198" cy="2671304"/>
          </a:xfrm>
        </p:grpSpPr>
        <p:pic>
          <p:nvPicPr>
            <p:cNvPr id="42" name="Object 16">
              <a:extLst>
                <a:ext uri="{FF2B5EF4-FFF2-40B4-BE49-F238E27FC236}">
                  <a16:creationId xmlns:a16="http://schemas.microsoft.com/office/drawing/2014/main" id="{63E47065-C2FC-46CF-AAF1-F2FD8E0C6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267" y="616025"/>
              <a:ext cx="633198" cy="2671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97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020792" y="233414"/>
            <a:ext cx="1065106" cy="382611"/>
            <a:chOff x="17020792" y="233414"/>
            <a:chExt cx="1065106" cy="38261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20792" y="233414"/>
              <a:ext cx="1065106" cy="38261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D9252A5-6C4E-44B7-9211-96B309F87B6D}"/>
              </a:ext>
            </a:extLst>
          </p:cNvPr>
          <p:cNvSpPr txBox="1"/>
          <p:nvPr/>
        </p:nvSpPr>
        <p:spPr>
          <a:xfrm>
            <a:off x="549165" y="830300"/>
            <a:ext cx="7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2E294-3337-439D-B721-29F695B18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933700"/>
            <a:ext cx="10294616" cy="27488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1BB724-98F2-4102-9CF8-A1D5B532469D}"/>
              </a:ext>
            </a:extLst>
          </p:cNvPr>
          <p:cNvSpPr txBox="1"/>
          <p:nvPr/>
        </p:nvSpPr>
        <p:spPr>
          <a:xfrm>
            <a:off x="1320702" y="720644"/>
            <a:ext cx="431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발전 가능성</a:t>
            </a:r>
          </a:p>
        </p:txBody>
      </p:sp>
      <p:grpSp>
        <p:nvGrpSpPr>
          <p:cNvPr id="39" name="그룹 1005">
            <a:extLst>
              <a:ext uri="{FF2B5EF4-FFF2-40B4-BE49-F238E27FC236}">
                <a16:creationId xmlns:a16="http://schemas.microsoft.com/office/drawing/2014/main" id="{133DD83F-1DCB-418F-814E-F5C7247F4E50}"/>
              </a:ext>
            </a:extLst>
          </p:cNvPr>
          <p:cNvGrpSpPr/>
          <p:nvPr/>
        </p:nvGrpSpPr>
        <p:grpSpPr>
          <a:xfrm>
            <a:off x="1143001" y="1990760"/>
            <a:ext cx="257972" cy="866740"/>
            <a:chOff x="8826258" y="5873029"/>
            <a:chExt cx="633198" cy="2671304"/>
          </a:xfrm>
        </p:grpSpPr>
        <p:pic>
          <p:nvPicPr>
            <p:cNvPr id="40" name="Object 21">
              <a:extLst>
                <a:ext uri="{FF2B5EF4-FFF2-40B4-BE49-F238E27FC236}">
                  <a16:creationId xmlns:a16="http://schemas.microsoft.com/office/drawing/2014/main" id="{0FB717DF-4C93-4A90-976A-B025FBDCC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41" name="그룹 1005">
            <a:extLst>
              <a:ext uri="{FF2B5EF4-FFF2-40B4-BE49-F238E27FC236}">
                <a16:creationId xmlns:a16="http://schemas.microsoft.com/office/drawing/2014/main" id="{0D16B477-BAB0-4175-B01D-1A4BF409111E}"/>
              </a:ext>
            </a:extLst>
          </p:cNvPr>
          <p:cNvGrpSpPr/>
          <p:nvPr/>
        </p:nvGrpSpPr>
        <p:grpSpPr>
          <a:xfrm rot="10800000">
            <a:off x="8582472" y="1990759"/>
            <a:ext cx="257972" cy="866739"/>
            <a:chOff x="8826258" y="5873029"/>
            <a:chExt cx="633198" cy="2671304"/>
          </a:xfrm>
        </p:grpSpPr>
        <p:pic>
          <p:nvPicPr>
            <p:cNvPr id="42" name="Object 21">
              <a:extLst>
                <a:ext uri="{FF2B5EF4-FFF2-40B4-BE49-F238E27FC236}">
                  <a16:creationId xmlns:a16="http://schemas.microsoft.com/office/drawing/2014/main" id="{1F6CC045-2A1F-4441-9103-C5B48F02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7A38006-DEC7-42E6-B221-741C4FB4FB4F}"/>
              </a:ext>
            </a:extLst>
          </p:cNvPr>
          <p:cNvSpPr txBox="1"/>
          <p:nvPr/>
        </p:nvSpPr>
        <p:spPr>
          <a:xfrm>
            <a:off x="1369797" y="2077139"/>
            <a:ext cx="7228515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전기차는 아직까지 내연기관 자동차보다 원가가 높기 때문</a:t>
            </a:r>
            <a:r>
              <a:rPr lang="ko-KR" altLang="en-US" sz="20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에</a:t>
            </a:r>
            <a:r>
              <a:rPr lang="ko-KR" altLang="ko-KR" sz="20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정부의 보조금 등 지원 정책이 수요에 영향을 미친다</a:t>
            </a:r>
            <a:r>
              <a:rPr lang="en-US" altLang="ko-KR" sz="20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2C4EF85-F5FA-45DB-8337-E27BEE34E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400" y="5448300"/>
            <a:ext cx="7591267" cy="4339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1744" y="4976894"/>
            <a:ext cx="1400822" cy="958695"/>
            <a:chOff x="1331744" y="4976894"/>
            <a:chExt cx="1400822" cy="9586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744" y="4976894"/>
              <a:ext cx="1400822" cy="9586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50683" y="5773212"/>
            <a:ext cx="14255412" cy="199632"/>
            <a:chOff x="2450683" y="5773212"/>
            <a:chExt cx="14255412" cy="1996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683" y="5773212"/>
              <a:ext cx="14255412" cy="1996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22981" y="5699033"/>
            <a:ext cx="328944" cy="328944"/>
            <a:chOff x="4322981" y="5699033"/>
            <a:chExt cx="328944" cy="3289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02427" y="5708557"/>
            <a:ext cx="328944" cy="328944"/>
            <a:chOff x="7702427" y="5708557"/>
            <a:chExt cx="328944" cy="3289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2427" y="570855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81873" y="5699033"/>
            <a:ext cx="328944" cy="328944"/>
            <a:chOff x="11081873" y="5699033"/>
            <a:chExt cx="328944" cy="3289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81873" y="5699033"/>
              <a:ext cx="328944" cy="3289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461318" y="5708557"/>
            <a:ext cx="328944" cy="328944"/>
            <a:chOff x="14461318" y="5708557"/>
            <a:chExt cx="328944" cy="32894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61318" y="570855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43851" y="6666294"/>
            <a:ext cx="1863768" cy="362368"/>
            <a:chOff x="3543851" y="6666294"/>
            <a:chExt cx="1863768" cy="36236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385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27861" y="6666294"/>
            <a:ext cx="1863768" cy="362368"/>
            <a:chOff x="10327861" y="6666294"/>
            <a:chExt cx="1863768" cy="36236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2786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21614" y="4605003"/>
            <a:ext cx="1863768" cy="362368"/>
            <a:chOff x="6921614" y="4605003"/>
            <a:chExt cx="1863768" cy="36236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21614" y="4605003"/>
              <a:ext cx="1863768" cy="36236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705625" y="4605003"/>
            <a:ext cx="1863768" cy="362368"/>
            <a:chOff x="13705625" y="4605003"/>
            <a:chExt cx="1863768" cy="3623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05625" y="4605003"/>
              <a:ext cx="1863768" cy="36236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020792" y="233414"/>
            <a:ext cx="1065106" cy="382611"/>
            <a:chOff x="17020792" y="233414"/>
            <a:chExt cx="1065106" cy="38261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20792" y="233414"/>
              <a:ext cx="1065106" cy="38261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1D5B0FC-AEFC-4E0A-B715-49DE9F1056A9}"/>
              </a:ext>
            </a:extLst>
          </p:cNvPr>
          <p:cNvSpPr txBox="1"/>
          <p:nvPr/>
        </p:nvSpPr>
        <p:spPr>
          <a:xfrm>
            <a:off x="3842544" y="6238732"/>
            <a:ext cx="172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E3401F"/>
                </a:solidFill>
                <a:latin typeface="엘리스 디지털배움체 OTF" panose="020B0600000101010101" pitchFamily="34" charset="-127"/>
                <a:ea typeface="엘리스 디지털배움체 OTF" panose="020B0600000101010101" pitchFamily="34" charset="-127"/>
              </a:rPr>
              <a:t>2025</a:t>
            </a:r>
            <a:endParaRPr lang="ko-KR" altLang="en-US" sz="3000" b="1" dirty="0">
              <a:solidFill>
                <a:srgbClr val="E3401F"/>
              </a:solidFill>
              <a:latin typeface="엘리스 디지털배움체 OTF" panose="020B0600000101010101" pitchFamily="34" charset="-127"/>
              <a:ea typeface="엘리스 디지털배움체 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DE835-D29D-4077-AB78-B84D52B7839D}"/>
              </a:ext>
            </a:extLst>
          </p:cNvPr>
          <p:cNvSpPr txBox="1"/>
          <p:nvPr/>
        </p:nvSpPr>
        <p:spPr>
          <a:xfrm>
            <a:off x="7253601" y="4967371"/>
            <a:ext cx="172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30A89C"/>
                </a:solidFill>
                <a:latin typeface="엘리스 디지털배움체 OTF" panose="020B0600000101010101" pitchFamily="34" charset="-127"/>
                <a:ea typeface="엘리스 디지털배움체 OTF" panose="020B0600000101010101" pitchFamily="34" charset="-127"/>
              </a:rPr>
              <a:t>2030</a:t>
            </a:r>
            <a:endParaRPr lang="ko-KR" altLang="en-US" sz="3000" b="1" dirty="0">
              <a:solidFill>
                <a:srgbClr val="30A89C"/>
              </a:solidFill>
              <a:latin typeface="엘리스 디지털배움체 OTF" panose="020B0600000101010101" pitchFamily="34" charset="-127"/>
              <a:ea typeface="엘리스 디지털배움체 OTF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0278CA-B809-491C-9236-43D0FCC7270D}"/>
              </a:ext>
            </a:extLst>
          </p:cNvPr>
          <p:cNvSpPr txBox="1"/>
          <p:nvPr/>
        </p:nvSpPr>
        <p:spPr>
          <a:xfrm>
            <a:off x="10668000" y="6214283"/>
            <a:ext cx="172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4E9955"/>
                </a:solidFill>
                <a:latin typeface="엘리스 디지털배움체 OTF" panose="020B0600000101010101" pitchFamily="34" charset="-127"/>
                <a:ea typeface="엘리스 디지털배움체 OTF" panose="020B0600000101010101" pitchFamily="34" charset="-127"/>
              </a:rPr>
              <a:t>2035</a:t>
            </a:r>
            <a:endParaRPr lang="ko-KR" altLang="en-US" sz="3000" b="1" dirty="0">
              <a:solidFill>
                <a:srgbClr val="4E9955"/>
              </a:solidFill>
              <a:latin typeface="엘리스 디지털배움체 OTF" panose="020B0600000101010101" pitchFamily="34" charset="-127"/>
              <a:ea typeface="엘리스 디지털배움체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712599-E07B-4028-B9F7-A04BBB6AAF3A}"/>
              </a:ext>
            </a:extLst>
          </p:cNvPr>
          <p:cNvSpPr txBox="1"/>
          <p:nvPr/>
        </p:nvSpPr>
        <p:spPr>
          <a:xfrm>
            <a:off x="14154713" y="4976894"/>
            <a:ext cx="172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BC68"/>
                </a:solidFill>
                <a:latin typeface="엘리스 디지털배움체 OTF" panose="020B0600000101010101" pitchFamily="34" charset="-127"/>
                <a:ea typeface="엘리스 디지털배움체 OTF" panose="020B0600000101010101" pitchFamily="34" charset="-127"/>
              </a:rPr>
              <a:t>2040</a:t>
            </a:r>
            <a:endParaRPr lang="ko-KR" altLang="en-US" sz="3000" b="1" dirty="0">
              <a:solidFill>
                <a:srgbClr val="FFBC68"/>
              </a:solidFill>
              <a:latin typeface="엘리스 디지털배움체 OTF" panose="020B0600000101010101" pitchFamily="34" charset="-127"/>
              <a:ea typeface="엘리스 디지털배움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61D0B-F921-40FD-8493-F8DB1598EF6A}"/>
              </a:ext>
            </a:extLst>
          </p:cNvPr>
          <p:cNvSpPr txBox="1"/>
          <p:nvPr/>
        </p:nvSpPr>
        <p:spPr>
          <a:xfrm>
            <a:off x="3124200" y="711361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노르웨이</a:t>
            </a:r>
            <a:r>
              <a:rPr lang="en-US" altLang="ko-KR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네덜란드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DD7FA3-6BA2-4153-B610-E6B8A977B576}"/>
              </a:ext>
            </a:extLst>
          </p:cNvPr>
          <p:cNvSpPr txBox="1"/>
          <p:nvPr/>
        </p:nvSpPr>
        <p:spPr>
          <a:xfrm>
            <a:off x="6994682" y="408820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독일</a:t>
            </a:r>
            <a:r>
              <a:rPr lang="en-US" altLang="ko-KR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EBED3B-4981-4A77-ABA3-8171EE44A86B}"/>
              </a:ext>
            </a:extLst>
          </p:cNvPr>
          <p:cNvSpPr txBox="1"/>
          <p:nvPr/>
        </p:nvSpPr>
        <p:spPr>
          <a:xfrm>
            <a:off x="9601200" y="7115106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한국</a:t>
            </a:r>
            <a:r>
              <a:rPr lang="en-US" altLang="ko-KR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미국</a:t>
            </a:r>
            <a:r>
              <a:rPr lang="en-US" altLang="ko-KR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중국</a:t>
            </a:r>
            <a:r>
              <a:rPr lang="en-US" altLang="ko-KR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캐나다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95184F-A4C5-47F4-9721-8F074D5967FD}"/>
              </a:ext>
            </a:extLst>
          </p:cNvPr>
          <p:cNvSpPr txBox="1"/>
          <p:nvPr/>
        </p:nvSpPr>
        <p:spPr>
          <a:xfrm>
            <a:off x="14084069" y="4143338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프랑스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EEF5B0-74C9-4530-B6CC-F1E369D8F851}"/>
              </a:ext>
            </a:extLst>
          </p:cNvPr>
          <p:cNvSpPr txBox="1"/>
          <p:nvPr/>
        </p:nvSpPr>
        <p:spPr>
          <a:xfrm>
            <a:off x="1320702" y="720644"/>
            <a:ext cx="843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발전 가능성 </a:t>
            </a:r>
            <a:r>
              <a:rPr lang="en-US" altLang="ko-KR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내연기관차 판매 금지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BA5C3A-397D-4E69-BD50-4B19D78F7A6C}"/>
              </a:ext>
            </a:extLst>
          </p:cNvPr>
          <p:cNvSpPr txBox="1"/>
          <p:nvPr/>
        </p:nvSpPr>
        <p:spPr>
          <a:xfrm>
            <a:off x="549165" y="830300"/>
            <a:ext cx="7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56" name="그룹 1005">
            <a:extLst>
              <a:ext uri="{FF2B5EF4-FFF2-40B4-BE49-F238E27FC236}">
                <a16:creationId xmlns:a16="http://schemas.microsoft.com/office/drawing/2014/main" id="{3D230230-ED51-4131-BC6F-11CC641720B6}"/>
              </a:ext>
            </a:extLst>
          </p:cNvPr>
          <p:cNvGrpSpPr/>
          <p:nvPr/>
        </p:nvGrpSpPr>
        <p:grpSpPr>
          <a:xfrm>
            <a:off x="1143001" y="1990760"/>
            <a:ext cx="257972" cy="866740"/>
            <a:chOff x="8826258" y="5873029"/>
            <a:chExt cx="633198" cy="2671304"/>
          </a:xfrm>
        </p:grpSpPr>
        <p:pic>
          <p:nvPicPr>
            <p:cNvPr id="57" name="Object 21">
              <a:extLst>
                <a:ext uri="{FF2B5EF4-FFF2-40B4-BE49-F238E27FC236}">
                  <a16:creationId xmlns:a16="http://schemas.microsoft.com/office/drawing/2014/main" id="{8557D286-4A6F-46A1-8956-FB1B6197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58" name="그룹 1005">
            <a:extLst>
              <a:ext uri="{FF2B5EF4-FFF2-40B4-BE49-F238E27FC236}">
                <a16:creationId xmlns:a16="http://schemas.microsoft.com/office/drawing/2014/main" id="{7B33FB17-AE11-4A6B-875B-A730EFB5702D}"/>
              </a:ext>
            </a:extLst>
          </p:cNvPr>
          <p:cNvGrpSpPr/>
          <p:nvPr/>
        </p:nvGrpSpPr>
        <p:grpSpPr>
          <a:xfrm rot="10800000">
            <a:off x="8582472" y="1990759"/>
            <a:ext cx="257972" cy="866739"/>
            <a:chOff x="8826258" y="5873029"/>
            <a:chExt cx="633198" cy="2671304"/>
          </a:xfrm>
        </p:grpSpPr>
        <p:pic>
          <p:nvPicPr>
            <p:cNvPr id="59" name="Object 21">
              <a:extLst>
                <a:ext uri="{FF2B5EF4-FFF2-40B4-BE49-F238E27FC236}">
                  <a16:creationId xmlns:a16="http://schemas.microsoft.com/office/drawing/2014/main" id="{87D021BA-65DB-421F-B164-27817850C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B2CEA57-8C27-4E63-B293-822DA185FD7E}"/>
              </a:ext>
            </a:extLst>
          </p:cNvPr>
          <p:cNvSpPr txBox="1"/>
          <p:nvPr/>
        </p:nvSpPr>
        <p:spPr>
          <a:xfrm>
            <a:off x="1369797" y="2077139"/>
            <a:ext cx="7228515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전기차는 아직까지 내연기관 자동차보다 원가가 높기 때문</a:t>
            </a:r>
            <a:r>
              <a:rPr lang="ko-KR" altLang="en-US" sz="20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에</a:t>
            </a:r>
            <a:r>
              <a:rPr lang="ko-KR" altLang="ko-KR" sz="20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정부의 보조금 등 지원 정책이 수요에 영향을 미친다</a:t>
            </a:r>
            <a:r>
              <a:rPr lang="en-US" altLang="ko-KR" sz="20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A2F15D6A-0C56-4761-8A0E-1244E6A30765}"/>
              </a:ext>
            </a:extLst>
          </p:cNvPr>
          <p:cNvGrpSpPr/>
          <p:nvPr/>
        </p:nvGrpSpPr>
        <p:grpSpPr>
          <a:xfrm>
            <a:off x="9413136" y="4156698"/>
            <a:ext cx="2558872" cy="2129801"/>
            <a:chOff x="9389919" y="6156522"/>
            <a:chExt cx="2558872" cy="2129801"/>
          </a:xfrm>
        </p:grpSpPr>
        <p:pic>
          <p:nvPicPr>
            <p:cNvPr id="23" name="Object 25">
              <a:extLst>
                <a:ext uri="{FF2B5EF4-FFF2-40B4-BE49-F238E27FC236}">
                  <a16:creationId xmlns:a16="http://schemas.microsoft.com/office/drawing/2014/main" id="{0482BE79-4321-4864-A86F-710D52A4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9919" y="6156522"/>
              <a:ext cx="2558872" cy="2129801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C729F179-08A5-4A7C-BBBC-C541E9CF11D7}"/>
              </a:ext>
            </a:extLst>
          </p:cNvPr>
          <p:cNvGrpSpPr/>
          <p:nvPr/>
        </p:nvGrpSpPr>
        <p:grpSpPr>
          <a:xfrm>
            <a:off x="1411964" y="4156699"/>
            <a:ext cx="2558872" cy="2129801"/>
            <a:chOff x="1429172" y="6156522"/>
            <a:chExt cx="2558872" cy="2129801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02AF1FF2-DCF0-4EC1-A1DB-4CE086BD8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172" y="6156522"/>
              <a:ext cx="2558872" cy="21298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020792" y="233414"/>
            <a:ext cx="1065106" cy="382611"/>
            <a:chOff x="17020792" y="233414"/>
            <a:chExt cx="1065106" cy="38261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20792" y="233414"/>
              <a:ext cx="1065106" cy="382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0EEAE1-9402-41BF-AB99-87DC5C4E0E18}"/>
              </a:ext>
            </a:extLst>
          </p:cNvPr>
          <p:cNvSpPr txBox="1"/>
          <p:nvPr/>
        </p:nvSpPr>
        <p:spPr>
          <a:xfrm>
            <a:off x="1908188" y="5140699"/>
            <a:ext cx="192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E99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 </a:t>
            </a:r>
            <a:r>
              <a:rPr lang="ko-KR" altLang="en-US" sz="3200" b="1" dirty="0">
                <a:solidFill>
                  <a:srgbClr val="4E99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화학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89102C-8AE9-485B-8D8F-C662BEB9C9F2}"/>
              </a:ext>
            </a:extLst>
          </p:cNvPr>
          <p:cNvSpPr txBox="1"/>
          <p:nvPr/>
        </p:nvSpPr>
        <p:spPr>
          <a:xfrm>
            <a:off x="9730291" y="5125706"/>
            <a:ext cx="192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B4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삼성 </a:t>
            </a:r>
            <a:r>
              <a:rPr lang="en-US" altLang="ko-KR" sz="3200" b="1" dirty="0">
                <a:solidFill>
                  <a:srgbClr val="FFB4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SDI</a:t>
            </a:r>
            <a:endParaRPr lang="ko-KR" altLang="en-US" sz="3200" b="1" dirty="0">
              <a:solidFill>
                <a:srgbClr val="FFB45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DC3F3-46F2-40E0-A087-CF06A962496F}"/>
              </a:ext>
            </a:extLst>
          </p:cNvPr>
          <p:cNvSpPr txBox="1"/>
          <p:nvPr/>
        </p:nvSpPr>
        <p:spPr>
          <a:xfrm>
            <a:off x="12289163" y="4297787"/>
            <a:ext cx="4476918" cy="1847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삼성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SDI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는 원통형에만 적용하던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NCA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양극재를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2021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년부터 대형 각형에 적용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원가를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20%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이상 낮출 계획</a:t>
            </a:r>
            <a:endParaRPr lang="ko-KR" altLang="ko-KR" sz="27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5AD27-80B2-4679-AFF3-6E369F6B1198}"/>
              </a:ext>
            </a:extLst>
          </p:cNvPr>
          <p:cNvSpPr txBox="1"/>
          <p:nvPr/>
        </p:nvSpPr>
        <p:spPr>
          <a:xfrm>
            <a:off x="4153652" y="4686300"/>
            <a:ext cx="4476918" cy="1403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LG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화학</a:t>
            </a:r>
            <a:r>
              <a:rPr lang="ko-KR" altLang="en-US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은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2023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년부터는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NCMA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양극재를 적용해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20%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이상 원가를 낮출 계 획</a:t>
            </a:r>
            <a:endParaRPr lang="ko-KR" altLang="ko-KR" sz="27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E2AEFA-1C23-401E-87C7-AC9F92E1CF09}"/>
              </a:ext>
            </a:extLst>
          </p:cNvPr>
          <p:cNvSpPr txBox="1"/>
          <p:nvPr/>
        </p:nvSpPr>
        <p:spPr>
          <a:xfrm>
            <a:off x="1320702" y="720644"/>
            <a:ext cx="843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발전 가능성 </a:t>
            </a:r>
            <a:r>
              <a:rPr lang="en-US" altLang="ko-KR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미래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3CF2B2-AC2E-4458-99B8-D00EA09EC1A4}"/>
              </a:ext>
            </a:extLst>
          </p:cNvPr>
          <p:cNvSpPr txBox="1"/>
          <p:nvPr/>
        </p:nvSpPr>
        <p:spPr>
          <a:xfrm>
            <a:off x="549165" y="830300"/>
            <a:ext cx="7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9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0744" y="3547099"/>
            <a:ext cx="2558872" cy="2129801"/>
            <a:chOff x="1400744" y="2673960"/>
            <a:chExt cx="2558872" cy="21298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744" y="2673960"/>
              <a:ext cx="2558872" cy="21298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61491" y="3547099"/>
            <a:ext cx="2558872" cy="2129801"/>
            <a:chOff x="9361491" y="2673960"/>
            <a:chExt cx="2558872" cy="21298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1491" y="2673960"/>
              <a:ext cx="2558872" cy="21298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20792" y="233414"/>
            <a:ext cx="1065106" cy="382611"/>
            <a:chOff x="17020792" y="233414"/>
            <a:chExt cx="1065106" cy="38261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20792" y="233414"/>
              <a:ext cx="1065106" cy="382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0EEAE1-9402-41BF-AB99-87DC5C4E0E18}"/>
              </a:ext>
            </a:extLst>
          </p:cNvPr>
          <p:cNvSpPr txBox="1"/>
          <p:nvPr/>
        </p:nvSpPr>
        <p:spPr>
          <a:xfrm>
            <a:off x="1908188" y="4531099"/>
            <a:ext cx="192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E3401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 </a:t>
            </a:r>
            <a:r>
              <a:rPr lang="ko-KR" altLang="en-US" sz="3200" b="1" dirty="0">
                <a:solidFill>
                  <a:srgbClr val="E3401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화학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89102C-8AE9-485B-8D8F-C662BEB9C9F2}"/>
              </a:ext>
            </a:extLst>
          </p:cNvPr>
          <p:cNvSpPr txBox="1"/>
          <p:nvPr/>
        </p:nvSpPr>
        <p:spPr>
          <a:xfrm>
            <a:off x="9730291" y="4516106"/>
            <a:ext cx="192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0A89C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삼성 </a:t>
            </a:r>
            <a:r>
              <a:rPr lang="en-US" altLang="ko-KR" sz="3200" b="1" dirty="0">
                <a:solidFill>
                  <a:srgbClr val="30A89C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SDI</a:t>
            </a:r>
            <a:endParaRPr lang="ko-KR" altLang="en-US" sz="3200" b="1" dirty="0">
              <a:solidFill>
                <a:srgbClr val="30A89C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DC3F3-46F2-40E0-A087-CF06A962496F}"/>
              </a:ext>
            </a:extLst>
          </p:cNvPr>
          <p:cNvSpPr txBox="1"/>
          <p:nvPr/>
        </p:nvSpPr>
        <p:spPr>
          <a:xfrm>
            <a:off x="4196373" y="3771900"/>
            <a:ext cx="4476918" cy="1846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2022/2023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년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NCMA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양극재와 </a:t>
            </a:r>
            <a:r>
              <a:rPr lang="ko-KR" altLang="ko-KR" sz="2700" dirty="0" err="1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롱셀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기술을 적용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배터리 밀도를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20%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이상 개선시킬 계획이고 </a:t>
            </a:r>
            <a:endParaRPr lang="ko-KR" altLang="ko-KR" sz="27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5AD27-80B2-4679-AFF3-6E369F6B1198}"/>
              </a:ext>
            </a:extLst>
          </p:cNvPr>
          <p:cNvSpPr txBox="1"/>
          <p:nvPr/>
        </p:nvSpPr>
        <p:spPr>
          <a:xfrm>
            <a:off x="12285415" y="3771900"/>
            <a:ext cx="4476918" cy="1401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NCA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양극재를 대형 각형에 적용해 밀도를</a:t>
            </a:r>
            <a:r>
              <a:rPr lang="en-US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20% </a:t>
            </a:r>
            <a:r>
              <a:rPr lang="ko-KR" altLang="ko-KR" sz="27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이상 개선시킬 계획</a:t>
            </a:r>
            <a:endParaRPr lang="ko-KR" altLang="ko-KR" sz="27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5CD378-0538-4E10-85B5-1E21A8B9D866}"/>
              </a:ext>
            </a:extLst>
          </p:cNvPr>
          <p:cNvSpPr txBox="1"/>
          <p:nvPr/>
        </p:nvSpPr>
        <p:spPr>
          <a:xfrm>
            <a:off x="3724595" y="7175079"/>
            <a:ext cx="10838809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3600" b="1" kern="100" dirty="0">
                <a:solidFill>
                  <a:srgbClr val="4E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배터리 가격은 현재</a:t>
            </a:r>
            <a:r>
              <a:rPr lang="en-US" altLang="ko-KR" sz="3600" b="1" kern="100" dirty="0">
                <a:solidFill>
                  <a:srgbClr val="4E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kWh</a:t>
            </a:r>
            <a:r>
              <a:rPr lang="ko-KR" altLang="ko-KR" sz="3600" b="1" kern="100" dirty="0">
                <a:solidFill>
                  <a:srgbClr val="4E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당</a:t>
            </a:r>
            <a:r>
              <a:rPr lang="en-US" altLang="ko-KR" sz="3600" b="1" kern="100" dirty="0">
                <a:solidFill>
                  <a:srgbClr val="4E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130</a:t>
            </a:r>
            <a:r>
              <a:rPr lang="ko-KR" altLang="ko-KR" sz="3600" b="1" kern="100" dirty="0">
                <a:solidFill>
                  <a:srgbClr val="4E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달러 내외에서</a:t>
            </a:r>
            <a:r>
              <a:rPr lang="en-US" altLang="ko-KR" sz="3600" b="1" kern="100" dirty="0">
                <a:solidFill>
                  <a:srgbClr val="4E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2022/2023</a:t>
            </a:r>
            <a:r>
              <a:rPr lang="ko-KR" altLang="ko-KR" sz="3600" b="1" kern="100" dirty="0">
                <a:solidFill>
                  <a:srgbClr val="4E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년</a:t>
            </a:r>
            <a:r>
              <a:rPr lang="en-US" altLang="ko-KR" sz="3600" b="1" kern="100" dirty="0">
                <a:solidFill>
                  <a:srgbClr val="4E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100 </a:t>
            </a:r>
            <a:r>
              <a:rPr lang="ko-KR" altLang="ko-KR" sz="3600" b="1" kern="100" dirty="0">
                <a:solidFill>
                  <a:srgbClr val="4E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달러 내외로 하락할 것으로 예상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860E1B-7124-4DC9-AE80-A894C2B92B5D}"/>
              </a:ext>
            </a:extLst>
          </p:cNvPr>
          <p:cNvSpPr txBox="1"/>
          <p:nvPr/>
        </p:nvSpPr>
        <p:spPr>
          <a:xfrm>
            <a:off x="1320702" y="720644"/>
            <a:ext cx="843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발전 가능성 </a:t>
            </a:r>
            <a:r>
              <a:rPr lang="en-US" altLang="ko-KR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미래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3E074-47D1-4443-8DBB-4469B7B001B0}"/>
              </a:ext>
            </a:extLst>
          </p:cNvPr>
          <p:cNvSpPr txBox="1"/>
          <p:nvPr/>
        </p:nvSpPr>
        <p:spPr>
          <a:xfrm>
            <a:off x="549165" y="830300"/>
            <a:ext cx="7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00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20200" y="2933700"/>
            <a:ext cx="485328" cy="2003333"/>
            <a:chOff x="8826258" y="2305590"/>
            <a:chExt cx="633198" cy="26713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20200" y="6110037"/>
            <a:ext cx="485328" cy="2003332"/>
            <a:chOff x="8826258" y="5873029"/>
            <a:chExt cx="633198" cy="26713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0620" y="1587093"/>
            <a:ext cx="684547" cy="619618"/>
            <a:chOff x="1420620" y="1587093"/>
            <a:chExt cx="684547" cy="6196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0620" y="1587093"/>
              <a:ext cx="684547" cy="6196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24822" y="9031339"/>
            <a:ext cx="684547" cy="619618"/>
            <a:chOff x="7324822" y="9031339"/>
            <a:chExt cx="684547" cy="6196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4822" y="9031339"/>
              <a:ext cx="684547" cy="6196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020792" y="233414"/>
            <a:ext cx="1065106" cy="382611"/>
            <a:chOff x="17020792" y="233414"/>
            <a:chExt cx="1065106" cy="3826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0792" y="233414"/>
              <a:ext cx="1065106" cy="382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612C2A-0068-408D-9319-FA966D0EC855}"/>
              </a:ext>
            </a:extLst>
          </p:cNvPr>
          <p:cNvSpPr txBox="1"/>
          <p:nvPr/>
        </p:nvSpPr>
        <p:spPr>
          <a:xfrm>
            <a:off x="1320702" y="720644"/>
            <a:ext cx="614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Tesla </a:t>
            </a:r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베터리 데이 </a:t>
            </a:r>
            <a:r>
              <a:rPr lang="en-US" altLang="ko-KR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위험요소 </a:t>
            </a:r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FDC39A20-0732-4916-B436-BFA6E7923E7D}"/>
              </a:ext>
            </a:extLst>
          </p:cNvPr>
          <p:cNvGrpSpPr/>
          <p:nvPr/>
        </p:nvGrpSpPr>
        <p:grpSpPr>
          <a:xfrm rot="10800000">
            <a:off x="16659672" y="2933700"/>
            <a:ext cx="485328" cy="2003333"/>
            <a:chOff x="8826258" y="2305590"/>
            <a:chExt cx="633198" cy="2671304"/>
          </a:xfrm>
        </p:grpSpPr>
        <p:pic>
          <p:nvPicPr>
            <p:cNvPr id="34" name="Object 13">
              <a:extLst>
                <a:ext uri="{FF2B5EF4-FFF2-40B4-BE49-F238E27FC236}">
                  <a16:creationId xmlns:a16="http://schemas.microsoft.com/office/drawing/2014/main" id="{533F93B3-B460-4DB1-B36A-5511F22B2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2B8D71-BF5D-4FF7-8D37-DB7804A77D88}"/>
              </a:ext>
            </a:extLst>
          </p:cNvPr>
          <p:cNvSpPr txBox="1"/>
          <p:nvPr/>
        </p:nvSpPr>
        <p:spPr>
          <a:xfrm>
            <a:off x="10857383" y="3679206"/>
            <a:ext cx="7228515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700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배터리 자체 생산능력 확보</a:t>
            </a:r>
            <a:endParaRPr lang="ko-KR" altLang="ko-KR" sz="2700" kern="100" dirty="0">
              <a:solidFill>
                <a:srgbClr val="1C2F69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36" name="그룹 1005">
            <a:extLst>
              <a:ext uri="{FF2B5EF4-FFF2-40B4-BE49-F238E27FC236}">
                <a16:creationId xmlns:a16="http://schemas.microsoft.com/office/drawing/2014/main" id="{4E84C31B-F772-4102-B9F7-D20E62132619}"/>
              </a:ext>
            </a:extLst>
          </p:cNvPr>
          <p:cNvGrpSpPr/>
          <p:nvPr/>
        </p:nvGrpSpPr>
        <p:grpSpPr>
          <a:xfrm rot="10800000">
            <a:off x="16657384" y="6111968"/>
            <a:ext cx="485328" cy="2003332"/>
            <a:chOff x="8826258" y="5873029"/>
            <a:chExt cx="633198" cy="2671304"/>
          </a:xfrm>
        </p:grpSpPr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8448CAB6-6FF0-4FDC-8604-38A4CB76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4E6BF8-C3E9-4F6E-99FF-6EF15656A82D}"/>
              </a:ext>
            </a:extLst>
          </p:cNvPr>
          <p:cNvSpPr txBox="1"/>
          <p:nvPr/>
        </p:nvSpPr>
        <p:spPr>
          <a:xfrm>
            <a:off x="9535485" y="6732538"/>
            <a:ext cx="722851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Cell-To-Pack </a:t>
            </a:r>
            <a:r>
              <a:rPr lang="ko-KR" altLang="en-US" sz="2300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기술 도입으로 기존 </a:t>
            </a:r>
            <a:r>
              <a:rPr lang="ko-KR" altLang="en-US" sz="2300" dirty="0" err="1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배터리팩</a:t>
            </a:r>
            <a:r>
              <a:rPr lang="ko-KR" altLang="en-US" sz="2300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전용사업에 대한 불확실성이 높아질 수 있음</a:t>
            </a:r>
            <a:r>
              <a:rPr lang="en-US" altLang="ko-KR" sz="2300" dirty="0">
                <a:solidFill>
                  <a:schemeClr val="tx2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완성차</a:t>
            </a:r>
            <a:r>
              <a:rPr lang="ko-KR" altLang="en-US" sz="2300" dirty="0">
                <a:solidFill>
                  <a:schemeClr val="tx2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또는 배터리업체 직접 개입</a:t>
            </a:r>
            <a:r>
              <a:rPr lang="en-US" altLang="ko-KR" sz="2300" dirty="0">
                <a:solidFill>
                  <a:schemeClr val="tx2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ko-KR" sz="2300" kern="1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69A08D-A4C1-4CB9-A42F-B00E4EA9A9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4076" y="1894897"/>
            <a:ext cx="5050745" cy="7116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7AC0E-3902-4600-B009-3176BD3F472A}"/>
              </a:ext>
            </a:extLst>
          </p:cNvPr>
          <p:cNvSpPr txBox="1"/>
          <p:nvPr/>
        </p:nvSpPr>
        <p:spPr>
          <a:xfrm>
            <a:off x="9535485" y="6210300"/>
            <a:ext cx="609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30A89C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국내 자동차 산업에 미치는 영향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54B945-C8C2-4986-9470-EA2E4BA259EE}"/>
              </a:ext>
            </a:extLst>
          </p:cNvPr>
          <p:cNvSpPr txBox="1"/>
          <p:nvPr/>
        </p:nvSpPr>
        <p:spPr>
          <a:xfrm>
            <a:off x="9601200" y="3103092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E3401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Battery Day</a:t>
            </a:r>
            <a:r>
              <a:rPr lang="ko-KR" altLang="en-US" sz="2800" b="1" dirty="0">
                <a:solidFill>
                  <a:srgbClr val="E3401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주요 쟁점</a:t>
            </a:r>
            <a:endParaRPr lang="ko-KR" altLang="en-US" sz="2500" b="1" dirty="0">
              <a:solidFill>
                <a:srgbClr val="E3401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F58E4E-F55B-4164-A9F7-83A04DBC31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2097" y="4214742"/>
            <a:ext cx="10783805" cy="1971950"/>
          </a:xfrm>
          <a:prstGeom prst="rect">
            <a:avLst/>
          </a:prstGeom>
          <a:ln w="12700">
            <a:solidFill>
              <a:srgbClr val="30A89C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2564F9-63D6-4612-A458-D65A2C63D9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2096" y="6206176"/>
            <a:ext cx="10783805" cy="1936292"/>
          </a:xfrm>
          <a:prstGeom prst="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53400B-14BB-4F32-B888-57EAF850B2D3}"/>
              </a:ext>
            </a:extLst>
          </p:cNvPr>
          <p:cNvSpPr txBox="1"/>
          <p:nvPr/>
        </p:nvSpPr>
        <p:spPr>
          <a:xfrm>
            <a:off x="549165" y="830300"/>
            <a:ext cx="7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</a:t>
            </a:r>
            <a:endParaRPr lang="ko-KR" altLang="en-US" sz="28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426A053-8463-4752-BADC-570E59BD10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2097" y="2203515"/>
            <a:ext cx="10783805" cy="1987347"/>
          </a:xfrm>
          <a:prstGeom prst="rect">
            <a:avLst/>
          </a:prstGeom>
          <a:ln w="12700">
            <a:solidFill>
              <a:srgbClr val="E3401F"/>
            </a:solidFill>
          </a:ln>
        </p:spPr>
      </p:pic>
    </p:spTree>
    <p:extLst>
      <p:ext uri="{BB962C8B-B14F-4D97-AF65-F5344CB8AC3E}">
        <p14:creationId xmlns:p14="http://schemas.microsoft.com/office/powerpoint/2010/main" val="10604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908" y="701338"/>
            <a:ext cx="474358" cy="21518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96853" y="3162300"/>
            <a:ext cx="684547" cy="619618"/>
            <a:chOff x="1420620" y="1587093"/>
            <a:chExt cx="684547" cy="6196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620" y="1587093"/>
              <a:ext cx="684547" cy="6196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55453" y="6200282"/>
            <a:ext cx="684547" cy="619618"/>
            <a:chOff x="7324822" y="9031339"/>
            <a:chExt cx="684547" cy="6196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4822" y="9031339"/>
              <a:ext cx="684547" cy="6196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020792" y="233414"/>
            <a:ext cx="1065106" cy="382611"/>
            <a:chOff x="17020792" y="233414"/>
            <a:chExt cx="1065106" cy="3826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20792" y="233414"/>
              <a:ext cx="1065106" cy="382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612C2A-0068-408D-9319-FA966D0EC855}"/>
              </a:ext>
            </a:extLst>
          </p:cNvPr>
          <p:cNvSpPr txBox="1"/>
          <p:nvPr/>
        </p:nvSpPr>
        <p:spPr>
          <a:xfrm>
            <a:off x="1320702" y="720644"/>
            <a:ext cx="454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Tesla </a:t>
            </a:r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베터리 데이 </a:t>
            </a:r>
            <a:r>
              <a:rPr lang="en-US" altLang="ko-KR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현실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53400B-14BB-4F32-B888-57EAF850B2D3}"/>
              </a:ext>
            </a:extLst>
          </p:cNvPr>
          <p:cNvSpPr txBox="1"/>
          <p:nvPr/>
        </p:nvSpPr>
        <p:spPr>
          <a:xfrm>
            <a:off x="549165" y="830300"/>
            <a:ext cx="7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</a:t>
            </a:r>
            <a:endParaRPr lang="ko-KR" altLang="en-US" sz="28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34956C-0469-4233-8B3E-C9D1BD214C66}"/>
              </a:ext>
            </a:extLst>
          </p:cNvPr>
          <p:cNvSpPr txBox="1"/>
          <p:nvPr/>
        </p:nvSpPr>
        <p:spPr>
          <a:xfrm>
            <a:off x="4572000" y="4724024"/>
            <a:ext cx="9144000" cy="160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2900" kern="100" dirty="0" err="1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테슬라는</a:t>
            </a:r>
            <a:r>
              <a:rPr lang="ko-KR" altLang="en-US" sz="2900" kern="100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배터리 셀을 생산해 본 경험이 없다</a:t>
            </a:r>
            <a:r>
              <a:rPr lang="en-US" altLang="ko-KR" sz="2900" kern="100" dirty="0">
                <a:solidFill>
                  <a:srgbClr val="1C2F6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29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배터리 생산 자체가 새로운 기술을 적용해 양산하기가 쉽지 않다</a:t>
            </a:r>
            <a:r>
              <a:rPr lang="en-US" altLang="ko-KR" sz="2900" kern="100" dirty="0">
                <a:solidFill>
                  <a:srgbClr val="1C2F69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43B17-9D58-45FE-BC42-C4BBCA5285CB}"/>
              </a:ext>
            </a:extLst>
          </p:cNvPr>
          <p:cNvSpPr txBox="1"/>
          <p:nvPr/>
        </p:nvSpPr>
        <p:spPr>
          <a:xfrm>
            <a:off x="4572000" y="4103415"/>
            <a:ext cx="944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000" dirty="0" err="1">
                <a:solidFill>
                  <a:srgbClr val="C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테슬라의</a:t>
            </a:r>
            <a:r>
              <a:rPr lang="ko-KR" altLang="ko-KR" sz="3000" dirty="0">
                <a:solidFill>
                  <a:srgbClr val="C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계획이 예정대로 시행될지는 불확실성이 있다</a:t>
            </a:r>
            <a:r>
              <a:rPr lang="en-US" altLang="ko-KR" sz="3000" dirty="0">
                <a:solidFill>
                  <a:srgbClr val="C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 </a:t>
            </a:r>
            <a:endParaRPr lang="ko-KR" altLang="en-US" sz="3000" b="1" dirty="0">
              <a:solidFill>
                <a:srgbClr val="C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05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306</Words>
  <Application>Microsoft Office PowerPoint</Application>
  <PresentationFormat>사용자 지정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에스코어 드림 4 Regular</vt:lpstr>
      <vt:lpstr>엘리스 디지털배움체 OTF</vt:lpstr>
      <vt:lpstr>이사만루체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김민영</dc:creator>
  <cp:lastModifiedBy>MINYOUNGKIM</cp:lastModifiedBy>
  <cp:revision>37</cp:revision>
  <dcterms:created xsi:type="dcterms:W3CDTF">2021-07-19T23:41:12Z</dcterms:created>
  <dcterms:modified xsi:type="dcterms:W3CDTF">2021-07-21T03:51:09Z</dcterms:modified>
</cp:coreProperties>
</file>