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94" r:id="rId2"/>
    <p:sldId id="917" r:id="rId3"/>
    <p:sldId id="983" r:id="rId4"/>
    <p:sldId id="974" r:id="rId5"/>
    <p:sldId id="993" r:id="rId6"/>
    <p:sldId id="994" r:id="rId7"/>
    <p:sldId id="995" r:id="rId8"/>
    <p:sldId id="996" r:id="rId9"/>
    <p:sldId id="955" r:id="rId10"/>
    <p:sldId id="992" r:id="rId11"/>
    <p:sldId id="346" r:id="rId12"/>
  </p:sldIdLst>
  <p:sldSz cx="9144000" cy="5715000" type="screen16x10"/>
  <p:notesSz cx="6858000" cy="9144000"/>
  <p:embeddedFontLst>
    <p:embeddedFont>
      <p:font typeface="Impact" panose="020B0806030902050204" pitchFamily="34" charset="0"/>
      <p:regular r:id="rId14"/>
    </p:embeddedFont>
    <p:embeddedFont>
      <p:font typeface="나눔고딕 Light" panose="020D0904000000000000" pitchFamily="50" charset="-127"/>
      <p:regular r:id="rId15"/>
    </p:embeddedFon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Light" panose="020B06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EAE66"/>
    <a:srgbClr val="F05541"/>
    <a:srgbClr val="E08852"/>
    <a:srgbClr val="D0D8E8"/>
    <a:srgbClr val="414141"/>
    <a:srgbClr val="EE7554"/>
    <a:srgbClr val="404040"/>
    <a:srgbClr val="FFFFFF"/>
    <a:srgbClr val="FB8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77204" autoAdjust="0"/>
  </p:normalViewPr>
  <p:slideViewPr>
    <p:cSldViewPr>
      <p:cViewPr>
        <p:scale>
          <a:sx n="66" d="100"/>
          <a:sy n="66" d="100"/>
        </p:scale>
        <p:origin x="38" y="6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43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B3C11-BFEF-47D2-BEA9-2D93DADC150F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06EF-0F28-48CA-B2F8-1B4492129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9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311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51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26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59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35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30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45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0237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01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C3EC-3291-40B2-B472-71F9E9D36891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7039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F479-59B8-4DD5-9611-B64263BB1C95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9188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2495-4A68-4F29-92A9-FDA8F0F51722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4673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1DCC-2389-4EE4-83A8-0CBB1C06DC6F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726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902B-538F-4694-9B22-E6270E7B78D0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0071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6707-FBE5-4F34-8F3A-539F33589A48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4892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4517-B951-4C7C-AB3C-68269731D286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500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12BA-346B-43EE-9D6C-123FD295AFE6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011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5F7E-9DFB-4E8C-B5D8-63E1951433AE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772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52-2BE5-46B5-B6C1-210D725DCDF6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94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E2A-D2E8-4487-8EE0-9C6BB6BE8653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6407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9329-35CF-4C94-B25F-1DBAFB478BED}" type="datetime1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3681844" y="3165143"/>
            <a:ext cx="1880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2021.07.28 NLP Chapter 3</a:t>
            </a:r>
            <a:endParaRPr lang="ko-KR" altLang="en-US" sz="9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C00D6E-2497-4C0B-932A-B158B804BC7A}"/>
              </a:ext>
            </a:extLst>
          </p:cNvPr>
          <p:cNvGrpSpPr/>
          <p:nvPr/>
        </p:nvGrpSpPr>
        <p:grpSpPr>
          <a:xfrm>
            <a:off x="2449014" y="2011059"/>
            <a:ext cx="4420853" cy="1312391"/>
            <a:chOff x="2449014" y="2011059"/>
            <a:chExt cx="4420853" cy="1312391"/>
          </a:xfrm>
        </p:grpSpPr>
        <p:sp>
          <p:nvSpPr>
            <p:cNvPr id="19" name="TextBox 18"/>
            <p:cNvSpPr txBox="1"/>
            <p:nvPr/>
          </p:nvSpPr>
          <p:spPr>
            <a:xfrm>
              <a:off x="3455360" y="2011059"/>
              <a:ext cx="22778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 Document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85092" y="2088175"/>
              <a:ext cx="584775" cy="123527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rgbClr val="EE75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 </a:t>
              </a:r>
              <a:r>
                <a:rPr lang="en-US" altLang="ko-KR" sz="2600" dirty="0" err="1">
                  <a:solidFill>
                    <a:srgbClr val="EE75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iLiFO</a:t>
              </a:r>
              <a:endParaRPr lang="ko-KR" altLang="en-US" sz="2600" dirty="0">
                <a:solidFill>
                  <a:srgbClr val="EE75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49014" y="2287981"/>
              <a:ext cx="399865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Presentation</a:t>
              </a:r>
              <a:endParaRPr lang="en-US" altLang="ko-KR" sz="48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4BC618-939A-4ABF-BEA5-70BCB688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306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39925" y="134975"/>
            <a:ext cx="1664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조건부 확률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835696" y="596640"/>
            <a:ext cx="1668467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E80194-0D6F-4C50-AD54-6525DF0ABA6D}"/>
              </a:ext>
            </a:extLst>
          </p:cNvPr>
          <p:cNvSpPr txBox="1"/>
          <p:nvPr/>
        </p:nvSpPr>
        <p:spPr>
          <a:xfrm>
            <a:off x="761691" y="1219275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EAE66"/>
              </a:buClr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 모델과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n-gram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근간이 되는 조건부 확률의 이해를 위한 챕터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EF5685-6F86-4298-BC66-A04B3948B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88" t="28534" r="47637" b="58400"/>
          <a:stretch/>
        </p:blipFill>
        <p:spPr>
          <a:xfrm>
            <a:off x="611560" y="1993404"/>
            <a:ext cx="3410391" cy="1224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66351-9EE1-4758-BBF3-C7614BB7E3FC}"/>
              </a:ext>
            </a:extLst>
          </p:cNvPr>
          <p:cNvSpPr txBox="1"/>
          <p:nvPr/>
        </p:nvSpPr>
        <p:spPr>
          <a:xfrm>
            <a:off x="4309254" y="1993404"/>
            <a:ext cx="448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학생이 남학생인 사건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 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학생이 여학생인 사건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 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학생이 중학생인 사건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학생이 고등학생인 사건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069F0-1321-4223-BC21-037C42BCF638}"/>
              </a:ext>
            </a:extLst>
          </p:cNvPr>
          <p:cNvSpPr txBox="1"/>
          <p:nvPr/>
        </p:nvSpPr>
        <p:spPr>
          <a:xfrm>
            <a:off x="611560" y="3488872"/>
            <a:ext cx="7122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학생을 뽑았을 때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남학생일 확률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                                                     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P(A)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180/360 = 0.5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학생을 뽑았을 때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고등학생이면서 남학생일 확률                                   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P(A∩D) = 80/360 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고등학생 중 한 명을 뽑았을 때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남학생일 확률                                        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P(A|D) = 80/200 = P(A∩D) / P(D) = (80/360)*(200/360) = 0.4</a:t>
            </a:r>
          </a:p>
        </p:txBody>
      </p:sp>
    </p:spTree>
    <p:extLst>
      <p:ext uri="{BB962C8B-B14F-4D97-AF65-F5344CB8AC3E}">
        <p14:creationId xmlns:p14="http://schemas.microsoft.com/office/powerpoint/2010/main" val="13358405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7388" y="2549164"/>
            <a:ext cx="1922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460959" y="3361556"/>
            <a:ext cx="222208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483230" y="2281436"/>
            <a:ext cx="222208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C0F161-3767-4184-A847-72F56AD9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C2E2F5-FE13-4433-89D7-06709C85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6300"/>
            <a:ext cx="1491213" cy="5142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DD1E1-D66F-4BF4-8973-997CD14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6022C-90DE-43FD-B6CE-0F4E854B408C}"/>
              </a:ext>
            </a:extLst>
          </p:cNvPr>
          <p:cNvSpPr txBox="1"/>
          <p:nvPr/>
        </p:nvSpPr>
        <p:spPr>
          <a:xfrm>
            <a:off x="3689579" y="2536548"/>
            <a:ext cx="361872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Perple</a:t>
            </a:r>
            <a:r>
              <a:rPr lang="en-US" altLang="ko-KR" sz="3600" kern="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xity</a:t>
            </a:r>
            <a:endParaRPr kumimoji="0" lang="ko-KR" altLang="en-US" sz="3600" b="0" i="0" u="none" strike="noStrike" kern="0" cap="none" spc="0" normalizeH="0" baseline="0" noProof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824D8-DF2D-4177-9146-EFC4A55748AB}"/>
              </a:ext>
            </a:extLst>
          </p:cNvPr>
          <p:cNvSpPr/>
          <p:nvPr/>
        </p:nvSpPr>
        <p:spPr>
          <a:xfrm>
            <a:off x="2998921" y="2509654"/>
            <a:ext cx="736099" cy="70788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나눔스퀘어" panose="020B0600000101010101" pitchFamily="50" charset="-127"/>
              </a:rPr>
              <a:t>05	</a:t>
            </a:r>
          </a:p>
        </p:txBody>
      </p:sp>
    </p:spTree>
    <p:extLst>
      <p:ext uri="{BB962C8B-B14F-4D97-AF65-F5344CB8AC3E}">
        <p14:creationId xmlns:p14="http://schemas.microsoft.com/office/powerpoint/2010/main" val="9087860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9618AAE-42F5-4090-B5E0-5CB07BAB2DCF}"/>
              </a:ext>
            </a:extLst>
          </p:cNvPr>
          <p:cNvSpPr/>
          <p:nvPr/>
        </p:nvSpPr>
        <p:spPr>
          <a:xfrm>
            <a:off x="719573" y="1925137"/>
            <a:ext cx="7704854" cy="194047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F38DF-A7BC-4696-9BF7-756C7DF8CDBE}"/>
              </a:ext>
            </a:extLst>
          </p:cNvPr>
          <p:cNvSpPr txBox="1"/>
          <p:nvPr/>
        </p:nvSpPr>
        <p:spPr>
          <a:xfrm>
            <a:off x="791580" y="1993404"/>
            <a:ext cx="756084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개의 모델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A,B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성능을 비교하는 방법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                                                    →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오타 교정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번역등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평가에 투입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외부 평가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 부정확해도 테스트 데이터에 대해 빠르게 식으로 계산되는 간단한 방법→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Perplexity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내부 평가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6E2200-E1B4-4F35-BF54-1CA76017BA72}"/>
              </a:ext>
            </a:extLst>
          </p:cNvPr>
          <p:cNvSpPr/>
          <p:nvPr/>
        </p:nvSpPr>
        <p:spPr>
          <a:xfrm>
            <a:off x="949803" y="1106172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 비교</a:t>
            </a:r>
            <a:endParaRPr kumimoji="0" lang="en-US" altLang="ko-KR" sz="28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7439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2166136" y="134975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PPL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2104306" y="596640"/>
            <a:ext cx="81151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9618AAE-42F5-4090-B5E0-5CB07BAB2DCF}"/>
              </a:ext>
            </a:extLst>
          </p:cNvPr>
          <p:cNvSpPr/>
          <p:nvPr/>
        </p:nvSpPr>
        <p:spPr>
          <a:xfrm>
            <a:off x="719573" y="1925137"/>
            <a:ext cx="7704854" cy="18684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F38DF-A7BC-4696-9BF7-756C7DF8CDBE}"/>
              </a:ext>
            </a:extLst>
          </p:cNvPr>
          <p:cNvSpPr txBox="1"/>
          <p:nvPr/>
        </p:nvSpPr>
        <p:spPr>
          <a:xfrm>
            <a:off x="791580" y="1993404"/>
            <a:ext cx="7560840" cy="16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 모델을 평가하기 위한 내부 평가 지표 </a:t>
            </a:r>
            <a:r>
              <a:rPr lang="en-US" altLang="ko-KR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(PPL)</a:t>
            </a: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Perplexity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당혹감이란 의미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PPL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수치가 낮을수록 언어 모델의 성능이 좋다는 것을 의미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DA6196-CBF4-442C-8CA3-DCDC353641E1}"/>
              </a:ext>
            </a:extLst>
          </p:cNvPr>
          <p:cNvSpPr/>
          <p:nvPr/>
        </p:nvSpPr>
        <p:spPr>
          <a:xfrm>
            <a:off x="915437" y="1106172"/>
            <a:ext cx="239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Perplexity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58098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2166136" y="134975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PPL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9618AAE-42F5-4090-B5E0-5CB07BAB2DCF}"/>
              </a:ext>
            </a:extLst>
          </p:cNvPr>
          <p:cNvSpPr/>
          <p:nvPr/>
        </p:nvSpPr>
        <p:spPr>
          <a:xfrm>
            <a:off x="719573" y="1705372"/>
            <a:ext cx="7704854" cy="132741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F38DF-A7BC-4696-9BF7-756C7DF8CDBE}"/>
              </a:ext>
            </a:extLst>
          </p:cNvPr>
          <p:cNvSpPr txBox="1"/>
          <p:nvPr/>
        </p:nvSpPr>
        <p:spPr>
          <a:xfrm>
            <a:off x="791580" y="1705372"/>
            <a:ext cx="756084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단어의 수로 </a:t>
            </a:r>
            <a:r>
              <a:rPr lang="ko-KR" altLang="en-US" dirty="0" err="1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정규화된</a:t>
            </a:r>
            <a:r>
              <a:rPr lang="ko-KR" altLang="en-US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테스트 데이터에 대한 확률의 역수</a:t>
            </a:r>
            <a:endParaRPr lang="en-US" altLang="ko-KR" dirty="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PPL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최소화한다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문장의 확률을 최대화한다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PPL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수치가 낮을수록 언어 모델의 성능이 좋다는 것을 의미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DA6196-CBF4-442C-8CA3-DCDC353641E1}"/>
              </a:ext>
            </a:extLst>
          </p:cNvPr>
          <p:cNvSpPr/>
          <p:nvPr/>
        </p:nvSpPr>
        <p:spPr>
          <a:xfrm>
            <a:off x="915437" y="1106172"/>
            <a:ext cx="822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PPL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4EB84-9106-4F83-8493-DA61F65661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13" t="51837" r="24800" b="41600"/>
          <a:stretch/>
        </p:blipFill>
        <p:spPr>
          <a:xfrm>
            <a:off x="1547664" y="3730560"/>
            <a:ext cx="5544616" cy="633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F705EB-5255-41A8-BA50-D19FF95310A2}"/>
              </a:ext>
            </a:extLst>
          </p:cNvPr>
          <p:cNvSpPr txBox="1"/>
          <p:nvPr/>
        </p:nvSpPr>
        <p:spPr>
          <a:xfrm>
            <a:off x="1641196" y="3592060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문장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457B84-2E23-496B-B6CB-25D359FB74D6}"/>
              </a:ext>
            </a:extLst>
          </p:cNvPr>
          <p:cNvCxnSpPr>
            <a:cxnSpLocks/>
          </p:cNvCxnSpPr>
          <p:nvPr/>
        </p:nvCxnSpPr>
        <p:spPr>
          <a:xfrm>
            <a:off x="2104306" y="596640"/>
            <a:ext cx="81151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4639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2166136" y="134975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PPL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F705EB-5255-41A8-BA50-D19FF95310A2}"/>
              </a:ext>
            </a:extLst>
          </p:cNvPr>
          <p:cNvSpPr txBox="1"/>
          <p:nvPr/>
        </p:nvSpPr>
        <p:spPr>
          <a:xfrm>
            <a:off x="994685" y="1439378"/>
            <a:ext cx="199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문장의 확률에 </a:t>
            </a:r>
            <a:r>
              <a:rPr lang="ko-KR" altLang="en-US" sz="12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체인룰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적용시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4380B5-4A31-49BB-B893-D66AA937EC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25" t="51799" r="24400" b="39801"/>
          <a:stretch/>
        </p:blipFill>
        <p:spPr>
          <a:xfrm>
            <a:off x="1115616" y="1716377"/>
            <a:ext cx="5530035" cy="79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CB9719-F4D5-4AB4-B518-0268C5CBE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75" t="52800" r="33463" b="40200"/>
          <a:stretch/>
        </p:blipFill>
        <p:spPr>
          <a:xfrm>
            <a:off x="2102035" y="3655841"/>
            <a:ext cx="3557195" cy="9361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665C76-0610-40E9-8FDD-35182CD44869}"/>
              </a:ext>
            </a:extLst>
          </p:cNvPr>
          <p:cNvSpPr txBox="1"/>
          <p:nvPr/>
        </p:nvSpPr>
        <p:spPr>
          <a:xfrm>
            <a:off x="994685" y="3349119"/>
            <a:ext cx="2353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N-gram bigram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언어모델 적용시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E50699-4971-4C22-A0A9-F9381CAC6BF2}"/>
              </a:ext>
            </a:extLst>
          </p:cNvPr>
          <p:cNvCxnSpPr>
            <a:cxnSpLocks/>
          </p:cNvCxnSpPr>
          <p:nvPr/>
        </p:nvCxnSpPr>
        <p:spPr>
          <a:xfrm>
            <a:off x="2104306" y="596640"/>
            <a:ext cx="81151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9887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2166136" y="134975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PPL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9618AAE-42F5-4090-B5E0-5CB07BAB2DCF}"/>
              </a:ext>
            </a:extLst>
          </p:cNvPr>
          <p:cNvSpPr/>
          <p:nvPr/>
        </p:nvSpPr>
        <p:spPr>
          <a:xfrm>
            <a:off x="719573" y="1705373"/>
            <a:ext cx="7704854" cy="129614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F38DF-A7BC-4696-9BF7-756C7DF8CDBE}"/>
              </a:ext>
            </a:extLst>
          </p:cNvPr>
          <p:cNvSpPr txBox="1"/>
          <p:nvPr/>
        </p:nvSpPr>
        <p:spPr>
          <a:xfrm>
            <a:off x="791580" y="1633364"/>
            <a:ext cx="7560840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PPL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선택할 수 있는 가능한 경우의 수를 의미하는 분기계수</a:t>
            </a:r>
            <a:endParaRPr lang="en-US" altLang="ko-KR" sz="1400" dirty="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PPL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언어 모델이 특정 시점에서 평균적으로 몇 개의 선택지를 갖고 고민하는지를 나타냄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테스트 데이터에 대해 두 모델의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PPL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계산하여 성능 평가 가능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DA6196-CBF4-442C-8CA3-DCDC353641E1}"/>
              </a:ext>
            </a:extLst>
          </p:cNvPr>
          <p:cNvSpPr/>
          <p:nvPr/>
        </p:nvSpPr>
        <p:spPr>
          <a:xfrm>
            <a:off x="915437" y="1106172"/>
            <a:ext cx="4617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분기계수</a:t>
            </a:r>
            <a:r>
              <a:rPr lang="en-US" altLang="ko-KR" sz="28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(Branching Factor)</a:t>
            </a:r>
            <a:endParaRPr kumimoji="0" lang="en-US" altLang="ko-KR" sz="28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457B84-2E23-496B-B6CB-25D359FB74D6}"/>
              </a:ext>
            </a:extLst>
          </p:cNvPr>
          <p:cNvCxnSpPr>
            <a:cxnSpLocks/>
          </p:cNvCxnSpPr>
          <p:nvPr/>
        </p:nvCxnSpPr>
        <p:spPr>
          <a:xfrm>
            <a:off x="2104306" y="596640"/>
            <a:ext cx="81151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8BF513F-D279-46E0-AC79-A00A74684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00" t="54200" r="25588" b="41600"/>
          <a:stretch/>
        </p:blipFill>
        <p:spPr>
          <a:xfrm>
            <a:off x="1740292" y="3510144"/>
            <a:ext cx="5003473" cy="3848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4A0440-F746-4F7F-9D97-65A41EF7F5E6}"/>
              </a:ext>
            </a:extLst>
          </p:cNvPr>
          <p:cNvSpPr txBox="1"/>
          <p:nvPr/>
        </p:nvSpPr>
        <p:spPr>
          <a:xfrm>
            <a:off x="1740292" y="4010738"/>
            <a:ext cx="44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PPL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낮다고 해서 사람이 직접 느끼기에 좋은 언어 모델은 아님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 이상의 언어모델 </a:t>
            </a:r>
            <a:r>
              <a:rPr lang="ko-KR" altLang="en-US" sz="12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비교시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정량적으로 양이 많고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도메인에 알맞은 테스트 데이터를 사용해야 신뢰도가 높음 </a:t>
            </a:r>
          </a:p>
        </p:txBody>
      </p:sp>
    </p:spTree>
    <p:extLst>
      <p:ext uri="{BB962C8B-B14F-4D97-AF65-F5344CB8AC3E}">
        <p14:creationId xmlns:p14="http://schemas.microsoft.com/office/powerpoint/2010/main" val="260361277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2166136" y="134975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PPL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DA6196-CBF4-442C-8CA3-DCDC353641E1}"/>
              </a:ext>
            </a:extLst>
          </p:cNvPr>
          <p:cNvSpPr/>
          <p:nvPr/>
        </p:nvSpPr>
        <p:spPr>
          <a:xfrm>
            <a:off x="915437" y="1106172"/>
            <a:ext cx="6234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기존 언어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Vs. </a:t>
            </a:r>
            <a:r>
              <a:rPr lang="ko-KR" altLang="en-US" sz="28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 신경망 언어 모델</a:t>
            </a:r>
            <a:endParaRPr kumimoji="0" lang="en-US" altLang="ko-KR" sz="28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457B84-2E23-496B-B6CB-25D359FB74D6}"/>
              </a:ext>
            </a:extLst>
          </p:cNvPr>
          <p:cNvCxnSpPr>
            <a:cxnSpLocks/>
          </p:cNvCxnSpPr>
          <p:nvPr/>
        </p:nvCxnSpPr>
        <p:spPr>
          <a:xfrm>
            <a:off x="2104306" y="596640"/>
            <a:ext cx="81151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554B32B-3252-4A48-96AC-D0E9AAC005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37" t="30400" r="27163" b="41600"/>
          <a:stretch/>
        </p:blipFill>
        <p:spPr>
          <a:xfrm>
            <a:off x="1043608" y="1855343"/>
            <a:ext cx="5982734" cy="22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1112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C2E2F5-FE13-4433-89D7-06709C85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6300"/>
            <a:ext cx="1491213" cy="5142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E4A030-D2D2-4476-84EE-50E9099F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13C60-41C2-43B9-A96D-ED4564B457B1}"/>
              </a:ext>
            </a:extLst>
          </p:cNvPr>
          <p:cNvSpPr txBox="1"/>
          <p:nvPr/>
        </p:nvSpPr>
        <p:spPr>
          <a:xfrm>
            <a:off x="3689579" y="2536548"/>
            <a:ext cx="448282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kern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조건부 확률</a:t>
            </a:r>
            <a:endParaRPr kumimoji="0" lang="ko-KR" altLang="en-US" sz="3600" b="0" i="0" u="none" strike="noStrike" kern="0" cap="none" spc="0" normalizeH="0" baseline="0" noProof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205E5-A576-4271-8891-1FC463D4FE5F}"/>
              </a:ext>
            </a:extLst>
          </p:cNvPr>
          <p:cNvSpPr/>
          <p:nvPr/>
        </p:nvSpPr>
        <p:spPr>
          <a:xfrm>
            <a:off x="2998921" y="2509654"/>
            <a:ext cx="736099" cy="70788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나눔스퀘어" panose="020B0600000101010101" pitchFamily="50" charset="-127"/>
              </a:rPr>
              <a:t>06	</a:t>
            </a:r>
          </a:p>
        </p:txBody>
      </p:sp>
    </p:spTree>
    <p:extLst>
      <p:ext uri="{BB962C8B-B14F-4D97-AF65-F5344CB8AC3E}">
        <p14:creationId xmlns:p14="http://schemas.microsoft.com/office/powerpoint/2010/main" val="143673663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11750</TotalTime>
  <Words>329</Words>
  <Application>Microsoft Office PowerPoint</Application>
  <PresentationFormat>화면 슬라이드 쇼(16:10)</PresentationFormat>
  <Paragraphs>64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나눔스퀘어 Bold</vt:lpstr>
      <vt:lpstr>Impact</vt:lpstr>
      <vt:lpstr>Arial</vt:lpstr>
      <vt:lpstr>나눔스퀘어 Light</vt:lpstr>
      <vt:lpstr>나눔스퀘어</vt:lpstr>
      <vt:lpstr>Wingdings</vt:lpstr>
      <vt:lpstr>맑은 고딕</vt:lpstr>
      <vt:lpstr>나눔고딕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suyeon</dc:creator>
  <cp:lastModifiedBy>17066</cp:lastModifiedBy>
  <cp:revision>728</cp:revision>
  <dcterms:created xsi:type="dcterms:W3CDTF">2013-09-03T23:33:00Z</dcterms:created>
  <dcterms:modified xsi:type="dcterms:W3CDTF">2021-07-28T07:45:03Z</dcterms:modified>
</cp:coreProperties>
</file>