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6B994-C8EC-47A2-8E83-F6D5D58FF0B2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8A52-27CF-4143-A0ED-EEBD7A025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4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A5F4-2097-4316-B047-C55862471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15D44-648A-4AA8-A174-1DDFA341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457A-B518-49E0-9924-321D6191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54EDF-330E-4BEE-8E28-D1164C0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C08CC-F433-4433-80D0-F09DAE3A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7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2F295-6BBA-4D72-9832-7951FB3B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09682-A470-4833-8650-DF86BF59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60A58-813C-4A8E-91DE-D12ADFBD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E39CA-B5B3-4E1C-83A0-6A852C11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BD607-A1BE-4B8D-95BA-58E6A5D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ACBF2-556A-40C6-8678-41FBEE84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58C24-F482-43FA-B028-EF545183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BD408-7882-4663-91C4-6FBC6B0C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8402B-8545-4163-AA76-96990D51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8B31-4B3B-402E-AF63-8BFD4261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219FD-7AF5-4BA1-8297-6C0FCEA2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8E2EE-FA25-4814-A6FE-E2888172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73CAB-8654-4CD1-B673-CA965A7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C8C50-5E75-4F21-B104-7E8312FC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628E8-517D-4DB2-8D92-A18C6E7E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460D-9CCA-4F28-807C-E5806945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8D44C-61F7-43BD-BEF9-7C36F743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69187-BA2C-40F7-B77D-52DAE30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7C9B4-A796-4EE6-BFFD-7233122D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1D9B3-C9C5-48D6-938A-60E806B7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9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5E88-298B-426A-A7EB-AB026097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2B89B-051B-4EBD-8716-3F6F5F2D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84E8A-5F41-4957-81A6-6E29FBD1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31D58-FA7B-44B9-9E59-8C8039F0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D4E62-1E6F-48C6-B1A5-41E22983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A1E58-3A85-4D21-B4B4-13EAC04C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0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3C00C-A420-4C17-AD4F-41FF9715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27ACA-398C-4FB2-92F0-17D050E0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976BB-FCBF-48FA-87C3-3ADA4E1F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4E268-3D2C-4293-8751-B0724A349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9B50D1-F8D1-44B0-BBF6-2308A17BD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7527B-50A7-413A-8D95-89090DE1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102877-DB6F-4471-90F1-810D6D8B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A2C481-D8A0-4B39-9DAA-47FF2190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4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01F1-E92A-4359-8006-07C9AAC2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E7DCC1-7F07-4F89-9B4B-244423E8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026FE-DCCA-4ADD-8ACC-884F1BFE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41DA2-0F40-4A6A-B11D-666A0A1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D12FF6-A632-4FBB-A67C-E2D1397E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C5AE7-EADE-4E26-9278-2D0B897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7A8343-5104-4311-AF2E-A63053A9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5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82D6-D5EC-46D0-A712-B1B7B98C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D879F-2DD7-469F-BDEF-A50BF01A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7FC8B-9265-444F-8765-5DAA7B20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3CE56-98D0-4AD0-A301-0764A27F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5931D-8D6C-4A28-9EAC-3AEB0036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46177-CE09-4B6E-927C-50875751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8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2517E-D1A7-4353-BEB7-0F4EE7C2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2FC154-F778-4F63-9C3B-2E91F4D5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3985E-7957-4DAC-8C52-68D5AE78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9AF0A-61AF-4A77-8597-4460964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3705B-C7B4-4A8E-9C50-AAF2E429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CAA3F-B4AA-4FCF-8FEC-E8EB854D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D65677-7092-4289-92F9-BD065DCF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F6707-D8E2-44F9-A4CB-66ED4D65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E6741-AB74-4D74-B9EA-8A6256C93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A7EF-C5B6-4D69-B396-546F3E3489C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8F091-D041-4B40-BB0C-70B58296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A34E3-B2BE-4EAC-A1CB-86E92AB6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756F9D-2A88-4526-9E93-F88073FD50FC}"/>
              </a:ext>
            </a:extLst>
          </p:cNvPr>
          <p:cNvSpPr txBox="1"/>
          <p:nvPr/>
        </p:nvSpPr>
        <p:spPr>
          <a:xfrm>
            <a:off x="141270" y="247712"/>
            <a:ext cx="4174650" cy="732970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type( )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사용하면 안에 들어간 </a:t>
            </a: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값의 타입을 확인할 수 있다</a:t>
            </a:r>
            <a:r>
              <a:rPr lang="en-US" altLang="ko-KR" sz="1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50514E0-53AE-4142-9F2D-0B17C13E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19"/>
          <a:stretch/>
        </p:blipFill>
        <p:spPr>
          <a:xfrm>
            <a:off x="3245312" y="289008"/>
            <a:ext cx="947507" cy="66778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08B069-AEAD-4123-BDA5-C4D73CD87170}"/>
              </a:ext>
            </a:extLst>
          </p:cNvPr>
          <p:cNvSpPr/>
          <p:nvPr/>
        </p:nvSpPr>
        <p:spPr>
          <a:xfrm>
            <a:off x="327349" y="102257"/>
            <a:ext cx="979481" cy="293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타입확인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E32C0-2B49-4DE8-802E-1DEA60FC8A01}"/>
              </a:ext>
            </a:extLst>
          </p:cNvPr>
          <p:cNvSpPr txBox="1"/>
          <p:nvPr/>
        </p:nvSpPr>
        <p:spPr>
          <a:xfrm>
            <a:off x="141270" y="1186369"/>
            <a:ext cx="4136090" cy="780462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문자열끼리 더할 수 있다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곱한만큼 문자열을 반복한다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BDEDAE6-CB86-4B0D-9C68-ECB9DC2481F6}"/>
              </a:ext>
            </a:extLst>
          </p:cNvPr>
          <p:cNvSpPr/>
          <p:nvPr/>
        </p:nvSpPr>
        <p:spPr>
          <a:xfrm>
            <a:off x="304945" y="1046164"/>
            <a:ext cx="1356215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문자열 다루기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C2FD87-F16D-433E-AF38-D0731C7F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4" y="1236296"/>
            <a:ext cx="1221334" cy="6163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65D83F-3CB4-4DA2-8CE1-189BD241E14C}"/>
              </a:ext>
            </a:extLst>
          </p:cNvPr>
          <p:cNvSpPr txBox="1"/>
          <p:nvPr/>
        </p:nvSpPr>
        <p:spPr>
          <a:xfrm>
            <a:off x="141270" y="2183568"/>
            <a:ext cx="4136090" cy="759349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변수명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작성하면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인덱스 번호의 값을 불러온다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0337025-920F-46C6-B086-9E7B57337D6C}"/>
              </a:ext>
            </a:extLst>
          </p:cNvPr>
          <p:cNvSpPr/>
          <p:nvPr/>
        </p:nvSpPr>
        <p:spPr>
          <a:xfrm>
            <a:off x="304945" y="2038114"/>
            <a:ext cx="1747374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인덱스 선언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59A9439-8FDB-46C0-9306-96D2F5AA3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061" y="2217827"/>
            <a:ext cx="1575797" cy="5824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542053-F1C4-442B-BF1D-83C32E387D83}"/>
              </a:ext>
            </a:extLst>
          </p:cNvPr>
          <p:cNvSpPr txBox="1"/>
          <p:nvPr/>
        </p:nvSpPr>
        <p:spPr>
          <a:xfrm>
            <a:off x="141270" y="3185244"/>
            <a:ext cx="4136090" cy="759350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변수명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= new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작성하면 리스트가 바뀐다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D957766-2C91-4B17-A115-67A9C97C3168}"/>
              </a:ext>
            </a:extLst>
          </p:cNvPr>
          <p:cNvSpPr/>
          <p:nvPr/>
        </p:nvSpPr>
        <p:spPr>
          <a:xfrm>
            <a:off x="304944" y="3039789"/>
            <a:ext cx="1927716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특정항목 변경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EAFC91A-AE0A-483B-8AB1-A3CDBB59F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171" y="3198621"/>
            <a:ext cx="1287120" cy="59588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8DBE65-4C78-4038-A532-BF8C6CB00856}"/>
              </a:ext>
            </a:extLst>
          </p:cNvPr>
          <p:cNvSpPr txBox="1"/>
          <p:nvPr/>
        </p:nvSpPr>
        <p:spPr>
          <a:xfrm>
            <a:off x="141270" y="4186918"/>
            <a:ext cx="4136090" cy="1354705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끝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끝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[: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끝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처음부터 끝 번호 까지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:]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시작부터 마지막까지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[:]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 전체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BFDAC40-6C13-4E66-A48B-4B8B5181CC49}"/>
              </a:ext>
            </a:extLst>
          </p:cNvPr>
          <p:cNvSpPr/>
          <p:nvPr/>
        </p:nvSpPr>
        <p:spPr>
          <a:xfrm>
            <a:off x="289677" y="3999563"/>
            <a:ext cx="1958249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항목 가져오기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2E4368C-8C04-414A-9D8C-6A8FAEAFB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512" y="4338573"/>
            <a:ext cx="1808029" cy="94481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25F9CC8-2F62-435D-9D7A-EECC50DAFA66}"/>
              </a:ext>
            </a:extLst>
          </p:cNvPr>
          <p:cNvSpPr txBox="1"/>
          <p:nvPr/>
        </p:nvSpPr>
        <p:spPr>
          <a:xfrm>
            <a:off x="141270" y="5745103"/>
            <a:ext cx="4136090" cy="934319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del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리스트명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인덱스번호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작성하면 특정 리스트가 사라진다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D0490E-FC02-49C5-84B2-497F5D60138C}"/>
              </a:ext>
            </a:extLst>
          </p:cNvPr>
          <p:cNvSpPr/>
          <p:nvPr/>
        </p:nvSpPr>
        <p:spPr>
          <a:xfrm>
            <a:off x="327349" y="5603174"/>
            <a:ext cx="1747375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항목 삭제</a:t>
            </a:r>
            <a:r>
              <a:rPr lang="en-US" altLang="ko-KR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3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18F4B48-2D48-433A-8F8E-979DD913F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868" y="5813960"/>
            <a:ext cx="1944990" cy="7081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D45BF5A-22F4-4E8E-917F-0EC611A60EB9}"/>
              </a:ext>
            </a:extLst>
          </p:cNvPr>
          <p:cNvSpPr txBox="1"/>
          <p:nvPr/>
        </p:nvSpPr>
        <p:spPr>
          <a:xfrm>
            <a:off x="4591251" y="268359"/>
            <a:ext cx="4754763" cy="2391021"/>
          </a:xfrm>
          <a:prstGeom prst="roundRect">
            <a:avLst/>
          </a:prstGeom>
          <a:ln w="12700">
            <a:solidFill>
              <a:schemeClr val="accent2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.append(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항목 하나를 맨 마지막에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.insert(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특정 위치에 항목을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삽입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.extend(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항목 여러 개를 맨 마지막에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.remove(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값과 첫 번째로 일치하는 항목을 리스트에서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삭제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.pop()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리스트의 가장 마지막을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제거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.pop(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숫자에 해당하는 리스트의 인덱스를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제거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.index(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인자와 일치하는 항목의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위치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알려준다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.count(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인자와 일치하는 항목의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개수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알려준다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.sort( 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 순방향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정렬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.reverse( )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역순으로 정렬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F2913E9-1A6B-4609-B242-1E9A5E5A567E}"/>
              </a:ext>
            </a:extLst>
          </p:cNvPr>
          <p:cNvSpPr/>
          <p:nvPr/>
        </p:nvSpPr>
        <p:spPr>
          <a:xfrm>
            <a:off x="4777333" y="84805"/>
            <a:ext cx="1289826" cy="285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리스트다루기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8D06BB8-085F-4FC1-BE99-4083D99FE410}"/>
              </a:ext>
            </a:extLst>
          </p:cNvPr>
          <p:cNvSpPr/>
          <p:nvPr/>
        </p:nvSpPr>
        <p:spPr>
          <a:xfrm>
            <a:off x="6003762" y="440069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8EE84C2C-4953-42E4-B443-32266279830D}"/>
              </a:ext>
            </a:extLst>
          </p:cNvPr>
          <p:cNvSpPr/>
          <p:nvPr/>
        </p:nvSpPr>
        <p:spPr>
          <a:xfrm>
            <a:off x="5993705" y="654789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2CB9E35-3EEC-4977-ACE6-05D034869C0C}"/>
              </a:ext>
            </a:extLst>
          </p:cNvPr>
          <p:cNvSpPr/>
          <p:nvPr/>
        </p:nvSpPr>
        <p:spPr>
          <a:xfrm>
            <a:off x="6308735" y="871994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6710864-08B4-4FD6-8397-4AB54863080A}"/>
              </a:ext>
            </a:extLst>
          </p:cNvPr>
          <p:cNvSpPr/>
          <p:nvPr/>
        </p:nvSpPr>
        <p:spPr>
          <a:xfrm>
            <a:off x="6029900" y="1085938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19EBC47-4481-4D6A-99B1-7DC581174E1A}"/>
              </a:ext>
            </a:extLst>
          </p:cNvPr>
          <p:cNvSpPr/>
          <p:nvPr/>
        </p:nvSpPr>
        <p:spPr>
          <a:xfrm>
            <a:off x="5581724" y="1305269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910F141-25A0-4BF0-A7CF-7BA87A817D44}"/>
              </a:ext>
            </a:extLst>
          </p:cNvPr>
          <p:cNvSpPr/>
          <p:nvPr/>
        </p:nvSpPr>
        <p:spPr>
          <a:xfrm>
            <a:off x="5588032" y="1519898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9732D45-669E-45C8-81D3-D1F437678CB9}"/>
              </a:ext>
            </a:extLst>
          </p:cNvPr>
          <p:cNvSpPr/>
          <p:nvPr/>
        </p:nvSpPr>
        <p:spPr>
          <a:xfrm>
            <a:off x="5899253" y="1734127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68157698-E265-4F44-AC53-6E87806D0286}"/>
              </a:ext>
            </a:extLst>
          </p:cNvPr>
          <p:cNvSpPr/>
          <p:nvPr/>
        </p:nvSpPr>
        <p:spPr>
          <a:xfrm>
            <a:off x="5935448" y="1952095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0A71B74A-524A-442C-BBC2-A782E493DFB1}"/>
              </a:ext>
            </a:extLst>
          </p:cNvPr>
          <p:cNvSpPr/>
          <p:nvPr/>
        </p:nvSpPr>
        <p:spPr>
          <a:xfrm>
            <a:off x="5566484" y="2159305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A8BB4BF-9C79-4D0A-8C4E-4E9F6314BE43}"/>
              </a:ext>
            </a:extLst>
          </p:cNvPr>
          <p:cNvSpPr/>
          <p:nvPr/>
        </p:nvSpPr>
        <p:spPr>
          <a:xfrm>
            <a:off x="5786223" y="2366515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CE7C4-9BB0-4E16-A8C0-51D944CCA8FE}"/>
              </a:ext>
            </a:extLst>
          </p:cNvPr>
          <p:cNvSpPr txBox="1"/>
          <p:nvPr/>
        </p:nvSpPr>
        <p:spPr>
          <a:xfrm>
            <a:off x="4591251" y="2971868"/>
            <a:ext cx="4754763" cy="2391021"/>
          </a:xfrm>
          <a:prstGeom prst="roundRect">
            <a:avLst/>
          </a:prstGeom>
          <a:ln w="12700">
            <a:solidFill>
              <a:schemeClr val="accent2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df[‘column’] =&gt;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열만 인덱싱 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df[[‘column1’, ‘column2’]] =&gt;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열들이 인덱싱 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df.loc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[“row”, “column”] =&gt;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row(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+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해당하는 열이 인덱싱 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df.loc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n ] =&gt;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까지 인덱싱</a:t>
            </a: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9027019-8048-4DFA-99B4-F9860FF89260}"/>
              </a:ext>
            </a:extLst>
          </p:cNvPr>
          <p:cNvSpPr/>
          <p:nvPr/>
        </p:nvSpPr>
        <p:spPr>
          <a:xfrm>
            <a:off x="4777333" y="2788314"/>
            <a:ext cx="1879316" cy="285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데이터프레임 인덱싱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FF46AF-3FA6-4E8C-8ACF-2CA6B4011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836" y="3961866"/>
            <a:ext cx="847843" cy="1124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F59288-192E-4DDF-BEB8-E7ED6FAA24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6991" y="3964177"/>
            <a:ext cx="1292736" cy="1121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6AA571-130E-431D-AE9F-E053990809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5822" y="3999563"/>
            <a:ext cx="1309616" cy="5175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E0CA6A-2A42-402A-A804-5F51741DEC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5822" y="4517136"/>
            <a:ext cx="1309616" cy="6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1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EB62761B-9098-48C1-AD13-A2EAAD5C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354" y="1487821"/>
            <a:ext cx="2287542" cy="71874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1B832E-27BB-4F06-8AB8-E07E6A276005}"/>
              </a:ext>
            </a:extLst>
          </p:cNvPr>
          <p:cNvSpPr/>
          <p:nvPr/>
        </p:nvSpPr>
        <p:spPr>
          <a:xfrm>
            <a:off x="5269830" y="1316324"/>
            <a:ext cx="6851050" cy="53528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D5BFAD-30ED-476B-982E-EA23CAD89F90}"/>
              </a:ext>
            </a:extLst>
          </p:cNvPr>
          <p:cNvSpPr/>
          <p:nvPr/>
        </p:nvSpPr>
        <p:spPr>
          <a:xfrm>
            <a:off x="145452" y="4518780"/>
            <a:ext cx="4891770" cy="228649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5E093D-F864-4BDB-A0B5-7703EEBC09B4}"/>
              </a:ext>
            </a:extLst>
          </p:cNvPr>
          <p:cNvSpPr/>
          <p:nvPr/>
        </p:nvSpPr>
        <p:spPr>
          <a:xfrm>
            <a:off x="251126" y="4228134"/>
            <a:ext cx="2344487" cy="5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꼬꼬마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형태소 분석기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6D8A-92DA-4251-9FC2-7C7CDF7E7929}"/>
              </a:ext>
            </a:extLst>
          </p:cNvPr>
          <p:cNvSpPr txBox="1"/>
          <p:nvPr/>
        </p:nvSpPr>
        <p:spPr>
          <a:xfrm>
            <a:off x="240632" y="128338"/>
            <a:ext cx="22619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자연어 </a:t>
            </a:r>
            <a:r>
              <a:rPr lang="ko-KR" altLang="en-US" sz="2500" dirty="0" err="1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전처리</a:t>
            </a:r>
            <a:endParaRPr lang="ko-KR" altLang="en-US" sz="25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29ECD9-5D41-4F1C-BE32-9723E3AD662B}"/>
              </a:ext>
            </a:extLst>
          </p:cNvPr>
          <p:cNvSpPr/>
          <p:nvPr/>
        </p:nvSpPr>
        <p:spPr>
          <a:xfrm>
            <a:off x="154004" y="1067609"/>
            <a:ext cx="4883218" cy="324772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70DA3-01A9-4DF3-8A96-5048D36A5198}"/>
              </a:ext>
            </a:extLst>
          </p:cNvPr>
          <p:cNvSpPr txBox="1"/>
          <p:nvPr/>
        </p:nvSpPr>
        <p:spPr>
          <a:xfrm>
            <a:off x="2390278" y="281760"/>
            <a:ext cx="4595528" cy="704151"/>
          </a:xfrm>
          <a:prstGeom prst="roundRect">
            <a:avLst/>
          </a:prstGeom>
          <a:ln w="12700">
            <a:solidFill>
              <a:schemeClr val="accent2"/>
            </a:solidFill>
            <a:prstDash val="lgDash"/>
          </a:ln>
        </p:spPr>
        <p:txBody>
          <a:bodyPr vert="horz" lIns="91440" tIns="45720" rIns="91440" bIns="45720" rtlCol="0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kss</a:t>
            </a: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kss.split_sentences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BCC998-57A5-4B8C-9A9D-55DD53BF1073}"/>
              </a:ext>
            </a:extLst>
          </p:cNvPr>
          <p:cNvSpPr/>
          <p:nvPr/>
        </p:nvSpPr>
        <p:spPr>
          <a:xfrm>
            <a:off x="2595613" y="52724"/>
            <a:ext cx="1522531" cy="285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문장단위 토큰화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F7D9EC-73CE-4588-9635-A935D593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44" y="344000"/>
            <a:ext cx="2503636" cy="601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8ACD2-DB36-4CBF-8570-6F807263EEA5}"/>
              </a:ext>
            </a:extLst>
          </p:cNvPr>
          <p:cNvSpPr txBox="1"/>
          <p:nvPr/>
        </p:nvSpPr>
        <p:spPr>
          <a:xfrm>
            <a:off x="272717" y="1404088"/>
            <a:ext cx="4595528" cy="863146"/>
          </a:xfrm>
          <a:prstGeom prst="roundRect">
            <a:avLst/>
          </a:prstGeom>
          <a:ln w="12700">
            <a:solidFill>
              <a:schemeClr val="accent2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konlpy.tag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import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okt.morphs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A0D200-BC34-4000-A0C6-5A5C63950116}"/>
              </a:ext>
            </a:extLst>
          </p:cNvPr>
          <p:cNvSpPr/>
          <p:nvPr/>
        </p:nvSpPr>
        <p:spPr>
          <a:xfrm>
            <a:off x="386612" y="1202120"/>
            <a:ext cx="1776532" cy="285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morphs : </a:t>
            </a:r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형태소 추출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46E3C6-4BF7-418D-913F-83B467B6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583" y="1536210"/>
            <a:ext cx="2782889" cy="6147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67EDC0-5E50-43D9-82EC-9CE68B669720}"/>
              </a:ext>
            </a:extLst>
          </p:cNvPr>
          <p:cNvSpPr txBox="1"/>
          <p:nvPr/>
        </p:nvSpPr>
        <p:spPr>
          <a:xfrm>
            <a:off x="272717" y="2517591"/>
            <a:ext cx="4595528" cy="714098"/>
          </a:xfrm>
          <a:prstGeom prst="roundRect">
            <a:avLst/>
          </a:prstGeom>
          <a:ln w="12700">
            <a:solidFill>
              <a:schemeClr val="accent2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okt.pos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87E26D1-D452-4F52-A6CA-64C6D92265CB}"/>
              </a:ext>
            </a:extLst>
          </p:cNvPr>
          <p:cNvSpPr/>
          <p:nvPr/>
        </p:nvSpPr>
        <p:spPr>
          <a:xfrm>
            <a:off x="386612" y="2315623"/>
            <a:ext cx="1395024" cy="285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pos : </a:t>
            </a:r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품사 </a:t>
            </a:r>
            <a:r>
              <a:rPr lang="ko-KR" altLang="en-US" sz="13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태깅</a:t>
            </a:r>
            <a:endParaRPr lang="ko-KR" altLang="en-US" sz="13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608B187-B2A5-49F2-8687-1C1DF5948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362" y="2649713"/>
            <a:ext cx="3213110" cy="4663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E44B0D-FB10-40B2-B699-F5A462DE777F}"/>
              </a:ext>
            </a:extLst>
          </p:cNvPr>
          <p:cNvSpPr txBox="1"/>
          <p:nvPr/>
        </p:nvSpPr>
        <p:spPr>
          <a:xfrm>
            <a:off x="272717" y="3482046"/>
            <a:ext cx="4595528" cy="714098"/>
          </a:xfrm>
          <a:prstGeom prst="roundRect">
            <a:avLst/>
          </a:prstGeom>
          <a:ln w="12700">
            <a:solidFill>
              <a:schemeClr val="accent2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okt.nouns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F7C9B6-8D91-4FA1-B08F-78A61C3CB703}"/>
              </a:ext>
            </a:extLst>
          </p:cNvPr>
          <p:cNvSpPr/>
          <p:nvPr/>
        </p:nvSpPr>
        <p:spPr>
          <a:xfrm>
            <a:off x="386612" y="3280078"/>
            <a:ext cx="1443792" cy="285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300" b="1" i="0" dirty="0">
                <a:solidFill>
                  <a:schemeClr val="bg1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nouns: </a:t>
            </a:r>
            <a:r>
              <a:rPr lang="ko-KR" altLang="en-US" sz="1300" b="1" i="0" dirty="0">
                <a:solidFill>
                  <a:schemeClr val="bg1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명사추출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4AFF596-4A7D-4EF0-9981-344518981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073" y="3608736"/>
            <a:ext cx="3046507" cy="41543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A79C83-6DC5-4B5C-A99E-CEB9FEC40243}"/>
              </a:ext>
            </a:extLst>
          </p:cNvPr>
          <p:cNvSpPr/>
          <p:nvPr/>
        </p:nvSpPr>
        <p:spPr>
          <a:xfrm>
            <a:off x="284580" y="835757"/>
            <a:ext cx="101346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AAE704-768B-4762-A479-78EB4CA14CAE}"/>
              </a:ext>
            </a:extLst>
          </p:cNvPr>
          <p:cNvSpPr txBox="1"/>
          <p:nvPr/>
        </p:nvSpPr>
        <p:spPr>
          <a:xfrm>
            <a:off x="313231" y="829967"/>
            <a:ext cx="107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 err="1">
                <a:solidFill>
                  <a:srgbClr val="000000"/>
                </a:solidFill>
                <a:effectLst/>
                <a:latin typeface="Helvetica Neue"/>
              </a:rPr>
              <a:t>KoNLPy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A68A99-0B32-47CE-A098-2B1A407B02C4}"/>
              </a:ext>
            </a:extLst>
          </p:cNvPr>
          <p:cNvSpPr txBox="1"/>
          <p:nvPr/>
        </p:nvSpPr>
        <p:spPr>
          <a:xfrm>
            <a:off x="269257" y="4772123"/>
            <a:ext cx="4598987" cy="911684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konlpy.tag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import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Kkma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kkma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Kkma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kkma.morphs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AE49892-3CB3-4859-8444-40E2BCF95182}"/>
              </a:ext>
            </a:extLst>
          </p:cNvPr>
          <p:cNvSpPr/>
          <p:nvPr/>
        </p:nvSpPr>
        <p:spPr>
          <a:xfrm>
            <a:off x="378926" y="4670571"/>
            <a:ext cx="2161823" cy="293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morphs :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형태소 추출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E6031F-A420-4FE8-B899-13F23D781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825" y="5000330"/>
            <a:ext cx="2660293" cy="6384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94A8AC2-0CBB-4669-AE7A-6704D0C7D4EF}"/>
              </a:ext>
            </a:extLst>
          </p:cNvPr>
          <p:cNvSpPr txBox="1"/>
          <p:nvPr/>
        </p:nvSpPr>
        <p:spPr>
          <a:xfrm>
            <a:off x="278981" y="5828508"/>
            <a:ext cx="4598987" cy="911684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kkma.pos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D185BF5-8567-4F89-806D-9C003C2EC504}"/>
              </a:ext>
            </a:extLst>
          </p:cNvPr>
          <p:cNvSpPr/>
          <p:nvPr/>
        </p:nvSpPr>
        <p:spPr>
          <a:xfrm>
            <a:off x="388650" y="5726956"/>
            <a:ext cx="2161823" cy="293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pos : </a:t>
            </a:r>
            <a:r>
              <a:rPr lang="ko-KR" altLang="en-US" sz="16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품사 </a:t>
            </a:r>
            <a:r>
              <a:rPr lang="ko-KR" altLang="en-US" sz="16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태깅</a:t>
            </a:r>
            <a:endParaRPr lang="ko-KR" altLang="en-US" sz="16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CAE7587-ABCF-44B9-A086-537E2CD24E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171" y="6099524"/>
            <a:ext cx="3051301" cy="47355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211474-FDFA-4529-A629-FB8249E5F4A2}"/>
              </a:ext>
            </a:extLst>
          </p:cNvPr>
          <p:cNvSpPr txBox="1"/>
          <p:nvPr/>
        </p:nvSpPr>
        <p:spPr>
          <a:xfrm>
            <a:off x="7188595" y="188844"/>
            <a:ext cx="4598987" cy="797067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kkma.nouns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23F941-6F8F-4B39-842C-69016A024D84}"/>
              </a:ext>
            </a:extLst>
          </p:cNvPr>
          <p:cNvSpPr/>
          <p:nvPr/>
        </p:nvSpPr>
        <p:spPr>
          <a:xfrm>
            <a:off x="7298263" y="87292"/>
            <a:ext cx="2393967" cy="251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b="1" i="0" dirty="0" err="1">
                <a:solidFill>
                  <a:schemeClr val="bg1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꼬꼬마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 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nouns: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명사추출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EE48B70-4C87-45DA-B3AC-7209F44E2E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0368" y="388450"/>
            <a:ext cx="3010528" cy="48937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EEA5AF-03A8-4DF3-A22E-D6EC87F1C29F}"/>
              </a:ext>
            </a:extLst>
          </p:cNvPr>
          <p:cNvSpPr/>
          <p:nvPr/>
        </p:nvSpPr>
        <p:spPr>
          <a:xfrm>
            <a:off x="5346030" y="1072223"/>
            <a:ext cx="2632356" cy="546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정수 인코딩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:dictionary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948C0-C787-461D-9B86-5115FA50711A}"/>
              </a:ext>
            </a:extLst>
          </p:cNvPr>
          <p:cNvSpPr txBox="1"/>
          <p:nvPr/>
        </p:nvSpPr>
        <p:spPr>
          <a:xfrm>
            <a:off x="5344178" y="1602204"/>
            <a:ext cx="2457160" cy="713420"/>
          </a:xfrm>
          <a:prstGeom prst="roundRect">
            <a:avLst/>
          </a:prstGeom>
          <a:ln w="1270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nltk.tokenize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import 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sent_tokenize</a:t>
            </a: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nltk.tokenize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import 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word_tokenize</a:t>
            </a: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nltk.corpus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import 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stopwords</a:t>
            </a:r>
            <a:endParaRPr lang="en-US" altLang="ko-KR" sz="9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D89D2AF-46C3-4E82-B8F4-D0ABA1853A7A}"/>
              </a:ext>
            </a:extLst>
          </p:cNvPr>
          <p:cNvSpPr/>
          <p:nvPr/>
        </p:nvSpPr>
        <p:spPr>
          <a:xfrm>
            <a:off x="5511722" y="1500652"/>
            <a:ext cx="513794" cy="2195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호출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30EAB1-AF60-4A61-857C-9B35F165A3B7}"/>
              </a:ext>
            </a:extLst>
          </p:cNvPr>
          <p:cNvSpPr txBox="1"/>
          <p:nvPr/>
        </p:nvSpPr>
        <p:spPr>
          <a:xfrm>
            <a:off x="7973078" y="1465044"/>
            <a:ext cx="3767818" cy="802190"/>
          </a:xfrm>
          <a:prstGeom prst="roundRect">
            <a:avLst/>
          </a:prstGeom>
          <a:ln w="1270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 = 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sent_tokenize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문장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print(text)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1BAAD02-5C9C-4A8A-B68C-F78661DE1E59}"/>
              </a:ext>
            </a:extLst>
          </p:cNvPr>
          <p:cNvSpPr/>
          <p:nvPr/>
        </p:nvSpPr>
        <p:spPr>
          <a:xfrm>
            <a:off x="8140622" y="1363493"/>
            <a:ext cx="1125298" cy="1727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문장 토큰화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13C35B-A902-4BF5-9DF2-7F7431F534FD}"/>
              </a:ext>
            </a:extLst>
          </p:cNvPr>
          <p:cNvSpPr txBox="1"/>
          <p:nvPr/>
        </p:nvSpPr>
        <p:spPr>
          <a:xfrm>
            <a:off x="5351946" y="2498650"/>
            <a:ext cx="6388950" cy="2501680"/>
          </a:xfrm>
          <a:prstGeom prst="roundRect">
            <a:avLst/>
          </a:prstGeom>
          <a:ln w="1270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>
            <a:noAutofit/>
          </a:bodyPr>
          <a:lstStyle/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for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in text: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sentence =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word_tokenize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result = []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for word in sentence: 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word =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word.lower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if word not in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stop_words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if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len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(word) &gt; 1: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result.append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(word)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if word not in vocab: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vocab[word] = 0 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vocab[word] += 1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sentences.append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(result) </a:t>
            </a:r>
          </a:p>
          <a:p>
            <a:pPr latinLnBrk="0">
              <a:lnSpc>
                <a:spcPct val="7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print(sentences)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08A4BA7-5CF8-48EB-A07C-980605DFABDF}"/>
              </a:ext>
            </a:extLst>
          </p:cNvPr>
          <p:cNvSpPr/>
          <p:nvPr/>
        </p:nvSpPr>
        <p:spPr>
          <a:xfrm>
            <a:off x="5519490" y="2397098"/>
            <a:ext cx="1531550" cy="2195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정제와 단어 토큰화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D0D0D46-0D57-485F-BC21-74D861A38B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5857" y="2677563"/>
            <a:ext cx="3530820" cy="212168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F5E0EC4-43F3-41CF-9B6D-F2D853F38214}"/>
              </a:ext>
            </a:extLst>
          </p:cNvPr>
          <p:cNvSpPr txBox="1"/>
          <p:nvPr/>
        </p:nvSpPr>
        <p:spPr>
          <a:xfrm>
            <a:off x="5328938" y="5168364"/>
            <a:ext cx="2457160" cy="713420"/>
          </a:xfrm>
          <a:prstGeom prst="roundRect">
            <a:avLst/>
          </a:prstGeom>
          <a:ln w="1270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print(vocab)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786E25B-4E33-4447-8455-52EA8E46578D}"/>
              </a:ext>
            </a:extLst>
          </p:cNvPr>
          <p:cNvSpPr/>
          <p:nvPr/>
        </p:nvSpPr>
        <p:spPr>
          <a:xfrm>
            <a:off x="5496482" y="5066812"/>
            <a:ext cx="1267330" cy="2195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단어 횟수 세기</a:t>
            </a:r>
            <a:endParaRPr lang="ko-KR" altLang="en-US" sz="13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805CD21-1853-41E1-8511-787FA8C0EE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4547" y="5469401"/>
            <a:ext cx="2314244" cy="35910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1730436-FD6E-4A53-9465-1ED6618512E9}"/>
              </a:ext>
            </a:extLst>
          </p:cNvPr>
          <p:cNvSpPr txBox="1"/>
          <p:nvPr/>
        </p:nvSpPr>
        <p:spPr>
          <a:xfrm>
            <a:off x="7845854" y="5168364"/>
            <a:ext cx="4244546" cy="713420"/>
          </a:xfrm>
          <a:prstGeom prst="roundRect">
            <a:avLst/>
          </a:prstGeom>
          <a:ln w="1270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vocab_sorted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sorted(</a:t>
            </a:r>
            <a:r>
              <a:rPr lang="en-US" altLang="ko-KR" sz="9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vocab.items</a:t>
            </a:r>
            <a:r>
              <a:rPr lang="en-US" altLang="ko-KR" sz="9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(), key = lambda x:x[1], reverse = True)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4292064-2F72-458C-BAC6-3C79123B4F3F}"/>
              </a:ext>
            </a:extLst>
          </p:cNvPr>
          <p:cNvSpPr/>
          <p:nvPr/>
        </p:nvSpPr>
        <p:spPr>
          <a:xfrm>
            <a:off x="8036481" y="5066812"/>
            <a:ext cx="1874599" cy="2195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i="0" dirty="0">
                <a:solidFill>
                  <a:schemeClr val="bg1"/>
                </a:solidFill>
                <a:effectLst/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빈도수가 높은 단어로 정렬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C5F8122-F632-4258-A53A-16A2DAB732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3078" y="5494861"/>
            <a:ext cx="3383677" cy="3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577</Words>
  <Application>Microsoft Office PowerPoint</Application>
  <PresentationFormat>와이드스크린</PresentationFormat>
  <Paragraphs>102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Helvetica Neue</vt:lpstr>
      <vt:lpstr>맑은 고딕</vt:lpstr>
      <vt:lpstr>에스코어 드림 3 Light</vt:lpstr>
      <vt:lpstr>에스코어 드림 9 Black</vt:lpstr>
      <vt:lpstr>이사만루체 Light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MINYOUNGKIM</dc:creator>
  <cp:lastModifiedBy>MINYOUNGKIM</cp:lastModifiedBy>
  <cp:revision>28</cp:revision>
  <dcterms:created xsi:type="dcterms:W3CDTF">2021-07-08T09:47:21Z</dcterms:created>
  <dcterms:modified xsi:type="dcterms:W3CDTF">2021-07-14T08:58:59Z</dcterms:modified>
</cp:coreProperties>
</file>