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63" r:id="rId2"/>
    <p:sldId id="267" r:id="rId3"/>
    <p:sldId id="272" r:id="rId4"/>
    <p:sldId id="259" r:id="rId5"/>
    <p:sldId id="268" r:id="rId6"/>
    <p:sldId id="269" r:id="rId7"/>
    <p:sldId id="273" r:id="rId8"/>
    <p:sldId id="278" r:id="rId9"/>
    <p:sldId id="279" r:id="rId10"/>
    <p:sldId id="280" r:id="rId11"/>
    <p:sldId id="281" r:id="rId12"/>
    <p:sldId id="282" r:id="rId13"/>
    <p:sldId id="283" r:id="rId14"/>
    <p:sldId id="285" r:id="rId15"/>
    <p:sldId id="286" r:id="rId16"/>
    <p:sldId id="287" r:id="rId17"/>
    <p:sldId id="284" r:id="rId18"/>
    <p:sldId id="288" r:id="rId19"/>
    <p:sldId id="289" r:id="rId20"/>
    <p:sldId id="290" r:id="rId21"/>
    <p:sldId id="275" r:id="rId22"/>
    <p:sldId id="291" r:id="rId23"/>
    <p:sldId id="276" r:id="rId2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YOUNGKIM" initials="MY" lastIdx="1" clrIdx="0">
    <p:extLst>
      <p:ext uri="{19B8F6BF-5375-455C-9EA6-DF929625EA0E}">
        <p15:presenceInfo xmlns:p15="http://schemas.microsoft.com/office/powerpoint/2012/main" userId="MINYOUNG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704" autoAdjust="0"/>
  </p:normalViewPr>
  <p:slideViewPr>
    <p:cSldViewPr snapToGrid="0">
      <p:cViewPr varScale="1">
        <p:scale>
          <a:sx n="45" d="100"/>
          <a:sy n="45" d="100"/>
        </p:scale>
        <p:origin x="48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7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6F3EC5-6ABC-42C1-9218-0E506B982DB0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2021-07-21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F910782-FDC2-4F7C-A018-7A502E5089C7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D5CB5D8-1956-4D08-8FEE-1BBD48AAF72B}" type="datetime1">
              <a:rPr lang="ko-KR" altLang="en-US" noProof="0" smtClean="0"/>
              <a:t>2021-07-21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C936D52-512B-47DE-BC94-6C88A56CE98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36D52-512B-47DE-BC94-6C88A56CE986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96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08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911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436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21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77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262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48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43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74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23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172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940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22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047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928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80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755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39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93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5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36D52-512B-47DE-BC94-6C88A56CE986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4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직사각형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타원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타원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타원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타원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타원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타원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 eaLnBrk="1" hangingPunct="1"/>
              <a:endParaRPr lang="ko-KR" altLang="en-US" sz="2400" baseline="0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rtlCol="0" anchor="b"/>
          <a:lstStyle>
            <a:lvl1pPr algn="l">
              <a:defRPr sz="60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 b="1" i="0" baseline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5E7F00-D146-4D43-B601-B9D2913C5268}" type="datetime1">
              <a:rPr lang="ko-KR" altLang="en-US" noProof="0" smtClean="0"/>
              <a:t>2021-07-21</a:t>
            </a:fld>
            <a:endParaRPr lang="ko-KR" altLang="en-US" noProof="0" dirty="0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321DC53-9F2E-4913-8E12-683970A13875}" type="datetime1">
              <a:rPr lang="ko-KR" altLang="en-US" noProof="0" smtClean="0"/>
              <a:t>2021-07-21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4B5C32E2-C06F-45ED-B64A-C9C5C0411DC8}" type="datetime1">
              <a:rPr lang="ko-KR" altLang="en-US" noProof="0" smtClean="0"/>
              <a:t>2021-07-21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fld id="{C70ADF11-D393-4EE6-8B36-75E33FFA9024}" type="datetime1">
              <a:rPr lang="ko-KR" altLang="en-US" noProof="0" smtClean="0"/>
              <a:t>2021-07-21</a:t>
            </a:fld>
            <a:endParaRPr lang="ko-KR" altLang="en-US" noProof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rtlCol="0" anchor="b"/>
          <a:lstStyle>
            <a:lvl1pPr>
              <a:defRPr sz="60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483942D-7DDC-4535-883D-C94DE9089BB1}" type="datetime1">
              <a:rPr lang="ko-KR" altLang="en-US" noProof="0" smtClean="0"/>
              <a:t>2021-07-21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 sz="2800" baseline="0">
                <a:latin typeface="맑은 고딕" panose="020B0503020000020004" pitchFamily="50" charset="-127"/>
              </a:defRPr>
            </a:lvl1pPr>
            <a:lvl2pPr>
              <a:defRPr sz="2400" baseline="0">
                <a:latin typeface="맑은 고딕" panose="020B0503020000020004" pitchFamily="50" charset="-127"/>
              </a:defRPr>
            </a:lvl2pPr>
            <a:lvl3pPr>
              <a:defRPr sz="2000" baseline="0">
                <a:latin typeface="맑은 고딕" panose="020B0503020000020004" pitchFamily="50" charset="-127"/>
              </a:defRPr>
            </a:lvl3pPr>
            <a:lvl4pPr>
              <a:defRPr sz="1800" baseline="0">
                <a:latin typeface="맑은 고딕" panose="020B0503020000020004" pitchFamily="50" charset="-127"/>
              </a:defRPr>
            </a:lvl4pPr>
            <a:lvl5pPr>
              <a:defRPr sz="1800" baseline="0">
                <a:latin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 sz="2800" baseline="0">
                <a:latin typeface="맑은 고딕" panose="020B0503020000020004" pitchFamily="50" charset="-127"/>
              </a:defRPr>
            </a:lvl1pPr>
            <a:lvl2pPr>
              <a:defRPr sz="2400" baseline="0">
                <a:latin typeface="맑은 고딕" panose="020B0503020000020004" pitchFamily="50" charset="-127"/>
              </a:defRPr>
            </a:lvl2pPr>
            <a:lvl3pPr>
              <a:defRPr sz="2000" baseline="0">
                <a:latin typeface="맑은 고딕" panose="020B0503020000020004" pitchFamily="50" charset="-127"/>
              </a:defRPr>
            </a:lvl3pPr>
            <a:lvl4pPr>
              <a:defRPr sz="1800" baseline="0">
                <a:latin typeface="맑은 고딕" panose="020B0503020000020004" pitchFamily="50" charset="-127"/>
              </a:defRPr>
            </a:lvl4pPr>
            <a:lvl5pPr>
              <a:defRPr sz="1800" baseline="0">
                <a:latin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D9A8B4A-F64C-4F13-ABB6-1910ADCC0839}" type="datetime1">
              <a:rPr lang="ko-KR" altLang="en-US" noProof="0" smtClean="0"/>
              <a:t>2021-07-21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1850" y="2193925"/>
            <a:ext cx="5156200" cy="3978275"/>
          </a:xfrm>
        </p:spPr>
        <p:txBody>
          <a:bodyPr rtlCol="0"/>
          <a:lstStyle>
            <a:lvl1pPr>
              <a:defRPr sz="2400" baseline="0">
                <a:latin typeface="맑은 고딕" panose="020B0503020000020004" pitchFamily="50" charset="-127"/>
              </a:defRPr>
            </a:lvl1pPr>
            <a:lvl2pPr>
              <a:defRPr sz="2000" baseline="0">
                <a:latin typeface="맑은 고딕" panose="020B0503020000020004" pitchFamily="50" charset="-127"/>
              </a:defRPr>
            </a:lvl2pPr>
            <a:lvl3pPr>
              <a:defRPr sz="1800" baseline="0">
                <a:latin typeface="맑은 고딕" panose="020B0503020000020004" pitchFamily="50" charset="-127"/>
              </a:defRPr>
            </a:lvl3pPr>
            <a:lvl4pPr>
              <a:defRPr sz="1600" baseline="0">
                <a:latin typeface="맑은 고딕" panose="020B0503020000020004" pitchFamily="50" charset="-127"/>
              </a:defRPr>
            </a:lvl4pPr>
            <a:lvl5pPr>
              <a:defRPr sz="1600" baseline="0">
                <a:latin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3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89663" y="2193925"/>
            <a:ext cx="5157787" cy="3978275"/>
          </a:xfrm>
        </p:spPr>
        <p:txBody>
          <a:bodyPr rtlCol="0"/>
          <a:lstStyle>
            <a:lvl1pPr>
              <a:defRPr sz="2400" baseline="0">
                <a:latin typeface="맑은 고딕" panose="020B0503020000020004" pitchFamily="50" charset="-127"/>
              </a:defRPr>
            </a:lvl1pPr>
            <a:lvl2pPr>
              <a:defRPr sz="2000" baseline="0">
                <a:latin typeface="맑은 고딕" panose="020B0503020000020004" pitchFamily="50" charset="-127"/>
              </a:defRPr>
            </a:lvl2pPr>
            <a:lvl3pPr>
              <a:defRPr sz="1800" baseline="0">
                <a:latin typeface="맑은 고딕" panose="020B0503020000020004" pitchFamily="50" charset="-127"/>
              </a:defRPr>
            </a:lvl3pPr>
            <a:lvl4pPr>
              <a:defRPr sz="1600" baseline="0">
                <a:latin typeface="맑은 고딕" panose="020B0503020000020004" pitchFamily="50" charset="-127"/>
              </a:defRPr>
            </a:lvl4pPr>
            <a:lvl5pPr>
              <a:defRPr sz="1600" baseline="0">
                <a:latin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A8F6875-1F98-495C-818D-EEEDD0DD689F}" type="datetime1">
              <a:rPr lang="ko-KR" altLang="en-US" noProof="0" smtClean="0"/>
              <a:t>2021-07-21</a:t>
            </a:fld>
            <a:endParaRPr lang="ko-KR" altLang="en-US" noProof="0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31875DA-F33C-4240-ACE4-95F2B6D7FAEA}" type="datetime1">
              <a:rPr lang="ko-KR" altLang="en-US" noProof="0" smtClean="0"/>
              <a:t>2021-07-21</a:t>
            </a:fld>
            <a:endParaRPr lang="ko-KR" altLang="en-US" noProof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1101F13-72F5-4854-90D9-2BF569BEAC08}" type="datetime1">
              <a:rPr lang="ko-KR" altLang="en-US" noProof="0" smtClean="0"/>
              <a:t>2021-07-21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338138" indent="-338138">
              <a:defRPr sz="3200" baseline="0">
                <a:latin typeface="맑은 고딕" panose="020B0503020000020004" pitchFamily="50" charset="-127"/>
              </a:defRPr>
            </a:lvl1pPr>
            <a:lvl2pPr>
              <a:defRPr sz="2800" baseline="0">
                <a:latin typeface="맑은 고딕" panose="020B0503020000020004" pitchFamily="50" charset="-127"/>
              </a:defRPr>
            </a:lvl2pPr>
            <a:lvl3pPr>
              <a:defRPr sz="2400" baseline="0">
                <a:latin typeface="맑은 고딕" panose="020B0503020000020004" pitchFamily="50" charset="-127"/>
              </a:defRPr>
            </a:lvl3pPr>
            <a:lvl4pPr>
              <a:defRPr sz="2000" baseline="0">
                <a:latin typeface="맑은 고딕" panose="020B0503020000020004" pitchFamily="50" charset="-127"/>
              </a:defRPr>
            </a:lvl4pPr>
            <a:lvl5pPr>
              <a:defRPr sz="2000" baseline="0">
                <a:latin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FC46D97-557B-4B74-8EFF-3456D8A9BE9D}" type="datetime1">
              <a:rPr lang="ko-KR" altLang="en-US" noProof="0" smtClean="0"/>
              <a:t>2021-07-21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 baseline="0">
                <a:latin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B83D312-7149-4D68-9ADF-BB82C48A69AF}" type="datetime1">
              <a:rPr lang="ko-KR" altLang="en-US" noProof="0" smtClean="0"/>
              <a:t>2021-07-21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그림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타원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타원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타원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ctr"/>
              <a:lstStyle/>
              <a:p>
                <a:pPr algn="ctr" rtl="0" eaLnBrk="1" hangingPunct="1"/>
                <a:endParaRPr lang="ko-KR" altLang="en-US" sz="2400" baseline="0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스타일을 편집하려면 클릭하세요</a:t>
            </a:r>
            <a:r>
              <a:rPr lang="en-US" altLang="ko-KR" noProof="0" dirty="0"/>
              <a:t>.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  <a:p>
            <a:pPr lvl="8" rtl="0"/>
            <a:endParaRPr lang="ko-KR" altLang="en-US" noProof="0" dirty="0"/>
          </a:p>
        </p:txBody>
      </p:sp>
      <p:sp>
        <p:nvSpPr>
          <p:cNvPr id="31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475C09-4896-4BA4-AFD8-BE77EABE252C}" type="datetime1">
              <a:rPr lang="ko-KR" altLang="en-US" noProof="0" smtClean="0"/>
              <a:t>2021-07-21</a:t>
            </a:fld>
            <a:endParaRPr lang="ko-KR" altLang="en-US" noProof="0" dirty="0"/>
          </a:p>
        </p:txBody>
      </p:sp>
      <p:sp>
        <p:nvSpPr>
          <p:cNvPr id="32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3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2155A9-2BEA-4E1A-A809-3AB570F0F126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b="1" kern="1200" cap="none" spc="0" baseline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87338" indent="-287338" algn="l" defTabSz="914400" rtl="0" eaLnBrk="1" latinLnBrk="1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39775" indent="-282575" algn="l" defTabSz="914400" rtl="0" eaLnBrk="1" latinLnBrk="1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 rtlCol="0"/>
          <a:lstStyle/>
          <a:p>
            <a:pPr rtl="0"/>
            <a:r>
              <a:rPr lang="ko-KR" altLang="en-US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한국어 자연어 </a:t>
            </a:r>
            <a:r>
              <a:rPr lang="ko-KR" altLang="en-US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전처리</a:t>
            </a:r>
            <a:endParaRPr lang="ko-KR" altLang="en-US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0" name="부제목 9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김민영</a:t>
            </a:r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8CF48-6D67-44E3-A8C6-E421E1D00DCE}"/>
              </a:ext>
            </a:extLst>
          </p:cNvPr>
          <p:cNvSpPr txBox="1"/>
          <p:nvPr/>
        </p:nvSpPr>
        <p:spPr>
          <a:xfrm>
            <a:off x="838200" y="705948"/>
            <a:ext cx="496146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05)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정규표현식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EF225-B549-4EC8-B7B9-6053309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4705D-A9BF-4757-BC58-34565B4BAC42}"/>
              </a:ext>
            </a:extLst>
          </p:cNvPr>
          <p:cNvSpPr txBox="1"/>
          <p:nvPr/>
        </p:nvSpPr>
        <p:spPr>
          <a:xfrm>
            <a:off x="838201" y="1306504"/>
            <a:ext cx="3937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{m(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숫자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)}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기호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:m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회 반복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0E4A9-2A6E-4E0B-BBF1-51BC6A2D9B26}"/>
              </a:ext>
            </a:extLst>
          </p:cNvPr>
          <p:cNvSpPr txBox="1"/>
          <p:nvPr/>
        </p:nvSpPr>
        <p:spPr>
          <a:xfrm>
            <a:off x="5452533" y="1306112"/>
            <a:ext cx="662093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{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숫자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1,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숫자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2}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기호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: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숫자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이상 숫자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이하 만큼 반복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B0EBF7-90E7-4426-81E9-44613B5CA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91" y="2155762"/>
            <a:ext cx="4961466" cy="33957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BE865C-E697-4D43-9D1A-E0FCDF523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686" y="2155762"/>
            <a:ext cx="6460941" cy="39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9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8CF48-6D67-44E3-A8C6-E421E1D00DCE}"/>
              </a:ext>
            </a:extLst>
          </p:cNvPr>
          <p:cNvSpPr txBox="1"/>
          <p:nvPr/>
        </p:nvSpPr>
        <p:spPr>
          <a:xfrm>
            <a:off x="838200" y="705948"/>
            <a:ext cx="496146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05)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정규표현식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EF225-B549-4EC8-B7B9-6053309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4705D-A9BF-4757-BC58-34565B4BAC42}"/>
              </a:ext>
            </a:extLst>
          </p:cNvPr>
          <p:cNvSpPr txBox="1"/>
          <p:nvPr/>
        </p:nvSpPr>
        <p:spPr>
          <a:xfrm>
            <a:off x="838200" y="1306504"/>
            <a:ext cx="70357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{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숫자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,}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기호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: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해당 문자를 숫자 이상 만큼 반복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220573-8F3D-4DB0-8DF5-6D768F9F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03" y="1825232"/>
            <a:ext cx="9806130" cy="46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22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8CF48-6D67-44E3-A8C6-E421E1D00DCE}"/>
              </a:ext>
            </a:extLst>
          </p:cNvPr>
          <p:cNvSpPr txBox="1"/>
          <p:nvPr/>
        </p:nvSpPr>
        <p:spPr>
          <a:xfrm>
            <a:off x="838199" y="705948"/>
            <a:ext cx="10778067" cy="11541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05)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정규표현식 </a:t>
            </a:r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: </a:t>
            </a:r>
            <a:r>
              <a:rPr lang="en-US" altLang="ko-KR" sz="36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re.match</a:t>
            </a:r>
            <a:r>
              <a:rPr lang="en-US" altLang="ko-KR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() </a:t>
            </a:r>
            <a:r>
              <a:rPr lang="ko-KR" altLang="en-US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와 </a:t>
            </a:r>
            <a:r>
              <a:rPr lang="en-US" altLang="ko-KR" sz="36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re.search</a:t>
            </a:r>
            <a:r>
              <a:rPr lang="en-US" altLang="ko-KR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()</a:t>
            </a:r>
            <a:r>
              <a:rPr lang="ko-KR" altLang="en-US" sz="3600" b="1" i="0" dirty="0">
                <a:solidFill>
                  <a:schemeClr val="accent1">
                    <a:lumMod val="50000"/>
                  </a:schemeClr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의 차이</a:t>
            </a:r>
          </a:p>
          <a:p>
            <a:endParaRPr lang="ko-KR" altLang="en-US" sz="3300" dirty="0">
              <a:solidFill>
                <a:schemeClr val="accent1">
                  <a:lumMod val="50000"/>
                </a:schemeClr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EF225-B549-4EC8-B7B9-6053309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4705D-A9BF-4757-BC58-34565B4BAC42}"/>
              </a:ext>
            </a:extLst>
          </p:cNvPr>
          <p:cNvSpPr txBox="1"/>
          <p:nvPr/>
        </p:nvSpPr>
        <p:spPr>
          <a:xfrm>
            <a:off x="6807200" y="2396331"/>
            <a:ext cx="5638800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search()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가 정규 표현식 전체에 대해서 문자열이 매치하는지를 본다면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,</a:t>
            </a:r>
          </a:p>
          <a:p>
            <a:pPr algn="l"/>
            <a:endParaRPr lang="en-US" altLang="ko-KR" sz="2800" i="0" dirty="0">
              <a:solidFill>
                <a:srgbClr val="000000"/>
              </a:solidFill>
              <a:effectLst/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algn="l"/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match()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는 문자열의 첫 부분부터 정규 표현식과 매치하는지를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B347F6-D1A3-4342-B733-378DF2EC9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6" y="1825625"/>
            <a:ext cx="6272839" cy="429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29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8CF48-6D67-44E3-A8C6-E421E1D00DCE}"/>
              </a:ext>
            </a:extLst>
          </p:cNvPr>
          <p:cNvSpPr txBox="1"/>
          <p:nvPr/>
        </p:nvSpPr>
        <p:spPr>
          <a:xfrm>
            <a:off x="838200" y="705948"/>
            <a:ext cx="496146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05)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정규표현식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EF225-B549-4EC8-B7B9-6053309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4705D-A9BF-4757-BC58-34565B4BAC42}"/>
              </a:ext>
            </a:extLst>
          </p:cNvPr>
          <p:cNvSpPr txBox="1"/>
          <p:nvPr/>
        </p:nvSpPr>
        <p:spPr>
          <a:xfrm>
            <a:off x="838200" y="1306504"/>
            <a:ext cx="7797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i="0" dirty="0" err="1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re.split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() :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문자열들을 분리하여 리스트로 리턴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3F0696-E049-4320-A4B7-6CB8F8AB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95" y="1825233"/>
            <a:ext cx="10036037" cy="482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99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8CF48-6D67-44E3-A8C6-E421E1D00DCE}"/>
              </a:ext>
            </a:extLst>
          </p:cNvPr>
          <p:cNvSpPr txBox="1"/>
          <p:nvPr/>
        </p:nvSpPr>
        <p:spPr>
          <a:xfrm>
            <a:off x="838200" y="705948"/>
            <a:ext cx="496146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05)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정규표현식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EF225-B549-4EC8-B7B9-6053309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4705D-A9BF-4757-BC58-34565B4BAC42}"/>
              </a:ext>
            </a:extLst>
          </p:cNvPr>
          <p:cNvSpPr txBox="1"/>
          <p:nvPr/>
        </p:nvSpPr>
        <p:spPr>
          <a:xfrm>
            <a:off x="838200" y="1306504"/>
            <a:ext cx="10998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i="0" dirty="0" err="1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re.findall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() :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정규 표현식과 매치되는 모든 문자열들을 리스트로 리턴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6E494D-0537-4357-A907-E3F2FE073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2892"/>
            <a:ext cx="4267658" cy="4351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817360-4153-4C86-BF77-18B77F50A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930" y="2188577"/>
            <a:ext cx="5715798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49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8CF48-6D67-44E3-A8C6-E421E1D00DCE}"/>
              </a:ext>
            </a:extLst>
          </p:cNvPr>
          <p:cNvSpPr txBox="1"/>
          <p:nvPr/>
        </p:nvSpPr>
        <p:spPr>
          <a:xfrm>
            <a:off x="838200" y="705948"/>
            <a:ext cx="496146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05)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정규표현식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EF225-B549-4EC8-B7B9-6053309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4705D-A9BF-4757-BC58-34565B4BAC42}"/>
              </a:ext>
            </a:extLst>
          </p:cNvPr>
          <p:cNvSpPr txBox="1"/>
          <p:nvPr/>
        </p:nvSpPr>
        <p:spPr>
          <a:xfrm>
            <a:off x="838200" y="1564015"/>
            <a:ext cx="10998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b="1" i="0" dirty="0" err="1">
                <a:solidFill>
                  <a:srgbClr val="000000"/>
                </a:solidFill>
                <a:effectLst/>
                <a:latin typeface="Helvetica Neue"/>
              </a:rPr>
              <a:t>re.sub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Helvetica Neue"/>
              </a:rPr>
              <a:t>() : 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해당하는 문자열을 찾아 다른 문자로 대체한다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E79392-1F55-4E32-A9D4-6C307349C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9108"/>
            <a:ext cx="9626600" cy="199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2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8CF48-6D67-44E3-A8C6-E421E1D00DCE}"/>
              </a:ext>
            </a:extLst>
          </p:cNvPr>
          <p:cNvSpPr txBox="1"/>
          <p:nvPr/>
        </p:nvSpPr>
        <p:spPr>
          <a:xfrm>
            <a:off x="838200" y="705948"/>
            <a:ext cx="496146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05)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정규표현식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EF225-B549-4EC8-B7B9-6053309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4705D-A9BF-4757-BC58-34565B4BAC42}"/>
              </a:ext>
            </a:extLst>
          </p:cNvPr>
          <p:cNvSpPr txBox="1"/>
          <p:nvPr/>
        </p:nvSpPr>
        <p:spPr>
          <a:xfrm>
            <a:off x="838200" y="1564015"/>
            <a:ext cx="10998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정규 표현식을 이용한 토큰화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3F22F4-C934-4D3E-88FB-A9A2201E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5138"/>
            <a:ext cx="10700422" cy="221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2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8CF48-6D67-44E3-A8C6-E421E1D00DCE}"/>
              </a:ext>
            </a:extLst>
          </p:cNvPr>
          <p:cNvSpPr txBox="1"/>
          <p:nvPr/>
        </p:nvSpPr>
        <p:spPr>
          <a:xfrm>
            <a:off x="838199" y="705948"/>
            <a:ext cx="8373533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06)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정수 인코딩 </a:t>
            </a:r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: dictionary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사용하기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EF225-B549-4EC8-B7B9-6053309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4B18A6-ECA5-48C1-BC91-EDD63063D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8751"/>
            <a:ext cx="10659533" cy="4339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999F7C-CE37-4B72-9D08-E04AA3B83B73}"/>
              </a:ext>
            </a:extLst>
          </p:cNvPr>
          <p:cNvSpPr txBox="1"/>
          <p:nvPr/>
        </p:nvSpPr>
        <p:spPr>
          <a:xfrm>
            <a:off x="838200" y="1564015"/>
            <a:ext cx="10998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앞에서 사용한 </a:t>
            </a:r>
            <a:r>
              <a:rPr lang="ko-KR" altLang="en-US" sz="2800" b="1" i="0" dirty="0" err="1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불용어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제거 코드 이용</a:t>
            </a:r>
          </a:p>
        </p:txBody>
      </p:sp>
    </p:spTree>
    <p:extLst>
      <p:ext uri="{BB962C8B-B14F-4D97-AF65-F5344CB8AC3E}">
        <p14:creationId xmlns:p14="http://schemas.microsoft.com/office/powerpoint/2010/main" val="2935725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EF225-B549-4EC8-B7B9-6053309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4B18A6-ECA5-48C1-BC91-EDD63063D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8751"/>
            <a:ext cx="10659533" cy="43398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999F7C-CE37-4B72-9D08-E04AA3B83B73}"/>
              </a:ext>
            </a:extLst>
          </p:cNvPr>
          <p:cNvSpPr txBox="1"/>
          <p:nvPr/>
        </p:nvSpPr>
        <p:spPr>
          <a:xfrm>
            <a:off x="838200" y="1564015"/>
            <a:ext cx="10998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앞에서 사용한 </a:t>
            </a:r>
            <a:r>
              <a:rPr lang="ko-KR" altLang="en-US" sz="2800" b="1" i="0" dirty="0" err="1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불용어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제거 코드 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BB24E-BFA6-4F44-ACAA-D614875B67C3}"/>
              </a:ext>
            </a:extLst>
          </p:cNvPr>
          <p:cNvSpPr txBox="1"/>
          <p:nvPr/>
        </p:nvSpPr>
        <p:spPr>
          <a:xfrm>
            <a:off x="838199" y="705948"/>
            <a:ext cx="8373533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06)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정수 인코딩 </a:t>
            </a:r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: dictionary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1334880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8CF48-6D67-44E3-A8C6-E421E1D00DCE}"/>
              </a:ext>
            </a:extLst>
          </p:cNvPr>
          <p:cNvSpPr txBox="1"/>
          <p:nvPr/>
        </p:nvSpPr>
        <p:spPr>
          <a:xfrm>
            <a:off x="838200" y="705948"/>
            <a:ext cx="496146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06)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정수 인코딩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EF225-B549-4EC8-B7B9-6053309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99F7C-CE37-4B72-9D08-E04AA3B83B73}"/>
              </a:ext>
            </a:extLst>
          </p:cNvPr>
          <p:cNvSpPr txBox="1"/>
          <p:nvPr/>
        </p:nvSpPr>
        <p:spPr>
          <a:xfrm>
            <a:off x="838200" y="1225350"/>
            <a:ext cx="10998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빈도수가 높은 단어로 정렬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096D77-8256-4715-9496-BA30B37DF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91" y="1733348"/>
            <a:ext cx="9262247" cy="1650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CF84CA-5029-4741-A3DA-35735CD4EB5C}"/>
              </a:ext>
            </a:extLst>
          </p:cNvPr>
          <p:cNvSpPr txBox="1"/>
          <p:nvPr/>
        </p:nvSpPr>
        <p:spPr>
          <a:xfrm>
            <a:off x="821267" y="3392819"/>
            <a:ext cx="10998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높은 빈도수를 가진 단어일수록 낮은 정수 인덱스 부여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E2F9FC-29B5-4931-AE92-452EFD75E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24971"/>
            <a:ext cx="9262247" cy="2848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0F4BC6-1A9D-4F41-A39A-20CA08BEA9EA}"/>
              </a:ext>
            </a:extLst>
          </p:cNvPr>
          <p:cNvSpPr txBox="1"/>
          <p:nvPr/>
        </p:nvSpPr>
        <p:spPr>
          <a:xfrm>
            <a:off x="838199" y="705948"/>
            <a:ext cx="8373533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06)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정수 인코딩 </a:t>
            </a:r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: dictionary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120440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8CF48-6D67-44E3-A8C6-E421E1D00DCE}"/>
              </a:ext>
            </a:extLst>
          </p:cNvPr>
          <p:cNvSpPr txBox="1"/>
          <p:nvPr/>
        </p:nvSpPr>
        <p:spPr>
          <a:xfrm>
            <a:off x="838200" y="553548"/>
            <a:ext cx="496146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04) </a:t>
            </a:r>
            <a:r>
              <a:rPr lang="ko-KR" altLang="en-US" sz="3300" dirty="0" err="1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불용어</a:t>
            </a:r>
            <a:endParaRPr lang="ko-KR" altLang="en-US" sz="3300" dirty="0">
              <a:solidFill>
                <a:schemeClr val="accent1">
                  <a:lumMod val="50000"/>
                </a:schemeClr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4039C-7E32-42B5-BF54-FED432280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8390B-848A-44CD-8FF4-5CE58DD8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44383"/>
            <a:ext cx="6782747" cy="53919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55A47F-A7F8-4EC5-804A-C355C38BA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967" y="604837"/>
            <a:ext cx="6839905" cy="1238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F3F39FB-EAD3-4E48-BADB-6CB2C358B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803" y="1405137"/>
            <a:ext cx="4804666" cy="539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76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8CF48-6D67-44E3-A8C6-E421E1D00DCE}"/>
              </a:ext>
            </a:extLst>
          </p:cNvPr>
          <p:cNvSpPr txBox="1"/>
          <p:nvPr/>
        </p:nvSpPr>
        <p:spPr>
          <a:xfrm>
            <a:off x="838200" y="705948"/>
            <a:ext cx="496146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06)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정수 인코딩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EF225-B549-4EC8-B7B9-6053309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99F7C-CE37-4B72-9D08-E04AA3B83B73}"/>
              </a:ext>
            </a:extLst>
          </p:cNvPr>
          <p:cNvSpPr txBox="1"/>
          <p:nvPr/>
        </p:nvSpPr>
        <p:spPr>
          <a:xfrm>
            <a:off x="838200" y="1564015"/>
            <a:ext cx="10998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인덱스가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16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이상인 단어만 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9CE40F-CE77-4224-AACD-5FA4057DD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5138"/>
            <a:ext cx="10748131" cy="30435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6245C3-1CD5-4F8D-90FA-53C23431B1AF}"/>
              </a:ext>
            </a:extLst>
          </p:cNvPr>
          <p:cNvSpPr txBox="1"/>
          <p:nvPr/>
        </p:nvSpPr>
        <p:spPr>
          <a:xfrm>
            <a:off x="838199" y="705948"/>
            <a:ext cx="8373533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06)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정수 인코딩 </a:t>
            </a:r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: dictionary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사용하기</a:t>
            </a:r>
          </a:p>
        </p:txBody>
      </p:sp>
    </p:spTree>
    <p:extLst>
      <p:ext uri="{BB962C8B-B14F-4D97-AF65-F5344CB8AC3E}">
        <p14:creationId xmlns:p14="http://schemas.microsoft.com/office/powerpoint/2010/main" val="2818512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EF225-B549-4EC8-B7B9-6053309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3DCAF-A752-4B02-88FA-BE941F543DFC}"/>
              </a:ext>
            </a:extLst>
          </p:cNvPr>
          <p:cNvSpPr txBox="1"/>
          <p:nvPr/>
        </p:nvSpPr>
        <p:spPr>
          <a:xfrm>
            <a:off x="838200" y="1347895"/>
            <a:ext cx="10744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counter()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를 사용하면 중복을 제거하고 단어의 빈도수를 기록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8445E-2316-4EF0-8CFC-83E0FDCE3459}"/>
              </a:ext>
            </a:extLst>
          </p:cNvPr>
          <p:cNvSpPr txBox="1"/>
          <p:nvPr/>
        </p:nvSpPr>
        <p:spPr>
          <a:xfrm>
            <a:off x="838200" y="705948"/>
            <a:ext cx="496146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06)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정수 인코딩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E9FD5-7829-483E-B89B-50587B6110DA}"/>
              </a:ext>
            </a:extLst>
          </p:cNvPr>
          <p:cNvSpPr txBox="1"/>
          <p:nvPr/>
        </p:nvSpPr>
        <p:spPr>
          <a:xfrm>
            <a:off x="838199" y="705948"/>
            <a:ext cx="8373533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06)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정수 인코딩 </a:t>
            </a:r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: counter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사용하기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C0D65C7-0457-4ED3-BE7B-41FB40AF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5" y="1783841"/>
            <a:ext cx="11040535" cy="48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98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EF225-B549-4EC8-B7B9-6053309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8445E-2316-4EF0-8CFC-83E0FDCE3459}"/>
              </a:ext>
            </a:extLst>
          </p:cNvPr>
          <p:cNvSpPr txBox="1"/>
          <p:nvPr/>
        </p:nvSpPr>
        <p:spPr>
          <a:xfrm>
            <a:off x="838200" y="705948"/>
            <a:ext cx="496146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06)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정수 인코딩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E9FD5-7829-483E-B89B-50587B6110DA}"/>
              </a:ext>
            </a:extLst>
          </p:cNvPr>
          <p:cNvSpPr txBox="1"/>
          <p:nvPr/>
        </p:nvSpPr>
        <p:spPr>
          <a:xfrm>
            <a:off x="838199" y="705948"/>
            <a:ext cx="837353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06)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정수 인코딩 </a:t>
            </a:r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: </a:t>
            </a:r>
            <a:r>
              <a:rPr lang="en-US" altLang="ko-KR" sz="3300" b="1" i="0" dirty="0">
                <a:solidFill>
                  <a:schemeClr val="accent1">
                    <a:lumMod val="50000"/>
                  </a:schemeClr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NLTK</a:t>
            </a:r>
            <a:r>
              <a:rPr lang="ko-KR" altLang="en-US" sz="3300" b="1" i="0" dirty="0">
                <a:solidFill>
                  <a:schemeClr val="accent1">
                    <a:lumMod val="50000"/>
                  </a:schemeClr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의 </a:t>
            </a:r>
            <a:r>
              <a:rPr lang="en-US" altLang="ko-KR" sz="33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FreqDist</a:t>
            </a:r>
            <a:r>
              <a:rPr lang="en-US" altLang="ko-KR" sz="3300" b="1" i="0" dirty="0">
                <a:solidFill>
                  <a:schemeClr val="accent1">
                    <a:lumMod val="50000"/>
                  </a:schemeClr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ko-KR" altLang="en-US" sz="3300" b="1" i="0" dirty="0">
                <a:solidFill>
                  <a:schemeClr val="accent1">
                    <a:lumMod val="50000"/>
                  </a:schemeClr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사용</a:t>
            </a:r>
          </a:p>
          <a:p>
            <a:endParaRPr lang="ko-KR" altLang="en-US" sz="3300" dirty="0">
              <a:solidFill>
                <a:schemeClr val="accent1">
                  <a:lumMod val="50000"/>
                </a:schemeClr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6813638-741B-4977-9790-8854C909B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597026"/>
            <a:ext cx="3445935" cy="47853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4BFF9D-F4BA-4239-A154-E091FE6C3F52}"/>
              </a:ext>
            </a:extLst>
          </p:cNvPr>
          <p:cNvSpPr txBox="1"/>
          <p:nvPr/>
        </p:nvSpPr>
        <p:spPr>
          <a:xfrm>
            <a:off x="5287862" y="1533415"/>
            <a:ext cx="59436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enumerate()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를 사용하면 더 짧은 코드로 인덱스를 부여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4285F38-444B-4A03-9042-000BB1CEA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862" y="2581400"/>
            <a:ext cx="6645475" cy="281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51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EF225-B549-4EC8-B7B9-6053309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3DCAF-A752-4B02-88FA-BE941F543DFC}"/>
              </a:ext>
            </a:extLst>
          </p:cNvPr>
          <p:cNvSpPr txBox="1"/>
          <p:nvPr/>
        </p:nvSpPr>
        <p:spPr>
          <a:xfrm>
            <a:off x="838199" y="1584960"/>
            <a:ext cx="10202333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i="0" dirty="0" err="1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texts_to_sequences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()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는 입력으로 들어온 코퍼스에 대해서 각 단어를 이미 정해진 인덱스로 변환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6BC79-CC18-4A05-8458-BBCFF2AF0CAA}"/>
              </a:ext>
            </a:extLst>
          </p:cNvPr>
          <p:cNvSpPr txBox="1"/>
          <p:nvPr/>
        </p:nvSpPr>
        <p:spPr>
          <a:xfrm>
            <a:off x="838200" y="705948"/>
            <a:ext cx="496146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06)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정수 인코딩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08DDBC-8E2C-4FB2-A53D-DDAFE065C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68" y="2539067"/>
            <a:ext cx="10007599" cy="3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49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8CF48-6D67-44E3-A8C6-E421E1D00DCE}"/>
              </a:ext>
            </a:extLst>
          </p:cNvPr>
          <p:cNvSpPr txBox="1"/>
          <p:nvPr/>
        </p:nvSpPr>
        <p:spPr>
          <a:xfrm>
            <a:off x="838200" y="705948"/>
            <a:ext cx="496146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05)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정규표현식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EF225-B549-4EC8-B7B9-6053309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CA4080-9EC0-4527-B019-A696D489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232" y="982947"/>
            <a:ext cx="5973009" cy="5477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DA4C7-C384-46FC-8C61-936BB3AEDC7C}"/>
              </a:ext>
            </a:extLst>
          </p:cNvPr>
          <p:cNvSpPr txBox="1"/>
          <p:nvPr/>
        </p:nvSpPr>
        <p:spPr>
          <a:xfrm>
            <a:off x="960656" y="1542002"/>
            <a:ext cx="3672840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5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"</a:t>
            </a:r>
            <a:r>
              <a:rPr lang="ko-KR" altLang="en-US" sz="25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가</a:t>
            </a:r>
            <a:r>
              <a:rPr lang="en-US" altLang="ko-KR" sz="25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.</a:t>
            </a:r>
            <a:r>
              <a:rPr lang="ko-KR" altLang="en-US" sz="25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다</a:t>
            </a:r>
            <a:r>
              <a:rPr lang="en-US" altLang="ko-KR" sz="25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" </a:t>
            </a:r>
            <a:r>
              <a:rPr lang="ko-KR" altLang="en-US" sz="25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는 가와 다 사이에 임의의 모든 문자가 </a:t>
            </a:r>
            <a:r>
              <a:rPr lang="en-US" altLang="ko-KR" sz="25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r>
              <a:rPr lang="ko-KR" altLang="en-US" sz="25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개 나오는지 확인한다</a:t>
            </a:r>
            <a:r>
              <a:rPr lang="en-US" altLang="ko-KR" sz="25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190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8CF48-6D67-44E3-A8C6-E421E1D00DCE}"/>
              </a:ext>
            </a:extLst>
          </p:cNvPr>
          <p:cNvSpPr txBox="1"/>
          <p:nvPr/>
        </p:nvSpPr>
        <p:spPr>
          <a:xfrm>
            <a:off x="838200" y="705948"/>
            <a:ext cx="496146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05)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정규표현식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EF225-B549-4EC8-B7B9-6053309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9C196-23FF-41AA-BBDB-BCEA599BEC74}"/>
              </a:ext>
            </a:extLst>
          </p:cNvPr>
          <p:cNvSpPr txBox="1"/>
          <p:nvPr/>
        </p:nvSpPr>
        <p:spPr>
          <a:xfrm>
            <a:off x="838200" y="1584960"/>
            <a:ext cx="4404360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5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줄의 시작 </a:t>
            </a:r>
            <a:r>
              <a:rPr lang="en-US" altLang="ko-KR" sz="25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: ^</a:t>
            </a:r>
          </a:p>
          <a:p>
            <a:pPr algn="l"/>
            <a:endParaRPr lang="en-US" altLang="ko-KR" sz="2500" b="1" i="0" dirty="0">
              <a:solidFill>
                <a:srgbClr val="000000"/>
              </a:solidFill>
              <a:effectLst/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algn="l"/>
            <a:r>
              <a:rPr lang="en-US" altLang="ko-KR" sz="25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^</a:t>
            </a:r>
            <a:r>
              <a:rPr lang="ko-KR" altLang="en-US" sz="25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은 줄의 시작을 나타낸다</a:t>
            </a:r>
            <a:r>
              <a:rPr lang="en-US" altLang="ko-KR" sz="25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B9299D-E89E-40C3-A480-49C6BD402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85" y="3397134"/>
            <a:ext cx="5239481" cy="18385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95E8A5-A8EF-4777-83C5-B4E278B812A8}"/>
              </a:ext>
            </a:extLst>
          </p:cNvPr>
          <p:cNvSpPr txBox="1"/>
          <p:nvPr/>
        </p:nvSpPr>
        <p:spPr>
          <a:xfrm>
            <a:off x="6062441" y="1564015"/>
            <a:ext cx="440436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000000"/>
                </a:solidFill>
                <a:effectLst/>
                <a:latin typeface="Helvetica Neue"/>
              </a:rPr>
              <a:t>줄의 끝 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Helvetica Neue"/>
              </a:rPr>
              <a:t>: $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C28C891-62A2-4744-8250-4654CD1D7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441" y="2673859"/>
            <a:ext cx="5992061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8CF48-6D67-44E3-A8C6-E421E1D00DCE}"/>
              </a:ext>
            </a:extLst>
          </p:cNvPr>
          <p:cNvSpPr txBox="1"/>
          <p:nvPr/>
        </p:nvSpPr>
        <p:spPr>
          <a:xfrm>
            <a:off x="838200" y="705948"/>
            <a:ext cx="496146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05)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정규표현식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EF225-B549-4EC8-B7B9-6053309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3810A-9D7A-4384-A701-0217CE3C4C00}"/>
              </a:ext>
            </a:extLst>
          </p:cNvPr>
          <p:cNvSpPr txBox="1"/>
          <p:nvPr/>
        </p:nvSpPr>
        <p:spPr>
          <a:xfrm>
            <a:off x="838200" y="1584960"/>
            <a:ext cx="440436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대괄호 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: [ ]</a:t>
            </a:r>
          </a:p>
          <a:p>
            <a:pPr algn="l"/>
            <a:endParaRPr lang="en-US" altLang="ko-KR" sz="2800" b="1" i="0" dirty="0">
              <a:solidFill>
                <a:srgbClr val="000000"/>
              </a:solidFill>
              <a:effectLst/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algn="l"/>
            <a:r>
              <a:rPr lang="ko-KR" altLang="en-US" sz="28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대괄호 안에서 문자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  <a:r>
              <a:rPr lang="ko-KR" altLang="en-US" sz="28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열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F46301-F25C-4F75-B507-D9813753C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0620"/>
            <a:ext cx="5304182" cy="2565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53A102-AC0E-4AF8-9CDB-060B164D2160}"/>
              </a:ext>
            </a:extLst>
          </p:cNvPr>
          <p:cNvSpPr txBox="1"/>
          <p:nvPr/>
        </p:nvSpPr>
        <p:spPr>
          <a:xfrm>
            <a:off x="6598920" y="1584959"/>
            <a:ext cx="5242560" cy="15850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대괄호 안에서 </a:t>
            </a:r>
            <a:r>
              <a:rPr lang="en-US" altLang="ko-KR" sz="2800" b="1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^</a:t>
            </a:r>
          </a:p>
          <a:p>
            <a:pPr algn="l"/>
            <a:r>
              <a:rPr lang="ko-KR" altLang="en-US" sz="23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대괄호 안에서 </a:t>
            </a:r>
            <a:r>
              <a:rPr lang="en-US" altLang="ko-KR" sz="23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^</a:t>
            </a:r>
            <a:r>
              <a:rPr lang="ko-KR" altLang="en-US" sz="23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표시는 해당 문자</a:t>
            </a:r>
            <a:r>
              <a:rPr lang="en-US" altLang="ko-KR" sz="23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  <a:r>
              <a:rPr lang="ko-KR" altLang="en-US" sz="23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열</a:t>
            </a:r>
            <a:r>
              <a:rPr lang="en-US" altLang="ko-KR" sz="23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)</a:t>
            </a:r>
            <a:r>
              <a:rPr lang="ko-KR" altLang="en-US" sz="23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을 제외한다는 의미이다</a:t>
            </a:r>
            <a:r>
              <a:rPr lang="en-US" altLang="ko-KR" sz="23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. </a:t>
            </a:r>
            <a:r>
              <a:rPr lang="ko-KR" altLang="en-US" sz="23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다음의 정규식을 살펴보자</a:t>
            </a:r>
            <a:r>
              <a:rPr lang="en-US" altLang="ko-KR" sz="23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6492EF-DF08-4C05-8AEA-54115DA3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920" y="3539266"/>
            <a:ext cx="5236278" cy="95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86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8CF48-6D67-44E3-A8C6-E421E1D00DCE}"/>
              </a:ext>
            </a:extLst>
          </p:cNvPr>
          <p:cNvSpPr txBox="1"/>
          <p:nvPr/>
        </p:nvSpPr>
        <p:spPr>
          <a:xfrm>
            <a:off x="838200" y="705948"/>
            <a:ext cx="725424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05)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정규표현식 </a:t>
            </a:r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: 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대괄호 안에서 </a:t>
            </a:r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-</a:t>
            </a:r>
            <a:endParaRPr lang="ko-KR" altLang="en-US" sz="3300" dirty="0">
              <a:solidFill>
                <a:schemeClr val="accent1">
                  <a:lumMod val="50000"/>
                </a:schemeClr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EF225-B549-4EC8-B7B9-6053309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E42CA-C99B-42EF-8379-D563FF242702}"/>
              </a:ext>
            </a:extLst>
          </p:cNvPr>
          <p:cNvSpPr txBox="1"/>
          <p:nvPr/>
        </p:nvSpPr>
        <p:spPr>
          <a:xfrm>
            <a:off x="579120" y="1825625"/>
            <a:ext cx="5394960" cy="35432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ko-KR" altLang="en-US" sz="23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대괄호안에 </a:t>
            </a:r>
            <a:r>
              <a:rPr lang="en-US" altLang="ko-KR" sz="23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-</a:t>
            </a:r>
            <a:r>
              <a:rPr lang="ko-KR" altLang="en-US" sz="23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를 기입하면 범위를 지정할 수 있다</a:t>
            </a:r>
            <a:r>
              <a:rPr lang="en-US" altLang="ko-KR" sz="23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altLang="ko-KR" sz="2300" i="1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[a-z] : </a:t>
            </a:r>
            <a:r>
              <a:rPr lang="ko-KR" altLang="en-US" sz="2300" i="1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영어 문자의 모든 범위를 지정한다</a:t>
            </a:r>
            <a:r>
              <a:rPr lang="en-US" altLang="ko-KR" sz="2300" i="1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altLang="ko-KR" sz="2300" i="1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</a:t>
            </a:r>
            <a:r>
              <a:rPr lang="ko-KR" altLang="en-US" sz="2300" i="1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가</a:t>
            </a:r>
            <a:r>
              <a:rPr lang="en-US" altLang="ko-KR" sz="2300" i="1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-</a:t>
            </a:r>
            <a:r>
              <a:rPr lang="ko-KR" altLang="en-US" sz="2300" i="1" dirty="0" err="1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힣</a:t>
            </a:r>
            <a:r>
              <a:rPr lang="en-US" altLang="ko-KR" sz="2300" i="1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] : </a:t>
            </a:r>
            <a:r>
              <a:rPr lang="ko-KR" altLang="en-US" sz="2300" i="1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한글 문자의 모든 범위를 지정한다</a:t>
            </a:r>
            <a:r>
              <a:rPr lang="en-US" altLang="ko-KR" sz="2300" i="1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altLang="ko-KR" sz="2300" i="1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[0-9] : </a:t>
            </a:r>
            <a:r>
              <a:rPr lang="ko-KR" altLang="en-US" sz="2300" i="1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숫자의 모든 범위를 지정한다</a:t>
            </a:r>
            <a:r>
              <a:rPr lang="en-US" altLang="ko-KR" sz="2300" i="1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585DCA-54F8-4086-BDED-A1286F4FE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80" y="2654157"/>
            <a:ext cx="5906324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84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8CF48-6D67-44E3-A8C6-E421E1D00DCE}"/>
              </a:ext>
            </a:extLst>
          </p:cNvPr>
          <p:cNvSpPr txBox="1"/>
          <p:nvPr/>
        </p:nvSpPr>
        <p:spPr>
          <a:xfrm>
            <a:off x="838200" y="705948"/>
            <a:ext cx="496146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05)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정규표현식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EF225-B549-4EC8-B7B9-6053309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4705D-A9BF-4757-BC58-34565B4BAC42}"/>
              </a:ext>
            </a:extLst>
          </p:cNvPr>
          <p:cNvSpPr txBox="1"/>
          <p:nvPr/>
        </p:nvSpPr>
        <p:spPr>
          <a:xfrm>
            <a:off x="6959600" y="2396331"/>
            <a:ext cx="563880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? : 0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회 또는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회 반복</a:t>
            </a:r>
          </a:p>
          <a:p>
            <a:pPr algn="l"/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?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은 바로 앞의 문자나 숫자가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회 또는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회 반복하는 패턴을 표현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328B20-B4EA-46FF-BBC1-9D1E050C0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987706" cy="390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35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8CF48-6D67-44E3-A8C6-E421E1D00DCE}"/>
              </a:ext>
            </a:extLst>
          </p:cNvPr>
          <p:cNvSpPr txBox="1"/>
          <p:nvPr/>
        </p:nvSpPr>
        <p:spPr>
          <a:xfrm>
            <a:off x="838200" y="705948"/>
            <a:ext cx="496146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05)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정규표현식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EF225-B549-4EC8-B7B9-6053309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4705D-A9BF-4757-BC58-34565B4BAC42}"/>
              </a:ext>
            </a:extLst>
          </p:cNvPr>
          <p:cNvSpPr txBox="1"/>
          <p:nvPr/>
        </p:nvSpPr>
        <p:spPr>
          <a:xfrm>
            <a:off x="1187106" y="1384068"/>
            <a:ext cx="5638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: 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바로 앞의 문자가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개 이상일 경우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DF133E-306C-486B-83CC-0D47AAADC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43" y="1907288"/>
            <a:ext cx="9030313" cy="47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58CF48-6D67-44E3-A8C6-E421E1D00DCE}"/>
              </a:ext>
            </a:extLst>
          </p:cNvPr>
          <p:cNvSpPr txBox="1"/>
          <p:nvPr/>
        </p:nvSpPr>
        <p:spPr>
          <a:xfrm>
            <a:off x="838200" y="705948"/>
            <a:ext cx="4961466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05) </a:t>
            </a:r>
            <a:r>
              <a:rPr lang="ko-KR" altLang="en-US" sz="3300" dirty="0">
                <a:solidFill>
                  <a:schemeClr val="accent1">
                    <a:lumMod val="50000"/>
                  </a:schemeClr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정규표현식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EF225-B549-4EC8-B7B9-60533092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4705D-A9BF-4757-BC58-34565B4BAC42}"/>
              </a:ext>
            </a:extLst>
          </p:cNvPr>
          <p:cNvSpPr txBox="1"/>
          <p:nvPr/>
        </p:nvSpPr>
        <p:spPr>
          <a:xfrm>
            <a:off x="1187105" y="1384068"/>
            <a:ext cx="100058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+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는 *와 유사 하지만 다른 점은 앞의 문자가 최소 </a:t>
            </a:r>
            <a:r>
              <a:rPr lang="en-US" altLang="ko-KR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</a:t>
            </a:r>
            <a:r>
              <a:rPr lang="ko-KR" altLang="en-US" sz="2800" i="0" dirty="0">
                <a:solidFill>
                  <a:srgbClr val="000000"/>
                </a:solidFill>
                <a:effectLst/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개 이상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5FCE18-2846-470E-870F-7EBF60FAC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43" y="1907288"/>
            <a:ext cx="8651423" cy="469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57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워터마크 디자인 서식 파일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3069_TF03460614" id="{CDFE137F-FB47-411E-83F5-2908E087461D}" vid="{38D99AA1-BB1D-4CE7-BC15-2F0B68201B39}"/>
    </a:ext>
  </a:extLst>
</a:theme>
</file>

<file path=ppt/theme/theme2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워터마크 디자인 슬라이드</Template>
  <TotalTime>49</TotalTime>
  <Words>458</Words>
  <Application>Microsoft Office PowerPoint</Application>
  <PresentationFormat>와이드스크린</PresentationFormat>
  <Paragraphs>87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Helvetica Neue</vt:lpstr>
      <vt:lpstr>맑은 고딕</vt:lpstr>
      <vt:lpstr>이사만루체 Medium</vt:lpstr>
      <vt:lpstr>Century Gothic</vt:lpstr>
      <vt:lpstr>Wingdings</vt:lpstr>
      <vt:lpstr>워터마크 디자인 서식 파일</vt:lpstr>
      <vt:lpstr>한국어 자연어 전처리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한국어 자연어 전처리</dc:title>
  <dc:creator>MINYOUNGKIM</dc:creator>
  <cp:lastModifiedBy>MINYOUNGKIM</cp:lastModifiedBy>
  <cp:revision>13</cp:revision>
  <dcterms:created xsi:type="dcterms:W3CDTF">2021-07-21T07:27:51Z</dcterms:created>
  <dcterms:modified xsi:type="dcterms:W3CDTF">2021-07-21T08:17:45Z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