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94" r:id="rId2"/>
    <p:sldId id="917" r:id="rId3"/>
    <p:sldId id="974" r:id="rId4"/>
    <p:sldId id="993" r:id="rId5"/>
    <p:sldId id="997" r:id="rId6"/>
    <p:sldId id="955" r:id="rId7"/>
    <p:sldId id="992" r:id="rId8"/>
    <p:sldId id="998" r:id="rId9"/>
    <p:sldId id="999" r:id="rId10"/>
    <p:sldId id="1000" r:id="rId11"/>
    <p:sldId id="1001" r:id="rId12"/>
    <p:sldId id="346" r:id="rId13"/>
  </p:sldIdLst>
  <p:sldSz cx="9144000" cy="5715000" type="screen16x1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Impact" panose="020B0806030902050204" pitchFamily="34" charset="0"/>
      <p:regular r:id="rId16"/>
    </p:embeddedFont>
    <p:embeddedFont>
      <p:font typeface="나눔고딕 Light" panose="020D0904000000000000" pitchFamily="50" charset="-127"/>
      <p:regular r:id="rId17"/>
    </p:embeddedFon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 Light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EAE66"/>
    <a:srgbClr val="F05541"/>
    <a:srgbClr val="E08852"/>
    <a:srgbClr val="D0D8E8"/>
    <a:srgbClr val="414141"/>
    <a:srgbClr val="EE7554"/>
    <a:srgbClr val="404040"/>
    <a:srgbClr val="FFFFFF"/>
    <a:srgbClr val="FB8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77204" autoAdjust="0"/>
  </p:normalViewPr>
  <p:slideViewPr>
    <p:cSldViewPr>
      <p:cViewPr varScale="1">
        <p:scale>
          <a:sx n="102" d="100"/>
          <a:sy n="102" d="100"/>
        </p:scale>
        <p:origin x="240" y="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43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B3C11-BFEF-47D2-BEA9-2D93DADC150F}" type="datetimeFigureOut">
              <a:rPr lang="ko-KR" altLang="en-US" smtClean="0"/>
              <a:pPr/>
              <a:t>2021-08-04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06EF-0F28-48CA-B2F8-1B4492129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3115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96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26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59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3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023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01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3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1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11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C3EC-3291-40B2-B472-71F9E9D36891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7039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F479-59B8-4DD5-9611-B64263BB1C95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9188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2495-4A68-4F29-92A9-FDA8F0F51722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4673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1DCC-2389-4EE4-83A8-0CBB1C06DC6F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726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902B-538F-4694-9B22-E6270E7B78D0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0071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6707-FBE5-4F34-8F3A-539F33589A48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4892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4517-B951-4C7C-AB3C-68269731D286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500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12BA-346B-43EE-9D6C-123FD295AFE6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011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5F7E-9DFB-4E8C-B5D8-63E1951433AE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772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52-2BE5-46B5-B6C1-210D725DCDF6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94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E2A-D2E8-4487-8EE0-9C6BB6BE8653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6407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9329-35CF-4C94-B25F-1DBAFB478BED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3681844" y="3165143"/>
            <a:ext cx="1880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2021.08.04 NLP Chapter 4</a:t>
            </a:r>
            <a:endParaRPr lang="ko-KR" altLang="en-US" sz="9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C00D6E-2497-4C0B-932A-B158B804BC7A}"/>
              </a:ext>
            </a:extLst>
          </p:cNvPr>
          <p:cNvGrpSpPr/>
          <p:nvPr/>
        </p:nvGrpSpPr>
        <p:grpSpPr>
          <a:xfrm>
            <a:off x="2449014" y="2011059"/>
            <a:ext cx="4420853" cy="1312391"/>
            <a:chOff x="2449014" y="2011059"/>
            <a:chExt cx="4420853" cy="1312391"/>
          </a:xfrm>
        </p:grpSpPr>
        <p:sp>
          <p:nvSpPr>
            <p:cNvPr id="19" name="TextBox 18"/>
            <p:cNvSpPr txBox="1"/>
            <p:nvPr/>
          </p:nvSpPr>
          <p:spPr>
            <a:xfrm>
              <a:off x="3455360" y="2011059"/>
              <a:ext cx="2277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 Document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85092" y="2088175"/>
              <a:ext cx="584775" cy="123527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rgbClr val="EE75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 </a:t>
              </a:r>
              <a:r>
                <a:rPr lang="en-US" altLang="ko-KR" sz="2600" dirty="0" err="1">
                  <a:solidFill>
                    <a:srgbClr val="EE75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iLiFO</a:t>
              </a:r>
              <a:endParaRPr lang="ko-KR" altLang="en-US" sz="2600" dirty="0">
                <a:solidFill>
                  <a:srgbClr val="EE75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49014" y="2287981"/>
              <a:ext cx="399865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Presentation</a:t>
              </a:r>
              <a:endParaRPr lang="en-US" altLang="ko-KR" sz="48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4BC618-939A-4ABF-BEA5-70BCB688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306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39925" y="134975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TF-IDF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835696" y="596640"/>
            <a:ext cx="108012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5CC7D-2DB4-4662-BC06-A08C19AA2E18}"/>
              </a:ext>
            </a:extLst>
          </p:cNvPr>
          <p:cNvSpPr/>
          <p:nvPr/>
        </p:nvSpPr>
        <p:spPr>
          <a:xfrm>
            <a:off x="791580" y="1057300"/>
            <a:ext cx="745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파이썬으로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구현하기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F1692-4266-45D7-80B9-575195C7E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75" t="34601" r="17712" b="26200"/>
          <a:stretch/>
        </p:blipFill>
        <p:spPr>
          <a:xfrm>
            <a:off x="785095" y="1561356"/>
            <a:ext cx="670445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445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39925" y="134975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TF-IDF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835696" y="596640"/>
            <a:ext cx="108012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5CC7D-2DB4-4662-BC06-A08C19AA2E18}"/>
              </a:ext>
            </a:extLst>
          </p:cNvPr>
          <p:cNvSpPr/>
          <p:nvPr/>
        </p:nvSpPr>
        <p:spPr>
          <a:xfrm>
            <a:off x="791580" y="1057300"/>
            <a:ext cx="745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사이킷런을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DTM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E59A5A-2411-45B7-887F-20BD238CA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75" t="23400" r="17691" b="12201"/>
          <a:stretch/>
        </p:blipFill>
        <p:spPr>
          <a:xfrm>
            <a:off x="1241630" y="1482853"/>
            <a:ext cx="6552728" cy="38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849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7388" y="2549164"/>
            <a:ext cx="192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460959" y="3361556"/>
            <a:ext cx="222208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83230" y="2281436"/>
            <a:ext cx="222208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0F161-3767-4184-A847-72F56AD9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C2E2F5-FE13-4433-89D7-06709C85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6300"/>
            <a:ext cx="1491213" cy="5142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DD1E1-D66F-4BF4-8973-997CD14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6022C-90DE-43FD-B6CE-0F4E854B408C}"/>
              </a:ext>
            </a:extLst>
          </p:cNvPr>
          <p:cNvSpPr txBox="1"/>
          <p:nvPr/>
        </p:nvSpPr>
        <p:spPr>
          <a:xfrm>
            <a:off x="3689579" y="2536548"/>
            <a:ext cx="361872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단어 행렬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824D8-DF2D-4177-9146-EFC4A55748AB}"/>
              </a:ext>
            </a:extLst>
          </p:cNvPr>
          <p:cNvSpPr/>
          <p:nvPr/>
        </p:nvSpPr>
        <p:spPr>
          <a:xfrm>
            <a:off x="2998921" y="2509654"/>
            <a:ext cx="736099" cy="70788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나눔스퀘어" panose="020B0600000101010101" pitchFamily="50" charset="-127"/>
              </a:rPr>
              <a:t>03	</a:t>
            </a:r>
          </a:p>
        </p:txBody>
      </p:sp>
    </p:spTree>
    <p:extLst>
      <p:ext uri="{BB962C8B-B14F-4D97-AF65-F5344CB8AC3E}">
        <p14:creationId xmlns:p14="http://schemas.microsoft.com/office/powerpoint/2010/main" val="9087860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2120995" y="134975"/>
            <a:ext cx="821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DTM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1925137"/>
            <a:ext cx="7704854" cy="18684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791580" y="1993404"/>
            <a:ext cx="756084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다른 문서들의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들을 결합한 표현 방법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다수의 문서에서 등장하는 각 단어들의 빈도를 행렬로 표현한 것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다른 문서들을 비교할 수 있게 </a:t>
            </a: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됨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791580" y="1290839"/>
            <a:ext cx="4734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단어 행렬 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(Document-Term Matrix)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80988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457B84-2E23-496B-B6CB-25D359FB74D6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BB6AE6-B757-4D35-9A87-B35C888D5A6E}"/>
              </a:ext>
            </a:extLst>
          </p:cNvPr>
          <p:cNvSpPr/>
          <p:nvPr/>
        </p:nvSpPr>
        <p:spPr>
          <a:xfrm>
            <a:off x="2120995" y="134975"/>
            <a:ext cx="821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DTM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C288C5-383B-49D0-B8B3-C2FF65A27DCF}"/>
              </a:ext>
            </a:extLst>
          </p:cNvPr>
          <p:cNvSpPr/>
          <p:nvPr/>
        </p:nvSpPr>
        <p:spPr>
          <a:xfrm>
            <a:off x="791580" y="985292"/>
            <a:ext cx="5501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단어 행렬 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(Document-Term Matrix) 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표기법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862FE16F-F780-4011-A96E-0DC60242D806}"/>
              </a:ext>
            </a:extLst>
          </p:cNvPr>
          <p:cNvSpPr/>
          <p:nvPr/>
        </p:nvSpPr>
        <p:spPr>
          <a:xfrm>
            <a:off x="719573" y="2151060"/>
            <a:ext cx="2628291" cy="171455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4E72A-5800-4E03-88FC-313964655FF0}"/>
              </a:ext>
            </a:extLst>
          </p:cNvPr>
          <p:cNvSpPr txBox="1"/>
          <p:nvPr/>
        </p:nvSpPr>
        <p:spPr>
          <a:xfrm>
            <a:off x="791580" y="2110067"/>
            <a:ext cx="4284476" cy="17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FB867D"/>
              </a:buClr>
            </a:pP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: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먹고 싶은 사과</a:t>
            </a:r>
            <a:b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: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먹고 싶은 바나나</a:t>
            </a:r>
            <a:b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: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길고 노란 바나나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바나나</a:t>
            </a:r>
            <a:b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 :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과일이 좋아요</a:t>
            </a:r>
            <a:endParaRPr lang="en-US" altLang="ko-KR" sz="140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D8CFE9-827B-46AE-9C56-BC0BF9C9E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89" t="23400" r="31181" b="54200"/>
          <a:stretch/>
        </p:blipFill>
        <p:spPr>
          <a:xfrm>
            <a:off x="4029702" y="2222597"/>
            <a:ext cx="4604705" cy="15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639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457B84-2E23-496B-B6CB-25D359FB74D6}"/>
              </a:ext>
            </a:extLst>
          </p:cNvPr>
          <p:cNvCxnSpPr>
            <a:cxnSpLocks/>
          </p:cNvCxnSpPr>
          <p:nvPr/>
        </p:nvCxnSpPr>
        <p:spPr>
          <a:xfrm>
            <a:off x="2104306" y="596640"/>
            <a:ext cx="81151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BB6AE6-B757-4D35-9A87-B35C888D5A6E}"/>
              </a:ext>
            </a:extLst>
          </p:cNvPr>
          <p:cNvSpPr/>
          <p:nvPr/>
        </p:nvSpPr>
        <p:spPr>
          <a:xfrm>
            <a:off x="2120995" y="134975"/>
            <a:ext cx="821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DTM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C288C5-383B-49D0-B8B3-C2FF65A27DCF}"/>
              </a:ext>
            </a:extLst>
          </p:cNvPr>
          <p:cNvSpPr/>
          <p:nvPr/>
        </p:nvSpPr>
        <p:spPr>
          <a:xfrm>
            <a:off x="791580" y="1233254"/>
            <a:ext cx="5501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단어 행렬 </a:t>
            </a:r>
            <a:r>
              <a:rPr lang="en-US" altLang="ko-KR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(Document-Term Matrix)</a:t>
            </a:r>
            <a:r>
              <a:rPr lang="ko-KR" altLang="en-US" sz="20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한계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7E9029E3-B913-42AE-A2D4-F880A531BD86}"/>
              </a:ext>
            </a:extLst>
          </p:cNvPr>
          <p:cNvSpPr/>
          <p:nvPr/>
        </p:nvSpPr>
        <p:spPr>
          <a:xfrm>
            <a:off x="719573" y="1993404"/>
            <a:ext cx="7704854" cy="230425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C5A0D1-9C53-4214-AD2B-CBD792B5F69C}"/>
              </a:ext>
            </a:extLst>
          </p:cNvPr>
          <p:cNvSpPr txBox="1"/>
          <p:nvPr/>
        </p:nvSpPr>
        <p:spPr>
          <a:xfrm>
            <a:off x="818503" y="1993404"/>
            <a:ext cx="7560840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핫 벡터와 마찬가지로 공간적 낭비와 계산 리소스를 증가시킬 수 있음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DTM</a:t>
            </a: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대부분의 값이 </a:t>
            </a:r>
            <a:r>
              <a:rPr lang="en-US" altLang="ko-KR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희소 벡터인데 많은 양의 저장공간 필요</a:t>
            </a:r>
            <a:endParaRPr lang="en-US" altLang="ko-KR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전처리를 통한 집합 크기를 줄이는 것이 </a:t>
            </a:r>
            <a:r>
              <a:rPr lang="en-US" altLang="ko-KR" dirty="0" err="1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BoW</a:t>
            </a:r>
            <a:r>
              <a:rPr lang="en-US" altLang="ko-KR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표현에서 중요</a:t>
            </a:r>
            <a:endParaRPr lang="en-US" altLang="ko-KR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빈도 수 기반 접근으로 중요 단어와 불용어를 구분하지 못함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17321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C2E2F5-FE13-4433-89D7-06709C85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6300"/>
            <a:ext cx="1491213" cy="5142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E4A030-D2D2-4476-84EE-50E9099F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13C60-41C2-43B9-A96D-ED4564B457B1}"/>
              </a:ext>
            </a:extLst>
          </p:cNvPr>
          <p:cNvSpPr txBox="1"/>
          <p:nvPr/>
        </p:nvSpPr>
        <p:spPr>
          <a:xfrm>
            <a:off x="3689579" y="2536548"/>
            <a:ext cx="448282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TF-IDF</a:t>
            </a:r>
            <a:endParaRPr kumimoji="0" lang="ko-KR" altLang="en-US" sz="3600" b="0" i="0" u="none" strike="noStrike" kern="0" cap="none" spc="0" normalizeH="0" baseline="0" noProof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205E5-A576-4271-8891-1FC463D4FE5F}"/>
              </a:ext>
            </a:extLst>
          </p:cNvPr>
          <p:cNvSpPr/>
          <p:nvPr/>
        </p:nvSpPr>
        <p:spPr>
          <a:xfrm>
            <a:off x="2998921" y="2509654"/>
            <a:ext cx="736099" cy="70788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나눔스퀘어" panose="020B0600000101010101" pitchFamily="50" charset="-127"/>
              </a:rPr>
              <a:t>04	</a:t>
            </a:r>
          </a:p>
        </p:txBody>
      </p:sp>
    </p:spTree>
    <p:extLst>
      <p:ext uri="{BB962C8B-B14F-4D97-AF65-F5344CB8AC3E}">
        <p14:creationId xmlns:p14="http://schemas.microsoft.com/office/powerpoint/2010/main" val="143673663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39925" y="134975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TF-IDF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835696" y="596640"/>
            <a:ext cx="108012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AA55C407-6A80-4566-ADD2-6799377CCF7F}"/>
              </a:ext>
            </a:extLst>
          </p:cNvPr>
          <p:cNvSpPr/>
          <p:nvPr/>
        </p:nvSpPr>
        <p:spPr>
          <a:xfrm>
            <a:off x="719573" y="1705372"/>
            <a:ext cx="7704854" cy="194421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FC39B-7167-43E5-BF8D-C55701942837}"/>
              </a:ext>
            </a:extLst>
          </p:cNvPr>
          <p:cNvSpPr txBox="1"/>
          <p:nvPr/>
        </p:nvSpPr>
        <p:spPr>
          <a:xfrm>
            <a:off x="790476" y="1754659"/>
            <a:ext cx="7560840" cy="17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단어의 빈도와 역 문서 빈도를 사용하여 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DTM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내의 각 단어들마다 중요도를 가중치로 주는 방법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DTM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만든 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TF-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IDF 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부여</a:t>
            </a:r>
            <a:endParaRPr lang="en-US" altLang="ko-KR" sz="1400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문서의 유사도를 구하는 작업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 시스템에서 검색 결과의 중요도를 정하는 작업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 내에서 특정 단어의 중요도를 구하는 작업 등에 쓰임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5CC7D-2DB4-4662-BC06-A08C19AA2E18}"/>
              </a:ext>
            </a:extLst>
          </p:cNvPr>
          <p:cNvSpPr/>
          <p:nvPr/>
        </p:nvSpPr>
        <p:spPr>
          <a:xfrm>
            <a:off x="791580" y="1290839"/>
            <a:ext cx="745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 (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빈도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 문서 빈도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Term Frequency-Inverse Document Frequency</a:t>
            </a:r>
            <a:r>
              <a:rPr lang="en-US" altLang="ko-KR" sz="16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1CE60F-01AE-4E85-BD76-A31B1B2AD66C}"/>
              </a:ext>
            </a:extLst>
          </p:cNvPr>
          <p:cNvSpPr txBox="1"/>
          <p:nvPr/>
        </p:nvSpPr>
        <p:spPr>
          <a:xfrm>
            <a:off x="681682" y="3698875"/>
            <a:ext cx="3746302" cy="4651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  <a:buClr>
                <a:srgbClr val="FB867D"/>
              </a:buClr>
            </a:pP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 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tf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(d, t) :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문서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특정 단어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갯수</a:t>
            </a:r>
            <a:endParaRPr lang="en-US" altLang="ko-KR" sz="140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4520A-F390-4494-82D0-38793F4BD2D4}"/>
              </a:ext>
            </a:extLst>
          </p:cNvPr>
          <p:cNvSpPr txBox="1"/>
          <p:nvPr/>
        </p:nvSpPr>
        <p:spPr>
          <a:xfrm>
            <a:off x="681682" y="4121795"/>
            <a:ext cx="3746302" cy="4651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  <a:buClr>
                <a:srgbClr val="FB867D"/>
              </a:buClr>
            </a:pPr>
            <a:r>
              <a:rPr lang="en-US" altLang="ko-KR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(2) df(t) :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등장한 문서의 수</a:t>
            </a:r>
            <a:endParaRPr lang="en-US" altLang="ko-KR" sz="140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5A16EB-744F-4CE6-A1FA-EE73B95147A9}"/>
                  </a:ext>
                </a:extLst>
              </p:cNvPr>
              <p:cNvSpPr txBox="1"/>
              <p:nvPr/>
            </p:nvSpPr>
            <p:spPr>
              <a:xfrm>
                <a:off x="681682" y="4379478"/>
                <a:ext cx="5906542" cy="7956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200000"/>
                  </a:lnSpc>
                  <a:buClr>
                    <a:srgbClr val="FB867D"/>
                  </a:buClr>
                </a:pPr>
                <a:r>
                  <a:rPr lang="en-US" altLang="ko-KR" sz="1400" i="0" dirty="0">
                    <a:solidFill>
                      <a:srgbClr val="000000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(3) </a:t>
                </a:r>
                <a:r>
                  <a:rPr lang="en-US" altLang="ko-KR" sz="1400" i="0" dirty="0" err="1">
                    <a:solidFill>
                      <a:srgbClr val="000000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idf</a:t>
                </a:r>
                <a:r>
                  <a:rPr lang="en-US" altLang="ko-KR" sz="1400" i="0" dirty="0">
                    <a:solidFill>
                      <a:srgbClr val="000000"/>
                    </a:solidFill>
                    <a:effectLst/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(d, t) :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df(t)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반비례 하는 수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𝑖𝑑𝑓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𝑑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𝑑𝑓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400" i="0" dirty="0">
                  <a:solidFill>
                    <a:srgbClr val="000000"/>
                  </a:solidFill>
                  <a:effectLst/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5A16EB-744F-4CE6-A1FA-EE73B951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82" y="4379478"/>
                <a:ext cx="5906542" cy="795667"/>
              </a:xfrm>
              <a:prstGeom prst="rect">
                <a:avLst/>
              </a:prstGeom>
              <a:blipFill>
                <a:blip r:embed="rId4"/>
                <a:stretch>
                  <a:fillRect l="-310" b="-4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EF338D-D4E4-4484-A6A2-8D509ED6D2D2}"/>
              </a:ext>
            </a:extLst>
          </p:cNvPr>
          <p:cNvSpPr txBox="1"/>
          <p:nvPr/>
        </p:nvSpPr>
        <p:spPr>
          <a:xfrm>
            <a:off x="5870030" y="3705387"/>
            <a:ext cx="2592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</a:t>
            </a:r>
          </a:p>
          <a:p>
            <a:r>
              <a:rPr lang="ko-KR" altLang="en-US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</a:t>
            </a:r>
          </a:p>
          <a:p>
            <a:r>
              <a:rPr lang="ko-KR" altLang="en-US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문서의 총 개수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8405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107EA85-8402-49A7-91F8-46E50EAB435E}"/>
              </a:ext>
            </a:extLst>
          </p:cNvPr>
          <p:cNvSpPr/>
          <p:nvPr/>
        </p:nvSpPr>
        <p:spPr>
          <a:xfrm>
            <a:off x="718469" y="1771506"/>
            <a:ext cx="7704854" cy="194421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39925" y="134975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TF-IDF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835696" y="596640"/>
            <a:ext cx="108012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EFC39B-7167-43E5-BF8D-C55701942837}"/>
              </a:ext>
            </a:extLst>
          </p:cNvPr>
          <p:cNvSpPr txBox="1"/>
          <p:nvPr/>
        </p:nvSpPr>
        <p:spPr>
          <a:xfrm>
            <a:off x="790476" y="1826488"/>
            <a:ext cx="7560840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문서에 자주 등장하는 단어는 중요도가 낮다고 판단</a:t>
            </a:r>
            <a:endParaRPr lang="en-US" altLang="ko-KR" sz="1400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문서에만 자주 등장하는 단어는 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중요도가 높다고 판단</a:t>
            </a:r>
            <a:endParaRPr lang="en-US" altLang="ko-KR" sz="1400" dirty="0"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TF-IDF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낮으면 중요도가 낮고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높으면 중요도가 큼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 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불용어는 모든 문서에 자주 등장하기 때문에 </a:t>
            </a:r>
            <a:r>
              <a:rPr lang="en-US" altLang="ko-KR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TF-IDF</a:t>
            </a:r>
            <a:r>
              <a:rPr lang="ko-KR" altLang="en-US" sz="1400" dirty="0"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낮아짐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5CC7D-2DB4-4662-BC06-A08C19AA2E18}"/>
              </a:ext>
            </a:extLst>
          </p:cNvPr>
          <p:cNvSpPr/>
          <p:nvPr/>
        </p:nvSpPr>
        <p:spPr>
          <a:xfrm>
            <a:off x="791580" y="1273324"/>
            <a:ext cx="745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 (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빈도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 문서 빈도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Term Frequency-Inverse Document Frequency</a:t>
            </a:r>
            <a:r>
              <a:rPr lang="en-US" altLang="ko-KR" sz="16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42444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91E4363-C8A0-4A32-BFDA-F85BA6033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29001" r="14562" b="31800"/>
          <a:stretch/>
        </p:blipFill>
        <p:spPr>
          <a:xfrm>
            <a:off x="845586" y="3432870"/>
            <a:ext cx="6408712" cy="201622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221F4C4-A27E-4D62-8510-B6347B1B8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50" t="30539" r="14564" b="41600"/>
          <a:stretch/>
        </p:blipFill>
        <p:spPr>
          <a:xfrm>
            <a:off x="791580" y="1704230"/>
            <a:ext cx="6516724" cy="145718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39925" y="134975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TF-IDF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835696" y="596640"/>
            <a:ext cx="108012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5CC7D-2DB4-4662-BC06-A08C19AA2E18}"/>
              </a:ext>
            </a:extLst>
          </p:cNvPr>
          <p:cNvSpPr/>
          <p:nvPr/>
        </p:nvSpPr>
        <p:spPr>
          <a:xfrm>
            <a:off x="791580" y="1057300"/>
            <a:ext cx="7452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파이썬으로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TF-IDF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구현하기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5613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12244</TotalTime>
  <Words>365</Words>
  <Application>Microsoft Office PowerPoint</Application>
  <PresentationFormat>화면 슬라이드 쇼(16:10)</PresentationFormat>
  <Paragraphs>68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Cambria Math</vt:lpstr>
      <vt:lpstr>나눔고딕 Light</vt:lpstr>
      <vt:lpstr>나눔스퀘어 Light</vt:lpstr>
      <vt:lpstr>맑은 고딕</vt:lpstr>
      <vt:lpstr>나눔스퀘어</vt:lpstr>
      <vt:lpstr>Arial</vt:lpstr>
      <vt:lpstr>Wingdings</vt:lpstr>
      <vt:lpstr>Impact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suyeon</dc:creator>
  <cp:lastModifiedBy>17066</cp:lastModifiedBy>
  <cp:revision>731</cp:revision>
  <dcterms:created xsi:type="dcterms:W3CDTF">2013-09-03T23:33:00Z</dcterms:created>
  <dcterms:modified xsi:type="dcterms:W3CDTF">2021-08-04T09:43:34Z</dcterms:modified>
</cp:coreProperties>
</file>