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94" r:id="rId2"/>
    <p:sldId id="917" r:id="rId3"/>
    <p:sldId id="983" r:id="rId4"/>
    <p:sldId id="974" r:id="rId5"/>
    <p:sldId id="984" r:id="rId6"/>
    <p:sldId id="985" r:id="rId7"/>
    <p:sldId id="986" r:id="rId8"/>
    <p:sldId id="987" r:id="rId9"/>
    <p:sldId id="988" r:id="rId10"/>
    <p:sldId id="989" r:id="rId11"/>
    <p:sldId id="990" r:id="rId12"/>
    <p:sldId id="991" r:id="rId13"/>
    <p:sldId id="955" r:id="rId14"/>
    <p:sldId id="992" r:id="rId15"/>
    <p:sldId id="346" r:id="rId16"/>
  </p:sldIdLst>
  <p:sldSz cx="9144000" cy="5715000" type="screen16x10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Impact" panose="020B0806030902050204" pitchFamily="34" charset="0"/>
      <p:regular r:id="rId22"/>
    </p:embeddedFont>
    <p:embeddedFont>
      <p:font typeface="나눔고딕 Light" panose="020D0904000000000000" pitchFamily="50" charset="-127"/>
      <p:regular r:id="rId23"/>
    </p:embeddedFont>
    <p:embeddedFont>
      <p:font typeface="나눔스퀘어" panose="020B0600000101010101" pitchFamily="50" charset="-127"/>
      <p:regular r:id="rId24"/>
    </p:embeddedFont>
    <p:embeddedFont>
      <p:font typeface="나눔스퀘어 Bold" panose="020B0600000101010101" pitchFamily="50" charset="-127"/>
      <p:bold r:id="rId25"/>
    </p:embeddedFont>
    <p:embeddedFont>
      <p:font typeface="나눔스퀘어 Light" panose="020B0600000101010101" pitchFamily="50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EEAE66"/>
    <a:srgbClr val="F05541"/>
    <a:srgbClr val="E08852"/>
    <a:srgbClr val="D0D8E8"/>
    <a:srgbClr val="414141"/>
    <a:srgbClr val="EE7554"/>
    <a:srgbClr val="404040"/>
    <a:srgbClr val="FFFFFF"/>
    <a:srgbClr val="FB8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77204" autoAdjust="0"/>
  </p:normalViewPr>
  <p:slideViewPr>
    <p:cSldViewPr>
      <p:cViewPr varScale="1">
        <p:scale>
          <a:sx n="102" d="100"/>
          <a:sy n="102" d="100"/>
        </p:scale>
        <p:origin x="926" y="77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43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B3C11-BFEF-47D2-BEA9-2D93DADC150F}" type="datetimeFigureOut">
              <a:rPr lang="ko-KR" altLang="en-US" smtClean="0"/>
              <a:pPr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06EF-0F28-48CA-B2F8-1B44921299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9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23115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956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996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20237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01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510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26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40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364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225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630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EE06EF-0F28-48CA-B2F8-1B44921299C1}" type="slidenum">
              <a: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8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C3EC-3291-40B2-B472-71F9E9D36891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7039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F479-59B8-4DD5-9611-B64263BB1C95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9188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2495-4A68-4F29-92A9-FDA8F0F51722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4673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1DCC-2389-4EE4-83A8-0CBB1C06DC6F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7263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902B-538F-4694-9B22-E6270E7B78D0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0071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6707-FBE5-4F34-8F3A-539F33589A48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4892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4517-B951-4C7C-AB3C-68269731D286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5500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12BA-346B-43EE-9D6C-123FD295AFE6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0114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5F7E-9DFB-4E8C-B5D8-63E1951433AE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4772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6552-2BE5-46B5-B6C1-210D725DCDF6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941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8E2A-D2E8-4487-8EE0-9C6BB6BE8653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26407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9329-35CF-4C94-B25F-1DBAFB478BED}" type="datetime1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9C651-7436-41FC-892A-299A4ABD61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8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/>
        </p:nvSpPr>
        <p:spPr>
          <a:xfrm>
            <a:off x="3681844" y="3165143"/>
            <a:ext cx="1880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2021.07.21 NLP Chapter 2</a:t>
            </a:r>
            <a:endParaRPr lang="ko-KR" altLang="en-US" sz="9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BC00D6E-2497-4C0B-932A-B158B804BC7A}"/>
              </a:ext>
            </a:extLst>
          </p:cNvPr>
          <p:cNvGrpSpPr/>
          <p:nvPr/>
        </p:nvGrpSpPr>
        <p:grpSpPr>
          <a:xfrm>
            <a:off x="2449014" y="2011059"/>
            <a:ext cx="4420853" cy="1312391"/>
            <a:chOff x="2449014" y="2011059"/>
            <a:chExt cx="4420853" cy="1312391"/>
          </a:xfrm>
        </p:grpSpPr>
        <p:sp>
          <p:nvSpPr>
            <p:cNvPr id="19" name="TextBox 18"/>
            <p:cNvSpPr txBox="1"/>
            <p:nvPr/>
          </p:nvSpPr>
          <p:spPr>
            <a:xfrm>
              <a:off x="3455360" y="2011059"/>
              <a:ext cx="22778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Project Document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85092" y="2088175"/>
              <a:ext cx="584775" cy="123527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/>
              <a:r>
                <a:rPr lang="en-US" altLang="ko-KR" sz="2600" dirty="0">
                  <a:solidFill>
                    <a:srgbClr val="EE75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 </a:t>
              </a:r>
              <a:r>
                <a:rPr lang="en-US" altLang="ko-KR" sz="2600" dirty="0" err="1">
                  <a:solidFill>
                    <a:srgbClr val="EE7554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iLiFO</a:t>
              </a:r>
              <a:endParaRPr lang="ko-KR" altLang="en-US" sz="2600" dirty="0">
                <a:solidFill>
                  <a:srgbClr val="EE755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49014" y="2287981"/>
              <a:ext cx="399865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5400" spc="-15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Presentation</a:t>
              </a:r>
              <a:endParaRPr lang="en-US" altLang="ko-KR" sz="4800" spc="-1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4BC618-939A-4ABF-BEA5-70BCB688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1306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1878396" y="134975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지도학습</a:t>
            </a:r>
            <a:endParaRPr kumimoji="0" lang="en-US" altLang="ko-KR" sz="24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C806BC-0E8C-4A75-9A48-53E47C221974}"/>
              </a:ext>
            </a:extLst>
          </p:cNvPr>
          <p:cNvCxnSpPr>
            <a:cxnSpLocks/>
          </p:cNvCxnSpPr>
          <p:nvPr/>
        </p:nvCxnSpPr>
        <p:spPr>
          <a:xfrm>
            <a:off x="1943708" y="596640"/>
            <a:ext cx="1188132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59618AAE-42F5-4090-B5E0-5CB07BAB2DCF}"/>
              </a:ext>
            </a:extLst>
          </p:cNvPr>
          <p:cNvSpPr/>
          <p:nvPr/>
        </p:nvSpPr>
        <p:spPr>
          <a:xfrm>
            <a:off x="719573" y="2933420"/>
            <a:ext cx="7704854" cy="62956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F38DF-A7BC-4696-9BF7-756C7DF8CDBE}"/>
              </a:ext>
            </a:extLst>
          </p:cNvPr>
          <p:cNvSpPr txBox="1"/>
          <p:nvPr/>
        </p:nvSpPr>
        <p:spPr>
          <a:xfrm>
            <a:off x="900911" y="2938167"/>
            <a:ext cx="3527073" cy="6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D61F37DC-D262-449D-87DE-049051AB5D5E}"/>
              </a:ext>
            </a:extLst>
          </p:cNvPr>
          <p:cNvSpPr/>
          <p:nvPr/>
        </p:nvSpPr>
        <p:spPr>
          <a:xfrm>
            <a:off x="719573" y="3739259"/>
            <a:ext cx="7704854" cy="1566513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5A6B-6184-42F7-9500-9BC5645E7AD9}"/>
              </a:ext>
            </a:extLst>
          </p:cNvPr>
          <p:cNvSpPr txBox="1"/>
          <p:nvPr/>
        </p:nvSpPr>
        <p:spPr>
          <a:xfrm>
            <a:off x="850927" y="3733462"/>
            <a:ext cx="1654865" cy="14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BCF4-0812-4F1F-AA55-BAA4C5AB7992}"/>
              </a:ext>
            </a:extLst>
          </p:cNvPr>
          <p:cNvSpPr txBox="1"/>
          <p:nvPr/>
        </p:nvSpPr>
        <p:spPr>
          <a:xfrm>
            <a:off x="2664447" y="4368626"/>
            <a:ext cx="5687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4x4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행렬의 마지막 열만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가져옴</a:t>
            </a: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37010A2-C168-4604-B771-D50AF6B9C922}"/>
              </a:ext>
            </a:extLst>
          </p:cNvPr>
          <p:cNvSpPr/>
          <p:nvPr/>
        </p:nvSpPr>
        <p:spPr>
          <a:xfrm>
            <a:off x="719573" y="994105"/>
            <a:ext cx="7704854" cy="89601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E659A-4F57-4953-BA0D-6693219BA770}"/>
              </a:ext>
            </a:extLst>
          </p:cNvPr>
          <p:cNvSpPr txBox="1"/>
          <p:nvPr/>
        </p:nvSpPr>
        <p:spPr>
          <a:xfrm>
            <a:off x="900911" y="994105"/>
            <a:ext cx="7560840" cy="89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pt-BR" altLang="ko-KR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numpy </a:t>
            </a:r>
            <a:r>
              <a:rPr lang="pt-BR" altLang="ko-KR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pt-BR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 = np.arange(</a:t>
            </a:r>
            <a:r>
              <a:rPr lang="pt-BR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pt-BR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).reshape((</a:t>
            </a:r>
            <a:r>
              <a:rPr lang="pt-BR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pt-BR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print(ar)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3A023132-D6EE-46FE-AC08-8BD18B60E4FF}"/>
              </a:ext>
            </a:extLst>
          </p:cNvPr>
          <p:cNvSpPr/>
          <p:nvPr/>
        </p:nvSpPr>
        <p:spPr>
          <a:xfrm>
            <a:off x="719573" y="2216455"/>
            <a:ext cx="7704854" cy="540686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F37096-4D9D-4171-B900-FE61CBA4D439}"/>
              </a:ext>
            </a:extLst>
          </p:cNvPr>
          <p:cNvSpPr txBox="1"/>
          <p:nvPr/>
        </p:nvSpPr>
        <p:spPr>
          <a:xfrm>
            <a:off x="900911" y="2137420"/>
            <a:ext cx="1654865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X=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: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y=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3798CD-E2DA-4A1A-8274-552780D0C7AE}"/>
              </a:ext>
            </a:extLst>
          </p:cNvPr>
          <p:cNvSpPr txBox="1"/>
          <p:nvPr/>
        </p:nvSpPr>
        <p:spPr>
          <a:xfrm>
            <a:off x="4067944" y="1325587"/>
            <a:ext cx="5687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0~15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sz="1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numpy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array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만들고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4x4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행렬로 변환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945B-7B9B-456F-A820-767EC82A6C71}"/>
              </a:ext>
            </a:extLst>
          </p:cNvPr>
          <p:cNvSpPr txBox="1"/>
          <p:nvPr/>
        </p:nvSpPr>
        <p:spPr>
          <a:xfrm>
            <a:off x="2774438" y="2363937"/>
            <a:ext cx="5687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</a:t>
            </a:r>
            <a:r>
              <a:rPr lang="en-US" altLang="ko-KR" sz="1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x,y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data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556371-7101-4F28-9C88-20C84349605B}"/>
              </a:ext>
            </a:extLst>
          </p:cNvPr>
          <p:cNvSpPr/>
          <p:nvPr/>
        </p:nvSpPr>
        <p:spPr>
          <a:xfrm>
            <a:off x="4940131" y="323713"/>
            <a:ext cx="26404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err="1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</a:t>
            </a:r>
            <a:r>
              <a:rPr lang="ko-KR" altLang="en-US" sz="1600" b="1" dirty="0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분리하기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70802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1878396" y="134975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지도학습</a:t>
            </a:r>
            <a:endParaRPr kumimoji="0" lang="en-US" altLang="ko-KR" sz="24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C806BC-0E8C-4A75-9A48-53E47C221974}"/>
              </a:ext>
            </a:extLst>
          </p:cNvPr>
          <p:cNvCxnSpPr>
            <a:cxnSpLocks/>
          </p:cNvCxnSpPr>
          <p:nvPr/>
        </p:nvCxnSpPr>
        <p:spPr>
          <a:xfrm>
            <a:off x="1943708" y="596640"/>
            <a:ext cx="1188132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3DA6196-CBF4-442C-8CA3-DCDC353641E1}"/>
              </a:ext>
            </a:extLst>
          </p:cNvPr>
          <p:cNvSpPr/>
          <p:nvPr/>
        </p:nvSpPr>
        <p:spPr>
          <a:xfrm>
            <a:off x="994685" y="1092857"/>
            <a:ext cx="3634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테스트 데이터 분류하기</a:t>
            </a:r>
            <a:endParaRPr kumimoji="0" lang="en-US" altLang="ko-KR" sz="2800" b="1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80194-0D6F-4C50-AD54-6525DF0ABA6D}"/>
              </a:ext>
            </a:extLst>
          </p:cNvPr>
          <p:cNvSpPr txBox="1"/>
          <p:nvPr/>
        </p:nvSpPr>
        <p:spPr>
          <a:xfrm>
            <a:off x="994685" y="1912351"/>
            <a:ext cx="7105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EAE66"/>
              </a:buClr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분리된 데이터에 대해서 테스트 데이터를 분리하는 과정을 살펴보자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0458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1878396" y="134975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지도학습</a:t>
            </a:r>
            <a:endParaRPr kumimoji="0" lang="en-US" altLang="ko-KR" sz="24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C806BC-0E8C-4A75-9A48-53E47C221974}"/>
              </a:ext>
            </a:extLst>
          </p:cNvPr>
          <p:cNvCxnSpPr>
            <a:cxnSpLocks/>
          </p:cNvCxnSpPr>
          <p:nvPr/>
        </p:nvCxnSpPr>
        <p:spPr>
          <a:xfrm>
            <a:off x="1943708" y="596640"/>
            <a:ext cx="1188132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3DA6196-CBF4-442C-8CA3-DCDC353641E1}"/>
              </a:ext>
            </a:extLst>
          </p:cNvPr>
          <p:cNvSpPr/>
          <p:nvPr/>
        </p:nvSpPr>
        <p:spPr>
          <a:xfrm>
            <a:off x="850669" y="1092857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 err="1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사이킷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런을</a:t>
            </a:r>
            <a:r>
              <a:rPr kumimoji="0" lang="ko-KR" altLang="en-US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이용하여 분리</a:t>
            </a:r>
            <a:endParaRPr kumimoji="0" lang="en-US" altLang="ko-KR" b="1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80194-0D6F-4C50-AD54-6525DF0ABA6D}"/>
              </a:ext>
            </a:extLst>
          </p:cNvPr>
          <p:cNvSpPr txBox="1"/>
          <p:nvPr/>
        </p:nvSpPr>
        <p:spPr>
          <a:xfrm>
            <a:off x="850669" y="1705372"/>
            <a:ext cx="7537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EAE66"/>
              </a:buClr>
            </a:pP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사이킷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런은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학습용 테스트와 테스트용 데이터를 분리하게 해주는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train_test_split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지원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8F28E612-1629-4B27-8032-1396D26D1F7E}"/>
              </a:ext>
            </a:extLst>
          </p:cNvPr>
          <p:cNvSpPr/>
          <p:nvPr/>
        </p:nvSpPr>
        <p:spPr>
          <a:xfrm>
            <a:off x="862270" y="2209429"/>
            <a:ext cx="7920880" cy="648072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4BCC1-902F-4429-A622-9E1611A49C84}"/>
              </a:ext>
            </a:extLst>
          </p:cNvPr>
          <p:cNvSpPr txBox="1"/>
          <p:nvPr/>
        </p:nvSpPr>
        <p:spPr>
          <a:xfrm>
            <a:off x="899592" y="2209428"/>
            <a:ext cx="7920880" cy="6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sklearn.model_selection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y,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1234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877AF-961B-40FE-B40B-214FA57669C6}"/>
              </a:ext>
            </a:extLst>
          </p:cNvPr>
          <p:cNvSpPr txBox="1"/>
          <p:nvPr/>
        </p:nvSpPr>
        <p:spPr>
          <a:xfrm>
            <a:off x="803122" y="3010265"/>
            <a:ext cx="7537755" cy="153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EEAE66"/>
              </a:buClr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독립 변수 데이터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배열이나 데이터프레임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b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종속 변수 데이터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레이블 데이터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b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test_size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테스트용 데이터 개수를 지정</a:t>
            </a:r>
            <a:b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random_state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난수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시드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69652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4C2E2F5-FE13-4433-89D7-06709C85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6300"/>
            <a:ext cx="1491213" cy="51427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E4A030-D2D2-4476-84EE-50E9099F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13C60-41C2-43B9-A96D-ED4564B457B1}"/>
              </a:ext>
            </a:extLst>
          </p:cNvPr>
          <p:cNvSpPr txBox="1"/>
          <p:nvPr/>
        </p:nvSpPr>
        <p:spPr>
          <a:xfrm>
            <a:off x="3689579" y="2536548"/>
            <a:ext cx="448282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kern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한국어 </a:t>
            </a:r>
            <a:r>
              <a:rPr lang="ko-KR" altLang="en-US" sz="3600" kern="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ko-KR" altLang="en-US" sz="3600" kern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패키지</a:t>
            </a:r>
            <a:endParaRPr kumimoji="0" lang="ko-KR" altLang="en-US" sz="3600" b="0" i="0" u="none" strike="noStrike" kern="0" cap="none" spc="0" normalizeH="0" baseline="0" noProof="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8205E5-A576-4271-8891-1FC463D4FE5F}"/>
              </a:ext>
            </a:extLst>
          </p:cNvPr>
          <p:cNvSpPr/>
          <p:nvPr/>
        </p:nvSpPr>
        <p:spPr>
          <a:xfrm>
            <a:off x="2998921" y="2509654"/>
            <a:ext cx="736099" cy="707886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kern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나눔스퀘어" panose="020B0600000101010101" pitchFamily="50" charset="-127"/>
              </a:rPr>
              <a:t>10</a:t>
            </a:r>
            <a:r>
              <a:rPr kumimoji="0" lang="en-US" altLang="ko-KR" sz="4000" b="0" i="0" u="none" strike="noStrike" kern="0" cap="none" spc="0" normalizeH="0" baseline="0" noProof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나눔스퀘어" panose="020B0600000101010101" pitchFamily="50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673663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2DE8FBF7-ABD5-45C8-AA34-72F8F4E9DD9A}"/>
              </a:ext>
            </a:extLst>
          </p:cNvPr>
          <p:cNvSpPr/>
          <p:nvPr/>
        </p:nvSpPr>
        <p:spPr>
          <a:xfrm>
            <a:off x="719573" y="2137420"/>
            <a:ext cx="7704854" cy="1933162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1839925" y="134975"/>
            <a:ext cx="2863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한국어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패키지</a:t>
            </a:r>
            <a:endParaRPr kumimoji="0" lang="en-US" altLang="ko-KR" sz="24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C806BC-0E8C-4A75-9A48-53E47C221974}"/>
              </a:ext>
            </a:extLst>
          </p:cNvPr>
          <p:cNvCxnSpPr>
            <a:cxnSpLocks/>
          </p:cNvCxnSpPr>
          <p:nvPr/>
        </p:nvCxnSpPr>
        <p:spPr>
          <a:xfrm>
            <a:off x="1835696" y="596640"/>
            <a:ext cx="2801553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E80194-0D6F-4C50-AD54-6525DF0ABA6D}"/>
              </a:ext>
            </a:extLst>
          </p:cNvPr>
          <p:cNvSpPr txBox="1"/>
          <p:nvPr/>
        </p:nvSpPr>
        <p:spPr>
          <a:xfrm>
            <a:off x="761691" y="1219275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EAE66"/>
              </a:buClr>
            </a:pPr>
            <a:r>
              <a:rPr lang="en-US" altLang="ko-KR" sz="1600" b="1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KoNLPy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KSS(Korean Sentence Splitter)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함께 유용하게 사용할 수 있는 패키지들</a:t>
            </a:r>
            <a:endParaRPr lang="ko-KR" altLang="en-US" sz="1600" b="1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5D049-0F95-4398-BEB7-7E23630712EC}"/>
              </a:ext>
            </a:extLst>
          </p:cNvPr>
          <p:cNvSpPr txBox="1"/>
          <p:nvPr/>
        </p:nvSpPr>
        <p:spPr>
          <a:xfrm>
            <a:off x="755576" y="2065412"/>
            <a:ext cx="7632848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EAE66"/>
              </a:buClr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PyKoSpacing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한국어 띄어쓰기 패키지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띄어쓰기 돼있지 않은 문장을 한 문장으로 반환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EEAE66"/>
              </a:buClr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Py-Hanspell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네이버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한글 맞춤법 검사기를 바탕으로 만들어진 패키지</a:t>
            </a:r>
            <a:endParaRPr lang="en-US" altLang="ko-KR" sz="1600" b="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EEAE66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SOYNLP :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품사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태깅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단어 토큰화 등을 지원하는 단어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토크나이저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EEAE66"/>
              </a:buClr>
              <a:buFont typeface="Arial" panose="020B0604020202020204" pitchFamily="34" charset="0"/>
              <a:buChar char="•"/>
            </a:pPr>
            <a:r>
              <a:rPr lang="en-US" altLang="ko-KR" sz="16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Customized </a:t>
            </a:r>
            <a:r>
              <a:rPr lang="en-US" altLang="ko-KR" sz="160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KoNLPy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 사전 추가가 매우 쉬운 패키지</a:t>
            </a:r>
            <a:endParaRPr lang="en-US" altLang="ko-KR" sz="160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84057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27388" y="2549164"/>
            <a:ext cx="1922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460959" y="3361556"/>
            <a:ext cx="2222082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483230" y="2281436"/>
            <a:ext cx="2222082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C0F161-3767-4184-A847-72F56AD9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4C2E2F5-FE13-4433-89D7-06709C85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6300"/>
            <a:ext cx="1491213" cy="51427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CDD1E1-D66F-4BF4-8973-997CD143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6022C-90DE-43FD-B6CE-0F4E854B408C}"/>
              </a:ext>
            </a:extLst>
          </p:cNvPr>
          <p:cNvSpPr txBox="1"/>
          <p:nvPr/>
        </p:nvSpPr>
        <p:spPr>
          <a:xfrm>
            <a:off x="3689579" y="2536548"/>
            <a:ext cx="361872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0" cap="none" spc="0" normalizeH="0" baseline="0" noProof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데이터의 분리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2824D8-DF2D-4177-9146-EFC4A55748AB}"/>
              </a:ext>
            </a:extLst>
          </p:cNvPr>
          <p:cNvSpPr/>
          <p:nvPr/>
        </p:nvSpPr>
        <p:spPr>
          <a:xfrm>
            <a:off x="2998921" y="2509654"/>
            <a:ext cx="736099" cy="707886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나눔스퀘어" panose="020B0600000101010101" pitchFamily="50" charset="-127"/>
              </a:rPr>
              <a:t>09	</a:t>
            </a:r>
          </a:p>
        </p:txBody>
      </p:sp>
    </p:spTree>
    <p:extLst>
      <p:ext uri="{BB962C8B-B14F-4D97-AF65-F5344CB8AC3E}">
        <p14:creationId xmlns:p14="http://schemas.microsoft.com/office/powerpoint/2010/main" val="90878608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59618AAE-42F5-4090-B5E0-5CB07BAB2DCF}"/>
              </a:ext>
            </a:extLst>
          </p:cNvPr>
          <p:cNvSpPr/>
          <p:nvPr/>
        </p:nvSpPr>
        <p:spPr>
          <a:xfrm>
            <a:off x="719573" y="1925137"/>
            <a:ext cx="7704854" cy="194047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F38DF-A7BC-4696-9BF7-756C7DF8CDBE}"/>
              </a:ext>
            </a:extLst>
          </p:cNvPr>
          <p:cNvSpPr txBox="1"/>
          <p:nvPr/>
        </p:nvSpPr>
        <p:spPr>
          <a:xfrm>
            <a:off x="791580" y="1993404"/>
            <a:ext cx="7560840" cy="1610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머신러닝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딥러닝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모델에 데이터를 학습시키기 위해서는 데이터를 적절히    분리하는 작업 필요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30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이번 챕터에서는 지도 학습을 위한 데이터 분리작업을 다룸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6E2200-E1B4-4F35-BF54-1CA76017BA72}"/>
              </a:ext>
            </a:extLst>
          </p:cNvPr>
          <p:cNvSpPr/>
          <p:nvPr/>
        </p:nvSpPr>
        <p:spPr>
          <a:xfrm>
            <a:off x="994685" y="1106172"/>
            <a:ext cx="2236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데이터의 분리</a:t>
            </a:r>
            <a:endParaRPr kumimoji="0" lang="en-US" altLang="ko-KR" sz="2800" b="1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7439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1878396" y="134975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지도학습</a:t>
            </a:r>
            <a:endParaRPr kumimoji="0" lang="en-US" altLang="ko-KR" sz="24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C806BC-0E8C-4A75-9A48-53E47C221974}"/>
              </a:ext>
            </a:extLst>
          </p:cNvPr>
          <p:cNvCxnSpPr>
            <a:cxnSpLocks/>
          </p:cNvCxnSpPr>
          <p:nvPr/>
        </p:nvCxnSpPr>
        <p:spPr>
          <a:xfrm>
            <a:off x="1943708" y="596640"/>
            <a:ext cx="1188132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59618AAE-42F5-4090-B5E0-5CB07BAB2DCF}"/>
              </a:ext>
            </a:extLst>
          </p:cNvPr>
          <p:cNvSpPr/>
          <p:nvPr/>
        </p:nvSpPr>
        <p:spPr>
          <a:xfrm>
            <a:off x="719573" y="1925137"/>
            <a:ext cx="7704854" cy="186846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F38DF-A7BC-4696-9BF7-756C7DF8CDBE}"/>
              </a:ext>
            </a:extLst>
          </p:cNvPr>
          <p:cNvSpPr txBox="1"/>
          <p:nvPr/>
        </p:nvSpPr>
        <p:spPr>
          <a:xfrm>
            <a:off x="791580" y="1993404"/>
            <a:ext cx="7560840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지도 학습의 훈련 데이터는 정답이 무엇인지 맞춰 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해당되는 데이터와 레이블이라고 부르는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적혀있는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데이터로 구성</a:t>
            </a:r>
            <a:endParaRPr lang="en-US" altLang="ko-KR" b="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  <a:buClr>
                <a:srgbClr val="FB867D"/>
              </a:buClr>
            </a:pPr>
            <a:endParaRPr lang="en-US" altLang="ko-KR" b="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Clr>
                <a:srgbClr val="FB867D"/>
              </a:buClr>
              <a:buFont typeface="Wingdings" panose="05000000000000000000" pitchFamily="2" charset="2"/>
              <a:buChar char="§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문제와 정답을 학습한 후 정답이 없는 문제에 대해서도 답을 잘 예측해야 함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DA6196-CBF4-442C-8CA3-DCDC353641E1}"/>
              </a:ext>
            </a:extLst>
          </p:cNvPr>
          <p:cNvSpPr/>
          <p:nvPr/>
        </p:nvSpPr>
        <p:spPr>
          <a:xfrm>
            <a:off x="942588" y="1106172"/>
            <a:ext cx="2340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지도학습이란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1580988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1878396" y="134975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지도학습</a:t>
            </a:r>
            <a:endParaRPr kumimoji="0" lang="en-US" altLang="ko-KR" sz="24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C806BC-0E8C-4A75-9A48-53E47C221974}"/>
              </a:ext>
            </a:extLst>
          </p:cNvPr>
          <p:cNvCxnSpPr>
            <a:cxnSpLocks/>
          </p:cNvCxnSpPr>
          <p:nvPr/>
        </p:nvCxnSpPr>
        <p:spPr>
          <a:xfrm>
            <a:off x="1943708" y="596640"/>
            <a:ext cx="1188132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FDA153-E133-4A7F-877F-E1A692AB2C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575" t="33201" r="24801" b="43000"/>
          <a:stretch/>
        </p:blipFill>
        <p:spPr>
          <a:xfrm>
            <a:off x="211440" y="1605416"/>
            <a:ext cx="4574624" cy="2592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26DAAA-9E1F-41D2-ACAB-8788E6B92552}"/>
              </a:ext>
            </a:extLst>
          </p:cNvPr>
          <p:cNvSpPr txBox="1"/>
          <p:nvPr/>
        </p:nvSpPr>
        <p:spPr>
          <a:xfrm>
            <a:off x="994685" y="9852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X_data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41EFBB-9180-4302-A786-B3E5298C958F}"/>
              </a:ext>
            </a:extLst>
          </p:cNvPr>
          <p:cNvSpPr txBox="1"/>
          <p:nvPr/>
        </p:nvSpPr>
        <p:spPr>
          <a:xfrm>
            <a:off x="3275857" y="9852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Y_data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18B7D-4AB7-48E4-A308-7EFAAC9B92D2}"/>
              </a:ext>
            </a:extLst>
          </p:cNvPr>
          <p:cNvSpPr txBox="1"/>
          <p:nvPr/>
        </p:nvSpPr>
        <p:spPr>
          <a:xfrm>
            <a:off x="4788024" y="116995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스팸 메일 분류기를 만들기위해선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8DD95-C274-4E9D-B194-08B46BBD72AF}"/>
              </a:ext>
            </a:extLst>
          </p:cNvPr>
          <p:cNvSpPr txBox="1"/>
          <p:nvPr/>
        </p:nvSpPr>
        <p:spPr>
          <a:xfrm>
            <a:off x="4786064" y="1845882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다음과 같은 형식의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data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20000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가 있다면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</a:p>
          <a:p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훈련 데이터와 테스트 데이터로 </a:t>
            </a:r>
            <a:r>
              <a:rPr lang="ko-KR" altLang="en-US" sz="1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분리해야함</a:t>
            </a:r>
            <a:endParaRPr lang="en-US" altLang="ko-KR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16E16-5498-4DF0-8E87-F9502B7CA682}"/>
              </a:ext>
            </a:extLst>
          </p:cNvPr>
          <p:cNvSpPr txBox="1"/>
          <p:nvPr/>
        </p:nvSpPr>
        <p:spPr>
          <a:xfrm>
            <a:off x="4786064" y="3217540"/>
            <a:ext cx="39007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훈련 데이터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X_train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문제지 데이터</a:t>
            </a:r>
            <a:b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y_train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문제지에 대한 정답 데이터</a:t>
            </a:r>
            <a:endParaRPr lang="en-US" altLang="ko-KR" b="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데이터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X_test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시험지 데이터</a:t>
            </a:r>
            <a:b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y_test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시험지에 대한 정답 데이터</a:t>
            </a:r>
            <a:endParaRPr lang="en-US" altLang="ko-KR" b="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D7EC9-2C72-46C3-AAA4-4B3D7B5CAA09}"/>
              </a:ext>
            </a:extLst>
          </p:cNvPr>
          <p:cNvSpPr txBox="1"/>
          <p:nvPr/>
        </p:nvSpPr>
        <p:spPr>
          <a:xfrm>
            <a:off x="249078" y="4441676"/>
            <a:ext cx="4106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학습된 데이터를 기반으로 </a:t>
            </a:r>
            <a:r>
              <a:rPr lang="en-US" altLang="ko-KR" sz="1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y_test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얼마나 잘 맞췄나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</a:t>
            </a:r>
            <a:r>
              <a:rPr lang="ko-KR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dirty="0">
                <a:highlight>
                  <a:srgbClr val="FFFF00"/>
                </a:highligh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정확도</a:t>
            </a:r>
            <a:r>
              <a:rPr lang="en-US" altLang="ko-KR" sz="1400" dirty="0">
                <a:highlight>
                  <a:srgbClr val="FFFF00"/>
                </a:highlight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(Accuracy)</a:t>
            </a:r>
            <a:endParaRPr lang="ko-KR" altLang="en-US" sz="1400" dirty="0">
              <a:highlight>
                <a:srgbClr val="FFFF00"/>
              </a:highlight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75004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1878396" y="134975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지도학습</a:t>
            </a:r>
            <a:endParaRPr kumimoji="0" lang="en-US" altLang="ko-KR" sz="24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C806BC-0E8C-4A75-9A48-53E47C221974}"/>
              </a:ext>
            </a:extLst>
          </p:cNvPr>
          <p:cNvCxnSpPr>
            <a:cxnSpLocks/>
          </p:cNvCxnSpPr>
          <p:nvPr/>
        </p:nvCxnSpPr>
        <p:spPr>
          <a:xfrm>
            <a:off x="1943708" y="596640"/>
            <a:ext cx="1188132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3DA6196-CBF4-442C-8CA3-DCDC353641E1}"/>
              </a:ext>
            </a:extLst>
          </p:cNvPr>
          <p:cNvSpPr/>
          <p:nvPr/>
        </p:nvSpPr>
        <p:spPr>
          <a:xfrm>
            <a:off x="900911" y="1106172"/>
            <a:ext cx="2424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X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와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y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분리하기</a:t>
            </a:r>
            <a:endParaRPr kumimoji="0" lang="en-US" altLang="ko-KR" sz="2800" b="1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80194-0D6F-4C50-AD54-6525DF0ABA6D}"/>
              </a:ext>
            </a:extLst>
          </p:cNvPr>
          <p:cNvSpPr txBox="1"/>
          <p:nvPr/>
        </p:nvSpPr>
        <p:spPr>
          <a:xfrm>
            <a:off x="994685" y="1912351"/>
            <a:ext cx="7105707" cy="1010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EAE66"/>
              </a:buCl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zip()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함수는 동일한 개수를 가지는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시퀀스 자료형에서 각 순서에 등장하는 원소들끼리 묶어주는 역할</a:t>
            </a:r>
            <a:endParaRPr lang="en-US" altLang="ko-KR" sz="1600" b="0" i="0" dirty="0">
              <a:solidFill>
                <a:srgbClr val="000000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rgbClr val="EEAE66"/>
              </a:buClr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리스트의 리스트 구성에서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zip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분리하는데 유용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20956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1878396" y="134975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지도학습</a:t>
            </a:r>
            <a:endParaRPr kumimoji="0" lang="en-US" altLang="ko-KR" sz="24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C806BC-0E8C-4A75-9A48-53E47C221974}"/>
              </a:ext>
            </a:extLst>
          </p:cNvPr>
          <p:cNvCxnSpPr>
            <a:cxnSpLocks/>
          </p:cNvCxnSpPr>
          <p:nvPr/>
        </p:nvCxnSpPr>
        <p:spPr>
          <a:xfrm>
            <a:off x="1943708" y="596640"/>
            <a:ext cx="1188132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59618AAE-42F5-4090-B5E0-5CB07BAB2DCF}"/>
              </a:ext>
            </a:extLst>
          </p:cNvPr>
          <p:cNvSpPr/>
          <p:nvPr/>
        </p:nvSpPr>
        <p:spPr>
          <a:xfrm>
            <a:off x="719573" y="3145532"/>
            <a:ext cx="7704854" cy="1173013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F38DF-A7BC-4696-9BF7-756C7DF8CDBE}"/>
              </a:ext>
            </a:extLst>
          </p:cNvPr>
          <p:cNvSpPr txBox="1"/>
          <p:nvPr/>
        </p:nvSpPr>
        <p:spPr>
          <a:xfrm>
            <a:off x="900911" y="3145532"/>
            <a:ext cx="3527073" cy="117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sequences=[[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</a:t>
            </a:r>
            <a:r>
              <a:rPr lang="en-US" altLang="ko-KR" sz="12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zip(*sequences) </a:t>
            </a:r>
            <a:r>
              <a:rPr lang="en-US" altLang="ko-KR" sz="1200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# *</a:t>
            </a:r>
            <a:r>
              <a:rPr lang="ko-KR" altLang="en-US" sz="1200" b="0" i="0" dirty="0">
                <a:solidFill>
                  <a:srgbClr val="888888"/>
                </a:solidFill>
                <a:effectLst/>
                <a:latin typeface="Consolas" panose="020B0609020204030204" pitchFamily="49" charset="0"/>
              </a:rPr>
              <a:t>를 추가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D61F37DC-D262-449D-87DE-049051AB5D5E}"/>
              </a:ext>
            </a:extLst>
          </p:cNvPr>
          <p:cNvSpPr/>
          <p:nvPr/>
        </p:nvSpPr>
        <p:spPr>
          <a:xfrm>
            <a:off x="719573" y="4686756"/>
            <a:ext cx="7704854" cy="619016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5A6B-6184-42F7-9500-9BC5645E7AD9}"/>
              </a:ext>
            </a:extLst>
          </p:cNvPr>
          <p:cNvSpPr txBox="1"/>
          <p:nvPr/>
        </p:nvSpPr>
        <p:spPr>
          <a:xfrm>
            <a:off x="900911" y="4686755"/>
            <a:ext cx="1654865" cy="6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'c’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BCF4-0812-4F1F-AA55-BAA4C5AB7992}"/>
              </a:ext>
            </a:extLst>
          </p:cNvPr>
          <p:cNvSpPr txBox="1"/>
          <p:nvPr/>
        </p:nvSpPr>
        <p:spPr>
          <a:xfrm>
            <a:off x="2555776" y="4862690"/>
            <a:ext cx="5687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각 데이터에서 첫번째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두번째 등장 원소들끼리 묶임</a:t>
            </a: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37010A2-C168-4604-B771-D50AF6B9C922}"/>
              </a:ext>
            </a:extLst>
          </p:cNvPr>
          <p:cNvSpPr/>
          <p:nvPr/>
        </p:nvSpPr>
        <p:spPr>
          <a:xfrm>
            <a:off x="719573" y="994105"/>
            <a:ext cx="7704854" cy="89601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E659A-4F57-4953-BA0D-6693219BA770}"/>
              </a:ext>
            </a:extLst>
          </p:cNvPr>
          <p:cNvSpPr txBox="1"/>
          <p:nvPr/>
        </p:nvSpPr>
        <p:spPr>
          <a:xfrm>
            <a:off x="900911" y="994105"/>
            <a:ext cx="7560840" cy="89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zip([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print(X)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print(y)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3A023132-D6EE-46FE-AC08-8BD18B60E4FF}"/>
              </a:ext>
            </a:extLst>
          </p:cNvPr>
          <p:cNvSpPr/>
          <p:nvPr/>
        </p:nvSpPr>
        <p:spPr>
          <a:xfrm>
            <a:off x="719573" y="2186323"/>
            <a:ext cx="7704854" cy="619016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F37096-4D9D-4171-B900-FE61CBA4D439}"/>
              </a:ext>
            </a:extLst>
          </p:cNvPr>
          <p:cNvSpPr txBox="1"/>
          <p:nvPr/>
        </p:nvSpPr>
        <p:spPr>
          <a:xfrm>
            <a:off x="900911" y="2186322"/>
            <a:ext cx="1654865" cy="619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'c’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3798CD-E2DA-4A1A-8274-552780D0C7AE}"/>
              </a:ext>
            </a:extLst>
          </p:cNvPr>
          <p:cNvSpPr txBox="1"/>
          <p:nvPr/>
        </p:nvSpPr>
        <p:spPr>
          <a:xfrm>
            <a:off x="2555776" y="2362257"/>
            <a:ext cx="5687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각 데이터에서 첫번째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두번째 등장 원소들끼리 묶임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945B-7B9B-456F-A820-767EC82A6C71}"/>
              </a:ext>
            </a:extLst>
          </p:cNvPr>
          <p:cNvSpPr txBox="1"/>
          <p:nvPr/>
        </p:nvSpPr>
        <p:spPr>
          <a:xfrm>
            <a:off x="4355976" y="3206335"/>
            <a:ext cx="5687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리스트의 리스트 구성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556371-7101-4F28-9C88-20C84349605B}"/>
              </a:ext>
            </a:extLst>
          </p:cNvPr>
          <p:cNvSpPr/>
          <p:nvPr/>
        </p:nvSpPr>
        <p:spPr>
          <a:xfrm>
            <a:off x="5130083" y="323713"/>
            <a:ext cx="2260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Zip</a:t>
            </a:r>
            <a:r>
              <a:rPr lang="ko-KR" altLang="en-US" sz="1600" b="1" dirty="0">
                <a:ln>
                  <a:solidFill>
                    <a:prstClr val="white">
                      <a:alpha val="30000"/>
                    </a:prst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이용하여 분리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72222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1878396" y="134975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지도학습</a:t>
            </a:r>
            <a:endParaRPr kumimoji="0" lang="en-US" altLang="ko-KR" sz="24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C806BC-0E8C-4A75-9A48-53E47C221974}"/>
              </a:ext>
            </a:extLst>
          </p:cNvPr>
          <p:cNvCxnSpPr>
            <a:cxnSpLocks/>
          </p:cNvCxnSpPr>
          <p:nvPr/>
        </p:nvCxnSpPr>
        <p:spPr>
          <a:xfrm>
            <a:off x="1943708" y="596640"/>
            <a:ext cx="1188132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37010A2-C168-4604-B771-D50AF6B9C922}"/>
              </a:ext>
            </a:extLst>
          </p:cNvPr>
          <p:cNvSpPr/>
          <p:nvPr/>
        </p:nvSpPr>
        <p:spPr>
          <a:xfrm>
            <a:off x="719573" y="994104"/>
            <a:ext cx="7704854" cy="228100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E659A-4F57-4953-BA0D-6693219BA770}"/>
              </a:ext>
            </a:extLst>
          </p:cNvPr>
          <p:cNvSpPr txBox="1"/>
          <p:nvPr/>
        </p:nvSpPr>
        <p:spPr>
          <a:xfrm>
            <a:off x="900911" y="994105"/>
            <a:ext cx="7560840" cy="2281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values = [[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당신에게 드리는 마지막 혜택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내일 뵐 수 있을지 확인 </a:t>
            </a:r>
            <a:r>
              <a:rPr lang="ko-KR" altLang="en-US" sz="1200" b="0" i="0" dirty="0" err="1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부탁드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...'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도연씨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잘 지내시죠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오랜만입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...'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'(</a:t>
            </a:r>
            <a:r>
              <a:rPr lang="ko-KR" altLang="en-US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광고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) AI</a:t>
            </a:r>
            <a:r>
              <a:rPr lang="ko-KR" altLang="en-US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로 주가를 예측할 수 있다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columns = [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메일 본문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스팸 메일 유무</a:t>
            </a:r>
            <a:r>
              <a:rPr lang="en-US" altLang="ko-KR" sz="1200" b="0" i="0" dirty="0"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(values, columns=columns)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556371-7101-4F28-9C88-20C84349605B}"/>
              </a:ext>
            </a:extLst>
          </p:cNvPr>
          <p:cNvSpPr/>
          <p:nvPr/>
        </p:nvSpPr>
        <p:spPr>
          <a:xfrm>
            <a:off x="4908071" y="323713"/>
            <a:ext cx="2704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데이터프레임을 이용하여 분리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00818F-58AE-467D-9B1D-01F76F76B1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574" t="43000" r="27163" b="38800"/>
          <a:stretch/>
        </p:blipFill>
        <p:spPr>
          <a:xfrm>
            <a:off x="722006" y="3398008"/>
            <a:ext cx="3943975" cy="189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0260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C1A047-F854-40AB-A65C-BD4C3D4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9C651-7436-41FC-892A-299A4ABD617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C9D2EB-606A-4325-89D4-A81360E777A6}"/>
              </a:ext>
            </a:extLst>
          </p:cNvPr>
          <p:cNvSpPr/>
          <p:nvPr/>
        </p:nvSpPr>
        <p:spPr>
          <a:xfrm>
            <a:off x="1878396" y="134975"/>
            <a:ext cx="1306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지도학습</a:t>
            </a:r>
            <a:endParaRPr kumimoji="0" lang="en-US" altLang="ko-KR" sz="2400" b="0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EC806BC-0E8C-4A75-9A48-53E47C221974}"/>
              </a:ext>
            </a:extLst>
          </p:cNvPr>
          <p:cNvCxnSpPr>
            <a:cxnSpLocks/>
          </p:cNvCxnSpPr>
          <p:nvPr/>
        </p:nvCxnSpPr>
        <p:spPr>
          <a:xfrm>
            <a:off x="1943708" y="596640"/>
            <a:ext cx="1188132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B957A5F-81CD-45BE-A4E0-E382C63E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" y="225807"/>
            <a:ext cx="1491214" cy="514277"/>
          </a:xfrm>
          <a:prstGeom prst="rect">
            <a:avLst/>
          </a:prstGeom>
        </p:spPr>
      </p:pic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437010A2-C168-4604-B771-D50AF6B9C922}"/>
              </a:ext>
            </a:extLst>
          </p:cNvPr>
          <p:cNvSpPr/>
          <p:nvPr/>
        </p:nvSpPr>
        <p:spPr>
          <a:xfrm>
            <a:off x="719573" y="1561356"/>
            <a:ext cx="7704854" cy="112089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E659A-4F57-4953-BA0D-6693219BA770}"/>
              </a:ext>
            </a:extLst>
          </p:cNvPr>
          <p:cNvSpPr txBox="1"/>
          <p:nvPr/>
        </p:nvSpPr>
        <p:spPr>
          <a:xfrm>
            <a:off x="900911" y="1561357"/>
            <a:ext cx="7560840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X=df['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메일 본문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’]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y=df['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스팸 메일 유무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’]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556371-7101-4F28-9C88-20C84349605B}"/>
              </a:ext>
            </a:extLst>
          </p:cNvPr>
          <p:cNvSpPr/>
          <p:nvPr/>
        </p:nvSpPr>
        <p:spPr>
          <a:xfrm>
            <a:off x="4908071" y="323713"/>
            <a:ext cx="2704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solidFill>
                    <a:prstClr val="white">
                      <a:alpha val="30000"/>
                    </a:prstClr>
                  </a:solidFill>
                </a:ln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데이터프레임을 이용하여 분리</a:t>
            </a:r>
            <a:endParaRPr kumimoji="0" lang="en-US" altLang="ko-KR" sz="1600" b="1" i="0" u="none" strike="noStrike" kern="1200" cap="none" spc="0" normalizeH="0" baseline="0" noProof="0" dirty="0">
              <a:ln>
                <a:solidFill>
                  <a:prstClr val="white">
                    <a:alpha val="30000"/>
                  </a:prstClr>
                </a:solidFill>
              </a:ln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2E99E-FA13-42BC-8122-25096CAC3F2B}"/>
              </a:ext>
            </a:extLst>
          </p:cNvPr>
          <p:cNvSpPr txBox="1"/>
          <p:nvPr/>
        </p:nvSpPr>
        <p:spPr>
          <a:xfrm>
            <a:off x="719573" y="1092826"/>
            <a:ext cx="5687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데이터프레임은 열의 이름으로 각 열에 접근 가능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이용해 </a:t>
            </a:r>
            <a:r>
              <a:rPr lang="en-US" altLang="ko-KR" sz="14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x,y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분리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2B8B2D25-BD98-473C-BCC5-F940BC82D282}"/>
              </a:ext>
            </a:extLst>
          </p:cNvPr>
          <p:cNvSpPr/>
          <p:nvPr/>
        </p:nvSpPr>
        <p:spPr>
          <a:xfrm>
            <a:off x="719573" y="2929508"/>
            <a:ext cx="7704854" cy="2785492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70879F-A9FF-4EA4-9DA0-617576BCEFF1}"/>
              </a:ext>
            </a:extLst>
          </p:cNvPr>
          <p:cNvSpPr txBox="1"/>
          <p:nvPr/>
        </p:nvSpPr>
        <p:spPr>
          <a:xfrm>
            <a:off x="844167" y="2929508"/>
            <a:ext cx="7560840" cy="283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당신에게 드리는 마지막 혜택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내일 뵐 수 있을지 확인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부탁드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도연씨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잘 지내시죠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오랜만입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광고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AI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로 주가를 예측할 수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메일 본문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0 1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1 0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2 0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3 1 </a:t>
            </a:r>
          </a:p>
          <a:p>
            <a:pPr>
              <a:lnSpc>
                <a:spcPct val="150000"/>
              </a:lnSpc>
              <a:buClr>
                <a:srgbClr val="FB867D"/>
              </a:buClr>
            </a:pP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스팸 메일 유무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int64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67907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9925</TotalTime>
  <Words>795</Words>
  <Application>Microsoft Office PowerPoint</Application>
  <PresentationFormat>화면 슬라이드 쇼(16:10)</PresentationFormat>
  <Paragraphs>135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Wingdings</vt:lpstr>
      <vt:lpstr>나눔고딕 Light</vt:lpstr>
      <vt:lpstr>맑은 고딕</vt:lpstr>
      <vt:lpstr>Arial</vt:lpstr>
      <vt:lpstr>나눔스퀘어</vt:lpstr>
      <vt:lpstr>Consolas</vt:lpstr>
      <vt:lpstr>Impact</vt:lpstr>
      <vt:lpstr>나눔스퀘어 Light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suyeon</dc:creator>
  <cp:lastModifiedBy>17066</cp:lastModifiedBy>
  <cp:revision>727</cp:revision>
  <dcterms:created xsi:type="dcterms:W3CDTF">2013-09-03T23:33:00Z</dcterms:created>
  <dcterms:modified xsi:type="dcterms:W3CDTF">2021-07-21T08:28:30Z</dcterms:modified>
</cp:coreProperties>
</file>