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bookmarkIdSeed="2">
  <p:sldMasterIdLst>
    <p:sldMasterId id="2147484105" r:id="rId1"/>
  </p:sldMasterIdLst>
  <p:notesMasterIdLst>
    <p:notesMasterId r:id="rId28"/>
  </p:notesMasterIdLst>
  <p:handoutMasterIdLst>
    <p:handoutMasterId r:id="rId29"/>
  </p:handoutMasterIdLst>
  <p:sldIdLst>
    <p:sldId id="256" r:id="rId2"/>
    <p:sldId id="471" r:id="rId3"/>
    <p:sldId id="476" r:id="rId4"/>
    <p:sldId id="473" r:id="rId5"/>
    <p:sldId id="477" r:id="rId6"/>
    <p:sldId id="478" r:id="rId7"/>
    <p:sldId id="479" r:id="rId8"/>
    <p:sldId id="480" r:id="rId9"/>
    <p:sldId id="481" r:id="rId10"/>
    <p:sldId id="482" r:id="rId11"/>
    <p:sldId id="484" r:id="rId12"/>
    <p:sldId id="485" r:id="rId13"/>
    <p:sldId id="486" r:id="rId14"/>
    <p:sldId id="487" r:id="rId15"/>
    <p:sldId id="489" r:id="rId16"/>
    <p:sldId id="490" r:id="rId17"/>
    <p:sldId id="491" r:id="rId18"/>
    <p:sldId id="492" r:id="rId19"/>
    <p:sldId id="499" r:id="rId20"/>
    <p:sldId id="500" r:id="rId21"/>
    <p:sldId id="501" r:id="rId22"/>
    <p:sldId id="502" r:id="rId23"/>
    <p:sldId id="483" r:id="rId24"/>
    <p:sldId id="493" r:id="rId25"/>
    <p:sldId id="494" r:id="rId26"/>
    <p:sldId id="495" r:id="rId27"/>
  </p:sldIdLst>
  <p:sldSz cx="9906000" cy="6858000" type="A4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kumimoji="1" sz="1400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6pPr>
    <a:lvl7pPr marL="2743200" algn="l" defTabSz="914400" rtl="0" eaLnBrk="1" latinLnBrk="1" hangingPunct="1">
      <a:defRPr kumimoji="1" sz="1400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7pPr>
    <a:lvl8pPr marL="3200400" algn="l" defTabSz="914400" rtl="0" eaLnBrk="1" latinLnBrk="1" hangingPunct="1">
      <a:defRPr kumimoji="1" sz="1400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8pPr>
    <a:lvl9pPr marL="3657600" algn="l" defTabSz="914400" rtl="0" eaLnBrk="1" latinLnBrk="1" hangingPunct="1">
      <a:defRPr kumimoji="1" sz="1400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48">
          <p15:clr>
            <a:srgbClr val="A4A3A4"/>
          </p15:clr>
        </p15:guide>
        <p15:guide id="2" orient="horz" pos="755">
          <p15:clr>
            <a:srgbClr val="A4A3A4"/>
          </p15:clr>
        </p15:guide>
        <p15:guide id="3" pos="5017">
          <p15:clr>
            <a:srgbClr val="A4A3A4"/>
          </p15:clr>
        </p15:guide>
        <p15:guide id="4" pos="366">
          <p15:clr>
            <a:srgbClr val="A4A3A4"/>
          </p15:clr>
        </p15:guide>
        <p15:guide id="5" pos="26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FF99"/>
    <a:srgbClr val="CCECFF"/>
    <a:srgbClr val="99FF99"/>
    <a:srgbClr val="FF0000"/>
    <a:srgbClr val="339933"/>
    <a:srgbClr val="99CCFF"/>
    <a:srgbClr val="EAEAEA"/>
    <a:srgbClr val="3399FF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106" autoAdjust="0"/>
    <p:restoredTop sz="99862" autoAdjust="0"/>
  </p:normalViewPr>
  <p:slideViewPr>
    <p:cSldViewPr snapToGrid="0">
      <p:cViewPr varScale="1">
        <p:scale>
          <a:sx n="91" d="100"/>
          <a:sy n="91" d="100"/>
        </p:scale>
        <p:origin x="1382" y="72"/>
      </p:cViewPr>
      <p:guideLst>
        <p:guide orient="horz" pos="548"/>
        <p:guide orient="horz" pos="755"/>
        <p:guide pos="5017"/>
        <p:guide pos="366"/>
        <p:guide pos="267"/>
      </p:guideLst>
    </p:cSldViewPr>
  </p:slideViewPr>
  <p:outlineViewPr>
    <p:cViewPr>
      <p:scale>
        <a:sx n="33" d="100"/>
        <a:sy n="33" d="100"/>
      </p:scale>
      <p:origin x="14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-3372" y="-114"/>
      </p:cViewPr>
      <p:guideLst>
        <p:guide orient="horz" pos="3126"/>
        <p:guide pos="2141"/>
      </p:guideLst>
    </p:cSldViewPr>
  </p:notesViewPr>
  <p:gridSpacing cx="360045" cy="36004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07BA31-9B21-4040-A4B3-C6F01F9D93B9}" type="datetimeFigureOut">
              <a:rPr lang="ko-KR" altLang="en-US" smtClean="0"/>
              <a:pPr/>
              <a:t>2019-06-20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772140-8DBE-4FA0-8F87-9C4A40EA280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762571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92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1200" y="744538"/>
            <a:ext cx="537527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92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1792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92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A0F75483-B9BD-45E5-8998-AD68914246A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0231789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906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906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906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906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6611" y="5052546"/>
            <a:ext cx="6106761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C38D8-4C95-4416-AC00-F5138536BA3C}" type="datetimeFigureOut">
              <a:rPr lang="ko-KR" altLang="en-US" smtClean="0"/>
              <a:t>2019-06-20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8A249-53AD-447F-BEA8-315E2462E00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85713" y="3132290"/>
            <a:ext cx="7773297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63750" y="731519"/>
            <a:ext cx="6934200" cy="347472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C38D8-4C95-4416-AC00-F5138536BA3C}" type="datetimeFigureOut">
              <a:rPr lang="ko-KR" altLang="en-US" smtClean="0"/>
              <a:t>2019-06-20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8A249-53AD-447F-BEA8-315E2462E00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49905" y="376518"/>
            <a:ext cx="222885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01123" y="731520"/>
            <a:ext cx="5231728" cy="489472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C38D8-4C95-4416-AC00-F5138536BA3C}" type="datetimeFigureOut">
              <a:rPr lang="ko-KR" altLang="en-US" smtClean="0"/>
              <a:t>2019-06-20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8A249-53AD-447F-BEA8-315E2462E00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/>
          <p:nvPr userDrawn="1"/>
        </p:nvGrpSpPr>
        <p:grpSpPr>
          <a:xfrm>
            <a:off x="0" y="6215087"/>
            <a:ext cx="9909176" cy="455532"/>
            <a:chOff x="0" y="6215087"/>
            <a:chExt cx="9909176" cy="455532"/>
          </a:xfrm>
        </p:grpSpPr>
        <p:pic>
          <p:nvPicPr>
            <p:cNvPr id="49" name="Picture 17" descr="head2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 l="48125" r="27460"/>
            <a:stretch>
              <a:fillRect/>
            </a:stretch>
          </p:blipFill>
          <p:spPr bwMode="auto">
            <a:xfrm>
              <a:off x="6100153" y="6518545"/>
              <a:ext cx="3809023" cy="1508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0" name="Picture 17" descr="head2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 r="55087"/>
            <a:stretch>
              <a:fillRect/>
            </a:stretch>
          </p:blipFill>
          <p:spPr bwMode="auto">
            <a:xfrm>
              <a:off x="0" y="6237311"/>
              <a:ext cx="1417867" cy="4320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1" name="Picture 17" descr="head2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 r="55087"/>
            <a:stretch>
              <a:fillRect/>
            </a:stretch>
          </p:blipFill>
          <p:spPr bwMode="auto">
            <a:xfrm>
              <a:off x="2286368" y="6223273"/>
              <a:ext cx="2421327" cy="4460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2" name="Picture 17" descr="head2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r="55087"/>
            <a:stretch>
              <a:fillRect/>
            </a:stretch>
          </p:blipFill>
          <p:spPr bwMode="auto">
            <a:xfrm>
              <a:off x="3753453" y="6237312"/>
              <a:ext cx="2421327" cy="4288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3" name="Picture 17" descr="head2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 r="55087"/>
            <a:stretch>
              <a:fillRect/>
            </a:stretch>
          </p:blipFill>
          <p:spPr bwMode="auto">
            <a:xfrm>
              <a:off x="1417867" y="6215087"/>
              <a:ext cx="1317836" cy="4555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4" name="슬라이드 번호 개체 틀 3"/>
          <p:cNvSpPr txBox="1">
            <a:spLocks/>
          </p:cNvSpPr>
          <p:nvPr userDrawn="1"/>
        </p:nvSpPr>
        <p:spPr>
          <a:xfrm>
            <a:off x="3890922" y="6400800"/>
            <a:ext cx="206375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>
              <a:defRPr/>
            </a:lvl1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4E21E2F-08BC-41EE-AD3A-7BE1AAC2C371}" type="slidenum">
              <a:rPr kumimoji="1" lang="ko-KR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C38D8-4C95-4416-AC00-F5138536BA3C}" type="datetimeFigureOut">
              <a:rPr lang="ko-KR" altLang="en-US" smtClean="0"/>
              <a:t>2019-06-20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8A249-53AD-447F-BEA8-315E2462E00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238250" y="731520"/>
            <a:ext cx="6934200" cy="347472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906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906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906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906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2628" y="2172648"/>
            <a:ext cx="6463888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0975" y="4607511"/>
            <a:ext cx="6468035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C38D8-4C95-4416-AC00-F5138536BA3C}" type="datetimeFigureOut">
              <a:rPr lang="ko-KR" altLang="en-US" smtClean="0"/>
              <a:t>2019-06-20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8A249-53AD-447F-BEA8-315E2462E00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C38D8-4C95-4416-AC00-F5138536BA3C}" type="datetimeFigureOut">
              <a:rPr lang="ko-KR" altLang="en-US" smtClean="0"/>
              <a:t>2019-06-20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8A249-53AD-447F-BEA8-315E2462E00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38249" y="731519"/>
            <a:ext cx="3625596" cy="347472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5032248" y="731520"/>
            <a:ext cx="3625596" cy="347472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8250" y="731520"/>
            <a:ext cx="3625596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2818" y="1400327"/>
            <a:ext cx="3625596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4577" y="731520"/>
            <a:ext cx="3625596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0" y="1399032"/>
            <a:ext cx="3625596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C38D8-4C95-4416-AC00-F5138536BA3C}" type="datetimeFigureOut">
              <a:rPr lang="ko-KR" altLang="en-US" smtClean="0"/>
              <a:t>2019-06-20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8A249-53AD-447F-BEA8-315E2462E00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C38D8-4C95-4416-AC00-F5138536BA3C}" type="datetimeFigureOut">
              <a:rPr lang="ko-KR" altLang="en-US" smtClean="0"/>
              <a:t>2019-06-20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8A249-53AD-447F-BEA8-315E2462E00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C38D8-4C95-4416-AC00-F5138536BA3C}" type="datetimeFigureOut">
              <a:rPr lang="ko-KR" altLang="en-US" smtClean="0"/>
              <a:t>2019-06-20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8A249-53AD-447F-BEA8-315E2462E00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9020" y="2209801"/>
            <a:ext cx="3939092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6309" y="731520"/>
            <a:ext cx="4351842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65412" y="3497802"/>
            <a:ext cx="3671048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C38D8-4C95-4416-AC00-F5138536BA3C}" type="datetimeFigureOut">
              <a:rPr lang="ko-KR" altLang="en-US" smtClean="0"/>
              <a:t>2019-06-20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8A249-53AD-447F-BEA8-315E2462E00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906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906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906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906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848106" y="1143000"/>
            <a:ext cx="44577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1044" y="1010486"/>
            <a:ext cx="4001957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C38D8-4C95-4416-AC00-F5138536BA3C}" type="datetimeFigureOut">
              <a:rPr lang="ko-KR" altLang="en-US" smtClean="0"/>
              <a:t>2019-06-20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8A249-53AD-447F-BEA8-315E2462E00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873" y="4464421"/>
            <a:ext cx="6915500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906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906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906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906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2730" y="4372168"/>
            <a:ext cx="7055220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8250" y="732260"/>
            <a:ext cx="69342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86550" y="6172201"/>
            <a:ext cx="27241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65C38D8-4C95-4416-AC00-F5138536BA3C}" type="datetimeFigureOut">
              <a:rPr lang="ko-KR" altLang="en-US" smtClean="0"/>
              <a:t>2019-06-20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5300" y="6172201"/>
            <a:ext cx="36322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27500" y="6172201"/>
            <a:ext cx="1981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D38A249-53AD-447F-BEA8-315E2462E00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6" r:id="rId1"/>
    <p:sldLayoutId id="2147484107" r:id="rId2"/>
    <p:sldLayoutId id="2147484108" r:id="rId3"/>
    <p:sldLayoutId id="2147484109" r:id="rId4"/>
    <p:sldLayoutId id="2147484110" r:id="rId5"/>
    <p:sldLayoutId id="2147484111" r:id="rId6"/>
    <p:sldLayoutId id="2147484112" r:id="rId7"/>
    <p:sldLayoutId id="2147484113" r:id="rId8"/>
    <p:sldLayoutId id="2147484114" r:id="rId9"/>
    <p:sldLayoutId id="2147484115" r:id="rId10"/>
    <p:sldLayoutId id="2147484116" r:id="rId11"/>
    <p:sldLayoutId id="2147484119" r:id="rId12"/>
  </p:sldLayoutIdLst>
  <p:txStyles>
    <p:titleStyle>
      <a:lvl1pPr marL="320040" indent="-320040" algn="r" defTabSz="914400" rtl="0" eaLnBrk="1" latinLnBrk="1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studio.com/products/rstudio/download/" TargetMode="External"/><Relationship Id="rId2" Type="http://schemas.openxmlformats.org/officeDocument/2006/relationships/hyperlink" Target="https://cran.r-project.org/bin/windows/base/" TargetMode="Externa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2011661" y="2785144"/>
            <a:ext cx="6791558" cy="3196205"/>
          </a:xfrm>
          <a:prstGeom prst="rect">
            <a:avLst/>
          </a:prstGeom>
          <a:solidFill>
            <a:schemeClr val="accent1">
              <a:alpha val="17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800" b="0" dirty="0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23118" y="2563957"/>
            <a:ext cx="1296143" cy="433457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2000" dirty="0">
                <a:solidFill>
                  <a:prstClr val="black"/>
                </a:solidFill>
                <a:latin typeface="맑은 고딕"/>
                <a:ea typeface="맑은 고딕"/>
              </a:rPr>
              <a:t>목  차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57811" y="3128207"/>
            <a:ext cx="4626755" cy="2131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600" dirty="0">
                <a:solidFill>
                  <a:prstClr val="black"/>
                </a:solidFill>
                <a:latin typeface="맑은 고딕"/>
                <a:ea typeface="맑은 고딕"/>
              </a:rPr>
              <a:t>1. </a:t>
            </a:r>
            <a:r>
              <a:rPr kumimoji="0" lang="ko-KR" altLang="en-US" sz="1600" dirty="0">
                <a:solidFill>
                  <a:prstClr val="black"/>
                </a:solidFill>
                <a:latin typeface="맑은 고딕"/>
                <a:ea typeface="맑은 고딕"/>
              </a:rPr>
              <a:t>언어 및 실행 환경 설치</a:t>
            </a:r>
            <a:endParaRPr kumimoji="0" lang="en-US" altLang="ko-KR" sz="1600" dirty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600" dirty="0">
                <a:solidFill>
                  <a:prstClr val="black"/>
                </a:solidFill>
                <a:latin typeface="맑은 고딕"/>
                <a:ea typeface="맑은 고딕"/>
              </a:rPr>
              <a:t>2. </a:t>
            </a:r>
            <a:r>
              <a:rPr kumimoji="0" lang="ko-KR" altLang="en-US" sz="1600" dirty="0">
                <a:solidFill>
                  <a:prstClr val="black"/>
                </a:solidFill>
                <a:latin typeface="맑은 고딕"/>
                <a:ea typeface="맑은 고딕"/>
              </a:rPr>
              <a:t>프로그램 폴더 구조</a:t>
            </a:r>
            <a:endParaRPr kumimoji="0" lang="en-US" altLang="ko-KR" sz="1600" dirty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600" dirty="0">
                <a:solidFill>
                  <a:prstClr val="black"/>
                </a:solidFill>
                <a:latin typeface="맑은 고딕"/>
                <a:ea typeface="맑은 고딕"/>
              </a:rPr>
              <a:t>3. </a:t>
            </a:r>
            <a:r>
              <a:rPr kumimoji="0" lang="ko-KR" altLang="en-US" sz="1600" dirty="0">
                <a:solidFill>
                  <a:prstClr val="black"/>
                </a:solidFill>
                <a:latin typeface="맑은 고딕"/>
                <a:ea typeface="맑은 고딕"/>
              </a:rPr>
              <a:t>자동화 프로그램 실행</a:t>
            </a:r>
            <a:endParaRPr kumimoji="0" lang="en-US" altLang="ko-KR" sz="1600" dirty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600" dirty="0">
                <a:solidFill>
                  <a:prstClr val="black"/>
                </a:solidFill>
                <a:latin typeface="맑은 고딕"/>
                <a:ea typeface="맑은 고딕"/>
              </a:rPr>
              <a:t>4. </a:t>
            </a:r>
            <a:r>
              <a:rPr kumimoji="0" lang="ko-KR" altLang="en-US" sz="1600" dirty="0">
                <a:solidFill>
                  <a:prstClr val="black"/>
                </a:solidFill>
                <a:latin typeface="맑은 고딕"/>
                <a:ea typeface="맑은 고딕"/>
              </a:rPr>
              <a:t>자동화 프로그램 활용 절차</a:t>
            </a:r>
            <a:endParaRPr kumimoji="0" lang="en-US" altLang="ko-KR" sz="1600" dirty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600" dirty="0">
                <a:solidFill>
                  <a:prstClr val="black"/>
                </a:solidFill>
                <a:latin typeface="맑은 고딕"/>
                <a:ea typeface="맑은 고딕"/>
              </a:rPr>
              <a:t>    - Sourcing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600" dirty="0">
                <a:solidFill>
                  <a:prstClr val="black"/>
                </a:solidFill>
                <a:latin typeface="맑은 고딕"/>
                <a:ea typeface="맑은 고딕"/>
              </a:rPr>
              <a:t>    - </a:t>
            </a:r>
            <a:r>
              <a:rPr kumimoji="0" lang="ko-KR" altLang="en-US" sz="1600" dirty="0">
                <a:solidFill>
                  <a:prstClr val="black"/>
                </a:solidFill>
                <a:latin typeface="맑은 고딕"/>
                <a:ea typeface="맑은 고딕"/>
              </a:rPr>
              <a:t>변수 </a:t>
            </a:r>
            <a:r>
              <a:rPr kumimoji="0" lang="ko-KR" altLang="en-US" sz="1600" dirty="0" err="1">
                <a:solidFill>
                  <a:prstClr val="black"/>
                </a:solidFill>
                <a:latin typeface="맑은 고딕"/>
                <a:ea typeface="맑은 고딕"/>
              </a:rPr>
              <a:t>전처리</a:t>
            </a:r>
            <a:endParaRPr kumimoji="0" lang="en-US" altLang="ko-KR" sz="1600" dirty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600" dirty="0">
                <a:solidFill>
                  <a:prstClr val="black"/>
                </a:solidFill>
                <a:latin typeface="맑은 고딕"/>
                <a:ea typeface="맑은 고딕"/>
              </a:rPr>
              <a:t>    - Sampling  </a:t>
            </a: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330786" y="328327"/>
            <a:ext cx="8649049" cy="896929"/>
          </a:xfrm>
        </p:spPr>
        <p:txBody>
          <a:bodyPr>
            <a:noAutofit/>
          </a:bodyPr>
          <a:lstStyle/>
          <a:p>
            <a:pPr algn="ctr"/>
            <a:r>
              <a:rPr lang="ko-KR" altLang="en-US" sz="4800" dirty="0">
                <a:solidFill>
                  <a:srgbClr val="002060"/>
                </a:solidFill>
                <a:latin typeface="HY헤드라인M" pitchFamily="18" charset="-127"/>
                <a:ea typeface="HY헤드라인M" pitchFamily="18" charset="-127"/>
              </a:rPr>
              <a:t>범용 </a:t>
            </a:r>
            <a:r>
              <a:rPr lang="en-US" altLang="ko-KR" sz="4800" dirty="0">
                <a:solidFill>
                  <a:srgbClr val="002060"/>
                </a:solidFill>
                <a:latin typeface="HY헤드라인M" pitchFamily="18" charset="-127"/>
                <a:ea typeface="HY헤드라인M" pitchFamily="18" charset="-127"/>
              </a:rPr>
              <a:t>AI-</a:t>
            </a:r>
            <a:r>
              <a:rPr lang="en-US" altLang="ko-KR" sz="4800" dirty="0" err="1">
                <a:solidFill>
                  <a:srgbClr val="002060"/>
                </a:solidFill>
                <a:latin typeface="HY헤드라인M" pitchFamily="18" charset="-127"/>
                <a:ea typeface="HY헤드라인M" pitchFamily="18" charset="-127"/>
              </a:rPr>
              <a:t>AutoReporting</a:t>
            </a:r>
            <a:br>
              <a:rPr lang="en-US" altLang="ko-KR" sz="4800" dirty="0">
                <a:solidFill>
                  <a:srgbClr val="002060"/>
                </a:solidFill>
                <a:latin typeface="HY헤드라인M" pitchFamily="18" charset="-127"/>
                <a:ea typeface="HY헤드라인M" pitchFamily="18" charset="-127"/>
              </a:rPr>
            </a:br>
            <a:r>
              <a:rPr lang="en-US" altLang="ko-KR" sz="4800" dirty="0">
                <a:solidFill>
                  <a:srgbClr val="002060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4800" dirty="0">
                <a:solidFill>
                  <a:srgbClr val="002060"/>
                </a:solidFill>
                <a:latin typeface="HY헤드라인M" pitchFamily="18" charset="-127"/>
                <a:ea typeface="HY헤드라인M" pitchFamily="18" charset="-127"/>
              </a:rPr>
              <a:t>활용 매뉴얼</a:t>
            </a:r>
            <a:endParaRPr lang="ko-KR" altLang="en-US" sz="4800" dirty="0"/>
          </a:p>
        </p:txBody>
      </p:sp>
      <p:sp>
        <p:nvSpPr>
          <p:cNvPr id="9" name="TextBox 8"/>
          <p:cNvSpPr txBox="1"/>
          <p:nvPr/>
        </p:nvSpPr>
        <p:spPr>
          <a:xfrm>
            <a:off x="4655311" y="6221896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2019.4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8906356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0435754D-7195-42F5-A358-5D008E05DA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32947"/>
            <a:ext cx="9906000" cy="5275717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0" y="0"/>
            <a:ext cx="990600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2800" dirty="0"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4. </a:t>
            </a:r>
            <a:r>
              <a:rPr kumimoji="0" lang="ko-KR" altLang="en-US" sz="2800" dirty="0"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자동화 프로그램 활용 절차</a:t>
            </a:r>
            <a:r>
              <a:rPr kumimoji="0" lang="en-US" altLang="ko-KR" sz="2800" dirty="0"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(Sourcing)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0" y="509727"/>
            <a:ext cx="9906000" cy="830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063CA82-813B-4705-84CB-2232B396E096}"/>
              </a:ext>
            </a:extLst>
          </p:cNvPr>
          <p:cNvSpPr txBox="1"/>
          <p:nvPr/>
        </p:nvSpPr>
        <p:spPr>
          <a:xfrm>
            <a:off x="335560" y="728636"/>
            <a:ext cx="2007986" cy="373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5) Sourcing </a:t>
            </a:r>
            <a:r>
              <a:rPr lang="ko-KR" altLang="en-US" dirty="0"/>
              <a:t>결과 화면</a:t>
            </a:r>
            <a:endParaRPr lang="en-US" altLang="ko-KR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8F63212A-775A-4A7E-8D72-D6C1EE875D64}"/>
              </a:ext>
            </a:extLst>
          </p:cNvPr>
          <p:cNvSpPr/>
          <p:nvPr/>
        </p:nvSpPr>
        <p:spPr>
          <a:xfrm>
            <a:off x="3967993" y="2978092"/>
            <a:ext cx="5805181" cy="3473041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5729C5-0096-416A-95DE-14C5F7EEF116}"/>
              </a:ext>
            </a:extLst>
          </p:cNvPr>
          <p:cNvSpPr txBox="1"/>
          <p:nvPr/>
        </p:nvSpPr>
        <p:spPr>
          <a:xfrm>
            <a:off x="4600018" y="2907120"/>
            <a:ext cx="3529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</a:rPr>
              <a:t>5)</a:t>
            </a:r>
            <a:endParaRPr lang="ko-KR" alt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73765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0435754D-7195-42F5-A358-5D008E05DA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14" y="1129163"/>
            <a:ext cx="9699972" cy="5165991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0" y="0"/>
            <a:ext cx="990600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2800" dirty="0"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4. </a:t>
            </a:r>
            <a:r>
              <a:rPr kumimoji="0" lang="ko-KR" altLang="en-US" sz="2800" dirty="0"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자동화 프로그램 활용 절차</a:t>
            </a:r>
            <a:r>
              <a:rPr kumimoji="0" lang="en-US" altLang="ko-KR" sz="2800" dirty="0"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(Sourcing)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0" y="509727"/>
            <a:ext cx="9906000" cy="830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063CA82-813B-4705-84CB-2232B396E096}"/>
              </a:ext>
            </a:extLst>
          </p:cNvPr>
          <p:cNvSpPr txBox="1"/>
          <p:nvPr/>
        </p:nvSpPr>
        <p:spPr>
          <a:xfrm>
            <a:off x="335560" y="659062"/>
            <a:ext cx="7739619" cy="373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6) </a:t>
            </a:r>
            <a:r>
              <a:rPr lang="ko-KR" altLang="en-US" dirty="0"/>
              <a:t>범용 리포트 발행 </a:t>
            </a:r>
            <a:r>
              <a:rPr lang="en-US" altLang="ko-KR" dirty="0"/>
              <a:t>: </a:t>
            </a:r>
            <a:r>
              <a:rPr lang="ko-KR" altLang="en-US" dirty="0"/>
              <a:t>버튼 클릭하면 범용 리포트 종류를 선택하는 </a:t>
            </a:r>
            <a:r>
              <a:rPr lang="ko-KR" altLang="en-US" dirty="0" err="1"/>
              <a:t>대화창</a:t>
            </a:r>
            <a:r>
              <a:rPr lang="ko-KR" altLang="en-US" dirty="0"/>
              <a:t> 나타남</a:t>
            </a:r>
            <a:r>
              <a:rPr lang="en-US" altLang="ko-KR" dirty="0"/>
              <a:t>(</a:t>
            </a:r>
            <a:r>
              <a:rPr lang="ko-KR" altLang="en-US" dirty="0"/>
              <a:t>다음 페이지</a:t>
            </a:r>
            <a:r>
              <a:rPr lang="en-US" altLang="ko-KR" dirty="0"/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5729C5-0096-416A-95DE-14C5F7EEF116}"/>
              </a:ext>
            </a:extLst>
          </p:cNvPr>
          <p:cNvSpPr txBox="1"/>
          <p:nvPr/>
        </p:nvSpPr>
        <p:spPr>
          <a:xfrm>
            <a:off x="3219345" y="2307049"/>
            <a:ext cx="3529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</a:rPr>
              <a:t>6)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6F71E757-4804-440B-A8F8-A44866531D8F}"/>
              </a:ext>
            </a:extLst>
          </p:cNvPr>
          <p:cNvSpPr/>
          <p:nvPr/>
        </p:nvSpPr>
        <p:spPr>
          <a:xfrm>
            <a:off x="3219345" y="2614826"/>
            <a:ext cx="1008705" cy="440153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29958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DDEAF482-1EBC-45C0-A14E-31FF56CEDD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403" y="2189221"/>
            <a:ext cx="8610600" cy="2009775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0" y="0"/>
            <a:ext cx="990600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2800" dirty="0"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4. </a:t>
            </a:r>
            <a:r>
              <a:rPr kumimoji="0" lang="ko-KR" altLang="en-US" sz="2800" dirty="0"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자동화 프로그램 활용 절차</a:t>
            </a:r>
            <a:r>
              <a:rPr kumimoji="0" lang="en-US" altLang="ko-KR" sz="2800" dirty="0"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(Sourcing)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0" y="509727"/>
            <a:ext cx="9906000" cy="830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063CA82-813B-4705-84CB-2232B396E096}"/>
              </a:ext>
            </a:extLst>
          </p:cNvPr>
          <p:cNvSpPr txBox="1"/>
          <p:nvPr/>
        </p:nvSpPr>
        <p:spPr>
          <a:xfrm>
            <a:off x="335560" y="659062"/>
            <a:ext cx="2218877" cy="373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7) </a:t>
            </a:r>
            <a:r>
              <a:rPr lang="ko-KR" altLang="en-US" dirty="0"/>
              <a:t>범용 리포트 종류 선정</a:t>
            </a:r>
            <a:endParaRPr lang="en-US" altLang="ko-K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5729C5-0096-416A-95DE-14C5F7EEF116}"/>
              </a:ext>
            </a:extLst>
          </p:cNvPr>
          <p:cNvSpPr txBox="1"/>
          <p:nvPr/>
        </p:nvSpPr>
        <p:spPr>
          <a:xfrm>
            <a:off x="7615177" y="3275111"/>
            <a:ext cx="3529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</a:rPr>
              <a:t>7)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6F71E757-4804-440B-A8F8-A44866531D8F}"/>
              </a:ext>
            </a:extLst>
          </p:cNvPr>
          <p:cNvSpPr/>
          <p:nvPr/>
        </p:nvSpPr>
        <p:spPr>
          <a:xfrm>
            <a:off x="7615177" y="3582888"/>
            <a:ext cx="798981" cy="440153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E690FB-CC5C-4777-987A-879494CCF855}"/>
              </a:ext>
            </a:extLst>
          </p:cNvPr>
          <p:cNvSpPr txBox="1"/>
          <p:nvPr/>
        </p:nvSpPr>
        <p:spPr>
          <a:xfrm>
            <a:off x="1073791" y="1308683"/>
            <a:ext cx="68547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* </a:t>
            </a:r>
            <a:r>
              <a:rPr lang="ko-KR" altLang="en-US" dirty="0"/>
              <a:t>현재는 그래프</a:t>
            </a:r>
            <a:r>
              <a:rPr lang="en-US" altLang="ko-KR" dirty="0"/>
              <a:t>, </a:t>
            </a:r>
            <a:r>
              <a:rPr lang="ko-KR" altLang="en-US" dirty="0"/>
              <a:t>기술 통계 리포트가 있으며</a:t>
            </a:r>
            <a:r>
              <a:rPr lang="en-US" altLang="ko-KR" dirty="0"/>
              <a:t>, </a:t>
            </a:r>
            <a:r>
              <a:rPr lang="ko-KR" altLang="en-US" dirty="0"/>
              <a:t>향후 다양한 범용 리포트 추가 예정임</a:t>
            </a:r>
          </a:p>
        </p:txBody>
      </p:sp>
    </p:spTree>
    <p:extLst>
      <p:ext uri="{BB962C8B-B14F-4D97-AF65-F5344CB8AC3E}">
        <p14:creationId xmlns:p14="http://schemas.microsoft.com/office/powerpoint/2010/main" val="23791049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AD3ED945-361E-4AC8-BE56-16DAB30A76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49" y="1783179"/>
            <a:ext cx="9125609" cy="3879389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0" y="0"/>
            <a:ext cx="990600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2800" dirty="0"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4. </a:t>
            </a:r>
            <a:r>
              <a:rPr kumimoji="0" lang="ko-KR" altLang="en-US" sz="2800" dirty="0"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자동화 프로그램 활용 절차</a:t>
            </a:r>
            <a:r>
              <a:rPr kumimoji="0" lang="en-US" altLang="ko-KR" sz="2800" dirty="0"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(Sourcing)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0" y="509727"/>
            <a:ext cx="9906000" cy="830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063CA82-813B-4705-84CB-2232B396E096}"/>
              </a:ext>
            </a:extLst>
          </p:cNvPr>
          <p:cNvSpPr txBox="1"/>
          <p:nvPr/>
        </p:nvSpPr>
        <p:spPr>
          <a:xfrm>
            <a:off x="335560" y="659062"/>
            <a:ext cx="6356227" cy="373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8) </a:t>
            </a:r>
            <a:r>
              <a:rPr lang="ko-KR" altLang="en-US" dirty="0"/>
              <a:t>그래프 리포트의 플롯 옵션을 설정하는 대화창에서 </a:t>
            </a:r>
            <a:r>
              <a:rPr lang="en-US" altLang="ko-KR" dirty="0"/>
              <a:t>Y </a:t>
            </a:r>
            <a:r>
              <a:rPr lang="ko-KR" altLang="en-US" dirty="0"/>
              <a:t>변수 선정 버튼 클릭</a:t>
            </a:r>
            <a:endParaRPr lang="en-US" altLang="ko-K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5729C5-0096-416A-95DE-14C5F7EEF116}"/>
              </a:ext>
            </a:extLst>
          </p:cNvPr>
          <p:cNvSpPr txBox="1"/>
          <p:nvPr/>
        </p:nvSpPr>
        <p:spPr>
          <a:xfrm>
            <a:off x="811705" y="2298660"/>
            <a:ext cx="3529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</a:rPr>
              <a:t>8)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6F71E757-4804-440B-A8F8-A44866531D8F}"/>
              </a:ext>
            </a:extLst>
          </p:cNvPr>
          <p:cNvSpPr/>
          <p:nvPr/>
        </p:nvSpPr>
        <p:spPr>
          <a:xfrm>
            <a:off x="811705" y="2606437"/>
            <a:ext cx="1100985" cy="515481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E690FB-CC5C-4777-987A-879494CCF855}"/>
              </a:ext>
            </a:extLst>
          </p:cNvPr>
          <p:cNvSpPr txBox="1"/>
          <p:nvPr/>
        </p:nvSpPr>
        <p:spPr>
          <a:xfrm>
            <a:off x="1164687" y="1115149"/>
            <a:ext cx="48654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* X </a:t>
            </a:r>
            <a:r>
              <a:rPr lang="ko-KR" altLang="en-US" dirty="0"/>
              <a:t>변수는 </a:t>
            </a:r>
            <a:r>
              <a:rPr lang="en-US" altLang="ko-KR" dirty="0"/>
              <a:t>Y </a:t>
            </a:r>
            <a:r>
              <a:rPr lang="ko-KR" altLang="en-US" dirty="0"/>
              <a:t>변수를 제외한 모든 변수가 자동 선정됨</a:t>
            </a:r>
            <a:endParaRPr lang="en-US" altLang="ko-KR" dirty="0"/>
          </a:p>
          <a:p>
            <a:r>
              <a:rPr lang="en-US" altLang="ko-KR" dirty="0"/>
              <a:t>* Color</a:t>
            </a:r>
            <a:r>
              <a:rPr lang="ko-KR" altLang="en-US" dirty="0"/>
              <a:t>변수</a:t>
            </a:r>
            <a:r>
              <a:rPr lang="en-US" altLang="ko-KR" dirty="0"/>
              <a:t>, Size </a:t>
            </a:r>
            <a:r>
              <a:rPr lang="ko-KR" altLang="en-US" dirty="0"/>
              <a:t>변수</a:t>
            </a:r>
            <a:r>
              <a:rPr lang="en-US" altLang="ko-KR" dirty="0"/>
              <a:t>, Shape</a:t>
            </a:r>
            <a:r>
              <a:rPr lang="ko-KR" altLang="en-US" dirty="0"/>
              <a:t> 변수는 선정하지 않아도 됨</a:t>
            </a:r>
          </a:p>
        </p:txBody>
      </p:sp>
    </p:spTree>
    <p:extLst>
      <p:ext uri="{BB962C8B-B14F-4D97-AF65-F5344CB8AC3E}">
        <p14:creationId xmlns:p14="http://schemas.microsoft.com/office/powerpoint/2010/main" val="22124289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FDA348A-A18B-4050-AD2F-F1B0F4EEC2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350" y="1555302"/>
            <a:ext cx="8772525" cy="2200275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0" y="0"/>
            <a:ext cx="990600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2800" dirty="0"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4. </a:t>
            </a:r>
            <a:r>
              <a:rPr kumimoji="0" lang="ko-KR" altLang="en-US" sz="2800" dirty="0"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자동화 프로그램 활용 절차</a:t>
            </a:r>
            <a:r>
              <a:rPr kumimoji="0" lang="en-US" altLang="ko-KR" sz="2800" dirty="0"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(Sourcing)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0" y="509727"/>
            <a:ext cx="9906000" cy="830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063CA82-813B-4705-84CB-2232B396E096}"/>
              </a:ext>
            </a:extLst>
          </p:cNvPr>
          <p:cNvSpPr txBox="1"/>
          <p:nvPr/>
        </p:nvSpPr>
        <p:spPr>
          <a:xfrm>
            <a:off x="487960" y="3887953"/>
            <a:ext cx="1770036" cy="373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10) Next </a:t>
            </a:r>
            <a:r>
              <a:rPr lang="ko-KR" altLang="en-US" dirty="0"/>
              <a:t>버튼 클릭</a:t>
            </a:r>
            <a:endParaRPr lang="en-US" altLang="ko-K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5729C5-0096-416A-95DE-14C5F7EEF116}"/>
              </a:ext>
            </a:extLst>
          </p:cNvPr>
          <p:cNvSpPr txBox="1"/>
          <p:nvPr/>
        </p:nvSpPr>
        <p:spPr>
          <a:xfrm>
            <a:off x="1419747" y="2361567"/>
            <a:ext cx="3529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</a:rPr>
              <a:t>9)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6F71E757-4804-440B-A8F8-A44866531D8F}"/>
              </a:ext>
            </a:extLst>
          </p:cNvPr>
          <p:cNvSpPr/>
          <p:nvPr/>
        </p:nvSpPr>
        <p:spPr>
          <a:xfrm>
            <a:off x="860127" y="2613899"/>
            <a:ext cx="912602" cy="374094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E690FB-CC5C-4777-987A-879494CCF855}"/>
              </a:ext>
            </a:extLst>
          </p:cNvPr>
          <p:cNvSpPr txBox="1"/>
          <p:nvPr/>
        </p:nvSpPr>
        <p:spPr>
          <a:xfrm>
            <a:off x="1164687" y="1115149"/>
            <a:ext cx="56460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* </a:t>
            </a:r>
            <a:r>
              <a:rPr lang="ko-KR" altLang="en-US" dirty="0"/>
              <a:t>필요시 </a:t>
            </a:r>
            <a:r>
              <a:rPr lang="en-US" altLang="ko-KR" dirty="0"/>
              <a:t>Color</a:t>
            </a:r>
            <a:r>
              <a:rPr lang="ko-KR" altLang="en-US" dirty="0"/>
              <a:t>변수</a:t>
            </a:r>
            <a:r>
              <a:rPr lang="en-US" altLang="ko-KR" dirty="0"/>
              <a:t>, Size </a:t>
            </a:r>
            <a:r>
              <a:rPr lang="ko-KR" altLang="en-US" dirty="0"/>
              <a:t>변수</a:t>
            </a:r>
            <a:r>
              <a:rPr lang="en-US" altLang="ko-KR" dirty="0"/>
              <a:t>, Shape</a:t>
            </a:r>
            <a:r>
              <a:rPr lang="ko-KR" altLang="en-US" dirty="0"/>
              <a:t> 변수도 동일한 방식으로 선정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1F5996-084F-4540-B770-B96EC8AD1764}"/>
              </a:ext>
            </a:extLst>
          </p:cNvPr>
          <p:cNvSpPr txBox="1"/>
          <p:nvPr/>
        </p:nvSpPr>
        <p:spPr>
          <a:xfrm>
            <a:off x="487960" y="811462"/>
            <a:ext cx="3405099" cy="373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9) Y </a:t>
            </a:r>
            <a:r>
              <a:rPr lang="ko-KR" altLang="en-US" dirty="0"/>
              <a:t>변수 선정 대화창에서 </a:t>
            </a:r>
            <a:r>
              <a:rPr lang="en-US" altLang="ko-KR" dirty="0"/>
              <a:t>Y </a:t>
            </a:r>
            <a:r>
              <a:rPr lang="ko-KR" altLang="en-US" dirty="0"/>
              <a:t>변수 선정</a:t>
            </a:r>
            <a:endParaRPr lang="en-US" altLang="ko-KR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66F5116E-9D07-45BA-8F45-63143790AB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350" y="4266795"/>
            <a:ext cx="8772525" cy="220027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4F17553-911E-4D50-B450-97561A5A5435}"/>
              </a:ext>
            </a:extLst>
          </p:cNvPr>
          <p:cNvSpPr txBox="1"/>
          <p:nvPr/>
        </p:nvSpPr>
        <p:spPr>
          <a:xfrm>
            <a:off x="9045873" y="5545597"/>
            <a:ext cx="4571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</a:rPr>
              <a:t>10)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0EDF0701-8255-4AE4-B004-E574DC70186E}"/>
              </a:ext>
            </a:extLst>
          </p:cNvPr>
          <p:cNvSpPr/>
          <p:nvPr/>
        </p:nvSpPr>
        <p:spPr>
          <a:xfrm>
            <a:off x="8486253" y="5797929"/>
            <a:ext cx="912602" cy="374094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68280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45"/>
          <p:cNvSpPr txBox="1"/>
          <p:nvPr/>
        </p:nvSpPr>
        <p:spPr>
          <a:xfrm>
            <a:off x="0" y="0"/>
            <a:ext cx="990600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2800" dirty="0"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4. </a:t>
            </a:r>
            <a:r>
              <a:rPr kumimoji="0" lang="ko-KR" altLang="en-US" sz="2800" dirty="0"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자동화 프로그램 활용 절차</a:t>
            </a:r>
            <a:r>
              <a:rPr kumimoji="0" lang="en-US" altLang="ko-KR" sz="2800" dirty="0"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(Sourcing)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0" y="509727"/>
            <a:ext cx="9906000" cy="830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1F5996-084F-4540-B770-B96EC8AD1764}"/>
              </a:ext>
            </a:extLst>
          </p:cNvPr>
          <p:cNvSpPr txBox="1"/>
          <p:nvPr/>
        </p:nvSpPr>
        <p:spPr>
          <a:xfrm>
            <a:off x="487960" y="811462"/>
            <a:ext cx="2315057" cy="373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11) Y </a:t>
            </a:r>
            <a:r>
              <a:rPr lang="ko-KR" altLang="en-US" dirty="0"/>
              <a:t>변수 선정 결과 화면</a:t>
            </a:r>
            <a:endParaRPr lang="en-US" altLang="ko-KR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1573904-08BA-484D-A66A-9DD753AD67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392" y="1404015"/>
            <a:ext cx="8658225" cy="368617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563BE37-7B54-4987-95E7-DF651443CD17}"/>
              </a:ext>
            </a:extLst>
          </p:cNvPr>
          <p:cNvSpPr txBox="1"/>
          <p:nvPr/>
        </p:nvSpPr>
        <p:spPr>
          <a:xfrm>
            <a:off x="1621616" y="2584283"/>
            <a:ext cx="4571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</a:rPr>
              <a:t>11)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932A0BC7-E2A1-44DD-8BF6-6206A37CB748}"/>
              </a:ext>
            </a:extLst>
          </p:cNvPr>
          <p:cNvSpPr/>
          <p:nvPr/>
        </p:nvSpPr>
        <p:spPr>
          <a:xfrm>
            <a:off x="1061996" y="2836615"/>
            <a:ext cx="912602" cy="374094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B3C5BEC-B4E2-4E3E-849E-00A75CEA9420}"/>
              </a:ext>
            </a:extLst>
          </p:cNvPr>
          <p:cNvSpPr txBox="1"/>
          <p:nvPr/>
        </p:nvSpPr>
        <p:spPr>
          <a:xfrm>
            <a:off x="9332496" y="4242337"/>
            <a:ext cx="4571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</a:rPr>
              <a:t>11)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C89A735C-F187-4F2C-A08F-D5D10700166A}"/>
              </a:ext>
            </a:extLst>
          </p:cNvPr>
          <p:cNvSpPr/>
          <p:nvPr/>
        </p:nvSpPr>
        <p:spPr>
          <a:xfrm>
            <a:off x="8904608" y="4494669"/>
            <a:ext cx="616897" cy="374094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D1E773E-CC8A-4C76-958F-8AD381C77B3C}"/>
              </a:ext>
            </a:extLst>
          </p:cNvPr>
          <p:cNvSpPr txBox="1"/>
          <p:nvPr/>
        </p:nvSpPr>
        <p:spPr>
          <a:xfrm>
            <a:off x="1061996" y="5666035"/>
            <a:ext cx="41472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* </a:t>
            </a:r>
            <a:r>
              <a:rPr lang="ko-KR" altLang="en-US" dirty="0"/>
              <a:t>필요시 </a:t>
            </a:r>
            <a:r>
              <a:rPr lang="en-US" altLang="ko-KR" dirty="0"/>
              <a:t>Color</a:t>
            </a:r>
            <a:r>
              <a:rPr lang="ko-KR" altLang="en-US" dirty="0"/>
              <a:t>변수</a:t>
            </a:r>
            <a:r>
              <a:rPr lang="en-US" altLang="ko-KR" dirty="0"/>
              <a:t>, Size </a:t>
            </a:r>
            <a:r>
              <a:rPr lang="ko-KR" altLang="en-US" dirty="0"/>
              <a:t>변수</a:t>
            </a:r>
            <a:r>
              <a:rPr lang="en-US" altLang="ko-KR" dirty="0"/>
              <a:t>, Shape</a:t>
            </a:r>
            <a:r>
              <a:rPr lang="ko-KR" altLang="en-US" dirty="0"/>
              <a:t> 변수 선정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E28D05A-907A-466A-AA34-2B55EB6DA966}"/>
              </a:ext>
            </a:extLst>
          </p:cNvPr>
          <p:cNvSpPr txBox="1"/>
          <p:nvPr/>
        </p:nvSpPr>
        <p:spPr>
          <a:xfrm>
            <a:off x="623582" y="5191959"/>
            <a:ext cx="3421129" cy="373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12) OK </a:t>
            </a:r>
            <a:r>
              <a:rPr lang="ko-KR" altLang="en-US" dirty="0"/>
              <a:t>버튼 클릭하여 리포트 발행 개시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29180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45"/>
          <p:cNvSpPr txBox="1"/>
          <p:nvPr/>
        </p:nvSpPr>
        <p:spPr>
          <a:xfrm>
            <a:off x="0" y="0"/>
            <a:ext cx="990600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2800" dirty="0"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4. </a:t>
            </a:r>
            <a:r>
              <a:rPr kumimoji="0" lang="ko-KR" altLang="en-US" sz="2800" dirty="0"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자동화 프로그램 활용 절차</a:t>
            </a:r>
            <a:r>
              <a:rPr kumimoji="0" lang="en-US" altLang="ko-KR" sz="2800" dirty="0"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(Sourcing)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0" y="509727"/>
            <a:ext cx="9906000" cy="830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1F5996-084F-4540-B770-B96EC8AD1764}"/>
              </a:ext>
            </a:extLst>
          </p:cNvPr>
          <p:cNvSpPr txBox="1"/>
          <p:nvPr/>
        </p:nvSpPr>
        <p:spPr>
          <a:xfrm>
            <a:off x="487960" y="811462"/>
            <a:ext cx="2315057" cy="373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11) Y </a:t>
            </a:r>
            <a:r>
              <a:rPr lang="ko-KR" altLang="en-US" dirty="0"/>
              <a:t>변수 선정 결과 화면</a:t>
            </a:r>
            <a:endParaRPr lang="en-US" altLang="ko-KR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1573904-08BA-484D-A66A-9DD753AD67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392" y="1404015"/>
            <a:ext cx="8658225" cy="368617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563BE37-7B54-4987-95E7-DF651443CD17}"/>
              </a:ext>
            </a:extLst>
          </p:cNvPr>
          <p:cNvSpPr txBox="1"/>
          <p:nvPr/>
        </p:nvSpPr>
        <p:spPr>
          <a:xfrm>
            <a:off x="1621616" y="2584283"/>
            <a:ext cx="4571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</a:rPr>
              <a:t>11)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932A0BC7-E2A1-44DD-8BF6-6206A37CB748}"/>
              </a:ext>
            </a:extLst>
          </p:cNvPr>
          <p:cNvSpPr/>
          <p:nvPr/>
        </p:nvSpPr>
        <p:spPr>
          <a:xfrm>
            <a:off x="1061996" y="2836615"/>
            <a:ext cx="912602" cy="374094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B3C5BEC-B4E2-4E3E-849E-00A75CEA9420}"/>
              </a:ext>
            </a:extLst>
          </p:cNvPr>
          <p:cNvSpPr txBox="1"/>
          <p:nvPr/>
        </p:nvSpPr>
        <p:spPr>
          <a:xfrm>
            <a:off x="9332496" y="4242337"/>
            <a:ext cx="4571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</a:rPr>
              <a:t>12)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C89A735C-F187-4F2C-A08F-D5D10700166A}"/>
              </a:ext>
            </a:extLst>
          </p:cNvPr>
          <p:cNvSpPr/>
          <p:nvPr/>
        </p:nvSpPr>
        <p:spPr>
          <a:xfrm>
            <a:off x="8904608" y="4494669"/>
            <a:ext cx="616897" cy="374094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D1E773E-CC8A-4C76-958F-8AD381C77B3C}"/>
              </a:ext>
            </a:extLst>
          </p:cNvPr>
          <p:cNvSpPr txBox="1"/>
          <p:nvPr/>
        </p:nvSpPr>
        <p:spPr>
          <a:xfrm>
            <a:off x="1061996" y="5666035"/>
            <a:ext cx="41472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* </a:t>
            </a:r>
            <a:r>
              <a:rPr lang="ko-KR" altLang="en-US" dirty="0"/>
              <a:t>필요시 </a:t>
            </a:r>
            <a:r>
              <a:rPr lang="en-US" altLang="ko-KR" dirty="0"/>
              <a:t>Color</a:t>
            </a:r>
            <a:r>
              <a:rPr lang="ko-KR" altLang="en-US" dirty="0"/>
              <a:t>변수</a:t>
            </a:r>
            <a:r>
              <a:rPr lang="en-US" altLang="ko-KR" dirty="0"/>
              <a:t>, Size </a:t>
            </a:r>
            <a:r>
              <a:rPr lang="ko-KR" altLang="en-US" dirty="0"/>
              <a:t>변수</a:t>
            </a:r>
            <a:r>
              <a:rPr lang="en-US" altLang="ko-KR" dirty="0"/>
              <a:t>, Shape</a:t>
            </a:r>
            <a:r>
              <a:rPr lang="ko-KR" altLang="en-US" dirty="0"/>
              <a:t> 변수 선정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E28D05A-907A-466A-AA34-2B55EB6DA966}"/>
              </a:ext>
            </a:extLst>
          </p:cNvPr>
          <p:cNvSpPr txBox="1"/>
          <p:nvPr/>
        </p:nvSpPr>
        <p:spPr>
          <a:xfrm>
            <a:off x="623582" y="5191959"/>
            <a:ext cx="3421129" cy="373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12) OK </a:t>
            </a:r>
            <a:r>
              <a:rPr lang="ko-KR" altLang="en-US" dirty="0"/>
              <a:t>버튼 클릭하여 리포트 발행 개시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540361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45"/>
          <p:cNvSpPr txBox="1"/>
          <p:nvPr/>
        </p:nvSpPr>
        <p:spPr>
          <a:xfrm>
            <a:off x="0" y="0"/>
            <a:ext cx="990600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2800" dirty="0"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4. </a:t>
            </a:r>
            <a:r>
              <a:rPr kumimoji="0" lang="ko-KR" altLang="en-US" sz="2800" dirty="0"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자동화 프로그램 활용 절차</a:t>
            </a:r>
            <a:r>
              <a:rPr kumimoji="0" lang="en-US" altLang="ko-KR" sz="2800" dirty="0"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(Sourcing)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0" y="509727"/>
            <a:ext cx="9906000" cy="830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1F5996-084F-4540-B770-B96EC8AD1764}"/>
              </a:ext>
            </a:extLst>
          </p:cNvPr>
          <p:cNvSpPr txBox="1"/>
          <p:nvPr/>
        </p:nvSpPr>
        <p:spPr>
          <a:xfrm>
            <a:off x="487960" y="811462"/>
            <a:ext cx="2744662" cy="373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13) </a:t>
            </a:r>
            <a:r>
              <a:rPr lang="ko-KR" altLang="en-US" dirty="0"/>
              <a:t>리포트 발행 완료 표시 화면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C3DCF28-068E-48AE-93C5-C3EEF6DD4A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8412" y="1404015"/>
            <a:ext cx="4857750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5532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45"/>
          <p:cNvSpPr txBox="1"/>
          <p:nvPr/>
        </p:nvSpPr>
        <p:spPr>
          <a:xfrm>
            <a:off x="0" y="0"/>
            <a:ext cx="990600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2800" dirty="0"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4. </a:t>
            </a:r>
            <a:r>
              <a:rPr kumimoji="0" lang="ko-KR" altLang="en-US" sz="2800" dirty="0"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자동화 프로그램 활용 절차</a:t>
            </a:r>
            <a:r>
              <a:rPr kumimoji="0" lang="en-US" altLang="ko-KR" sz="2800" dirty="0"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(Sourcing)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0" y="509727"/>
            <a:ext cx="9906000" cy="830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1F5996-084F-4540-B770-B96EC8AD1764}"/>
              </a:ext>
            </a:extLst>
          </p:cNvPr>
          <p:cNvSpPr txBox="1"/>
          <p:nvPr/>
        </p:nvSpPr>
        <p:spPr>
          <a:xfrm>
            <a:off x="370514" y="592794"/>
            <a:ext cx="4160113" cy="373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14) </a:t>
            </a:r>
            <a:r>
              <a:rPr lang="ko-KR" altLang="en-US" dirty="0"/>
              <a:t>저장 폴더에 </a:t>
            </a:r>
            <a:r>
              <a:rPr lang="en-US" altLang="ko-KR" dirty="0"/>
              <a:t>html </a:t>
            </a:r>
            <a:r>
              <a:rPr lang="ko-KR" altLang="en-US" dirty="0"/>
              <a:t>파일 실행하며 리포트 확인</a:t>
            </a:r>
            <a:endParaRPr lang="en-US" altLang="ko-KR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388896E-DF6B-4111-9161-A20F8832DD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450" y="982925"/>
            <a:ext cx="9335549" cy="5210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8299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20782235-45EE-466A-9283-30385E9FFF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10597"/>
            <a:ext cx="9906000" cy="3169459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-84212" y="10851"/>
            <a:ext cx="990600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2800" dirty="0">
                <a:latin typeface="HY헤드라인M" pitchFamily="18" charset="-127"/>
                <a:ea typeface="HY헤드라인M" pitchFamily="18" charset="-127"/>
              </a:rPr>
              <a:t>4. </a:t>
            </a:r>
            <a:r>
              <a:rPr kumimoji="0" lang="ko-KR" altLang="en-US" sz="2800" dirty="0">
                <a:latin typeface="HY헤드라인M" pitchFamily="18" charset="-127"/>
                <a:ea typeface="HY헤드라인M" pitchFamily="18" charset="-127"/>
              </a:rPr>
              <a:t>자동화 프로그램 활용 절차</a:t>
            </a:r>
            <a:r>
              <a:rPr kumimoji="0" lang="en-US" altLang="ko-KR" sz="2800" dirty="0">
                <a:latin typeface="HY헤드라인M" pitchFamily="18" charset="-127"/>
                <a:ea typeface="HY헤드라인M" pitchFamily="18" charset="-127"/>
              </a:rPr>
              <a:t>(</a:t>
            </a:r>
            <a:r>
              <a:rPr kumimoji="0" lang="ko-KR" altLang="en-US" sz="2800" dirty="0">
                <a:latin typeface="HY헤드라인M" pitchFamily="18" charset="-127"/>
                <a:ea typeface="HY헤드라인M" pitchFamily="18" charset="-127"/>
              </a:rPr>
              <a:t>변수 </a:t>
            </a:r>
            <a:r>
              <a:rPr kumimoji="0" lang="ko-KR" altLang="en-US" sz="2800" dirty="0" err="1">
                <a:latin typeface="HY헤드라인M" pitchFamily="18" charset="-127"/>
                <a:ea typeface="HY헤드라인M" pitchFamily="18" charset="-127"/>
              </a:rPr>
              <a:t>전처리</a:t>
            </a:r>
            <a:r>
              <a:rPr kumimoji="0" lang="en-US" altLang="ko-KR" sz="2800" dirty="0">
                <a:latin typeface="HY헤드라인M" pitchFamily="18" charset="-127"/>
                <a:ea typeface="HY헤드라인M" pitchFamily="18" charset="-127"/>
              </a:rPr>
              <a:t>)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0" y="509727"/>
            <a:ext cx="9906000" cy="830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063CA82-813B-4705-84CB-2232B396E096}"/>
              </a:ext>
            </a:extLst>
          </p:cNvPr>
          <p:cNvSpPr txBox="1"/>
          <p:nvPr/>
        </p:nvSpPr>
        <p:spPr>
          <a:xfrm>
            <a:off x="335560" y="728636"/>
            <a:ext cx="2388795" cy="373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1) “</a:t>
            </a:r>
            <a:r>
              <a:rPr lang="ko-KR" altLang="en-US" dirty="0"/>
              <a:t>변수 </a:t>
            </a:r>
            <a:r>
              <a:rPr lang="ko-KR" altLang="en-US" dirty="0" err="1"/>
              <a:t>전처리</a:t>
            </a:r>
            <a:r>
              <a:rPr lang="en-US" altLang="ko-KR" dirty="0"/>
              <a:t>” </a:t>
            </a:r>
            <a:r>
              <a:rPr lang="ko-KR" altLang="en-US" dirty="0"/>
              <a:t>버튼 클릭</a:t>
            </a:r>
            <a:endParaRPr lang="en-US" altLang="ko-KR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3714A5C-DE7E-4C7C-BCD0-3DA1D6386E39}"/>
              </a:ext>
            </a:extLst>
          </p:cNvPr>
          <p:cNvSpPr/>
          <p:nvPr/>
        </p:nvSpPr>
        <p:spPr>
          <a:xfrm>
            <a:off x="9103219" y="2552995"/>
            <a:ext cx="810848" cy="219655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8BE36C-6BC5-4C3C-8835-67EC30FFE0AA}"/>
              </a:ext>
            </a:extLst>
          </p:cNvPr>
          <p:cNvSpPr txBox="1"/>
          <p:nvPr/>
        </p:nvSpPr>
        <p:spPr>
          <a:xfrm>
            <a:off x="8926728" y="2245218"/>
            <a:ext cx="3529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</a:rPr>
              <a:t>1)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FA8EE1-C434-42FC-AFFF-BA60CDC89093}"/>
              </a:ext>
            </a:extLst>
          </p:cNvPr>
          <p:cNvSpPr txBox="1"/>
          <p:nvPr/>
        </p:nvSpPr>
        <p:spPr>
          <a:xfrm>
            <a:off x="813732" y="1100870"/>
            <a:ext cx="54480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 “</a:t>
            </a:r>
            <a:r>
              <a:rPr lang="ko-KR" altLang="en-US" dirty="0"/>
              <a:t>변수 </a:t>
            </a:r>
            <a:r>
              <a:rPr lang="ko-KR" altLang="en-US" dirty="0" err="1"/>
              <a:t>전처리</a:t>
            </a:r>
            <a:r>
              <a:rPr lang="ko-KR" altLang="en-US" dirty="0"/>
              <a:t>＂ 버튼은 ＂범용</a:t>
            </a:r>
            <a:r>
              <a:rPr lang="en-US" altLang="ko-KR" dirty="0"/>
              <a:t>” Sourcing</a:t>
            </a:r>
            <a:r>
              <a:rPr lang="ko-KR" altLang="en-US" dirty="0"/>
              <a:t>을 한 경우에만 나타남</a:t>
            </a:r>
          </a:p>
        </p:txBody>
      </p:sp>
    </p:spTree>
    <p:extLst>
      <p:ext uri="{BB962C8B-B14F-4D97-AF65-F5344CB8AC3E}">
        <p14:creationId xmlns:p14="http://schemas.microsoft.com/office/powerpoint/2010/main" val="2644595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45"/>
          <p:cNvSpPr txBox="1"/>
          <p:nvPr/>
        </p:nvSpPr>
        <p:spPr>
          <a:xfrm>
            <a:off x="0" y="0"/>
            <a:ext cx="990600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2800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1. </a:t>
            </a:r>
            <a:r>
              <a:rPr kumimoji="0" lang="ko-KR" altLang="en-US" sz="2800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언어 및 실행 환경 설치</a:t>
            </a:r>
            <a:endParaRPr kumimoji="0" lang="en-US" altLang="ko-KR" sz="2800" dirty="0">
              <a:solidFill>
                <a:prstClr val="black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509727"/>
            <a:ext cx="9906000" cy="830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002A6E-DBD9-4BB1-ACE3-DA306606BF87}"/>
              </a:ext>
            </a:extLst>
          </p:cNvPr>
          <p:cNvSpPr txBox="1"/>
          <p:nvPr/>
        </p:nvSpPr>
        <p:spPr>
          <a:xfrm>
            <a:off x="604790" y="893087"/>
            <a:ext cx="19094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rgbClr val="000000"/>
                </a:solidFill>
              </a:rPr>
              <a:t>▣ </a:t>
            </a:r>
            <a:r>
              <a:rPr lang="ko-KR" altLang="en-US" sz="1600" b="1" dirty="0" err="1">
                <a:solidFill>
                  <a:srgbClr val="000000"/>
                </a:solidFill>
              </a:rPr>
              <a:t>프래그램</a:t>
            </a:r>
            <a:r>
              <a:rPr lang="ko-KR" altLang="en-US" sz="1600" b="1" dirty="0">
                <a:solidFill>
                  <a:srgbClr val="000000"/>
                </a:solidFill>
              </a:rPr>
              <a:t> 언어 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BE437C-4148-49FD-BC2B-23AA489CC8D4}"/>
              </a:ext>
            </a:extLst>
          </p:cNvPr>
          <p:cNvSpPr txBox="1"/>
          <p:nvPr/>
        </p:nvSpPr>
        <p:spPr>
          <a:xfrm>
            <a:off x="3260999" y="837071"/>
            <a:ext cx="5772927" cy="1020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● </a:t>
            </a:r>
            <a:r>
              <a:rPr lang="en-US" altLang="ko-KR" dirty="0"/>
              <a:t>R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● 오픈소스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● 다운로드 사이트 </a:t>
            </a:r>
            <a:r>
              <a:rPr lang="en-US" altLang="ko-KR" dirty="0"/>
              <a:t>: </a:t>
            </a:r>
            <a:r>
              <a:rPr lang="en-US" altLang="ko-KR" dirty="0">
                <a:hlinkClick r:id="rId2"/>
              </a:rPr>
              <a:t>https://cran.r-project.org/bin/windows/base/</a:t>
            </a:r>
            <a:endParaRPr lang="en-US" altLang="ko-KR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22B9DB6-677D-46BA-A1DA-8935BD343737}"/>
              </a:ext>
            </a:extLst>
          </p:cNvPr>
          <p:cNvSpPr txBox="1"/>
          <p:nvPr/>
        </p:nvSpPr>
        <p:spPr>
          <a:xfrm>
            <a:off x="604790" y="2874287"/>
            <a:ext cx="25971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rgbClr val="000000"/>
                </a:solidFill>
              </a:rPr>
              <a:t>▣ 통합 개발 및 실행 환경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C66D308-5130-4FCE-9933-8D5D6153D638}"/>
              </a:ext>
            </a:extLst>
          </p:cNvPr>
          <p:cNvSpPr txBox="1"/>
          <p:nvPr/>
        </p:nvSpPr>
        <p:spPr>
          <a:xfrm>
            <a:off x="3260999" y="2818271"/>
            <a:ext cx="6562117" cy="1020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● </a:t>
            </a:r>
            <a:r>
              <a:rPr lang="en-US" altLang="ko-KR" dirty="0"/>
              <a:t>RStudio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● 오픈소스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● 다운로드 사이트 </a:t>
            </a:r>
            <a:r>
              <a:rPr lang="en-US" altLang="ko-KR" dirty="0"/>
              <a:t>: </a:t>
            </a:r>
            <a:r>
              <a:rPr lang="en-US" altLang="ko-KR" dirty="0">
                <a:hlinkClick r:id="rId3"/>
              </a:rPr>
              <a:t>https://www.rstudio.com/products/rstudio/download/</a:t>
            </a:r>
            <a:endParaRPr lang="en-US" altLang="ko-KR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7D0FAED-3D39-4D6B-8EFB-2503F6C1930A}"/>
              </a:ext>
            </a:extLst>
          </p:cNvPr>
          <p:cNvSpPr txBox="1"/>
          <p:nvPr/>
        </p:nvSpPr>
        <p:spPr>
          <a:xfrm>
            <a:off x="604790" y="4602419"/>
            <a:ext cx="7356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rgbClr val="000000"/>
                </a:solidFill>
              </a:rPr>
              <a:t>▣ 배포 </a:t>
            </a:r>
            <a:r>
              <a:rPr lang="en-US" altLang="ko-KR" sz="1600" b="1" dirty="0">
                <a:solidFill>
                  <a:srgbClr val="000000"/>
                </a:solidFill>
              </a:rPr>
              <a:t>USB</a:t>
            </a:r>
            <a:r>
              <a:rPr lang="ko-KR" altLang="en-US" sz="1600" b="1" dirty="0">
                <a:solidFill>
                  <a:srgbClr val="000000"/>
                </a:solidFill>
              </a:rPr>
              <a:t>의 </a:t>
            </a:r>
            <a:r>
              <a:rPr lang="en-US" altLang="ko-KR" sz="1600" dirty="0">
                <a:solidFill>
                  <a:srgbClr val="000000"/>
                </a:solidFill>
              </a:rPr>
              <a:t>“download” </a:t>
            </a:r>
            <a:r>
              <a:rPr lang="ko-KR" altLang="en-US" sz="1600" dirty="0">
                <a:solidFill>
                  <a:srgbClr val="000000"/>
                </a:solidFill>
              </a:rPr>
              <a:t>폴더에 윈도우용 상기 </a:t>
            </a:r>
            <a:r>
              <a:rPr lang="en-US" altLang="ko-KR" sz="1600" dirty="0">
                <a:solidFill>
                  <a:srgbClr val="000000"/>
                </a:solidFill>
              </a:rPr>
              <a:t>2</a:t>
            </a:r>
            <a:r>
              <a:rPr lang="ko-KR" altLang="en-US" sz="1600" dirty="0">
                <a:solidFill>
                  <a:srgbClr val="000000"/>
                </a:solidFill>
              </a:rPr>
              <a:t>개의 설치 파일 들어 있음</a:t>
            </a:r>
            <a:endParaRPr lang="ko-KR" altLang="en-US" sz="16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06108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45"/>
          <p:cNvSpPr txBox="1"/>
          <p:nvPr/>
        </p:nvSpPr>
        <p:spPr>
          <a:xfrm>
            <a:off x="-84212" y="10851"/>
            <a:ext cx="990600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2800" dirty="0"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4. </a:t>
            </a:r>
            <a:r>
              <a:rPr kumimoji="0" lang="ko-KR" altLang="en-US" sz="2800" dirty="0"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자동화 프로그램 활용 절차</a:t>
            </a:r>
            <a:r>
              <a:rPr kumimoji="0" lang="en-US" altLang="ko-KR" sz="2800" dirty="0"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kumimoji="0" lang="ko-KR" altLang="en-US" sz="2800" dirty="0"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변수 </a:t>
            </a:r>
            <a:r>
              <a:rPr kumimoji="0" lang="ko-KR" altLang="en-US" sz="2800" dirty="0" err="1"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전처리</a:t>
            </a:r>
            <a:r>
              <a:rPr kumimoji="0" lang="en-US" altLang="ko-KR" sz="2800" dirty="0"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0" y="509727"/>
            <a:ext cx="9906000" cy="830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063CA82-813B-4705-84CB-2232B396E096}"/>
              </a:ext>
            </a:extLst>
          </p:cNvPr>
          <p:cNvSpPr txBox="1"/>
          <p:nvPr/>
        </p:nvSpPr>
        <p:spPr>
          <a:xfrm>
            <a:off x="335560" y="728636"/>
            <a:ext cx="3950120" cy="373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2) “</a:t>
            </a:r>
            <a:r>
              <a:rPr lang="ko-KR" altLang="en-US" dirty="0"/>
              <a:t>변수 </a:t>
            </a:r>
            <a:r>
              <a:rPr lang="ko-KR" altLang="en-US" dirty="0" err="1"/>
              <a:t>전처리</a:t>
            </a:r>
            <a:r>
              <a:rPr lang="en-US" altLang="ko-KR" dirty="0"/>
              <a:t>” </a:t>
            </a:r>
            <a:r>
              <a:rPr lang="ko-KR" altLang="en-US" dirty="0"/>
              <a:t>대화창에서 </a:t>
            </a:r>
            <a:r>
              <a:rPr lang="ko-KR" altLang="en-US" dirty="0" err="1"/>
              <a:t>전처리</a:t>
            </a:r>
            <a:r>
              <a:rPr lang="ko-KR" altLang="en-US" dirty="0"/>
              <a:t> 항목 클릭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D688E4D-2957-4F07-A3C0-55B2292263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125" y="1590675"/>
            <a:ext cx="8667750" cy="3676650"/>
          </a:xfrm>
          <a:prstGeom prst="rect">
            <a:avLst/>
          </a:prstGeom>
        </p:spPr>
      </p:pic>
      <p:sp>
        <p:nvSpPr>
          <p:cNvPr id="10" name="타원 9">
            <a:extLst>
              <a:ext uri="{FF2B5EF4-FFF2-40B4-BE49-F238E27FC236}">
                <a16:creationId xmlns:a16="http://schemas.microsoft.com/office/drawing/2014/main" id="{119BA9C0-08E2-4B13-80FA-DFC07D59058D}"/>
              </a:ext>
            </a:extLst>
          </p:cNvPr>
          <p:cNvSpPr/>
          <p:nvPr/>
        </p:nvSpPr>
        <p:spPr>
          <a:xfrm>
            <a:off x="820317" y="2338990"/>
            <a:ext cx="812568" cy="376966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9FD2F0F-6F1D-40B4-910A-EB9A6B5194CA}"/>
              </a:ext>
            </a:extLst>
          </p:cNvPr>
          <p:cNvSpPr txBox="1"/>
          <p:nvPr/>
        </p:nvSpPr>
        <p:spPr>
          <a:xfrm>
            <a:off x="697128" y="2100402"/>
            <a:ext cx="3529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</a:rPr>
              <a:t>2)</a:t>
            </a:r>
            <a:endParaRPr lang="ko-KR" alt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66551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D84D8153-BAD7-45B9-962E-73C0DFD0C1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122" y="1168734"/>
            <a:ext cx="8667750" cy="5476875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-84212" y="10851"/>
            <a:ext cx="990600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2800" dirty="0"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4. </a:t>
            </a:r>
            <a:r>
              <a:rPr kumimoji="0" lang="ko-KR" altLang="en-US" sz="2800" dirty="0"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자동화 프로그램 활용 절차</a:t>
            </a:r>
            <a:r>
              <a:rPr kumimoji="0" lang="en-US" altLang="ko-KR" sz="2800" dirty="0"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kumimoji="0" lang="ko-KR" altLang="en-US" sz="2800" dirty="0"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변수 </a:t>
            </a:r>
            <a:r>
              <a:rPr kumimoji="0" lang="ko-KR" altLang="en-US" sz="2800" dirty="0" err="1"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전처리</a:t>
            </a:r>
            <a:r>
              <a:rPr kumimoji="0" lang="en-US" altLang="ko-KR" sz="2800" dirty="0"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0" y="509727"/>
            <a:ext cx="9906000" cy="830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063CA82-813B-4705-84CB-2232B396E096}"/>
              </a:ext>
            </a:extLst>
          </p:cNvPr>
          <p:cNvSpPr txBox="1"/>
          <p:nvPr/>
        </p:nvSpPr>
        <p:spPr>
          <a:xfrm>
            <a:off x="335560" y="728636"/>
            <a:ext cx="7268336" cy="373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3) “</a:t>
            </a:r>
            <a:r>
              <a:rPr lang="ko-KR" altLang="en-US" dirty="0"/>
              <a:t>삭제할 변수 선정</a:t>
            </a:r>
            <a:r>
              <a:rPr lang="en-US" altLang="ko-KR" dirty="0"/>
              <a:t>” </a:t>
            </a:r>
            <a:r>
              <a:rPr lang="ko-KR" altLang="en-US" dirty="0"/>
              <a:t>대화창에서 삭제할 변수 클릭     </a:t>
            </a:r>
            <a:r>
              <a:rPr lang="en-US" altLang="ko-KR" dirty="0"/>
              <a:t>4) </a:t>
            </a:r>
            <a:r>
              <a:rPr lang="ko-KR" altLang="en-US" dirty="0"/>
              <a:t>선정 완료 후 </a:t>
            </a:r>
            <a:r>
              <a:rPr lang="en-US" altLang="ko-KR" dirty="0"/>
              <a:t>“OK” </a:t>
            </a:r>
            <a:r>
              <a:rPr lang="ko-KR" altLang="en-US" dirty="0"/>
              <a:t>버튼 클릭</a:t>
            </a:r>
            <a:endParaRPr lang="en-US" altLang="ko-KR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119BA9C0-08E2-4B13-80FA-DFC07D59058D}"/>
              </a:ext>
            </a:extLst>
          </p:cNvPr>
          <p:cNvSpPr/>
          <p:nvPr/>
        </p:nvSpPr>
        <p:spPr>
          <a:xfrm>
            <a:off x="697128" y="2172749"/>
            <a:ext cx="1089727" cy="729842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9FD2F0F-6F1D-40B4-910A-EB9A6B5194CA}"/>
              </a:ext>
            </a:extLst>
          </p:cNvPr>
          <p:cNvSpPr txBox="1"/>
          <p:nvPr/>
        </p:nvSpPr>
        <p:spPr>
          <a:xfrm>
            <a:off x="1786855" y="2172749"/>
            <a:ext cx="3529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</a:rPr>
              <a:t>3)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B796C79E-400E-41AA-B21E-E8C6328E67D7}"/>
              </a:ext>
            </a:extLst>
          </p:cNvPr>
          <p:cNvSpPr/>
          <p:nvPr/>
        </p:nvSpPr>
        <p:spPr>
          <a:xfrm>
            <a:off x="8437802" y="5919013"/>
            <a:ext cx="681031" cy="491358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C463C77-3630-46BC-B661-D73D8E9E605C}"/>
              </a:ext>
            </a:extLst>
          </p:cNvPr>
          <p:cNvSpPr txBox="1"/>
          <p:nvPr/>
        </p:nvSpPr>
        <p:spPr>
          <a:xfrm>
            <a:off x="8261311" y="5732018"/>
            <a:ext cx="3529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</a:rPr>
              <a:t>4)</a:t>
            </a:r>
            <a:endParaRPr lang="ko-KR" alt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62323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65B950F-CB91-49C3-9835-1AB57A3837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075" y="1576385"/>
            <a:ext cx="8705850" cy="3705225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-84212" y="10851"/>
            <a:ext cx="990600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2800" dirty="0"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4. </a:t>
            </a:r>
            <a:r>
              <a:rPr kumimoji="0" lang="ko-KR" altLang="en-US" sz="2800" dirty="0"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자동화 프로그램 활용 절차</a:t>
            </a:r>
            <a:r>
              <a:rPr kumimoji="0" lang="en-US" altLang="ko-KR" sz="2800" dirty="0"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kumimoji="0" lang="ko-KR" altLang="en-US" sz="2800" dirty="0"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변수 </a:t>
            </a:r>
            <a:r>
              <a:rPr kumimoji="0" lang="ko-KR" altLang="en-US" sz="2800" dirty="0" err="1"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전처리</a:t>
            </a:r>
            <a:r>
              <a:rPr kumimoji="0" lang="en-US" altLang="ko-KR" sz="2800" dirty="0"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0" y="509727"/>
            <a:ext cx="9906000" cy="830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063CA82-813B-4705-84CB-2232B396E096}"/>
              </a:ext>
            </a:extLst>
          </p:cNvPr>
          <p:cNvSpPr txBox="1"/>
          <p:nvPr/>
        </p:nvSpPr>
        <p:spPr>
          <a:xfrm>
            <a:off x="335560" y="728636"/>
            <a:ext cx="3950120" cy="373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5) “</a:t>
            </a:r>
            <a:r>
              <a:rPr lang="ko-KR" altLang="en-US" dirty="0"/>
              <a:t>변수 </a:t>
            </a:r>
            <a:r>
              <a:rPr lang="ko-KR" altLang="en-US" dirty="0" err="1"/>
              <a:t>전처리</a:t>
            </a:r>
            <a:r>
              <a:rPr lang="en-US" altLang="ko-KR" dirty="0"/>
              <a:t>” </a:t>
            </a:r>
            <a:r>
              <a:rPr lang="ko-KR" altLang="en-US" dirty="0"/>
              <a:t>대화창에서 </a:t>
            </a:r>
            <a:r>
              <a:rPr lang="ko-KR" altLang="en-US" dirty="0" err="1"/>
              <a:t>전처리</a:t>
            </a:r>
            <a:r>
              <a:rPr lang="ko-KR" altLang="en-US" dirty="0"/>
              <a:t> 결과 확인</a:t>
            </a:r>
            <a:endParaRPr lang="en-US" altLang="ko-KR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119BA9C0-08E2-4B13-80FA-DFC07D59058D}"/>
              </a:ext>
            </a:extLst>
          </p:cNvPr>
          <p:cNvSpPr/>
          <p:nvPr/>
        </p:nvSpPr>
        <p:spPr>
          <a:xfrm>
            <a:off x="697128" y="2954391"/>
            <a:ext cx="4378211" cy="474607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9FD2F0F-6F1D-40B4-910A-EB9A6B5194CA}"/>
              </a:ext>
            </a:extLst>
          </p:cNvPr>
          <p:cNvSpPr txBox="1"/>
          <p:nvPr/>
        </p:nvSpPr>
        <p:spPr>
          <a:xfrm>
            <a:off x="697128" y="2800502"/>
            <a:ext cx="3529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</a:rPr>
              <a:t>5)</a:t>
            </a:r>
            <a:endParaRPr lang="ko-KR" alt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12062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45"/>
          <p:cNvSpPr txBox="1"/>
          <p:nvPr/>
        </p:nvSpPr>
        <p:spPr>
          <a:xfrm>
            <a:off x="0" y="0"/>
            <a:ext cx="990600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2800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5. </a:t>
            </a:r>
            <a:r>
              <a:rPr kumimoji="0" lang="ko-KR" altLang="en-US" sz="2800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자동화 프로그램 활용 절차</a:t>
            </a:r>
            <a:r>
              <a:rPr kumimoji="0" lang="en-US" altLang="ko-KR" sz="2800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(Sampling)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0" y="509727"/>
            <a:ext cx="9906000" cy="830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063CA82-813B-4705-84CB-2232B396E096}"/>
              </a:ext>
            </a:extLst>
          </p:cNvPr>
          <p:cNvSpPr txBox="1"/>
          <p:nvPr/>
        </p:nvSpPr>
        <p:spPr>
          <a:xfrm>
            <a:off x="335560" y="728636"/>
            <a:ext cx="1875835" cy="373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1) Sampling </a:t>
            </a:r>
            <a:r>
              <a:rPr lang="ko-KR" altLang="en-US" dirty="0"/>
              <a:t>탭 선택</a:t>
            </a:r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C408400-7BEF-489B-8095-5748FE84E7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7233" y="779721"/>
            <a:ext cx="4095750" cy="1638300"/>
          </a:xfrm>
          <a:prstGeom prst="rect">
            <a:avLst/>
          </a:prstGeom>
        </p:spPr>
      </p:pic>
      <p:sp>
        <p:nvSpPr>
          <p:cNvPr id="9" name="타원 8">
            <a:extLst>
              <a:ext uri="{FF2B5EF4-FFF2-40B4-BE49-F238E27FC236}">
                <a16:creationId xmlns:a16="http://schemas.microsoft.com/office/drawing/2014/main" id="{B041C5C4-774E-47DC-99C1-7D5627676C64}"/>
              </a:ext>
            </a:extLst>
          </p:cNvPr>
          <p:cNvSpPr/>
          <p:nvPr/>
        </p:nvSpPr>
        <p:spPr>
          <a:xfrm>
            <a:off x="5514451" y="1373290"/>
            <a:ext cx="810848" cy="307777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58CEFB-A31D-4906-8C38-AA16E158FC46}"/>
              </a:ext>
            </a:extLst>
          </p:cNvPr>
          <p:cNvSpPr txBox="1"/>
          <p:nvPr/>
        </p:nvSpPr>
        <p:spPr>
          <a:xfrm>
            <a:off x="6233020" y="1175340"/>
            <a:ext cx="3529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</a:rPr>
              <a:t>1)</a:t>
            </a:r>
            <a:endParaRPr lang="ko-KR" alt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60686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45"/>
          <p:cNvSpPr txBox="1"/>
          <p:nvPr/>
        </p:nvSpPr>
        <p:spPr>
          <a:xfrm>
            <a:off x="0" y="0"/>
            <a:ext cx="990600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2800" dirty="0"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5. </a:t>
            </a:r>
            <a:r>
              <a:rPr kumimoji="0" lang="ko-KR" altLang="en-US" sz="2800" dirty="0"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자동화 프로그램 활용 절차</a:t>
            </a:r>
            <a:r>
              <a:rPr kumimoji="0" lang="en-US" altLang="ko-KR" sz="2800" dirty="0"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(Sampling)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0" y="509727"/>
            <a:ext cx="9906000" cy="830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063CA82-813B-4705-84CB-2232B396E096}"/>
              </a:ext>
            </a:extLst>
          </p:cNvPr>
          <p:cNvSpPr txBox="1"/>
          <p:nvPr/>
        </p:nvSpPr>
        <p:spPr>
          <a:xfrm>
            <a:off x="335560" y="728636"/>
            <a:ext cx="4660250" cy="373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2) Sampling </a:t>
            </a:r>
            <a:r>
              <a:rPr lang="ko-KR" altLang="en-US" dirty="0"/>
              <a:t>조건을 지정하기 위한 입력</a:t>
            </a:r>
            <a:r>
              <a:rPr lang="en-US" altLang="ko-KR" dirty="0"/>
              <a:t> GUI </a:t>
            </a:r>
            <a:r>
              <a:rPr lang="ko-KR" altLang="en-US" dirty="0"/>
              <a:t>화면 생성</a:t>
            </a:r>
            <a:endParaRPr lang="en-US" altLang="ko-KR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0EE3B1B-B2B8-4CAA-BDCD-B867853994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1967" y="1457063"/>
            <a:ext cx="6248794" cy="467230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8804469-77DE-430E-9C9C-6C033B8C3C88}"/>
              </a:ext>
            </a:extLst>
          </p:cNvPr>
          <p:cNvSpPr txBox="1"/>
          <p:nvPr/>
        </p:nvSpPr>
        <p:spPr>
          <a:xfrm>
            <a:off x="813732" y="1102521"/>
            <a:ext cx="45902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* EXCEL</a:t>
            </a:r>
            <a:r>
              <a:rPr lang="ko-KR" altLang="en-US" dirty="0"/>
              <a:t>에 포함된 변수에 맞춰 자동으로 </a:t>
            </a:r>
            <a:r>
              <a:rPr lang="en-US" altLang="ko-KR" dirty="0"/>
              <a:t>GUI</a:t>
            </a:r>
            <a:r>
              <a:rPr lang="ko-KR" altLang="en-US" dirty="0"/>
              <a:t>가 생성됨</a:t>
            </a:r>
          </a:p>
        </p:txBody>
      </p:sp>
    </p:spTree>
    <p:extLst>
      <p:ext uri="{BB962C8B-B14F-4D97-AF65-F5344CB8AC3E}">
        <p14:creationId xmlns:p14="http://schemas.microsoft.com/office/powerpoint/2010/main" val="41436760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45"/>
          <p:cNvSpPr txBox="1"/>
          <p:nvPr/>
        </p:nvSpPr>
        <p:spPr>
          <a:xfrm>
            <a:off x="0" y="0"/>
            <a:ext cx="990600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2800" dirty="0"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5. </a:t>
            </a:r>
            <a:r>
              <a:rPr kumimoji="0" lang="ko-KR" altLang="en-US" sz="2800" dirty="0"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자동화 프로그램 활용 절차</a:t>
            </a:r>
            <a:r>
              <a:rPr kumimoji="0" lang="en-US" altLang="ko-KR" sz="2800" dirty="0"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(Sampling)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0" y="509727"/>
            <a:ext cx="9906000" cy="830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063CA82-813B-4705-84CB-2232B396E096}"/>
              </a:ext>
            </a:extLst>
          </p:cNvPr>
          <p:cNvSpPr txBox="1"/>
          <p:nvPr/>
        </p:nvSpPr>
        <p:spPr>
          <a:xfrm>
            <a:off x="335560" y="728636"/>
            <a:ext cx="2055371" cy="373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3) Sampling </a:t>
            </a:r>
            <a:r>
              <a:rPr lang="ko-KR" altLang="en-US" dirty="0"/>
              <a:t>조건 입력</a:t>
            </a:r>
            <a:endParaRPr lang="en-US" altLang="ko-K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804469-77DE-430E-9C9C-6C033B8C3C88}"/>
              </a:ext>
            </a:extLst>
          </p:cNvPr>
          <p:cNvSpPr txBox="1"/>
          <p:nvPr/>
        </p:nvSpPr>
        <p:spPr>
          <a:xfrm>
            <a:off x="813732" y="1102521"/>
            <a:ext cx="45352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* </a:t>
            </a:r>
            <a:r>
              <a:rPr lang="ko-KR" altLang="en-US" dirty="0" err="1"/>
              <a:t>볌주형</a:t>
            </a:r>
            <a:r>
              <a:rPr lang="ko-KR" altLang="en-US" dirty="0"/>
              <a:t> 변수와 연속형 변수의 </a:t>
            </a:r>
            <a:r>
              <a:rPr lang="en-US" altLang="ko-KR" dirty="0"/>
              <a:t>sampling </a:t>
            </a:r>
            <a:r>
              <a:rPr lang="ko-KR" altLang="en-US" dirty="0"/>
              <a:t>조건을 입력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7C14A6A-BF37-4BF4-9376-A346684BCA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737" y="1492916"/>
            <a:ext cx="6204577" cy="4655471"/>
          </a:xfrm>
          <a:prstGeom prst="rect">
            <a:avLst/>
          </a:prstGeom>
        </p:spPr>
      </p:pic>
      <p:sp>
        <p:nvSpPr>
          <p:cNvPr id="9" name="타원 8">
            <a:extLst>
              <a:ext uri="{FF2B5EF4-FFF2-40B4-BE49-F238E27FC236}">
                <a16:creationId xmlns:a16="http://schemas.microsoft.com/office/drawing/2014/main" id="{209F2A76-4C01-448F-9FDA-4C2D0611DB40}"/>
              </a:ext>
            </a:extLst>
          </p:cNvPr>
          <p:cNvSpPr/>
          <p:nvPr/>
        </p:nvSpPr>
        <p:spPr>
          <a:xfrm>
            <a:off x="1328737" y="3666762"/>
            <a:ext cx="810848" cy="88846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F058502-F579-4762-9E91-782C1B7486D5}"/>
              </a:ext>
            </a:extLst>
          </p:cNvPr>
          <p:cNvSpPr txBox="1"/>
          <p:nvPr/>
        </p:nvSpPr>
        <p:spPr>
          <a:xfrm>
            <a:off x="2037949" y="3530533"/>
            <a:ext cx="3529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</a:rPr>
              <a:t>3)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E328578C-78AE-47CB-89A2-51444C203912}"/>
              </a:ext>
            </a:extLst>
          </p:cNvPr>
          <p:cNvSpPr/>
          <p:nvPr/>
        </p:nvSpPr>
        <p:spPr>
          <a:xfrm>
            <a:off x="5436197" y="3512873"/>
            <a:ext cx="2222952" cy="283540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649466-C66B-4400-BD36-007ABB14AA3D}"/>
              </a:ext>
            </a:extLst>
          </p:cNvPr>
          <p:cNvSpPr txBox="1"/>
          <p:nvPr/>
        </p:nvSpPr>
        <p:spPr>
          <a:xfrm>
            <a:off x="5687543" y="3385033"/>
            <a:ext cx="3529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</a:rPr>
              <a:t>3)</a:t>
            </a:r>
            <a:endParaRPr lang="ko-KR" alt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49533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45"/>
          <p:cNvSpPr txBox="1"/>
          <p:nvPr/>
        </p:nvSpPr>
        <p:spPr>
          <a:xfrm>
            <a:off x="0" y="0"/>
            <a:ext cx="990600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2800" dirty="0"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5. </a:t>
            </a:r>
            <a:r>
              <a:rPr kumimoji="0" lang="ko-KR" altLang="en-US" sz="2800" dirty="0"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자동화 프로그램 활용 절차</a:t>
            </a:r>
            <a:r>
              <a:rPr kumimoji="0" lang="en-US" altLang="ko-KR" sz="2800" dirty="0"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(Sampling)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0" y="509727"/>
            <a:ext cx="9906000" cy="830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063CA82-813B-4705-84CB-2232B396E096}"/>
              </a:ext>
            </a:extLst>
          </p:cNvPr>
          <p:cNvSpPr txBox="1"/>
          <p:nvPr/>
        </p:nvSpPr>
        <p:spPr>
          <a:xfrm>
            <a:off x="335560" y="728636"/>
            <a:ext cx="478016" cy="373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4) 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804469-77DE-430E-9C9C-6C033B8C3C88}"/>
              </a:ext>
            </a:extLst>
          </p:cNvPr>
          <p:cNvSpPr txBox="1"/>
          <p:nvPr/>
        </p:nvSpPr>
        <p:spPr>
          <a:xfrm>
            <a:off x="4471332" y="3275111"/>
            <a:ext cx="15311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* </a:t>
            </a:r>
            <a:r>
              <a:rPr lang="ko-KR" altLang="en-US" dirty="0"/>
              <a:t>이하 추후 제공</a:t>
            </a:r>
          </a:p>
        </p:txBody>
      </p:sp>
    </p:spTree>
    <p:extLst>
      <p:ext uri="{BB962C8B-B14F-4D97-AF65-F5344CB8AC3E}">
        <p14:creationId xmlns:p14="http://schemas.microsoft.com/office/powerpoint/2010/main" val="1024456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8A6CB1B5-A09D-4374-B593-CFA4E9CACF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6433" y="970809"/>
            <a:ext cx="2076450" cy="1724025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0" y="0"/>
            <a:ext cx="990600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2800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2. </a:t>
            </a:r>
            <a:r>
              <a:rPr kumimoji="0" lang="ko-KR" altLang="en-US" sz="2800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자동화 프로그램 폴더 구조</a:t>
            </a:r>
            <a:endParaRPr kumimoji="0" lang="en-US" altLang="ko-KR" sz="2800" dirty="0">
              <a:solidFill>
                <a:prstClr val="black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509727"/>
            <a:ext cx="9906000" cy="830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002A6E-DBD9-4BB1-ACE3-DA306606BF87}"/>
              </a:ext>
            </a:extLst>
          </p:cNvPr>
          <p:cNvSpPr txBox="1"/>
          <p:nvPr/>
        </p:nvSpPr>
        <p:spPr>
          <a:xfrm>
            <a:off x="604790" y="893087"/>
            <a:ext cx="13548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rgbClr val="000000"/>
                </a:solidFill>
              </a:rPr>
              <a:t>▣ 폴더 구조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C66D308-5130-4FCE-9933-8D5D6153D638}"/>
              </a:ext>
            </a:extLst>
          </p:cNvPr>
          <p:cNvSpPr txBox="1"/>
          <p:nvPr/>
        </p:nvSpPr>
        <p:spPr>
          <a:xfrm>
            <a:off x="1562228" y="3975201"/>
            <a:ext cx="7545848" cy="2959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● </a:t>
            </a:r>
            <a:r>
              <a:rPr lang="en-US" altLang="ko-KR" dirty="0" err="1"/>
              <a:t>AutoReportGeneral</a:t>
            </a:r>
            <a:r>
              <a:rPr lang="en-US" altLang="ko-KR" dirty="0"/>
              <a:t> : </a:t>
            </a:r>
            <a:r>
              <a:rPr lang="ko-KR" altLang="en-US" dirty="0"/>
              <a:t>최상위 폴더로 다섯 개의 하위 폴더 보유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	</a:t>
            </a:r>
            <a:r>
              <a:rPr lang="ko-KR" altLang="en-US" dirty="0"/>
              <a:t>● </a:t>
            </a:r>
            <a:r>
              <a:rPr lang="en-US" altLang="ko-KR" dirty="0" err="1"/>
              <a:t>AutoReport</a:t>
            </a:r>
            <a:r>
              <a:rPr lang="en-US" altLang="ko-KR" dirty="0"/>
              <a:t> : </a:t>
            </a:r>
            <a:r>
              <a:rPr lang="ko-KR" altLang="en-US" dirty="0"/>
              <a:t>자동화 프로그램 코드 등을 저장하는 폴더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		</a:t>
            </a:r>
            <a:r>
              <a:rPr lang="ko-KR" altLang="en-US" dirty="0"/>
              <a:t>● </a:t>
            </a:r>
            <a:r>
              <a:rPr lang="en-US" altLang="ko-KR" dirty="0" err="1"/>
              <a:t>AutoReport.Rproj</a:t>
            </a:r>
            <a:r>
              <a:rPr lang="en-US" altLang="ko-KR" dirty="0"/>
              <a:t> </a:t>
            </a:r>
            <a:r>
              <a:rPr lang="ko-KR" altLang="en-US" dirty="0"/>
              <a:t>파일</a:t>
            </a:r>
            <a:r>
              <a:rPr lang="en-US" altLang="ko-KR" dirty="0"/>
              <a:t> : </a:t>
            </a:r>
            <a:r>
              <a:rPr lang="en-US" altLang="ko-KR" dirty="0" err="1"/>
              <a:t>Rstudio</a:t>
            </a:r>
            <a:r>
              <a:rPr lang="ko-KR" altLang="en-US" dirty="0"/>
              <a:t> 개발 및 실행 환경 구축용 파일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		</a:t>
            </a:r>
            <a:r>
              <a:rPr lang="ko-KR" altLang="en-US" dirty="0"/>
              <a:t>● </a:t>
            </a:r>
            <a:r>
              <a:rPr lang="en-US" altLang="ko-KR" dirty="0" err="1"/>
              <a:t>AutoReportMain.R</a:t>
            </a:r>
            <a:r>
              <a:rPr lang="en-US" altLang="ko-KR" dirty="0"/>
              <a:t>  </a:t>
            </a:r>
            <a:r>
              <a:rPr lang="ko-KR" altLang="en-US" dirty="0"/>
              <a:t>파일</a:t>
            </a:r>
            <a:r>
              <a:rPr lang="en-US" altLang="ko-KR" dirty="0"/>
              <a:t>: </a:t>
            </a:r>
            <a:r>
              <a:rPr lang="ko-KR" altLang="en-US" dirty="0"/>
              <a:t>자동화 프로그램의 메인 파일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               ● </a:t>
            </a:r>
            <a:r>
              <a:rPr lang="en-US" altLang="ko-KR" dirty="0"/>
              <a:t>Model: </a:t>
            </a:r>
            <a:r>
              <a:rPr lang="ko-KR" altLang="en-US" dirty="0"/>
              <a:t>예측 모델이 저장되는 폴더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               ● </a:t>
            </a:r>
            <a:r>
              <a:rPr lang="en-US" altLang="ko-KR" dirty="0" err="1"/>
              <a:t>SourceData</a:t>
            </a:r>
            <a:r>
              <a:rPr lang="en-US" altLang="ko-KR" dirty="0"/>
              <a:t>: </a:t>
            </a:r>
            <a:r>
              <a:rPr lang="ko-KR" altLang="en-US" dirty="0" err="1"/>
              <a:t>맞춤용</a:t>
            </a:r>
            <a:r>
              <a:rPr lang="ko-KR" altLang="en-US" dirty="0"/>
              <a:t> 데이터 파일이 저장되는 폴더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	</a:t>
            </a:r>
            <a:r>
              <a:rPr lang="ko-KR" altLang="en-US" dirty="0"/>
              <a:t>● </a:t>
            </a:r>
            <a:r>
              <a:rPr lang="en-US" altLang="ko-KR" dirty="0"/>
              <a:t>USER: </a:t>
            </a:r>
            <a:r>
              <a:rPr lang="ko-KR" altLang="en-US" dirty="0"/>
              <a:t>범용 데이터 파일이나</a:t>
            </a:r>
            <a:r>
              <a:rPr lang="en-US" altLang="ko-KR" dirty="0"/>
              <a:t>, </a:t>
            </a:r>
            <a:r>
              <a:rPr lang="ko-KR" altLang="en-US" dirty="0"/>
              <a:t>리포트 파일이 저장되는 폴더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           </a:t>
            </a:r>
            <a:r>
              <a:rPr lang="ko-KR" altLang="en-US" dirty="0"/>
              <a:t>● 매뉴얼과 참조자료 </a:t>
            </a:r>
            <a:r>
              <a:rPr lang="en-US" altLang="ko-KR" dirty="0"/>
              <a:t>: </a:t>
            </a:r>
            <a:r>
              <a:rPr lang="ko-KR" altLang="en-US" dirty="0"/>
              <a:t>매뉴얼과 참조자료가 저장되는 폴더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47B48B7-CB82-44BB-A37B-12BA49251D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9369" y="1231641"/>
            <a:ext cx="1638300" cy="2400300"/>
          </a:xfrm>
          <a:prstGeom prst="rect">
            <a:avLst/>
          </a:prstGeom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9C51ACC7-E825-4875-8F59-DC27449658A6}"/>
              </a:ext>
            </a:extLst>
          </p:cNvPr>
          <p:cNvSpPr/>
          <p:nvPr/>
        </p:nvSpPr>
        <p:spPr>
          <a:xfrm>
            <a:off x="2804807" y="1231641"/>
            <a:ext cx="1276350" cy="279459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8576E6CA-A5BD-4B3C-B172-CA92F30A7856}"/>
              </a:ext>
            </a:extLst>
          </p:cNvPr>
          <p:cNvSpPr/>
          <p:nvPr/>
        </p:nvSpPr>
        <p:spPr>
          <a:xfrm>
            <a:off x="5706699" y="2793391"/>
            <a:ext cx="1650970" cy="279459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왼쪽 중괄호 6">
            <a:extLst>
              <a:ext uri="{FF2B5EF4-FFF2-40B4-BE49-F238E27FC236}">
                <a16:creationId xmlns:a16="http://schemas.microsoft.com/office/drawing/2014/main" id="{D1096BFA-33C0-43F3-861B-CE7943B6E04D}"/>
              </a:ext>
            </a:extLst>
          </p:cNvPr>
          <p:cNvSpPr/>
          <p:nvPr/>
        </p:nvSpPr>
        <p:spPr>
          <a:xfrm>
            <a:off x="4521666" y="1231641"/>
            <a:ext cx="1031846" cy="2400300"/>
          </a:xfrm>
          <a:prstGeom prst="leftBrace">
            <a:avLst>
              <a:gd name="adj1" fmla="val 8333"/>
              <a:gd name="adj2" fmla="val 526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BCC76BA2-76B5-40D9-AA83-A2F83BABEF65}"/>
              </a:ext>
            </a:extLst>
          </p:cNvPr>
          <p:cNvSpPr/>
          <p:nvPr/>
        </p:nvSpPr>
        <p:spPr>
          <a:xfrm>
            <a:off x="5706699" y="3072850"/>
            <a:ext cx="1650970" cy="279459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7753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45"/>
          <p:cNvSpPr txBox="1"/>
          <p:nvPr/>
        </p:nvSpPr>
        <p:spPr>
          <a:xfrm>
            <a:off x="0" y="0"/>
            <a:ext cx="990600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2800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3. </a:t>
            </a:r>
            <a:r>
              <a:rPr kumimoji="0" lang="ko-KR" altLang="en-US" sz="2800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자동화 프로그램 실행</a:t>
            </a:r>
            <a:endParaRPr kumimoji="0" lang="en-US" altLang="ko-KR" sz="2800" dirty="0">
              <a:solidFill>
                <a:prstClr val="black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509727"/>
            <a:ext cx="9906000" cy="830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95301" y="823222"/>
            <a:ext cx="18373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rgbClr val="000000"/>
                </a:solidFill>
              </a:rPr>
              <a:t>▣ 활용 환경 실행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063CA82-813B-4705-84CB-2232B396E096}"/>
              </a:ext>
            </a:extLst>
          </p:cNvPr>
          <p:cNvSpPr txBox="1"/>
          <p:nvPr/>
        </p:nvSpPr>
        <p:spPr>
          <a:xfrm>
            <a:off x="2706872" y="766819"/>
            <a:ext cx="5185843" cy="373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● </a:t>
            </a:r>
            <a:r>
              <a:rPr lang="en-US" altLang="ko-KR" dirty="0" err="1"/>
              <a:t>AutoReport.R</a:t>
            </a:r>
            <a:r>
              <a:rPr lang="en-US" altLang="ko-KR" dirty="0"/>
              <a:t> </a:t>
            </a:r>
            <a:r>
              <a:rPr lang="ko-KR" altLang="en-US" dirty="0"/>
              <a:t>파일을 더블클릭 → 활용 환경 </a:t>
            </a:r>
            <a:r>
              <a:rPr lang="en-US" altLang="ko-KR" dirty="0" err="1"/>
              <a:t>Rstudio</a:t>
            </a:r>
            <a:r>
              <a:rPr lang="en-US" altLang="ko-KR" dirty="0"/>
              <a:t> </a:t>
            </a:r>
            <a:r>
              <a:rPr lang="ko-KR" altLang="en-US" dirty="0"/>
              <a:t>실행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BEE1F67-3FD7-4D58-A44F-6C974005A0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560" y="1257601"/>
            <a:ext cx="9234880" cy="5038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762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45"/>
          <p:cNvSpPr txBox="1"/>
          <p:nvPr/>
        </p:nvSpPr>
        <p:spPr>
          <a:xfrm>
            <a:off x="0" y="0"/>
            <a:ext cx="990600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2800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3. </a:t>
            </a:r>
            <a:r>
              <a:rPr kumimoji="0" lang="ko-KR" altLang="en-US" sz="2800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자동화 프로그램 실행</a:t>
            </a:r>
            <a:endParaRPr kumimoji="0" lang="en-US" altLang="ko-KR" sz="2800" dirty="0">
              <a:solidFill>
                <a:prstClr val="black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509727"/>
            <a:ext cx="9906000" cy="830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063CA82-813B-4705-84CB-2232B396E096}"/>
              </a:ext>
            </a:extLst>
          </p:cNvPr>
          <p:cNvSpPr txBox="1"/>
          <p:nvPr/>
        </p:nvSpPr>
        <p:spPr>
          <a:xfrm>
            <a:off x="831251" y="753996"/>
            <a:ext cx="9203673" cy="373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1) </a:t>
            </a:r>
            <a:r>
              <a:rPr lang="en-US" altLang="ko-KR" dirty="0" err="1"/>
              <a:t>AutoReportMain.R</a:t>
            </a:r>
            <a:r>
              <a:rPr lang="en-US" altLang="ko-KR" dirty="0"/>
              <a:t> </a:t>
            </a:r>
            <a:r>
              <a:rPr lang="ko-KR" altLang="en-US" dirty="0"/>
              <a:t>패널에서 </a:t>
            </a:r>
            <a:r>
              <a:rPr lang="en-US" altLang="ko-KR" dirty="0"/>
              <a:t>“</a:t>
            </a:r>
            <a:r>
              <a:rPr lang="en-US" altLang="ko-KR" dirty="0" err="1"/>
              <a:t>Aun</a:t>
            </a:r>
            <a:r>
              <a:rPr lang="en-US" altLang="ko-KR" dirty="0"/>
              <a:t> App” </a:t>
            </a:r>
            <a:r>
              <a:rPr lang="ko-KR" altLang="en-US" dirty="0"/>
              <a:t>클릭 → 자동화 프로그램 화면 생성 </a:t>
            </a:r>
            <a:r>
              <a:rPr lang="en-US" altLang="ko-KR" dirty="0"/>
              <a:t>: </a:t>
            </a:r>
            <a:r>
              <a:rPr lang="ko-KR" altLang="en-US" dirty="0" err="1"/>
              <a:t>뒷페이지</a:t>
            </a:r>
            <a:r>
              <a:rPr lang="ko-KR" altLang="en-US" dirty="0"/>
              <a:t> 프로그램 화면 참조 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BEE1F67-3FD7-4D58-A44F-6C974005A0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1601"/>
          <a:stretch/>
        </p:blipFill>
        <p:spPr>
          <a:xfrm>
            <a:off x="335560" y="1754362"/>
            <a:ext cx="9234880" cy="3950152"/>
          </a:xfrm>
          <a:prstGeom prst="rect">
            <a:avLst/>
          </a:prstGeom>
        </p:spPr>
      </p:pic>
      <p:sp>
        <p:nvSpPr>
          <p:cNvPr id="13" name="타원 12">
            <a:extLst>
              <a:ext uri="{FF2B5EF4-FFF2-40B4-BE49-F238E27FC236}">
                <a16:creationId xmlns:a16="http://schemas.microsoft.com/office/drawing/2014/main" id="{9B0E35D3-052D-4B82-BD66-695AE04EE7D8}"/>
              </a:ext>
            </a:extLst>
          </p:cNvPr>
          <p:cNvSpPr/>
          <p:nvPr/>
        </p:nvSpPr>
        <p:spPr>
          <a:xfrm>
            <a:off x="5287304" y="2264733"/>
            <a:ext cx="810848" cy="219655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C30E63F-05AD-4F70-A471-F8DC1EF5C6FA}"/>
              </a:ext>
            </a:extLst>
          </p:cNvPr>
          <p:cNvSpPr txBox="1"/>
          <p:nvPr/>
        </p:nvSpPr>
        <p:spPr>
          <a:xfrm>
            <a:off x="6005873" y="2066783"/>
            <a:ext cx="3529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</a:rPr>
              <a:t>1)</a:t>
            </a:r>
            <a:endParaRPr lang="ko-KR" alt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1431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45"/>
          <p:cNvSpPr txBox="1"/>
          <p:nvPr/>
        </p:nvSpPr>
        <p:spPr>
          <a:xfrm>
            <a:off x="0" y="0"/>
            <a:ext cx="990600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2800" dirty="0"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3. </a:t>
            </a:r>
            <a:r>
              <a:rPr kumimoji="0" lang="ko-KR" altLang="en-US" sz="2800" dirty="0"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자동화 프로그램 실행</a:t>
            </a:r>
            <a:endParaRPr kumimoji="0" lang="en-US" altLang="ko-KR" sz="2800" dirty="0">
              <a:solidFill>
                <a:schemeClr val="bg1">
                  <a:lumMod val="8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509727"/>
            <a:ext cx="9906000" cy="830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063CA82-813B-4705-84CB-2232B396E096}"/>
              </a:ext>
            </a:extLst>
          </p:cNvPr>
          <p:cNvSpPr txBox="1"/>
          <p:nvPr/>
        </p:nvSpPr>
        <p:spPr>
          <a:xfrm>
            <a:off x="335560" y="728636"/>
            <a:ext cx="2757486" cy="373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2) </a:t>
            </a:r>
            <a:r>
              <a:rPr lang="ko-KR" altLang="en-US" dirty="0"/>
              <a:t>실행된 자동화 프로그램 화면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1D48DD6-5D8D-4487-9E00-B3CCB6E795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5753" y="797828"/>
            <a:ext cx="4095750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862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>
            <a:extLst>
              <a:ext uri="{FF2B5EF4-FFF2-40B4-BE49-F238E27FC236}">
                <a16:creationId xmlns:a16="http://schemas.microsoft.com/office/drawing/2014/main" id="{C5930A62-34D2-49AD-8898-2B921790ED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7533" y="2525278"/>
            <a:ext cx="4495800" cy="3895725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0" y="0"/>
            <a:ext cx="990600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2800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4. </a:t>
            </a:r>
            <a:r>
              <a:rPr kumimoji="0" lang="ko-KR" altLang="en-US" sz="2800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자동화 프로그램 활용 절차</a:t>
            </a:r>
            <a:r>
              <a:rPr kumimoji="0" lang="en-US" altLang="ko-KR" sz="2800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(Sourcing)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0" y="509727"/>
            <a:ext cx="9906000" cy="830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063CA82-813B-4705-84CB-2232B396E096}"/>
              </a:ext>
            </a:extLst>
          </p:cNvPr>
          <p:cNvSpPr txBox="1"/>
          <p:nvPr/>
        </p:nvSpPr>
        <p:spPr>
          <a:xfrm>
            <a:off x="335560" y="728636"/>
            <a:ext cx="1828449" cy="373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1) Sourcing </a:t>
            </a:r>
            <a:r>
              <a:rPr lang="ko-KR" altLang="en-US" dirty="0"/>
              <a:t>탭 클릭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1D48DD6-5D8D-4487-9E00-B3CCB6E795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7233" y="779721"/>
            <a:ext cx="4095750" cy="16383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CD3A7E2-D793-4D07-A044-3FE8A6049EA9}"/>
              </a:ext>
            </a:extLst>
          </p:cNvPr>
          <p:cNvSpPr txBox="1"/>
          <p:nvPr/>
        </p:nvSpPr>
        <p:spPr>
          <a:xfrm>
            <a:off x="360376" y="2525278"/>
            <a:ext cx="2089033" cy="373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2) Dataset</a:t>
            </a:r>
            <a:r>
              <a:rPr lang="ko-KR" altLang="en-US" dirty="0"/>
              <a:t> 내용 나타남</a:t>
            </a:r>
            <a:endParaRPr lang="en-US" altLang="ko-KR" dirty="0"/>
          </a:p>
        </p:txBody>
      </p:sp>
      <p:sp>
        <p:nvSpPr>
          <p:cNvPr id="4" name="오른쪽 중괄호 3">
            <a:extLst>
              <a:ext uri="{FF2B5EF4-FFF2-40B4-BE49-F238E27FC236}">
                <a16:creationId xmlns:a16="http://schemas.microsoft.com/office/drawing/2014/main" id="{AB51B5F4-AA6F-411D-AB26-B5F781118F11}"/>
              </a:ext>
            </a:extLst>
          </p:cNvPr>
          <p:cNvSpPr/>
          <p:nvPr/>
        </p:nvSpPr>
        <p:spPr>
          <a:xfrm>
            <a:off x="4437776" y="5402510"/>
            <a:ext cx="318782" cy="44461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오른쪽 중괄호 8">
            <a:extLst>
              <a:ext uri="{FF2B5EF4-FFF2-40B4-BE49-F238E27FC236}">
                <a16:creationId xmlns:a16="http://schemas.microsoft.com/office/drawing/2014/main" id="{9CF793DD-AFAF-42AB-9A3F-C0B92C8FC66D}"/>
              </a:ext>
            </a:extLst>
          </p:cNvPr>
          <p:cNvSpPr/>
          <p:nvPr/>
        </p:nvSpPr>
        <p:spPr>
          <a:xfrm>
            <a:off x="4437776" y="5926425"/>
            <a:ext cx="318782" cy="44461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8F7590-A12B-4BCD-B6D5-673A902E9C77}"/>
              </a:ext>
            </a:extLst>
          </p:cNvPr>
          <p:cNvSpPr txBox="1"/>
          <p:nvPr/>
        </p:nvSpPr>
        <p:spPr>
          <a:xfrm>
            <a:off x="4807225" y="5470929"/>
            <a:ext cx="29472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맞춤형 </a:t>
            </a:r>
            <a:r>
              <a:rPr lang="en-US" altLang="ko-KR" dirty="0"/>
              <a:t>GUI</a:t>
            </a:r>
            <a:r>
              <a:rPr lang="ko-KR" altLang="en-US" dirty="0"/>
              <a:t>와 </a:t>
            </a:r>
            <a:r>
              <a:rPr lang="en-US" altLang="ko-KR" dirty="0"/>
              <a:t>Report </a:t>
            </a:r>
            <a:r>
              <a:rPr lang="ko-KR" altLang="en-US" dirty="0"/>
              <a:t>생성용 소스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14B3D3-78F2-4E3E-B2C3-D844AD90B9F0}"/>
              </a:ext>
            </a:extLst>
          </p:cNvPr>
          <p:cNvSpPr txBox="1"/>
          <p:nvPr/>
        </p:nvSpPr>
        <p:spPr>
          <a:xfrm>
            <a:off x="4801283" y="5969826"/>
            <a:ext cx="27676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범용 </a:t>
            </a:r>
            <a:r>
              <a:rPr lang="en-US" altLang="ko-KR" dirty="0"/>
              <a:t>GUI</a:t>
            </a:r>
            <a:r>
              <a:rPr lang="ko-KR" altLang="en-US" dirty="0"/>
              <a:t>와 </a:t>
            </a:r>
            <a:r>
              <a:rPr lang="en-US" altLang="ko-KR" dirty="0"/>
              <a:t>Report </a:t>
            </a:r>
            <a:r>
              <a:rPr lang="ko-KR" altLang="en-US" dirty="0"/>
              <a:t>생성용 소스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F3188ADA-439A-475B-839C-23FD7815F248}"/>
              </a:ext>
            </a:extLst>
          </p:cNvPr>
          <p:cNvSpPr/>
          <p:nvPr/>
        </p:nvSpPr>
        <p:spPr>
          <a:xfrm>
            <a:off x="4667163" y="1390068"/>
            <a:ext cx="810848" cy="307777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977AC88-395B-424C-A145-50FDBD57A841}"/>
              </a:ext>
            </a:extLst>
          </p:cNvPr>
          <p:cNvSpPr txBox="1"/>
          <p:nvPr/>
        </p:nvSpPr>
        <p:spPr>
          <a:xfrm>
            <a:off x="5385732" y="1192118"/>
            <a:ext cx="3529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</a:rPr>
              <a:t>1)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E7C8A9F9-29AD-4910-B91A-49EC946EF4A3}"/>
              </a:ext>
            </a:extLst>
          </p:cNvPr>
          <p:cNvSpPr/>
          <p:nvPr/>
        </p:nvSpPr>
        <p:spPr>
          <a:xfrm>
            <a:off x="3237234" y="4805351"/>
            <a:ext cx="1200542" cy="1729849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0F03670-DC50-4207-AF54-8D07C41BBFC3}"/>
              </a:ext>
            </a:extLst>
          </p:cNvPr>
          <p:cNvSpPr txBox="1"/>
          <p:nvPr/>
        </p:nvSpPr>
        <p:spPr>
          <a:xfrm>
            <a:off x="4084794" y="4607401"/>
            <a:ext cx="3529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</a:rPr>
              <a:t>2)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6FC7E58-4A6B-4D8F-8DCB-4E89A9B41858}"/>
              </a:ext>
            </a:extLst>
          </p:cNvPr>
          <p:cNvSpPr txBox="1"/>
          <p:nvPr/>
        </p:nvSpPr>
        <p:spPr>
          <a:xfrm>
            <a:off x="4818080" y="5096675"/>
            <a:ext cx="36647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“</a:t>
            </a:r>
            <a:r>
              <a:rPr lang="ko-KR" altLang="en-US" dirty="0"/>
              <a:t>범용</a:t>
            </a:r>
            <a:r>
              <a:rPr lang="en-US" altLang="ko-KR" dirty="0"/>
              <a:t>” </a:t>
            </a:r>
            <a:r>
              <a:rPr lang="ko-KR" altLang="en-US" dirty="0"/>
              <a:t>파일 선택 변경할 때 한번 눌러야 함</a:t>
            </a:r>
          </a:p>
        </p:txBody>
      </p:sp>
    </p:spTree>
    <p:extLst>
      <p:ext uri="{BB962C8B-B14F-4D97-AF65-F5344CB8AC3E}">
        <p14:creationId xmlns:p14="http://schemas.microsoft.com/office/powerpoint/2010/main" val="3222645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9F09716-3B3F-41AC-A69F-94FCF2BC28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059" y="1221079"/>
            <a:ext cx="4495800" cy="3895725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-322" y="-5927"/>
            <a:ext cx="990600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2800" dirty="0"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4. </a:t>
            </a:r>
            <a:r>
              <a:rPr kumimoji="0" lang="ko-KR" altLang="en-US" sz="2800" dirty="0"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자동화 프로그램 활용 절차</a:t>
            </a:r>
            <a:r>
              <a:rPr kumimoji="0" lang="en-US" altLang="ko-KR" sz="2800" dirty="0"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(Sourcing)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0" y="509727"/>
            <a:ext cx="9906000" cy="830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063CA82-813B-4705-84CB-2232B396E096}"/>
              </a:ext>
            </a:extLst>
          </p:cNvPr>
          <p:cNvSpPr txBox="1"/>
          <p:nvPr/>
        </p:nvSpPr>
        <p:spPr>
          <a:xfrm>
            <a:off x="335560" y="728636"/>
            <a:ext cx="2981907" cy="373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3) </a:t>
            </a:r>
            <a:r>
              <a:rPr lang="ko-KR" altLang="en-US" dirty="0"/>
              <a:t>범용 자동화 활용 </a:t>
            </a:r>
            <a:r>
              <a:rPr lang="en-US" altLang="ko-KR" dirty="0"/>
              <a:t>: “</a:t>
            </a:r>
            <a:r>
              <a:rPr lang="ko-KR" altLang="en-US" dirty="0"/>
              <a:t>범용</a:t>
            </a:r>
            <a:r>
              <a:rPr lang="en-US" altLang="ko-KR" dirty="0"/>
              <a:t>” </a:t>
            </a:r>
            <a:r>
              <a:rPr lang="ko-KR" altLang="en-US" dirty="0"/>
              <a:t>체크 </a:t>
            </a:r>
            <a:endParaRPr lang="en-US" altLang="ko-KR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3714A5C-DE7E-4C7C-BCD0-3DA1D6386E39}"/>
              </a:ext>
            </a:extLst>
          </p:cNvPr>
          <p:cNvSpPr/>
          <p:nvPr/>
        </p:nvSpPr>
        <p:spPr>
          <a:xfrm>
            <a:off x="4057940" y="4520126"/>
            <a:ext cx="810848" cy="219655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8BE36C-6BC5-4C3C-8835-67EC30FFE0AA}"/>
              </a:ext>
            </a:extLst>
          </p:cNvPr>
          <p:cNvSpPr txBox="1"/>
          <p:nvPr/>
        </p:nvSpPr>
        <p:spPr>
          <a:xfrm>
            <a:off x="4776509" y="4322176"/>
            <a:ext cx="3529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</a:rPr>
              <a:t>3)</a:t>
            </a:r>
            <a:endParaRPr lang="ko-KR" alt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69814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5EE65AF-5E20-452B-8A2C-61C931E4B8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150" y="1032947"/>
            <a:ext cx="8267700" cy="5232722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0" y="0"/>
            <a:ext cx="990600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2800" dirty="0"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4. </a:t>
            </a:r>
            <a:r>
              <a:rPr kumimoji="0" lang="ko-KR" altLang="en-US" sz="2800" dirty="0"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자동화 프로그램 활용 절차</a:t>
            </a:r>
            <a:r>
              <a:rPr kumimoji="0" lang="en-US" altLang="ko-KR" sz="2800" dirty="0"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(Sourcing)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0" y="509727"/>
            <a:ext cx="9906000" cy="830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063CA82-813B-4705-84CB-2232B396E096}"/>
              </a:ext>
            </a:extLst>
          </p:cNvPr>
          <p:cNvSpPr txBox="1"/>
          <p:nvPr/>
        </p:nvSpPr>
        <p:spPr>
          <a:xfrm>
            <a:off x="310393" y="611380"/>
            <a:ext cx="2618602" cy="373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4) </a:t>
            </a:r>
            <a:r>
              <a:rPr lang="ko-KR" altLang="en-US" dirty="0"/>
              <a:t>분석 대상 </a:t>
            </a:r>
            <a:r>
              <a:rPr lang="en-US" altLang="ko-KR" dirty="0"/>
              <a:t>EXCEL </a:t>
            </a:r>
            <a:r>
              <a:rPr lang="ko-KR" altLang="en-US" dirty="0"/>
              <a:t>파일 선택</a:t>
            </a:r>
            <a:endParaRPr lang="en-US" altLang="ko-KR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8F63212A-775A-4A7E-8D72-D6C1EE875D64}"/>
              </a:ext>
            </a:extLst>
          </p:cNvPr>
          <p:cNvSpPr/>
          <p:nvPr/>
        </p:nvSpPr>
        <p:spPr>
          <a:xfrm>
            <a:off x="3831115" y="3100288"/>
            <a:ext cx="950610" cy="329484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5729C5-0096-416A-95DE-14C5F7EEF116}"/>
              </a:ext>
            </a:extLst>
          </p:cNvPr>
          <p:cNvSpPr txBox="1"/>
          <p:nvPr/>
        </p:nvSpPr>
        <p:spPr>
          <a:xfrm>
            <a:off x="4549684" y="2902338"/>
            <a:ext cx="3529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</a:rPr>
              <a:t>4)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B2AFCA37-E2A0-4863-BC4D-A4234C6A19F2}"/>
              </a:ext>
            </a:extLst>
          </p:cNvPr>
          <p:cNvSpPr/>
          <p:nvPr/>
        </p:nvSpPr>
        <p:spPr>
          <a:xfrm>
            <a:off x="2965419" y="5497282"/>
            <a:ext cx="950610" cy="329484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24BE56-A1E8-459A-8DAE-01E4EC12029D}"/>
              </a:ext>
            </a:extLst>
          </p:cNvPr>
          <p:cNvSpPr txBox="1"/>
          <p:nvPr/>
        </p:nvSpPr>
        <p:spPr>
          <a:xfrm>
            <a:off x="3683988" y="5299332"/>
            <a:ext cx="3529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</a:rPr>
              <a:t>4)</a:t>
            </a:r>
            <a:endParaRPr lang="ko-KR" alt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2822927"/>
      </p:ext>
    </p:extLst>
  </p:cSld>
  <p:clrMapOvr>
    <a:masterClrMapping/>
  </p:clrMapOvr>
</p:sld>
</file>

<file path=ppt/theme/theme1.xml><?xml version="1.0" encoding="utf-8"?>
<a:theme xmlns:a="http://schemas.openxmlformats.org/drawingml/2006/main" name="기류">
  <a:themeElements>
    <a:clrScheme name="기류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기류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기류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40223</TotalTime>
  <Words>752</Words>
  <Application>Microsoft Office PowerPoint</Application>
  <PresentationFormat>A4 용지(210x297mm)</PresentationFormat>
  <Paragraphs>118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2" baseType="lpstr">
      <vt:lpstr>HY헤드라인M</vt:lpstr>
      <vt:lpstr>굴림</vt:lpstr>
      <vt:lpstr>맑은 고딕</vt:lpstr>
      <vt:lpstr>Georgia</vt:lpstr>
      <vt:lpstr>Trebuchet MS</vt:lpstr>
      <vt:lpstr>기류</vt:lpstr>
      <vt:lpstr>범용 AI-AutoReporting  활용 매뉴얼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posco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poscouser</dc:creator>
  <cp:lastModifiedBy>Windows 사용자</cp:lastModifiedBy>
  <cp:revision>3406</cp:revision>
  <dcterms:created xsi:type="dcterms:W3CDTF">2009-01-22T06:42:39Z</dcterms:created>
  <dcterms:modified xsi:type="dcterms:W3CDTF">2019-06-20T06:22:30Z</dcterms:modified>
</cp:coreProperties>
</file>