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2">
  <p:sldMasterIdLst>
    <p:sldMasterId id="2147484105" r:id="rId1"/>
  </p:sldMasterIdLst>
  <p:notesMasterIdLst>
    <p:notesMasterId r:id="rId29"/>
  </p:notesMasterIdLst>
  <p:handoutMasterIdLst>
    <p:handoutMasterId r:id="rId30"/>
  </p:handoutMasterIdLst>
  <p:sldIdLst>
    <p:sldId id="256" r:id="rId2"/>
    <p:sldId id="479" r:id="rId3"/>
    <p:sldId id="481" r:id="rId4"/>
    <p:sldId id="471" r:id="rId5"/>
    <p:sldId id="376" r:id="rId6"/>
    <p:sldId id="494" r:id="rId7"/>
    <p:sldId id="425" r:id="rId8"/>
    <p:sldId id="484" r:id="rId9"/>
    <p:sldId id="499" r:id="rId10"/>
    <p:sldId id="468" r:id="rId11"/>
    <p:sldId id="498" r:id="rId12"/>
    <p:sldId id="475" r:id="rId13"/>
    <p:sldId id="477" r:id="rId14"/>
    <p:sldId id="495" r:id="rId15"/>
    <p:sldId id="496" r:id="rId16"/>
    <p:sldId id="467" r:id="rId17"/>
    <p:sldId id="463" r:id="rId18"/>
    <p:sldId id="469" r:id="rId19"/>
    <p:sldId id="492" r:id="rId20"/>
    <p:sldId id="493" r:id="rId21"/>
    <p:sldId id="457" r:id="rId22"/>
    <p:sldId id="456" r:id="rId23"/>
    <p:sldId id="462" r:id="rId24"/>
    <p:sldId id="464" r:id="rId25"/>
    <p:sldId id="461" r:id="rId26"/>
    <p:sldId id="465" r:id="rId27"/>
    <p:sldId id="455" r:id="rId28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8">
          <p15:clr>
            <a:srgbClr val="A4A3A4"/>
          </p15:clr>
        </p15:guide>
        <p15:guide id="2" orient="horz" pos="755">
          <p15:clr>
            <a:srgbClr val="A4A3A4"/>
          </p15:clr>
        </p15:guide>
        <p15:guide id="3" pos="5017">
          <p15:clr>
            <a:srgbClr val="A4A3A4"/>
          </p15:clr>
        </p15:guide>
        <p15:guide id="4" pos="366">
          <p15:clr>
            <a:srgbClr val="A4A3A4"/>
          </p15:clr>
        </p15:guide>
        <p15:guide id="5" pos="2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ECFF"/>
    <a:srgbClr val="99FF99"/>
    <a:srgbClr val="FFFF99"/>
    <a:srgbClr val="339933"/>
    <a:srgbClr val="99CCFF"/>
    <a:srgbClr val="EAEAEA"/>
    <a:srgbClr val="3399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9862" autoAdjust="0"/>
  </p:normalViewPr>
  <p:slideViewPr>
    <p:cSldViewPr snapToGrid="0">
      <p:cViewPr varScale="1">
        <p:scale>
          <a:sx n="91" d="100"/>
          <a:sy n="91" d="100"/>
        </p:scale>
        <p:origin x="1382" y="72"/>
      </p:cViewPr>
      <p:guideLst>
        <p:guide orient="horz" pos="548"/>
        <p:guide orient="horz" pos="755"/>
        <p:guide pos="5017"/>
        <p:guide pos="366"/>
        <p:guide pos="267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372" y="-114"/>
      </p:cViewPr>
      <p:guideLst>
        <p:guide orient="horz" pos="3126"/>
        <p:guide pos="2141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7BA31-9B21-4040-A4B3-C6F01F9D93B9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72140-8DBE-4FA0-8F87-9C4A40EA28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257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9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F75483-B9BD-45E5-8998-AD6891424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317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611" y="5052546"/>
            <a:ext cx="6106761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713" y="3132290"/>
            <a:ext cx="7773297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63750" y="731519"/>
            <a:ext cx="69342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9905" y="376518"/>
            <a:ext cx="222885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1123" y="731520"/>
            <a:ext cx="5231728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 userDrawn="1"/>
        </p:nvGrpSpPr>
        <p:grpSpPr>
          <a:xfrm>
            <a:off x="0" y="6215087"/>
            <a:ext cx="9909176" cy="455532"/>
            <a:chOff x="0" y="6215087"/>
            <a:chExt cx="9909176" cy="455532"/>
          </a:xfrm>
        </p:grpSpPr>
        <p:pic>
          <p:nvPicPr>
            <p:cNvPr id="49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8125" r="27460"/>
            <a:stretch>
              <a:fillRect/>
            </a:stretch>
          </p:blipFill>
          <p:spPr bwMode="auto">
            <a:xfrm>
              <a:off x="6100153" y="6518545"/>
              <a:ext cx="3809023" cy="15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0" y="6237311"/>
              <a:ext cx="1417867" cy="432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2286368" y="6223273"/>
              <a:ext cx="2421327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17" descr="head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55087"/>
            <a:stretch>
              <a:fillRect/>
            </a:stretch>
          </p:blipFill>
          <p:spPr bwMode="auto">
            <a:xfrm>
              <a:off x="3753453" y="6237312"/>
              <a:ext cx="2421327" cy="4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1417867" y="6215087"/>
              <a:ext cx="1317836" cy="455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슬라이드 번호 개체 틀 3"/>
          <p:cNvSpPr txBox="1">
            <a:spLocks/>
          </p:cNvSpPr>
          <p:nvPr userDrawn="1"/>
        </p:nvSpPr>
        <p:spPr>
          <a:xfrm>
            <a:off x="3890922" y="6400800"/>
            <a:ext cx="20637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21E2F-08BC-41EE-AD3A-7BE1AAC2C371}" type="slidenum">
              <a: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 userDrawn="1"/>
        </p:nvGrpSpPr>
        <p:grpSpPr>
          <a:xfrm>
            <a:off x="0" y="6215087"/>
            <a:ext cx="9909176" cy="455532"/>
            <a:chOff x="0" y="6215087"/>
            <a:chExt cx="9909176" cy="455532"/>
          </a:xfrm>
        </p:grpSpPr>
        <p:pic>
          <p:nvPicPr>
            <p:cNvPr id="49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8125" r="27460"/>
            <a:stretch>
              <a:fillRect/>
            </a:stretch>
          </p:blipFill>
          <p:spPr bwMode="auto">
            <a:xfrm>
              <a:off x="6100153" y="6518545"/>
              <a:ext cx="3809023" cy="15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0" y="6237311"/>
              <a:ext cx="1417867" cy="432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2286368" y="6223273"/>
              <a:ext cx="2421327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17" descr="head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55087"/>
            <a:stretch>
              <a:fillRect/>
            </a:stretch>
          </p:blipFill>
          <p:spPr bwMode="auto">
            <a:xfrm>
              <a:off x="3753453" y="6237312"/>
              <a:ext cx="2421327" cy="4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1417867" y="6215087"/>
              <a:ext cx="1317836" cy="455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슬라이드 번호 개체 틀 3"/>
          <p:cNvSpPr txBox="1">
            <a:spLocks/>
          </p:cNvSpPr>
          <p:nvPr userDrawn="1"/>
        </p:nvSpPr>
        <p:spPr>
          <a:xfrm>
            <a:off x="3890922" y="6400800"/>
            <a:ext cx="20637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21E2F-08BC-41EE-AD3A-7BE1AAC2C371}" type="slidenum">
              <a: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 userDrawn="1"/>
        </p:nvGrpSpPr>
        <p:grpSpPr>
          <a:xfrm>
            <a:off x="0" y="6215087"/>
            <a:ext cx="9909176" cy="455532"/>
            <a:chOff x="0" y="6215087"/>
            <a:chExt cx="9909176" cy="455532"/>
          </a:xfrm>
        </p:grpSpPr>
        <p:pic>
          <p:nvPicPr>
            <p:cNvPr id="49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8125" r="27460"/>
            <a:stretch>
              <a:fillRect/>
            </a:stretch>
          </p:blipFill>
          <p:spPr bwMode="auto">
            <a:xfrm>
              <a:off x="6100153" y="6518545"/>
              <a:ext cx="3809023" cy="15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0" y="6237311"/>
              <a:ext cx="1417867" cy="432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2286368" y="6223273"/>
              <a:ext cx="2421327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17" descr="head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55087"/>
            <a:stretch>
              <a:fillRect/>
            </a:stretch>
          </p:blipFill>
          <p:spPr bwMode="auto">
            <a:xfrm>
              <a:off x="3753453" y="6237312"/>
              <a:ext cx="2421327" cy="4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1417867" y="6215087"/>
              <a:ext cx="1317836" cy="455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슬라이드 번호 개체 틀 3"/>
          <p:cNvSpPr txBox="1">
            <a:spLocks/>
          </p:cNvSpPr>
          <p:nvPr userDrawn="1"/>
        </p:nvSpPr>
        <p:spPr>
          <a:xfrm>
            <a:off x="3890922" y="6400800"/>
            <a:ext cx="20637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21E2F-08BC-41EE-AD3A-7BE1AAC2C371}" type="slidenum">
              <a: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38250" y="731520"/>
            <a:ext cx="69342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28" y="2172648"/>
            <a:ext cx="6463888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975" y="4607511"/>
            <a:ext cx="6468035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38249" y="731519"/>
            <a:ext cx="3625596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032248" y="731520"/>
            <a:ext cx="3625596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818" y="1400327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577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1399032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020" y="2209801"/>
            <a:ext cx="3939092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309" y="731520"/>
            <a:ext cx="4351842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12" y="3497802"/>
            <a:ext cx="367104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8106" y="1143000"/>
            <a:ext cx="44577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044" y="1010486"/>
            <a:ext cx="4001957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73" y="4464421"/>
            <a:ext cx="6915500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906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730" y="4372168"/>
            <a:ext cx="705522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2260"/>
            <a:ext cx="69342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6550" y="6172201"/>
            <a:ext cx="2724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172201"/>
            <a:ext cx="3632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8" r:id="rId12"/>
    <p:sldLayoutId id="2147484119" r:id="rId13"/>
    <p:sldLayoutId id="2147484121" r:id="rId14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slee.1004@daum.net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059295" y="1677798"/>
            <a:ext cx="6791558" cy="4528932"/>
          </a:xfrm>
          <a:prstGeom prst="rect">
            <a:avLst/>
          </a:prstGeom>
          <a:solidFill>
            <a:schemeClr val="accent1"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311" y="1458636"/>
            <a:ext cx="1296143" cy="43345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목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0487" y="1955191"/>
            <a:ext cx="5229174" cy="331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1. 4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차산업화와 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AI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 대중화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2. AI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대중화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제조업의 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AI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활용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4.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분석과 보고서 생성 혁신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5. AI-</a:t>
            </a:r>
            <a:r>
              <a:rPr kumimoji="0" lang="en-US" altLang="ko-KR" sz="1600" dirty="0" err="1">
                <a:solidFill>
                  <a:prstClr val="black"/>
                </a:solidFill>
                <a:latin typeface="맑은 고딕"/>
                <a:ea typeface="맑은 고딕"/>
              </a:rPr>
              <a:t>AutoReporting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6. AI-</a:t>
            </a:r>
            <a:r>
              <a:rPr kumimoji="0" lang="en-US" altLang="ko-KR" sz="1600" dirty="0" err="1">
                <a:solidFill>
                  <a:prstClr val="black"/>
                </a:solidFill>
                <a:latin typeface="맑은 고딕"/>
                <a:ea typeface="맑은 고딕"/>
              </a:rPr>
              <a:t>AutoReporting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절차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7.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지식 창출 패러다임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8.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데이터 산업 정부 활동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9. 4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차산업화 추진 전략 및 제안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첨부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) AI-</a:t>
            </a:r>
            <a:r>
              <a:rPr kumimoji="0" lang="en-US" altLang="ko-KR" sz="1600" dirty="0" err="1">
                <a:solidFill>
                  <a:prstClr val="black"/>
                </a:solidFill>
                <a:latin typeface="맑은 고딕"/>
                <a:ea typeface="맑은 고딕"/>
              </a:rPr>
              <a:t>AutoReporting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사례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3891" y="413308"/>
            <a:ext cx="9364288" cy="896929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AI-</a:t>
            </a:r>
            <a:r>
              <a:rPr lang="en-US" altLang="ko-KR" sz="4800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endParaRPr lang="ko-KR" alt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655311" y="6389676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2019.6.20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9063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C61D02-0302-46CE-A2DD-1FB945EF524D}"/>
              </a:ext>
            </a:extLst>
          </p:cNvPr>
          <p:cNvSpPr/>
          <p:nvPr/>
        </p:nvSpPr>
        <p:spPr>
          <a:xfrm>
            <a:off x="0" y="3638297"/>
            <a:ext cx="9906000" cy="2052890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4813" y="1677156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장점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5. AI-</a:t>
            </a:r>
            <a:r>
              <a:rPr kumimoji="0" lang="en-US" altLang="ko-KR" sz="28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개요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562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03802" y="1542151"/>
            <a:ext cx="5355953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초기 인프라 투자 비용 작음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ko-KR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솔루션 활용자의 </a:t>
            </a:r>
            <a:r>
              <a:rPr lang="en-US" altLang="ko-KR" dirty="0"/>
              <a:t>Needs </a:t>
            </a:r>
            <a:r>
              <a:rPr lang="ko-KR" altLang="en-US" dirty="0"/>
              <a:t>조기 충족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ko-KR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전문가의 전공지식과</a:t>
            </a:r>
            <a:r>
              <a:rPr lang="en-US" altLang="ko-KR" dirty="0"/>
              <a:t> </a:t>
            </a:r>
            <a:r>
              <a:rPr lang="ko-KR" altLang="en-US" dirty="0"/>
              <a:t>컴퓨터의 </a:t>
            </a:r>
            <a:r>
              <a:rPr lang="en-US" altLang="ko-KR" dirty="0"/>
              <a:t>AI </a:t>
            </a:r>
            <a:r>
              <a:rPr lang="ko-KR" altLang="en-US" dirty="0"/>
              <a:t>지식을 융합하여 의사 결정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49646" y="3261054"/>
            <a:ext cx="266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제조업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활용 분야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204" y="116681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방법론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3801" y="1016169"/>
            <a:ext cx="559800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ko-KR" altLang="en-US" dirty="0">
                <a:solidFill>
                  <a:srgbClr val="0000FF"/>
                </a:solidFill>
              </a:rPr>
              <a:t>기존 데이터와 오픈소스</a:t>
            </a:r>
            <a:r>
              <a:rPr lang="ko-KR" altLang="en-US" dirty="0"/>
              <a:t>를 이용한 </a:t>
            </a:r>
            <a:r>
              <a:rPr lang="en-US" altLang="ko-KR" dirty="0"/>
              <a:t>AI </a:t>
            </a:r>
            <a:r>
              <a:rPr lang="ko-KR" altLang="en-US" dirty="0"/>
              <a:t>활용 자동화 프로그램 개발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01B01-40F5-4E24-A62B-EFADD06FC1D8}"/>
              </a:ext>
            </a:extLst>
          </p:cNvPr>
          <p:cNvSpPr txBox="1"/>
          <p:nvPr/>
        </p:nvSpPr>
        <p:spPr>
          <a:xfrm>
            <a:off x="549646" y="783387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F5C8F-80B5-4211-ABA5-7BDE55BD0691}"/>
              </a:ext>
            </a:extLst>
          </p:cNvPr>
          <p:cNvSpPr txBox="1"/>
          <p:nvPr/>
        </p:nvSpPr>
        <p:spPr>
          <a:xfrm>
            <a:off x="3478634" y="705209"/>
            <a:ext cx="611257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● </a:t>
            </a:r>
            <a:r>
              <a:rPr lang="en-US" altLang="ko-KR" dirty="0">
                <a:solidFill>
                  <a:srgbClr val="FF0000"/>
                </a:solidFill>
              </a:rPr>
              <a:t>AI </a:t>
            </a:r>
            <a:r>
              <a:rPr lang="ko-KR" altLang="en-US" dirty="0">
                <a:solidFill>
                  <a:srgbClr val="FF0000"/>
                </a:solidFill>
              </a:rPr>
              <a:t>학습을 이용하여 </a:t>
            </a:r>
            <a:r>
              <a:rPr lang="ko-KR" altLang="en-US" dirty="0" err="1">
                <a:solidFill>
                  <a:srgbClr val="FF0000"/>
                </a:solidFill>
              </a:rPr>
              <a:t>가치있는</a:t>
            </a:r>
            <a:r>
              <a:rPr lang="ko-KR" altLang="en-US" dirty="0">
                <a:solidFill>
                  <a:srgbClr val="FF0000"/>
                </a:solidFill>
              </a:rPr>
              <a:t> 보고서를 신속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정확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저렴하고 쉽게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812E84-3938-419B-BCEC-8303736EBBE2}"/>
              </a:ext>
            </a:extLst>
          </p:cNvPr>
          <p:cNvSpPr/>
          <p:nvPr/>
        </p:nvSpPr>
        <p:spPr>
          <a:xfrm>
            <a:off x="124208" y="3726316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AC76B-3B17-434E-8C9E-A7265769A4EF}"/>
              </a:ext>
            </a:extLst>
          </p:cNvPr>
          <p:cNvSpPr txBox="1"/>
          <p:nvPr/>
        </p:nvSpPr>
        <p:spPr>
          <a:xfrm>
            <a:off x="397622" y="37704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3D452-0674-4761-AC34-43B4A1C84234}"/>
              </a:ext>
            </a:extLst>
          </p:cNvPr>
          <p:cNvSpPr/>
          <p:nvPr/>
        </p:nvSpPr>
        <p:spPr>
          <a:xfrm>
            <a:off x="1828572" y="3720528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41A04-4AA6-4841-B16E-DEBBC7601DE8}"/>
              </a:ext>
            </a:extLst>
          </p:cNvPr>
          <p:cNvSpPr txBox="1"/>
          <p:nvPr/>
        </p:nvSpPr>
        <p:spPr>
          <a:xfrm>
            <a:off x="2101986" y="37646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ED1842-EA5D-4A5C-BA5A-AEA45D19B620}"/>
              </a:ext>
            </a:extLst>
          </p:cNvPr>
          <p:cNvSpPr/>
          <p:nvPr/>
        </p:nvSpPr>
        <p:spPr>
          <a:xfrm>
            <a:off x="3581098" y="3739959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F5DD3-3887-4769-9B89-8CD97AD90A5D}"/>
              </a:ext>
            </a:extLst>
          </p:cNvPr>
          <p:cNvSpPr txBox="1"/>
          <p:nvPr/>
        </p:nvSpPr>
        <p:spPr>
          <a:xfrm>
            <a:off x="3854512" y="37841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EE5D27-2FDA-41A0-A2EB-6CD7FB22F488}"/>
              </a:ext>
            </a:extLst>
          </p:cNvPr>
          <p:cNvSpPr/>
          <p:nvPr/>
        </p:nvSpPr>
        <p:spPr>
          <a:xfrm>
            <a:off x="5350136" y="3737110"/>
            <a:ext cx="1090569" cy="42356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F7D8A-0191-4D3D-A354-B236AADE730E}"/>
              </a:ext>
            </a:extLst>
          </p:cNvPr>
          <p:cNvSpPr txBox="1"/>
          <p:nvPr/>
        </p:nvSpPr>
        <p:spPr>
          <a:xfrm>
            <a:off x="5623550" y="37812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4A0B8B-2718-4741-8140-30315B27B793}"/>
              </a:ext>
            </a:extLst>
          </p:cNvPr>
          <p:cNvSpPr/>
          <p:nvPr/>
        </p:nvSpPr>
        <p:spPr>
          <a:xfrm>
            <a:off x="7079308" y="3761644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904DEF-5D2B-4433-B35A-6CFC72B890D6}"/>
              </a:ext>
            </a:extLst>
          </p:cNvPr>
          <p:cNvSpPr txBox="1"/>
          <p:nvPr/>
        </p:nvSpPr>
        <p:spPr>
          <a:xfrm>
            <a:off x="7352722" y="3805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813DF25-1CF2-4E99-9A9B-0EE4AE2368C6}"/>
              </a:ext>
            </a:extLst>
          </p:cNvPr>
          <p:cNvSpPr/>
          <p:nvPr/>
        </p:nvSpPr>
        <p:spPr>
          <a:xfrm>
            <a:off x="1373497" y="3830535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5D8F303-30CF-4CA6-8A7E-388334128FB0}"/>
              </a:ext>
            </a:extLst>
          </p:cNvPr>
          <p:cNvSpPr/>
          <p:nvPr/>
        </p:nvSpPr>
        <p:spPr>
          <a:xfrm>
            <a:off x="3123228" y="3834362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F2C8045-3F83-4478-BC4F-56CB7F9E74DB}"/>
              </a:ext>
            </a:extLst>
          </p:cNvPr>
          <p:cNvSpPr/>
          <p:nvPr/>
        </p:nvSpPr>
        <p:spPr>
          <a:xfrm>
            <a:off x="4862557" y="3868764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0895748-070D-4F22-8E10-1DF11AA80561}"/>
              </a:ext>
            </a:extLst>
          </p:cNvPr>
          <p:cNvSpPr/>
          <p:nvPr/>
        </p:nvSpPr>
        <p:spPr>
          <a:xfrm>
            <a:off x="6621438" y="3892843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D465A7-ED43-4AFB-BAC8-A07083695EE4}"/>
              </a:ext>
            </a:extLst>
          </p:cNvPr>
          <p:cNvSpPr/>
          <p:nvPr/>
        </p:nvSpPr>
        <p:spPr>
          <a:xfrm>
            <a:off x="8681207" y="3746470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4402FD-76B5-4B5B-8F09-269845D5531B}"/>
              </a:ext>
            </a:extLst>
          </p:cNvPr>
          <p:cNvSpPr txBox="1"/>
          <p:nvPr/>
        </p:nvSpPr>
        <p:spPr>
          <a:xfrm>
            <a:off x="8743826" y="380205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재고 관리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30B7834-C0B8-43BC-909A-0E180CF811FE}"/>
              </a:ext>
            </a:extLst>
          </p:cNvPr>
          <p:cNvSpPr/>
          <p:nvPr/>
        </p:nvSpPr>
        <p:spPr>
          <a:xfrm>
            <a:off x="8273671" y="3877669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44824-B6A1-4B07-B3EB-6EF442D5A66F}"/>
              </a:ext>
            </a:extLst>
          </p:cNvPr>
          <p:cNvSpPr txBox="1"/>
          <p:nvPr/>
        </p:nvSpPr>
        <p:spPr>
          <a:xfrm>
            <a:off x="0" y="4385853"/>
            <a:ext cx="198804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수주 타당성 보고서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D36B3F-A8F8-47BF-818F-1C6373472063}"/>
              </a:ext>
            </a:extLst>
          </p:cNvPr>
          <p:cNvSpPr txBox="1"/>
          <p:nvPr/>
        </p:nvSpPr>
        <p:spPr>
          <a:xfrm>
            <a:off x="1379832" y="4763588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설계 결과 보고서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A77E87-AE78-4027-9445-DF44B207E118}"/>
              </a:ext>
            </a:extLst>
          </p:cNvPr>
          <p:cNvSpPr txBox="1"/>
          <p:nvPr/>
        </p:nvSpPr>
        <p:spPr>
          <a:xfrm>
            <a:off x="3188340" y="5101272"/>
            <a:ext cx="174599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구매 실적보고서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B22DF5-6BB7-4B2A-A1A9-BD13C43F9399}"/>
              </a:ext>
            </a:extLst>
          </p:cNvPr>
          <p:cNvSpPr txBox="1"/>
          <p:nvPr/>
        </p:nvSpPr>
        <p:spPr>
          <a:xfrm>
            <a:off x="6789704" y="4481366"/>
            <a:ext cx="182453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판매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수익 보고서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282D33-55DA-4D1B-8449-FD58CE794285}"/>
              </a:ext>
            </a:extLst>
          </p:cNvPr>
          <p:cNvSpPr txBox="1"/>
          <p:nvPr/>
        </p:nvSpPr>
        <p:spPr>
          <a:xfrm>
            <a:off x="8034871" y="5030472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재고 관리 보고서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0689C-2A7A-4ACB-B153-341542EE6A83}"/>
              </a:ext>
            </a:extLst>
          </p:cNvPr>
          <p:cNvSpPr txBox="1"/>
          <p:nvPr/>
        </p:nvSpPr>
        <p:spPr>
          <a:xfrm>
            <a:off x="5057401" y="4331419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생산 실적 보고서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E1B69A-C718-4B89-A803-F11A0C6BEB77}"/>
              </a:ext>
            </a:extLst>
          </p:cNvPr>
          <p:cNvSpPr txBox="1"/>
          <p:nvPr/>
        </p:nvSpPr>
        <p:spPr>
          <a:xfrm>
            <a:off x="5057401" y="4854538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불량 개선 보고서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F476C8-0071-4531-8A26-29421D095F74}"/>
              </a:ext>
            </a:extLst>
          </p:cNvPr>
          <p:cNvSpPr txBox="1"/>
          <p:nvPr/>
        </p:nvSpPr>
        <p:spPr>
          <a:xfrm>
            <a:off x="5044425" y="4598497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품질 실적 보고서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F643EB-B8E6-4AB6-821B-F031567245A3}"/>
              </a:ext>
            </a:extLst>
          </p:cNvPr>
          <p:cNvSpPr/>
          <p:nvPr/>
        </p:nvSpPr>
        <p:spPr>
          <a:xfrm>
            <a:off x="-1" y="5897461"/>
            <a:ext cx="9843379" cy="637390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0684E3-9F49-480A-B3A5-E3CFF7EC8007}"/>
              </a:ext>
            </a:extLst>
          </p:cNvPr>
          <p:cNvSpPr txBox="1"/>
          <p:nvPr/>
        </p:nvSpPr>
        <p:spPr>
          <a:xfrm>
            <a:off x="525037" y="6051780"/>
            <a:ext cx="843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기대 효과 </a:t>
            </a:r>
            <a:r>
              <a:rPr lang="en-US" altLang="ko-KR" dirty="0"/>
              <a:t>: (1) </a:t>
            </a:r>
            <a:r>
              <a:rPr lang="ko-KR" altLang="en-US" dirty="0"/>
              <a:t>신속 정확한 수익과 비용 분석 및 예측 </a:t>
            </a:r>
            <a:r>
              <a:rPr lang="en-US" altLang="ko-KR" dirty="0"/>
              <a:t>-&gt; </a:t>
            </a:r>
            <a:r>
              <a:rPr lang="ko-KR" altLang="en-US" dirty="0"/>
              <a:t>가치 창출 </a:t>
            </a:r>
            <a:r>
              <a:rPr lang="en-US" altLang="ko-KR" dirty="0"/>
              <a:t>(2) </a:t>
            </a:r>
            <a:r>
              <a:rPr lang="ko-KR" altLang="en-US" dirty="0"/>
              <a:t>분석 및 보고서 생성 비용 절감</a:t>
            </a: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9800DE66-536B-4128-BF78-4337B40AE38B}"/>
              </a:ext>
            </a:extLst>
          </p:cNvPr>
          <p:cNvSpPr/>
          <p:nvPr/>
        </p:nvSpPr>
        <p:spPr>
          <a:xfrm>
            <a:off x="4572799" y="5674409"/>
            <a:ext cx="1131715" cy="218025"/>
          </a:xfrm>
          <a:prstGeom prst="downArrow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B5C685-74F7-4EF1-BE4D-12AEBFA3A0BF}"/>
              </a:ext>
            </a:extLst>
          </p:cNvPr>
          <p:cNvSpPr txBox="1"/>
          <p:nvPr/>
        </p:nvSpPr>
        <p:spPr>
          <a:xfrm>
            <a:off x="5070377" y="5132873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설비 관리 보고서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8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5. AI-</a:t>
            </a:r>
            <a:r>
              <a:rPr kumimoji="0" lang="en-US" altLang="ko-KR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개요</a:t>
            </a:r>
            <a:endParaRPr kumimoji="0" lang="en-US" altLang="ko-KR" sz="28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105C1A-FAE8-41F0-AAEF-DF0FE79D5CE5}"/>
              </a:ext>
            </a:extLst>
          </p:cNvPr>
          <p:cNvSpPr txBox="1"/>
          <p:nvPr/>
        </p:nvSpPr>
        <p:spPr>
          <a:xfrm>
            <a:off x="430859" y="3681187"/>
            <a:ext cx="299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</a:rPr>
              <a:t>▣ </a:t>
            </a:r>
            <a:r>
              <a:rPr lang="ko-KR" altLang="en-US" sz="1800" dirty="0">
                <a:solidFill>
                  <a:srgbClr val="000000"/>
                </a:solidFill>
              </a:rPr>
              <a:t>맞춤 </a:t>
            </a:r>
            <a:r>
              <a:rPr lang="en-US" altLang="ko-KR" sz="1800" dirty="0">
                <a:solidFill>
                  <a:srgbClr val="000000"/>
                </a:solidFill>
              </a:rPr>
              <a:t>AI-</a:t>
            </a:r>
            <a:r>
              <a:rPr lang="en-US" altLang="ko-KR" sz="1800" dirty="0" err="1">
                <a:solidFill>
                  <a:srgbClr val="000000"/>
                </a:solidFill>
              </a:rPr>
              <a:t>AutoReporting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D7AFBE-1222-4432-8979-6496D85E98E3}"/>
              </a:ext>
            </a:extLst>
          </p:cNvPr>
          <p:cNvSpPr txBox="1"/>
          <p:nvPr/>
        </p:nvSpPr>
        <p:spPr>
          <a:xfrm>
            <a:off x="448207" y="1332588"/>
            <a:ext cx="299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</a:rPr>
              <a:t>▣ 범용 </a:t>
            </a:r>
            <a:r>
              <a:rPr lang="en-US" altLang="ko-KR" sz="1800" b="1" dirty="0">
                <a:solidFill>
                  <a:srgbClr val="000000"/>
                </a:solidFill>
              </a:rPr>
              <a:t>AI-</a:t>
            </a:r>
            <a:r>
              <a:rPr lang="en-US" altLang="ko-KR" sz="1800" b="1" dirty="0" err="1">
                <a:solidFill>
                  <a:srgbClr val="000000"/>
                </a:solidFill>
              </a:rPr>
              <a:t>AutoReporting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DE6D8-9C84-41AE-A876-04EB9044A852}"/>
              </a:ext>
            </a:extLst>
          </p:cNvPr>
          <p:cNvSpPr/>
          <p:nvPr/>
        </p:nvSpPr>
        <p:spPr>
          <a:xfrm>
            <a:off x="3421273" y="1256714"/>
            <a:ext cx="1191236" cy="56015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31E16A-0B68-4C63-BD52-C40ABC887309}"/>
              </a:ext>
            </a:extLst>
          </p:cNvPr>
          <p:cNvSpPr txBox="1"/>
          <p:nvPr/>
        </p:nvSpPr>
        <p:spPr>
          <a:xfrm>
            <a:off x="3552725" y="1334766"/>
            <a:ext cx="92365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범용 </a:t>
            </a:r>
            <a:r>
              <a:rPr lang="en-US" altLang="ko-KR" dirty="0"/>
              <a:t>GUI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31B467-A361-40B6-BD14-701B93E6C20D}"/>
              </a:ext>
            </a:extLst>
          </p:cNvPr>
          <p:cNvSpPr/>
          <p:nvPr/>
        </p:nvSpPr>
        <p:spPr>
          <a:xfrm>
            <a:off x="6144808" y="1231499"/>
            <a:ext cx="1191236" cy="56015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9C46AE-D578-4EFB-8E93-8E15A5A51E93}"/>
              </a:ext>
            </a:extLst>
          </p:cNvPr>
          <p:cNvSpPr txBox="1"/>
          <p:nvPr/>
        </p:nvSpPr>
        <p:spPr>
          <a:xfrm>
            <a:off x="6276260" y="1309551"/>
            <a:ext cx="9653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범용 코드</a:t>
            </a:r>
            <a:endParaRPr lang="en-US" altLang="ko-KR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843613-616E-49A1-8E1C-D0C01B4D0719}"/>
              </a:ext>
            </a:extLst>
          </p:cNvPr>
          <p:cNvSpPr/>
          <p:nvPr/>
        </p:nvSpPr>
        <p:spPr>
          <a:xfrm>
            <a:off x="8221173" y="1243907"/>
            <a:ext cx="1373072" cy="56015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EF8A8C-A61F-4938-BC75-082923FCCB24}"/>
              </a:ext>
            </a:extLst>
          </p:cNvPr>
          <p:cNvSpPr txBox="1"/>
          <p:nvPr/>
        </p:nvSpPr>
        <p:spPr>
          <a:xfrm>
            <a:off x="8483656" y="1313620"/>
            <a:ext cx="9653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범용 문서</a:t>
            </a:r>
            <a:endParaRPr lang="en-US" altLang="ko-KR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AE641C81-E02E-4CE3-A8DF-13C3AD5BE16A}"/>
              </a:ext>
            </a:extLst>
          </p:cNvPr>
          <p:cNvSpPr/>
          <p:nvPr/>
        </p:nvSpPr>
        <p:spPr>
          <a:xfrm>
            <a:off x="5166183" y="1468621"/>
            <a:ext cx="327170" cy="156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159F3CE-A010-4BEA-B31F-BFA8396BF973}"/>
              </a:ext>
            </a:extLst>
          </p:cNvPr>
          <p:cNvSpPr/>
          <p:nvPr/>
        </p:nvSpPr>
        <p:spPr>
          <a:xfrm>
            <a:off x="7615023" y="1454784"/>
            <a:ext cx="327170" cy="156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A9CC44F-AFCC-428D-BBDB-0FC41BB65B40}"/>
              </a:ext>
            </a:extLst>
          </p:cNvPr>
          <p:cNvSpPr/>
          <p:nvPr/>
        </p:nvSpPr>
        <p:spPr>
          <a:xfrm>
            <a:off x="3403925" y="3606009"/>
            <a:ext cx="1191236" cy="56015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36F910-459F-44C2-9FD4-93672C7DF684}"/>
              </a:ext>
            </a:extLst>
          </p:cNvPr>
          <p:cNvSpPr txBox="1"/>
          <p:nvPr/>
        </p:nvSpPr>
        <p:spPr>
          <a:xfrm>
            <a:off x="3535377" y="3684061"/>
            <a:ext cx="92365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맞춤 </a:t>
            </a:r>
            <a:r>
              <a:rPr lang="en-US" altLang="ko-KR" dirty="0"/>
              <a:t>GUI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314B630-F696-4679-A1DC-DB8AB104510E}"/>
              </a:ext>
            </a:extLst>
          </p:cNvPr>
          <p:cNvSpPr/>
          <p:nvPr/>
        </p:nvSpPr>
        <p:spPr>
          <a:xfrm>
            <a:off x="6127460" y="3580794"/>
            <a:ext cx="1191236" cy="56015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3B0B3E-F38A-48B7-B384-AC41BBA2778F}"/>
              </a:ext>
            </a:extLst>
          </p:cNvPr>
          <p:cNvSpPr txBox="1"/>
          <p:nvPr/>
        </p:nvSpPr>
        <p:spPr>
          <a:xfrm>
            <a:off x="6258912" y="3658846"/>
            <a:ext cx="9653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밎춤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E641D9-27F4-4439-A3DA-04F389559611}"/>
              </a:ext>
            </a:extLst>
          </p:cNvPr>
          <p:cNvSpPr/>
          <p:nvPr/>
        </p:nvSpPr>
        <p:spPr>
          <a:xfrm>
            <a:off x="8203825" y="3593202"/>
            <a:ext cx="1373072" cy="56015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9F6E9-7C2F-4044-81C3-791CC9740C10}"/>
              </a:ext>
            </a:extLst>
          </p:cNvPr>
          <p:cNvSpPr txBox="1"/>
          <p:nvPr/>
        </p:nvSpPr>
        <p:spPr>
          <a:xfrm>
            <a:off x="8407696" y="3658845"/>
            <a:ext cx="9653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맞춤 문서</a:t>
            </a:r>
            <a:endParaRPr lang="en-US" altLang="ko-KR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BABFD701-340A-47A8-98EA-E1E890538311}"/>
              </a:ext>
            </a:extLst>
          </p:cNvPr>
          <p:cNvSpPr/>
          <p:nvPr/>
        </p:nvSpPr>
        <p:spPr>
          <a:xfrm>
            <a:off x="5148835" y="3817916"/>
            <a:ext cx="327170" cy="156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271622CF-B717-4291-905D-E3AA514265F2}"/>
              </a:ext>
            </a:extLst>
          </p:cNvPr>
          <p:cNvSpPr/>
          <p:nvPr/>
        </p:nvSpPr>
        <p:spPr>
          <a:xfrm>
            <a:off x="7597675" y="3804079"/>
            <a:ext cx="327170" cy="156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02767-7ECD-492A-A174-48EAFF7FB749}"/>
              </a:ext>
            </a:extLst>
          </p:cNvPr>
          <p:cNvSpPr txBox="1"/>
          <p:nvPr/>
        </p:nvSpPr>
        <p:spPr>
          <a:xfrm>
            <a:off x="832103" y="1952692"/>
            <a:ext cx="429797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범용 데이터셋에 활용 가능 </a:t>
            </a:r>
            <a:r>
              <a:rPr lang="en-US" altLang="ko-KR" dirty="0"/>
              <a:t>: 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철강 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프로그래머가 데이터 속성을 모르는 상황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프로그램 개발이 복잡함</a:t>
            </a:r>
            <a:endParaRPr lang="en-US" altLang="ko-K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967074-B2F0-47FE-8101-0C6E84287EF6}"/>
              </a:ext>
            </a:extLst>
          </p:cNvPr>
          <p:cNvSpPr txBox="1"/>
          <p:nvPr/>
        </p:nvSpPr>
        <p:spPr>
          <a:xfrm>
            <a:off x="814755" y="4355398"/>
            <a:ext cx="354937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특정 데이터셋에 활용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프로그래머가 데이터 속성을 아는 상황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프로그램 개발이 단순함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C79F9-9B18-4656-97BA-4A8396AE367A}"/>
              </a:ext>
            </a:extLst>
          </p:cNvPr>
          <p:cNvSpPr txBox="1"/>
          <p:nvPr/>
        </p:nvSpPr>
        <p:spPr>
          <a:xfrm>
            <a:off x="8486648" y="1948315"/>
            <a:ext cx="117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AI </a:t>
            </a:r>
            <a:r>
              <a:rPr lang="ko-KR" altLang="en-US" sz="2000" dirty="0">
                <a:solidFill>
                  <a:srgbClr val="FF0000"/>
                </a:solidFill>
              </a:rPr>
              <a:t>지식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618712-BF0D-4FA7-84CF-3D6FD4702836}"/>
              </a:ext>
            </a:extLst>
          </p:cNvPr>
          <p:cNvSpPr txBox="1"/>
          <p:nvPr/>
        </p:nvSpPr>
        <p:spPr>
          <a:xfrm>
            <a:off x="8263701" y="4294132"/>
            <a:ext cx="1313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AI </a:t>
            </a:r>
            <a:r>
              <a:rPr lang="ko-KR" altLang="en-US" sz="2000" dirty="0">
                <a:solidFill>
                  <a:srgbClr val="FF0000"/>
                </a:solidFill>
              </a:rPr>
              <a:t>지식 </a:t>
            </a:r>
            <a:r>
              <a:rPr lang="en-US" altLang="ko-KR" sz="2000" dirty="0">
                <a:solidFill>
                  <a:srgbClr val="FF0000"/>
                </a:solidFill>
              </a:rPr>
              <a:t>+ </a:t>
            </a:r>
            <a:r>
              <a:rPr lang="ko-KR" altLang="en-US" sz="2000" dirty="0">
                <a:solidFill>
                  <a:srgbClr val="FF0000"/>
                </a:solidFill>
              </a:rPr>
              <a:t>전문 지식</a:t>
            </a:r>
          </a:p>
        </p:txBody>
      </p:sp>
    </p:spTree>
    <p:extLst>
      <p:ext uri="{BB962C8B-B14F-4D97-AF65-F5344CB8AC3E}">
        <p14:creationId xmlns:p14="http://schemas.microsoft.com/office/powerpoint/2010/main" val="344105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85A7C-E8DB-4D87-98D3-2D8600C102EF}"/>
              </a:ext>
            </a:extLst>
          </p:cNvPr>
          <p:cNvSpPr txBox="1"/>
          <p:nvPr/>
        </p:nvSpPr>
        <p:spPr>
          <a:xfrm>
            <a:off x="-33556" y="0"/>
            <a:ext cx="9939556" cy="5267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6. AI-</a:t>
            </a:r>
            <a:r>
              <a:rPr kumimoji="0" lang="en-US" altLang="ko-KR" sz="28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절차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EEA20-59C9-4DF3-924B-27DA7AB060A2}"/>
              </a:ext>
            </a:extLst>
          </p:cNvPr>
          <p:cNvSpPr txBox="1"/>
          <p:nvPr/>
        </p:nvSpPr>
        <p:spPr>
          <a:xfrm>
            <a:off x="423426" y="644827"/>
            <a:ext cx="6385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b="1" dirty="0">
                <a:solidFill>
                  <a:srgbClr val="0000FF"/>
                </a:solidFill>
              </a:rPr>
              <a:t>분석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대상 데이터 선정 </a:t>
            </a:r>
            <a:r>
              <a:rPr lang="ko-KR" altLang="en-US" sz="1600" b="1" dirty="0">
                <a:solidFill>
                  <a:srgbClr val="000000"/>
                </a:solidFill>
              </a:rPr>
              <a:t>→ 샘플링 → 보고서 </a:t>
            </a:r>
            <a:r>
              <a:rPr lang="ko-KR" altLang="en-US" sz="1600" dirty="0">
                <a:solidFill>
                  <a:srgbClr val="000000"/>
                </a:solidFill>
              </a:rPr>
              <a:t>선택 → 보고서 생성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E757E6-7783-4D53-8107-F9C287F8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30" y="983381"/>
            <a:ext cx="7476237" cy="53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8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E390A4-AF2B-4E3C-9684-2249D5B5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9" y="1031345"/>
            <a:ext cx="9507741" cy="5471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928A8-E2CB-4D03-8171-D58D9443E74D}"/>
              </a:ext>
            </a:extLst>
          </p:cNvPr>
          <p:cNvSpPr txBox="1"/>
          <p:nvPr/>
        </p:nvSpPr>
        <p:spPr>
          <a:xfrm>
            <a:off x="-33556" y="0"/>
            <a:ext cx="9939556" cy="5267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AI-</a:t>
            </a:r>
            <a:r>
              <a:rPr kumimoji="0"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절차</a:t>
            </a:r>
            <a:endParaRPr kumimoji="0"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F1896-3339-4876-A471-F5637BFFE0A6}"/>
              </a:ext>
            </a:extLst>
          </p:cNvPr>
          <p:cNvSpPr txBox="1"/>
          <p:nvPr/>
        </p:nvSpPr>
        <p:spPr>
          <a:xfrm>
            <a:off x="423426" y="644827"/>
            <a:ext cx="6385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분석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대상 데이터 선정 → </a:t>
            </a:r>
            <a:r>
              <a:rPr lang="ko-KR" altLang="en-US" sz="1600" b="1" dirty="0">
                <a:solidFill>
                  <a:srgbClr val="0000FF"/>
                </a:solidFill>
              </a:rPr>
              <a:t>샘플링</a:t>
            </a:r>
            <a:r>
              <a:rPr lang="ko-KR" altLang="en-US" sz="1600" b="1" dirty="0">
                <a:solidFill>
                  <a:srgbClr val="000000"/>
                </a:solidFill>
              </a:rPr>
              <a:t> → 보고서 </a:t>
            </a:r>
            <a:r>
              <a:rPr lang="ko-KR" altLang="en-US" sz="1600" dirty="0">
                <a:solidFill>
                  <a:srgbClr val="000000"/>
                </a:solidFill>
              </a:rPr>
              <a:t>선택 → 보고서 생성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6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A428D-B396-48CD-B202-1D2C913F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5" y="1921078"/>
            <a:ext cx="8795630" cy="2145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C962D-DB17-45C2-B453-FEFA72590BE0}"/>
              </a:ext>
            </a:extLst>
          </p:cNvPr>
          <p:cNvSpPr txBox="1"/>
          <p:nvPr/>
        </p:nvSpPr>
        <p:spPr>
          <a:xfrm>
            <a:off x="-33556" y="0"/>
            <a:ext cx="9939556" cy="5267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AI-</a:t>
            </a:r>
            <a:r>
              <a:rPr kumimoji="0"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절차</a:t>
            </a:r>
            <a:endParaRPr kumimoji="0"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F9ED0-0DD2-4800-B503-A98E4F7BC882}"/>
              </a:ext>
            </a:extLst>
          </p:cNvPr>
          <p:cNvSpPr txBox="1"/>
          <p:nvPr/>
        </p:nvSpPr>
        <p:spPr>
          <a:xfrm>
            <a:off x="423426" y="749105"/>
            <a:ext cx="6385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분석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대상 데이터 선정 → 샘플링 → </a:t>
            </a:r>
            <a:r>
              <a:rPr lang="ko-KR" altLang="en-US" sz="1600" b="1" dirty="0">
                <a:solidFill>
                  <a:srgbClr val="0000FF"/>
                </a:solidFill>
              </a:rPr>
              <a:t>보고서 </a:t>
            </a:r>
            <a:r>
              <a:rPr lang="ko-KR" altLang="en-US" sz="1600" dirty="0">
                <a:solidFill>
                  <a:srgbClr val="0000FF"/>
                </a:solidFill>
              </a:rPr>
              <a:t>선택 </a:t>
            </a:r>
            <a:r>
              <a:rPr lang="ko-KR" altLang="en-US" sz="1600" dirty="0">
                <a:solidFill>
                  <a:srgbClr val="000000"/>
                </a:solidFill>
              </a:rPr>
              <a:t>→ 보고서 생성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8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795F9-A02A-40A3-9B04-5C435E95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294"/>
            <a:ext cx="9906000" cy="5498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69D05-E05B-4E8B-B73F-2A862CB5E368}"/>
              </a:ext>
            </a:extLst>
          </p:cNvPr>
          <p:cNvSpPr txBox="1"/>
          <p:nvPr/>
        </p:nvSpPr>
        <p:spPr>
          <a:xfrm>
            <a:off x="-33556" y="0"/>
            <a:ext cx="9939556" cy="5267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AI-</a:t>
            </a:r>
            <a:r>
              <a:rPr kumimoji="0"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절차</a:t>
            </a:r>
            <a:endParaRPr kumimoji="0"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D4B7B-EC0A-4C84-92FB-8AF28E65B799}"/>
              </a:ext>
            </a:extLst>
          </p:cNvPr>
          <p:cNvSpPr txBox="1"/>
          <p:nvPr/>
        </p:nvSpPr>
        <p:spPr>
          <a:xfrm>
            <a:off x="423426" y="644827"/>
            <a:ext cx="6385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분석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대상 데이터 선정 → 샘플링 → 보고서 </a:t>
            </a:r>
            <a:r>
              <a:rPr lang="ko-KR" altLang="en-US" sz="1600" dirty="0">
                <a:solidFill>
                  <a:srgbClr val="000000"/>
                </a:solidFill>
              </a:rPr>
              <a:t>선택 → </a:t>
            </a:r>
            <a:r>
              <a:rPr lang="ko-KR" altLang="en-US" sz="1600" dirty="0">
                <a:solidFill>
                  <a:srgbClr val="0000FF"/>
                </a:solidFill>
              </a:rPr>
              <a:t>보고서 생성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9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0"/>
            <a:ext cx="98846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7.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지식 창출 패러다임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"/>
          <p:cNvSpPr txBox="1"/>
          <p:nvPr/>
        </p:nvSpPr>
        <p:spPr>
          <a:xfrm>
            <a:off x="812776" y="673260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sz="1600" b="1">
                <a:solidFill>
                  <a:srgbClr val="000000"/>
                </a:solidFill>
              </a:rPr>
              <a:t>▣ </a:t>
            </a:r>
            <a:r>
              <a:rPr lang="ko-KR" altLang="en-US" sz="1600">
                <a:solidFill>
                  <a:srgbClr val="000000"/>
                </a:solidFill>
              </a:rPr>
              <a:t>전통적 지식 창출 패러다임</a:t>
            </a:r>
            <a:endParaRPr lang="ko-KR" altLang="en-US" sz="1600" b="1">
              <a:solidFill>
                <a:srgbClr val="000000"/>
              </a:solidFill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1027792" y="1245847"/>
            <a:ext cx="59186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/>
              <a:t>1) </a:t>
            </a:r>
            <a:r>
              <a:rPr lang="ko-KR" altLang="en-US"/>
              <a:t>수백년간 사용한 방법</a:t>
            </a:r>
            <a:endParaRPr lang="en-US" altLang="ko-KR"/>
          </a:p>
          <a:p>
            <a:r>
              <a:rPr lang="en-US" altLang="ko-KR"/>
              <a:t>2) </a:t>
            </a:r>
            <a:r>
              <a:rPr lang="ko-KR" altLang="en-US"/>
              <a:t>전공 지식을 이용한 가설 수립</a:t>
            </a:r>
            <a:endParaRPr lang="en-US" altLang="ko-KR"/>
          </a:p>
          <a:p>
            <a:r>
              <a:rPr lang="en-US" altLang="ko-KR"/>
              <a:t>3) </a:t>
            </a:r>
            <a:r>
              <a:rPr lang="ko-KR" altLang="en-US"/>
              <a:t>가설 검증을 위한 실험 방법 설계</a:t>
            </a:r>
            <a:endParaRPr lang="en-US" altLang="ko-KR"/>
          </a:p>
          <a:p>
            <a:r>
              <a:rPr lang="en-US" altLang="ko-KR">
                <a:solidFill>
                  <a:srgbClr val="0000FF"/>
                </a:solidFill>
              </a:rPr>
              <a:t>    - </a:t>
            </a:r>
            <a:r>
              <a:rPr lang="ko-KR" altLang="en-US">
                <a:solidFill>
                  <a:srgbClr val="0000FF"/>
                </a:solidFill>
              </a:rPr>
              <a:t>다른 모든 인자를 통제한 상태에서 하나의 변수만 변화시키는 실험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4) </a:t>
            </a:r>
            <a:r>
              <a:rPr lang="ko-KR" altLang="en-US"/>
              <a:t>다구치</a:t>
            </a:r>
            <a:r>
              <a:rPr lang="en-US" altLang="ko-KR"/>
              <a:t> </a:t>
            </a:r>
            <a:r>
              <a:rPr lang="ko-KR" altLang="en-US"/>
              <a:t>실험계획법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34049" y="6027437"/>
            <a:ext cx="4590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834049" y="3353063"/>
            <a:ext cx="0" cy="267437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"/>
          <p:cNvSpPr txBox="1"/>
          <p:nvPr/>
        </p:nvSpPr>
        <p:spPr>
          <a:xfrm>
            <a:off x="6221476" y="6155256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/>
              <a:t>X1</a:t>
            </a:r>
            <a:endParaRPr lang="ko-KR" altLang="en-US"/>
          </a:p>
        </p:txBody>
      </p:sp>
      <p:sp>
        <p:nvSpPr>
          <p:cNvPr id="23" name="TextBox 49"/>
          <p:cNvSpPr txBox="1"/>
          <p:nvPr/>
        </p:nvSpPr>
        <p:spPr>
          <a:xfrm>
            <a:off x="1428169" y="330901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410293" y="5122868"/>
            <a:ext cx="81237" cy="8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068726" y="3616791"/>
            <a:ext cx="3834581" cy="19288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765119" y="4266710"/>
            <a:ext cx="81237" cy="8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067677" y="4336287"/>
            <a:ext cx="81237" cy="8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034641" y="5082249"/>
            <a:ext cx="81237" cy="8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511506" y="4606435"/>
            <a:ext cx="81237" cy="8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246900" y="3725544"/>
            <a:ext cx="81237" cy="8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5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0"/>
            <a:ext cx="98846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7.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지식 창출 패러다임</a:t>
            </a:r>
            <a:endParaRPr kumimoji="0" lang="en-US" altLang="ko-KR" sz="28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2076" y="1165060"/>
            <a:ext cx="458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/>
              <a:t>모델 갱신 버튼 클릭 → 예측 모델 보고서 자동 발행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479" y="791452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예측 모델 갱신 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" t="62322" r="74005" b="8253"/>
          <a:stretch/>
        </p:blipFill>
        <p:spPr bwMode="auto">
          <a:xfrm>
            <a:off x="6527272" y="1103796"/>
            <a:ext cx="975361" cy="48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717" y="1766342"/>
            <a:ext cx="4562599" cy="27994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2243" y="1757954"/>
            <a:ext cx="4638473" cy="2807859"/>
          </a:xfrm>
          <a:prstGeom prst="rect">
            <a:avLst/>
          </a:prstGeom>
        </p:spPr>
      </p:pic>
      <p:sp>
        <p:nvSpPr>
          <p:cNvPr id="16" name="TextBox 17"/>
          <p:cNvSpPr txBox="1"/>
          <p:nvPr/>
        </p:nvSpPr>
        <p:spPr>
          <a:xfrm>
            <a:off x="2346774" y="4265892"/>
            <a:ext cx="9653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/>
              <a:t>코일 두께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7257988" y="4371699"/>
            <a:ext cx="9653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/>
              <a:t>코일 두께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80F74F-3648-4583-8FB2-244BB3E51A73}"/>
              </a:ext>
            </a:extLst>
          </p:cNvPr>
          <p:cNvSpPr/>
          <p:nvPr/>
        </p:nvSpPr>
        <p:spPr>
          <a:xfrm>
            <a:off x="706837" y="5390836"/>
            <a:ext cx="1777090" cy="73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91816-5ADE-479B-9424-4358CF023031}"/>
              </a:ext>
            </a:extLst>
          </p:cNvPr>
          <p:cNvSpPr txBox="1"/>
          <p:nvPr/>
        </p:nvSpPr>
        <p:spPr>
          <a:xfrm>
            <a:off x="1202485" y="560565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864D97-B0EC-4A74-8629-BC0D1C2ED779}"/>
              </a:ext>
            </a:extLst>
          </p:cNvPr>
          <p:cNvSpPr/>
          <p:nvPr/>
        </p:nvSpPr>
        <p:spPr>
          <a:xfrm>
            <a:off x="7617448" y="5392214"/>
            <a:ext cx="1777090" cy="73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D1AA-022C-4473-8201-4E89BE62CD96}"/>
              </a:ext>
            </a:extLst>
          </p:cNvPr>
          <p:cNvSpPr txBox="1"/>
          <p:nvPr/>
        </p:nvSpPr>
        <p:spPr>
          <a:xfrm>
            <a:off x="8144355" y="56070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리포트</a:t>
            </a:r>
          </a:p>
        </p:txBody>
      </p:sp>
      <p:sp>
        <p:nvSpPr>
          <p:cNvPr id="22" name="오른쪽 화살표 21">
            <a:extLst>
              <a:ext uri="{FF2B5EF4-FFF2-40B4-BE49-F238E27FC236}">
                <a16:creationId xmlns:a16="http://schemas.microsoft.com/office/drawing/2014/main" id="{67CC73C1-226D-4F14-8D61-5DA73102BAD1}"/>
              </a:ext>
            </a:extLst>
          </p:cNvPr>
          <p:cNvSpPr/>
          <p:nvPr/>
        </p:nvSpPr>
        <p:spPr>
          <a:xfrm>
            <a:off x="2645253" y="5607035"/>
            <a:ext cx="4857380" cy="274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3C349-F3F8-4660-8FF8-8CCC66EFC50A}"/>
              </a:ext>
            </a:extLst>
          </p:cNvPr>
          <p:cNvSpPr txBox="1"/>
          <p:nvPr/>
        </p:nvSpPr>
        <p:spPr>
          <a:xfrm>
            <a:off x="4228378" y="5291968"/>
            <a:ext cx="170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AI-</a:t>
            </a:r>
            <a:r>
              <a:rPr lang="en-US" altLang="ko-KR" dirty="0" err="1"/>
              <a:t>AutoReporting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1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8.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데이터 산업 정부 활동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0470" y="805417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b="1" dirty="0" err="1">
                <a:solidFill>
                  <a:srgbClr val="000000"/>
                </a:solidFill>
              </a:rPr>
              <a:t>데이타바우처</a:t>
            </a:r>
            <a:r>
              <a:rPr lang="ko-KR" altLang="en-US" sz="1600" b="1" dirty="0">
                <a:solidFill>
                  <a:srgbClr val="000000"/>
                </a:solidFill>
              </a:rPr>
              <a:t> 사업</a:t>
            </a:r>
          </a:p>
        </p:txBody>
      </p:sp>
      <p:pic>
        <p:nvPicPr>
          <p:cNvPr id="1026" name="Picture 2" descr="ì¬ìê°ë ë° ì¶ì§ì²´ê³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0" y="1544502"/>
            <a:ext cx="9362749" cy="436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63501" y="738433"/>
            <a:ext cx="1492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5</a:t>
            </a:r>
            <a:r>
              <a:rPr lang="ko-KR" altLang="en-US" dirty="0"/>
              <a:t>년간 </a:t>
            </a:r>
            <a:r>
              <a:rPr lang="en-US" altLang="ko-KR" dirty="0"/>
              <a:t>3</a:t>
            </a:r>
            <a:r>
              <a:rPr lang="ko-KR" altLang="en-US" dirty="0"/>
              <a:t>천억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(’19</a:t>
            </a:r>
            <a:r>
              <a:rPr lang="ko-KR" altLang="en-US" dirty="0"/>
              <a:t>년 </a:t>
            </a:r>
            <a:r>
              <a:rPr lang="en-US" altLang="ko-KR" dirty="0"/>
              <a:t>600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050" y="6246912"/>
            <a:ext cx="436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민간 부담금 </a:t>
            </a:r>
            <a:r>
              <a:rPr lang="en-US" altLang="ko-KR" dirty="0"/>
              <a:t>= </a:t>
            </a:r>
            <a:r>
              <a:rPr lang="ko-KR" altLang="en-US" dirty="0">
                <a:solidFill>
                  <a:srgbClr val="0000FF"/>
                </a:solidFill>
              </a:rPr>
              <a:t>현금</a:t>
            </a:r>
            <a:r>
              <a:rPr lang="en-US" altLang="ko-KR" dirty="0">
                <a:solidFill>
                  <a:srgbClr val="0000FF"/>
                </a:solidFill>
              </a:rPr>
              <a:t>(5%) </a:t>
            </a:r>
            <a:r>
              <a:rPr lang="en-US" altLang="ko-KR" dirty="0"/>
              <a:t>+ </a:t>
            </a:r>
            <a:r>
              <a:rPr lang="ko-KR" altLang="en-US" dirty="0"/>
              <a:t>현물</a:t>
            </a:r>
            <a:r>
              <a:rPr lang="en-US" altLang="ko-KR" dirty="0"/>
              <a:t>(</a:t>
            </a:r>
            <a:r>
              <a:rPr lang="ko-KR" altLang="en-US" dirty="0"/>
              <a:t>인건비 등 </a:t>
            </a:r>
            <a:r>
              <a:rPr lang="en-US" altLang="ko-KR" dirty="0"/>
              <a:t>20 %)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9EE7B1-AE36-4F27-B03A-F0BB69DE1393}"/>
              </a:ext>
            </a:extLst>
          </p:cNvPr>
          <p:cNvSpPr/>
          <p:nvPr/>
        </p:nvSpPr>
        <p:spPr>
          <a:xfrm>
            <a:off x="5597189" y="4939447"/>
            <a:ext cx="1132514" cy="1140902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3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8.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데이터 산업 정부 활동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4191" y="875674"/>
            <a:ext cx="4105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제조데이터 공동 활용 플랫폼 개발 사업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6063" y="1341603"/>
            <a:ext cx="6396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ㅇ</a:t>
            </a:r>
            <a:r>
              <a:rPr lang="ko-KR" altLang="en-US" dirty="0"/>
              <a:t> 산업통상자원부 </a:t>
            </a:r>
            <a:endParaRPr lang="en-US" altLang="ko-KR" dirty="0"/>
          </a:p>
          <a:p>
            <a:r>
              <a:rPr lang="ko-KR" altLang="en-US" dirty="0" err="1"/>
              <a:t>ㅇ</a:t>
            </a:r>
            <a:r>
              <a:rPr lang="ko-KR" altLang="en-US" dirty="0"/>
              <a:t> 기간 </a:t>
            </a:r>
            <a:r>
              <a:rPr lang="en-US" altLang="ko-KR" dirty="0"/>
              <a:t>: 33</a:t>
            </a:r>
            <a:r>
              <a:rPr lang="ko-KR" altLang="en-US" dirty="0"/>
              <a:t>개월 이내 </a:t>
            </a:r>
            <a:r>
              <a:rPr lang="en-US" altLang="ko-KR" dirty="0"/>
              <a:t>(1</a:t>
            </a:r>
            <a:r>
              <a:rPr lang="ko-KR" altLang="en-US" dirty="0"/>
              <a:t>차년도 </a:t>
            </a:r>
            <a:r>
              <a:rPr lang="en-US" altLang="ko-KR" dirty="0"/>
              <a:t>: 9</a:t>
            </a:r>
            <a:r>
              <a:rPr lang="ko-KR" altLang="en-US" dirty="0"/>
              <a:t>개월</a:t>
            </a:r>
            <a:r>
              <a:rPr lang="en-US" altLang="ko-KR" dirty="0"/>
              <a:t>, 2</a:t>
            </a:r>
            <a:r>
              <a:rPr lang="ko-KR" altLang="en-US" dirty="0"/>
              <a:t>차년도 </a:t>
            </a:r>
            <a:r>
              <a:rPr lang="en-US" altLang="ko-KR" dirty="0"/>
              <a:t>: 12</a:t>
            </a:r>
            <a:r>
              <a:rPr lang="ko-KR" altLang="en-US" dirty="0"/>
              <a:t>개월</a:t>
            </a:r>
            <a:r>
              <a:rPr lang="en-US" altLang="ko-KR" dirty="0"/>
              <a:t>, 3</a:t>
            </a:r>
            <a:r>
              <a:rPr lang="ko-KR" altLang="en-US" dirty="0"/>
              <a:t>차년도 </a:t>
            </a:r>
            <a:r>
              <a:rPr lang="en-US" altLang="ko-KR" dirty="0"/>
              <a:t>: 12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 err="1"/>
              <a:t>ㅇ</a:t>
            </a:r>
            <a:r>
              <a:rPr lang="ko-KR" altLang="en-US" dirty="0"/>
              <a:t> 정부출연금 </a:t>
            </a:r>
            <a:r>
              <a:rPr lang="en-US" altLang="ko-KR" dirty="0"/>
              <a:t>: </a:t>
            </a:r>
            <a:r>
              <a:rPr lang="ko-KR" altLang="en-US" dirty="0"/>
              <a:t>‘</a:t>
            </a:r>
            <a:r>
              <a:rPr lang="en-US" altLang="ko-KR" dirty="0"/>
              <a:t>19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 err="1"/>
              <a:t>억원</a:t>
            </a:r>
            <a:r>
              <a:rPr lang="ko-KR" altLang="en-US" dirty="0"/>
              <a:t> 이내 </a:t>
            </a:r>
            <a:r>
              <a:rPr lang="en-US" altLang="ko-KR" dirty="0"/>
              <a:t>(</a:t>
            </a:r>
            <a:r>
              <a:rPr lang="ko-KR" altLang="en-US" dirty="0"/>
              <a:t>총 정부출연금 </a:t>
            </a:r>
            <a:r>
              <a:rPr lang="en-US" altLang="ko-KR" dirty="0"/>
              <a:t>37</a:t>
            </a:r>
            <a:r>
              <a:rPr lang="ko-KR" altLang="en-US" dirty="0" err="1"/>
              <a:t>억원</a:t>
            </a:r>
            <a:r>
              <a:rPr lang="ko-KR" altLang="en-US" dirty="0"/>
              <a:t> 이내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AD65C269-9A60-4A40-AF3E-028259A6651C}"/>
              </a:ext>
            </a:extLst>
          </p:cNvPr>
          <p:cNvSpPr txBox="1"/>
          <p:nvPr/>
        </p:nvSpPr>
        <p:spPr>
          <a:xfrm>
            <a:off x="963767" y="3061153"/>
            <a:ext cx="5588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dirty="0"/>
              <a:t>● </a:t>
            </a:r>
            <a:r>
              <a:rPr lang="ko-KR" altLang="en-US" dirty="0"/>
              <a:t>화석기반 에너지 생산</a:t>
            </a:r>
            <a:r>
              <a:rPr lang="en-US" altLang="ko-KR" dirty="0"/>
              <a:t>·</a:t>
            </a:r>
            <a:r>
              <a:rPr lang="ko-KR" altLang="en-US" dirty="0"/>
              <a:t>수송용 철강소재</a:t>
            </a:r>
            <a:r>
              <a:rPr lang="en-US" altLang="ko-KR" dirty="0"/>
              <a:t>(2020~2025, 428</a:t>
            </a:r>
            <a:r>
              <a:rPr lang="ko-KR" altLang="en-US" dirty="0"/>
              <a:t>억</a:t>
            </a:r>
            <a:r>
              <a:rPr lang="en-US" altLang="ko-KR" dirty="0"/>
              <a:t>/5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- </a:t>
            </a:r>
            <a:r>
              <a:rPr lang="ko-KR" altLang="en-US" dirty="0"/>
              <a:t>금속재료연구 조합</a:t>
            </a:r>
            <a:r>
              <a:rPr lang="en-US" altLang="ko-KR" dirty="0"/>
              <a:t>     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0000FF"/>
                </a:solidFill>
              </a:rPr>
              <a:t>- (</a:t>
            </a:r>
            <a:r>
              <a:rPr lang="ko-KR" altLang="en-US" dirty="0">
                <a:solidFill>
                  <a:srgbClr val="0000FF"/>
                </a:solidFill>
              </a:rPr>
              <a:t>세부과제 </a:t>
            </a:r>
            <a:r>
              <a:rPr lang="en-US" altLang="ko-KR" dirty="0">
                <a:solidFill>
                  <a:srgbClr val="0000FF"/>
                </a:solidFill>
              </a:rPr>
              <a:t>2-4) </a:t>
            </a:r>
            <a:r>
              <a:rPr lang="ko-KR" altLang="en-US" dirty="0">
                <a:solidFill>
                  <a:srgbClr val="0000FF"/>
                </a:solidFill>
              </a:rPr>
              <a:t>데이터 기반 강관 제조 공정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     - </a:t>
            </a:r>
            <a:r>
              <a:rPr lang="ko-KR" altLang="en-US" dirty="0" err="1"/>
              <a:t>예타</a:t>
            </a:r>
            <a:r>
              <a:rPr lang="ko-KR" altLang="en-US" dirty="0"/>
              <a:t> 통과</a:t>
            </a:r>
            <a:endParaRPr lang="en-US" altLang="ko-KR" dirty="0"/>
          </a:p>
          <a:p>
            <a:r>
              <a:rPr lang="en-US" altLang="ko-KR" dirty="0"/>
              <a:t>     - RFP </a:t>
            </a:r>
            <a:r>
              <a:rPr lang="ko-KR" altLang="en-US" dirty="0"/>
              <a:t>작성 및 과제공고 </a:t>
            </a:r>
            <a:r>
              <a:rPr lang="en-US" altLang="ko-KR" dirty="0"/>
              <a:t>: ‘19.9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863" y="2628274"/>
            <a:ext cx="4841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소재산업혁신기술개발</a:t>
            </a:r>
            <a:r>
              <a:rPr lang="en-US" altLang="ko-KR" sz="1600" b="1" dirty="0">
                <a:solidFill>
                  <a:srgbClr val="000000"/>
                </a:solidFill>
              </a:rPr>
              <a:t>(2020~2026, 5</a:t>
            </a:r>
            <a:r>
              <a:rPr lang="ko-KR" altLang="en-US" sz="1600" b="1" dirty="0">
                <a:solidFill>
                  <a:srgbClr val="000000"/>
                </a:solidFill>
              </a:rPr>
              <a:t>조</a:t>
            </a:r>
            <a:r>
              <a:rPr lang="en-US" altLang="ko-KR" sz="1600" b="1" dirty="0">
                <a:solidFill>
                  <a:srgbClr val="000000"/>
                </a:solidFill>
              </a:rPr>
              <a:t>200</a:t>
            </a:r>
            <a:r>
              <a:rPr lang="ko-KR" altLang="en-US" sz="1600" b="1" dirty="0">
                <a:solidFill>
                  <a:srgbClr val="000000"/>
                </a:solidFill>
              </a:rPr>
              <a:t>억</a:t>
            </a:r>
            <a:r>
              <a:rPr lang="en-US" altLang="ko-KR" sz="1600" b="1" dirty="0">
                <a:solidFill>
                  <a:srgbClr val="000000"/>
                </a:solidFill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39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&lt;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발표자 약력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02A6E-DBD9-4BB1-ACE3-DA306606BF87}"/>
              </a:ext>
            </a:extLst>
          </p:cNvPr>
          <p:cNvSpPr txBox="1"/>
          <p:nvPr/>
        </p:nvSpPr>
        <p:spPr>
          <a:xfrm>
            <a:off x="613179" y="787129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이</a:t>
            </a:r>
            <a:r>
              <a:rPr lang="ko-KR" altLang="en-US" sz="1600" b="1" dirty="0">
                <a:solidFill>
                  <a:srgbClr val="000000"/>
                </a:solidFill>
              </a:rPr>
              <a:t>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E437C-4148-49FD-BC2B-23AA489CC8D4}"/>
              </a:ext>
            </a:extLst>
          </p:cNvPr>
          <p:cNvSpPr txBox="1"/>
          <p:nvPr/>
        </p:nvSpPr>
        <p:spPr>
          <a:xfrm>
            <a:off x="2279486" y="777304"/>
            <a:ext cx="5086649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KAIST</a:t>
            </a:r>
            <a:r>
              <a:rPr lang="ko-KR" altLang="en-US" dirty="0"/>
              <a:t> 재료공학과 석사</a:t>
            </a:r>
            <a:r>
              <a:rPr lang="en-US" altLang="ko-KR" dirty="0"/>
              <a:t>, </a:t>
            </a:r>
            <a:r>
              <a:rPr lang="ko-KR" altLang="en-US" dirty="0"/>
              <a:t>박사 </a:t>
            </a:r>
            <a:r>
              <a:rPr lang="en-US" altLang="ko-KR" dirty="0"/>
              <a:t>: ~1987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RIST</a:t>
            </a:r>
            <a:r>
              <a:rPr lang="ko-KR" altLang="en-US" dirty="0"/>
              <a:t> 연구원 </a:t>
            </a:r>
            <a:r>
              <a:rPr lang="en-US" altLang="ko-KR" dirty="0"/>
              <a:t>: ~1996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● 포스코 기술연구원 책임연구원</a:t>
            </a:r>
            <a:r>
              <a:rPr lang="en-US" altLang="ko-KR" dirty="0"/>
              <a:t>, </a:t>
            </a:r>
            <a:r>
              <a:rPr lang="ko-KR" altLang="en-US" dirty="0"/>
              <a:t>수석연구원</a:t>
            </a:r>
            <a:r>
              <a:rPr lang="en-US" altLang="ko-KR" dirty="0"/>
              <a:t>: ~2008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● 포스코 기술연구원 </a:t>
            </a:r>
            <a:r>
              <a:rPr lang="ko-KR" altLang="en-US" dirty="0" err="1"/>
              <a:t>후판연구그룹장</a:t>
            </a:r>
            <a:r>
              <a:rPr lang="en-US" altLang="ko-KR" dirty="0"/>
              <a:t>, </a:t>
            </a:r>
            <a:r>
              <a:rPr lang="ko-KR" altLang="en-US" dirty="0"/>
              <a:t>프로젝트팀장</a:t>
            </a:r>
            <a:r>
              <a:rPr lang="en-US" altLang="ko-KR" dirty="0"/>
              <a:t>: ~2014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● 포스코 기술연구원 상무</a:t>
            </a:r>
            <a:r>
              <a:rPr lang="en-US" altLang="ko-KR" dirty="0"/>
              <a:t>: ~2017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● 포스코 기술연구원 자문교수</a:t>
            </a:r>
            <a:r>
              <a:rPr lang="en-US" altLang="ko-KR" dirty="0"/>
              <a:t>: ~ 2019.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8644A3-77F3-46E8-9399-5A783BF546B6}"/>
              </a:ext>
            </a:extLst>
          </p:cNvPr>
          <p:cNvSpPr txBox="1"/>
          <p:nvPr/>
        </p:nvSpPr>
        <p:spPr>
          <a:xfrm>
            <a:off x="613179" y="29420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프로그램 경험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C16465-E114-4D0E-9C9B-1CE6AF0004FF}"/>
              </a:ext>
            </a:extLst>
          </p:cNvPr>
          <p:cNvSpPr txBox="1"/>
          <p:nvPr/>
        </p:nvSpPr>
        <p:spPr>
          <a:xfrm>
            <a:off x="2279487" y="2858114"/>
            <a:ext cx="656660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포트란</a:t>
            </a:r>
            <a:r>
              <a:rPr lang="en-US" altLang="ko-KR" dirty="0"/>
              <a:t>, </a:t>
            </a:r>
            <a:r>
              <a:rPr lang="ko-KR" altLang="en-US" dirty="0"/>
              <a:t>파스칼</a:t>
            </a:r>
            <a:r>
              <a:rPr lang="en-US" altLang="ko-KR" dirty="0"/>
              <a:t>, </a:t>
            </a:r>
            <a:r>
              <a:rPr lang="ko-KR" altLang="en-US" dirty="0"/>
              <a:t>베이식</a:t>
            </a:r>
            <a:r>
              <a:rPr lang="en-US" altLang="ko-KR" dirty="0"/>
              <a:t>, C, C++, HP-BASIC, Open VMS, JavaScript, SAS, 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930F5-D52F-400C-B8B0-683C68D09951}"/>
              </a:ext>
            </a:extLst>
          </p:cNvPr>
          <p:cNvSpPr txBox="1"/>
          <p:nvPr/>
        </p:nvSpPr>
        <p:spPr>
          <a:xfrm>
            <a:off x="613179" y="367225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연락처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50FA3-44C7-4FF6-A22C-353D9A69CB96}"/>
              </a:ext>
            </a:extLst>
          </p:cNvPr>
          <p:cNvSpPr txBox="1"/>
          <p:nvPr/>
        </p:nvSpPr>
        <p:spPr>
          <a:xfrm>
            <a:off x="2279487" y="3626002"/>
            <a:ext cx="300434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이메일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cslee.1004@daum.net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휴대전화 </a:t>
            </a:r>
            <a:r>
              <a:rPr lang="en-US" altLang="ko-KR" dirty="0"/>
              <a:t>: 010-5508-7437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1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0"/>
            <a:ext cx="98846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9. 4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차산업화 추진 전략 및 제안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33304" y="1346207"/>
            <a:ext cx="2699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1</a:t>
            </a:r>
            <a:r>
              <a:rPr lang="ko-KR" altLang="en-US" dirty="0">
                <a:solidFill>
                  <a:srgbClr val="000000"/>
                </a:solidFill>
              </a:rPr>
              <a:t>단계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en-US" altLang="ko-KR" b="1" dirty="0">
                <a:solidFill>
                  <a:srgbClr val="000000"/>
                </a:solidFill>
              </a:rPr>
              <a:t>AI-</a:t>
            </a:r>
            <a:r>
              <a:rPr lang="en-US" altLang="ko-KR" dirty="0" err="1">
                <a:solidFill>
                  <a:srgbClr val="000000"/>
                </a:solidFill>
              </a:rPr>
              <a:t>AutoReporting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활용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D6DF9-DCBD-4FDC-B86B-6E62622B4A8B}"/>
              </a:ext>
            </a:extLst>
          </p:cNvPr>
          <p:cNvSpPr txBox="1"/>
          <p:nvPr/>
        </p:nvSpPr>
        <p:spPr>
          <a:xfrm>
            <a:off x="4333304" y="2020121"/>
            <a:ext cx="275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2</a:t>
            </a:r>
            <a:r>
              <a:rPr lang="ko-KR" altLang="en-US" dirty="0">
                <a:solidFill>
                  <a:srgbClr val="000000"/>
                </a:solidFill>
              </a:rPr>
              <a:t>단계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데이터 수집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관리 자동화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9C600-7D97-4FB1-886D-1621B5BF3B16}"/>
              </a:ext>
            </a:extLst>
          </p:cNvPr>
          <p:cNvSpPr txBox="1"/>
          <p:nvPr/>
        </p:nvSpPr>
        <p:spPr>
          <a:xfrm>
            <a:off x="4772765" y="1697169"/>
            <a:ext cx="4063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 err="1"/>
              <a:t>가치있는</a:t>
            </a:r>
            <a:r>
              <a:rPr lang="ko-KR" altLang="en-US" dirty="0"/>
              <a:t> 보고서를 신속</a:t>
            </a:r>
            <a:r>
              <a:rPr lang="en-US" altLang="ko-KR" dirty="0"/>
              <a:t>, </a:t>
            </a:r>
            <a:r>
              <a:rPr lang="ko-KR" altLang="en-US" dirty="0"/>
              <a:t>정확</a:t>
            </a:r>
            <a:r>
              <a:rPr lang="en-US" altLang="ko-KR" dirty="0"/>
              <a:t>, </a:t>
            </a:r>
            <a:r>
              <a:rPr lang="ko-KR" altLang="en-US" dirty="0"/>
              <a:t>저렴하게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00DC-595A-498B-9C95-1666EDA278C8}"/>
              </a:ext>
            </a:extLst>
          </p:cNvPr>
          <p:cNvSpPr txBox="1"/>
          <p:nvPr/>
        </p:nvSpPr>
        <p:spPr>
          <a:xfrm>
            <a:off x="4323693" y="2639099"/>
            <a:ext cx="230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3</a:t>
            </a:r>
            <a:r>
              <a:rPr lang="ko-KR" altLang="en-US" b="1" dirty="0">
                <a:solidFill>
                  <a:srgbClr val="000000"/>
                </a:solidFill>
              </a:rPr>
              <a:t>단계</a:t>
            </a:r>
            <a:r>
              <a:rPr lang="en-US" altLang="ko-KR" b="1" dirty="0">
                <a:solidFill>
                  <a:srgbClr val="000000"/>
                </a:solidFill>
              </a:rPr>
              <a:t>: Smart</a:t>
            </a:r>
            <a:r>
              <a:rPr lang="ko-KR" altLang="en-US" b="1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F</a:t>
            </a:r>
            <a:r>
              <a:rPr lang="en-US" altLang="ko-KR" b="1" dirty="0" err="1">
                <a:solidFill>
                  <a:srgbClr val="000000"/>
                </a:solidFill>
              </a:rPr>
              <a:t>acory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ko-KR" altLang="en-US" b="1" dirty="0">
                <a:solidFill>
                  <a:srgbClr val="000000"/>
                </a:solidFill>
              </a:rPr>
              <a:t>추진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7F179-6E9B-4A0B-ACD3-F8E78100C155}"/>
              </a:ext>
            </a:extLst>
          </p:cNvPr>
          <p:cNvSpPr txBox="1"/>
          <p:nvPr/>
        </p:nvSpPr>
        <p:spPr>
          <a:xfrm>
            <a:off x="621568" y="1346207"/>
            <a:ext cx="238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en-US" altLang="ko-KR" sz="1600" dirty="0">
                <a:solidFill>
                  <a:srgbClr val="000000"/>
                </a:solidFill>
              </a:rPr>
              <a:t>Start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Small,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Go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Fast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D4CD21-F6F2-43E8-AEBF-B8D12C81238B}"/>
              </a:ext>
            </a:extLst>
          </p:cNvPr>
          <p:cNvSpPr txBox="1"/>
          <p:nvPr/>
        </p:nvSpPr>
        <p:spPr>
          <a:xfrm>
            <a:off x="4772765" y="2293092"/>
            <a:ext cx="450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 err="1"/>
              <a:t>가치있는</a:t>
            </a:r>
            <a:r>
              <a:rPr lang="ko-KR" altLang="en-US" dirty="0"/>
              <a:t> 데이터를 신속</a:t>
            </a:r>
            <a:r>
              <a:rPr lang="en-US" altLang="ko-KR" dirty="0"/>
              <a:t>, </a:t>
            </a:r>
            <a:r>
              <a:rPr lang="ko-KR" altLang="en-US" dirty="0"/>
              <a:t>정확</a:t>
            </a:r>
            <a:r>
              <a:rPr lang="en-US" altLang="ko-KR" dirty="0"/>
              <a:t>, </a:t>
            </a:r>
            <a:r>
              <a:rPr lang="ko-KR" altLang="en-US" dirty="0"/>
              <a:t>저렴하게 수집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0510C5-5C9B-4B89-B135-0B90E0D7627E}"/>
              </a:ext>
            </a:extLst>
          </p:cNvPr>
          <p:cNvSpPr/>
          <p:nvPr/>
        </p:nvSpPr>
        <p:spPr>
          <a:xfrm>
            <a:off x="0" y="3966736"/>
            <a:ext cx="9906000" cy="2052890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E8A84D-A5A2-4ED8-B8F7-7F2F6C198268}"/>
              </a:ext>
            </a:extLst>
          </p:cNvPr>
          <p:cNvSpPr/>
          <p:nvPr/>
        </p:nvSpPr>
        <p:spPr>
          <a:xfrm>
            <a:off x="124208" y="4054755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E2BBC4-70EA-40E2-899F-243C6268D77E}"/>
              </a:ext>
            </a:extLst>
          </p:cNvPr>
          <p:cNvSpPr txBox="1"/>
          <p:nvPr/>
        </p:nvSpPr>
        <p:spPr>
          <a:xfrm>
            <a:off x="397622" y="40989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수주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AD5B304-92C4-4790-98CF-C6CBE609C160}"/>
              </a:ext>
            </a:extLst>
          </p:cNvPr>
          <p:cNvSpPr/>
          <p:nvPr/>
        </p:nvSpPr>
        <p:spPr>
          <a:xfrm>
            <a:off x="1828572" y="4048967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F7FA56-1C0E-4624-A9FB-3E42C6B0A167}"/>
              </a:ext>
            </a:extLst>
          </p:cNvPr>
          <p:cNvSpPr txBox="1"/>
          <p:nvPr/>
        </p:nvSpPr>
        <p:spPr>
          <a:xfrm>
            <a:off x="2101986" y="40931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2C53E4-7F82-4E07-8919-2C7221600B1D}"/>
              </a:ext>
            </a:extLst>
          </p:cNvPr>
          <p:cNvSpPr/>
          <p:nvPr/>
        </p:nvSpPr>
        <p:spPr>
          <a:xfrm>
            <a:off x="3581098" y="4068398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91F5CF-FF0B-48BD-8C59-0801D573408D}"/>
              </a:ext>
            </a:extLst>
          </p:cNvPr>
          <p:cNvSpPr txBox="1"/>
          <p:nvPr/>
        </p:nvSpPr>
        <p:spPr>
          <a:xfrm>
            <a:off x="3854512" y="41125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78A1F6-D721-4A02-97F5-FFC1F1D12555}"/>
              </a:ext>
            </a:extLst>
          </p:cNvPr>
          <p:cNvSpPr/>
          <p:nvPr/>
        </p:nvSpPr>
        <p:spPr>
          <a:xfrm>
            <a:off x="5350136" y="4065549"/>
            <a:ext cx="1090569" cy="42356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DAC049-9A04-435A-8644-06EC97E00133}"/>
              </a:ext>
            </a:extLst>
          </p:cNvPr>
          <p:cNvSpPr txBox="1"/>
          <p:nvPr/>
        </p:nvSpPr>
        <p:spPr>
          <a:xfrm>
            <a:off x="5623550" y="41097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297903-F539-4CC6-AD59-B7EFEA4557B8}"/>
              </a:ext>
            </a:extLst>
          </p:cNvPr>
          <p:cNvSpPr/>
          <p:nvPr/>
        </p:nvSpPr>
        <p:spPr>
          <a:xfrm>
            <a:off x="7079308" y="4090083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BB9468-83C2-4D1A-A6E2-7C41E56AB48B}"/>
              </a:ext>
            </a:extLst>
          </p:cNvPr>
          <p:cNvSpPr txBox="1"/>
          <p:nvPr/>
        </p:nvSpPr>
        <p:spPr>
          <a:xfrm>
            <a:off x="7352722" y="41342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</a:t>
            </a: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BF85ABD7-B217-45B5-99E9-ED3B7E47F279}"/>
              </a:ext>
            </a:extLst>
          </p:cNvPr>
          <p:cNvSpPr/>
          <p:nvPr/>
        </p:nvSpPr>
        <p:spPr>
          <a:xfrm>
            <a:off x="1373497" y="4158974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BAFCDCA8-4528-4D4F-B75C-4646A3440125}"/>
              </a:ext>
            </a:extLst>
          </p:cNvPr>
          <p:cNvSpPr/>
          <p:nvPr/>
        </p:nvSpPr>
        <p:spPr>
          <a:xfrm>
            <a:off x="3123228" y="4162801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C8665ECB-4D64-44A5-9D13-CA0419723372}"/>
              </a:ext>
            </a:extLst>
          </p:cNvPr>
          <p:cNvSpPr/>
          <p:nvPr/>
        </p:nvSpPr>
        <p:spPr>
          <a:xfrm>
            <a:off x="4862557" y="4197203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19306406-CE76-4810-BA25-ED2B07C5A06D}"/>
              </a:ext>
            </a:extLst>
          </p:cNvPr>
          <p:cNvSpPr/>
          <p:nvPr/>
        </p:nvSpPr>
        <p:spPr>
          <a:xfrm>
            <a:off x="6621438" y="4221282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F5025E-7845-4F9D-8F8C-8FDCB7185CB6}"/>
              </a:ext>
            </a:extLst>
          </p:cNvPr>
          <p:cNvSpPr/>
          <p:nvPr/>
        </p:nvSpPr>
        <p:spPr>
          <a:xfrm>
            <a:off x="8681207" y="4074909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96014A8-A605-4221-BACA-030AF505150D}"/>
              </a:ext>
            </a:extLst>
          </p:cNvPr>
          <p:cNvSpPr txBox="1"/>
          <p:nvPr/>
        </p:nvSpPr>
        <p:spPr>
          <a:xfrm>
            <a:off x="8743826" y="41304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재고 관리</a:t>
            </a:r>
            <a:endParaRPr lang="ko-KR" altLang="en-US" dirty="0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69FCC6EE-542D-4CC6-854C-EFDAA76AEADF}"/>
              </a:ext>
            </a:extLst>
          </p:cNvPr>
          <p:cNvSpPr/>
          <p:nvPr/>
        </p:nvSpPr>
        <p:spPr>
          <a:xfrm>
            <a:off x="8273671" y="4206108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A8CDDF-BB68-4DBA-9477-F517DC06D8BF}"/>
              </a:ext>
            </a:extLst>
          </p:cNvPr>
          <p:cNvSpPr txBox="1"/>
          <p:nvPr/>
        </p:nvSpPr>
        <p:spPr>
          <a:xfrm>
            <a:off x="0" y="4714292"/>
            <a:ext cx="198804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수주 타당성 보고서</a:t>
            </a:r>
            <a:endParaRPr lang="en-US" altLang="ko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915436-53CD-49F0-BE9D-552716FD99D7}"/>
              </a:ext>
            </a:extLst>
          </p:cNvPr>
          <p:cNvSpPr txBox="1"/>
          <p:nvPr/>
        </p:nvSpPr>
        <p:spPr>
          <a:xfrm>
            <a:off x="1379832" y="5092027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설계 결과 보고서</a:t>
            </a:r>
            <a:endParaRPr lang="en-US" altLang="ko-KR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535C92-A1F3-4322-9BBF-8C2220C28422}"/>
              </a:ext>
            </a:extLst>
          </p:cNvPr>
          <p:cNvSpPr txBox="1"/>
          <p:nvPr/>
        </p:nvSpPr>
        <p:spPr>
          <a:xfrm>
            <a:off x="3188340" y="5429711"/>
            <a:ext cx="174599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구매 실적보고서</a:t>
            </a:r>
            <a:endParaRPr lang="en-US" altLang="ko-K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25ABA9-35E1-477E-A520-52AA379EA9C5}"/>
              </a:ext>
            </a:extLst>
          </p:cNvPr>
          <p:cNvSpPr txBox="1"/>
          <p:nvPr/>
        </p:nvSpPr>
        <p:spPr>
          <a:xfrm>
            <a:off x="6789704" y="4809805"/>
            <a:ext cx="182453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판매</a:t>
            </a:r>
            <a:r>
              <a:rPr lang="en-US" altLang="ko-KR" dirty="0"/>
              <a:t>/</a:t>
            </a:r>
            <a:r>
              <a:rPr lang="ko-KR" altLang="en-US" dirty="0"/>
              <a:t>수익 보고서</a:t>
            </a:r>
            <a:endParaRPr lang="en-US" altLang="ko-KR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102D09-EB75-416B-84A5-8AE3D2DFB860}"/>
              </a:ext>
            </a:extLst>
          </p:cNvPr>
          <p:cNvSpPr txBox="1"/>
          <p:nvPr/>
        </p:nvSpPr>
        <p:spPr>
          <a:xfrm>
            <a:off x="8034871" y="5358911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재고 관리 보고서</a:t>
            </a:r>
            <a:endParaRPr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031250-B636-496F-B05C-69AA8A2AB499}"/>
              </a:ext>
            </a:extLst>
          </p:cNvPr>
          <p:cNvSpPr txBox="1"/>
          <p:nvPr/>
        </p:nvSpPr>
        <p:spPr>
          <a:xfrm>
            <a:off x="5057401" y="4659858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생산 실적 보고서</a:t>
            </a:r>
            <a:endParaRPr lang="en-US" altLang="ko-KR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35FAA82-0CB0-4ADA-878D-8623EE310A24}"/>
              </a:ext>
            </a:extLst>
          </p:cNvPr>
          <p:cNvSpPr txBox="1"/>
          <p:nvPr/>
        </p:nvSpPr>
        <p:spPr>
          <a:xfrm>
            <a:off x="5057401" y="5182977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불량 개선 보고서</a:t>
            </a:r>
            <a:endParaRPr lang="en-US" altLang="ko-KR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B18153-FD25-46B8-B30B-8ED0241C63BD}"/>
              </a:ext>
            </a:extLst>
          </p:cNvPr>
          <p:cNvSpPr txBox="1"/>
          <p:nvPr/>
        </p:nvSpPr>
        <p:spPr>
          <a:xfrm>
            <a:off x="5044425" y="4926936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품질 실적 보고서</a:t>
            </a:r>
            <a:endParaRPr lang="en-US" altLang="ko-KR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FD3412-182C-4389-AEF0-6E81799F2F13}"/>
              </a:ext>
            </a:extLst>
          </p:cNvPr>
          <p:cNvSpPr txBox="1"/>
          <p:nvPr/>
        </p:nvSpPr>
        <p:spPr>
          <a:xfrm>
            <a:off x="5070377" y="5461312"/>
            <a:ext cx="180850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설비 관리 보고서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147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1343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첨부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) AI-</a:t>
            </a:r>
            <a:r>
              <a:rPr kumimoji="0" lang="en-US" altLang="ko-KR" sz="2800" dirty="0" err="1"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1 : VF 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후보 도출 자동화</a:t>
            </a:r>
            <a:endParaRPr kumimoji="0" lang="en-US" altLang="ko-KR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0479" y="791452"/>
            <a:ext cx="4923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연비</a:t>
            </a:r>
            <a:r>
              <a:rPr lang="en-US" altLang="ko-KR" sz="1600" dirty="0">
                <a:solidFill>
                  <a:srgbClr val="000000"/>
                </a:solidFill>
              </a:rPr>
              <a:t>(mpg)</a:t>
            </a:r>
            <a:r>
              <a:rPr lang="ko-KR" altLang="en-US" sz="1600" dirty="0">
                <a:solidFill>
                  <a:srgbClr val="000000"/>
                </a:solidFill>
              </a:rPr>
              <a:t>에 제일 중요한 </a:t>
            </a:r>
            <a:r>
              <a:rPr lang="en-US" altLang="ko-KR" sz="1600" dirty="0">
                <a:solidFill>
                  <a:srgbClr val="000000"/>
                </a:solidFill>
              </a:rPr>
              <a:t>VF</a:t>
            </a:r>
            <a:r>
              <a:rPr lang="ko-KR" altLang="en-US" sz="1600" dirty="0">
                <a:solidFill>
                  <a:srgbClr val="000000"/>
                </a:solidFill>
              </a:rPr>
              <a:t>는 자동차 무게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wt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AutoShape 2" descr="data:image/png;base64,iVBORw0KGgoAAAANSUhEUgAABIAAAAOZCAMAAABRCKu1AAAB71BMVEUAAAAAADUAADoAAF4AAGYANTUANV4ANYQAOjoAOmYAOpAAXqgAZpAAZrYAv8QzMzM1AAA1NQA1NTU1NV41XoQ1Xqg1hMk6AAA6OgA6Ojo6OmY6ZmY6ZpA6ZrY6kLY6kNtNTU1NTW5NTY5Nbm5Nbo5NbqtNjsheAABeNQBeNTVehKhehMleqMleqOtmAABmOgBmOjpmZgBmZjpmZmZmZpBmkJBmkLZmkNtmtttmtv9uTU1ubk1ubm5ubo5ujo5ujqtujshuq8huq+SENQCEXjWEXl6EqMmEyeuOTU2Obk2Obm6Ojo6Oq8iOyOSOyP+QOgCQZjqQZmaQkLaQtraQttuQ25CQ2/+oXgCoXjWohDWohF6oyYSoycmoyeuo6+urbk2rjm6ryKuryOSr5P+2ZgC2Zjq2kDq2kGa2kJC2tpC2tra2ttu229u22/+2/7a2///Ijk3Ijm7Iq27Iq47I5OTI5P/I///JhDXJqF7JqITJyajJyevJ6+vbkDrbkGbbtmbbtpDbtrbb27bb29vb2//b/9vb///kq27kq47kyI7kyKvk5Mjk5P/k/+Tk///rqF7ryYTryajrycnr66jr68nr6+vy8vL4dm3/tmb/yI7/25D/27b/29v/5Kv/5Mj/5OT//7b//8j//9v//+T////NV5GYAAAACXBIWXMAAB2HAAAdhwGP5fFlAAAgAElEQVR4nO2d/6MkxXXdRxssw9qMlMjyEwqEtwiwnTiLYmxFrJBAOFEAA4siBRzHCQQeUoK1YTFCxIk3YCA8I2SQbHbf292wLG/fH5rp7pqZ/lLVXbfqdt3q2+f8wM7Mm5kzp+reD/29F8cQBEFCWkj/AAiC5isACIIgMfEB6NPXvrW7u/u1J35Re+2zR3drupfNC4IgFeIC0I1XN5x5+MPNq5+cAYAgCHKKCUA3nquB5p4NgS7vAkAQBDnFBKB9O2kcL0MQBBXiAVC5qvXQT1ePPnhs9ejUi+b186AOBEFu8QCoWNJ50jxeQWf3kephsWL2CIsBBEEaxQKgAjSbDT/Fni+z2FMsGD3FYQBBkErxHwdU0MgA6PLu7l0/YzeAIEiLRgXQfn2PGARBUEv8AKqtd5XboD94fHd398EnACIIgtpiB1Bte1Dx8LvPm33wp54c+CAEQbMTM4A+fe3Mdi9880QM2/6wiz7ye1ekPH9LtE0aF0VhNGWRDsPb6zziBJABzkOvm+fN46DrO8S+YMRoDkHQ9MQJIHPm17dfMM/L46DLwxM/fbX403aPGAAEQdAxM4Ae/M6fPF5Cp9oGdL52TPS1R20rYVELlKzCkn6ATRITRVmkwzD2Opv4N0L/5a5153uxeNR5OWo4WYU6D7BJYqIoi3QY7l7n0AgXJNu3b3A+bzkqMWo4WYU6D7BJYqIoi3QY/l6P1wgAapyYsdV+bYVsrajhZBXqPMAmiYmiLNJh+Hs9XmNcktWGmnKfGAA0izrnNVGURTrMCL0erTEAZEMNAFTZpHFRFEZTFukwI/R6tNIBCKtgF2dS57wmirJIhxmh16PFAqBiD1dts7PZ/d581bplKGo4WYU6D7BJYqIoi3QYjl7nFguAikOgt3u4CvAUz4pXm5eH7lwdMWo4WYU6D7BJYqIoi3QYjl7nFs8qWHEVxHsNa7aHHBavPmze8f4Z23pZ1HCyCnUeYJPERFEW6TAsvc4sxmtC3/3Ch82TLspzwcpXP3jeflH6qOFkFeo8wCaJiaIs0mFYep1ZTBuhz1tPO22+ark4YtRwsgp1HmCTxERRFukwPL3OK677gjVYs9703LhbmGXHGAA0kouiMJqySIfh6XVese2G/9vNTVDv3pKmdr/Ue163fChqOFmFOg+wSWKiKIt0GK5e5xTfcUA3XnuwWM556IXGq5+Wr36tvChHV1HDySrUeYBNEhNFWaTDsPU6o8Y4ENFfUcPJKtR5gE0SE0VZpMOI9rpDAJAxQZ3TbZKYKMoiHUa01x0CgIwJ6pxuk8REURbpMKK97hAAZExQ53SbJCaKskiHEe11hwAgY4I6p9skMVGURTqMaK87BAAZE9Q53SaJiaIs0mFEe90hAMiYoM7pNklMFGWRDiPa6w4BQMYEdU63SWKiKIt0GNFedwgAMiaoc7pNEhNFWaTDiPa6QzMB0HLQBHVOt0lioiiLdBjRXndoHgBaLocIhDoPsElioiiLdBjRXncIAFrPTbyLh2ZR57wmirJIhxHtdYdmAaDlcpBAqPMAmyQmirJIhxHtdYcAoPXcRLv4aBZ1zmuiKIt0GNFed2gOAFouhwmEOg+wSWKiKIt0GNFed2hGAOolEOo8wCaJiaIs0mFEe92hGQBoCQCNZJPERFEW6TCive7QnADURyDUeYBNEhNFWaTDiPa6Q/oBtASAxrJJYqIoi3QY0V53aFYA6iEQ6jzAJomJoizSYUR73SH1AFouvQiEOg+wSWKiKIt0GNFedwgAWs9NlIuvZlHnvCaKskiHEe11h7QDaLn0IxDqPMAmiYmiLNJhRHvdIe0A8hXqPMAmiYmiLNJhRHvdIQDImKDO6TZJTBRlkQ4j2usOAUDGBHVOt0lioiiLdBjRXncIADImqHO6TRITRVmkw4j2ukMAkDFBndNtkpg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iIdRrTXHQKAjAnqnG6TxERRFukwor3uEABkTFDndJskJoqySIcR7XWHACBj4u2yjLKJ+bC/i6Km1ZRFOoxorzsEABkTX5flMoZAs6hzXhNFWaTDiPa6QwCQMQGA6DZJTBRlkQ4j2usOAUDGxNNluYwi0CzqnNdEURbpMKK97hAAZEwAILpNEhNFWaTDiPa6QwCQMfFzWS7jCDSLOuc1UZRFOoxorzsEABkTAIhuk8REURbpMKK97pAsgKam5VrSPwSCdAhLQMbEx2W5VahN4OeILoqWGjRlkQ4j2usOAUDGBACi2yQxUZRFOoxorzsEABkTD5flMppAs6hzXhNFWaTDiPa6Q9MA0IJvclwmABDdJomJoizSYUR73aGJAGh0Ann8luUynkCzqHNeE0VZpMOI9rpD0wDQ+AQCgAJskpgoyiIdRrTXHZoIgEYn0PBvWbYVZBPyIbqLoqbVlEU6jGivOzQVAI29GQh1HmCTxERRFukwor3u0HQANC6BUOcBNklMFGWRDiPa6w5NBkAjEwh1HmCTxERRFukwor3u0HQANO5KGOo8wCaJiaIs0mFEe92hKQFoTAKhzgNskpgoyiIdRrTXHZoQgEYlEOo8wCaJiaIs0mFEe92hKQFoTAKhzgNskpgoyiIdRrTXHZoUgEbcDIQ6D7BJYqIoi3QY0V53aGIAGo1AqPMAmyQmirJIhxHtdYemBaDxCIQ6D7BJYqIoi3QY0V53aGIAGm0lDHUeYJPERFEW6TCive7Q5AA0EoFQ5wE2SUwUZZEOI9rrDk0NQGMRCHUeYJPERFEW6TCive7Q5AA00koY6jzAJomJoizSYUR73aEJAmgUAqHOA2ySmCjKIh1GtNcdmh6AxiEQ6jzAJomJoizSYUR73aEJAmiUlTDUeYBNEhNFWaTDiPa6Q5ME0AgEQp0H2CQxUZRFOoxorzs0RQCNQSDUeYBNEhNFWaTDiPa6Q5ME0AgrYajzAJskJoqySIcR7XWHJgogdgKhzgNskpgoyiIdRrTXHZomgPgJhDoPsElioiiLdBjRXndoogBiJxDqPMAmiYmiLNJhRHvdoakCiHszEOo8wCaJiaIs0mFEe92h6QKIl0Co8wCbJCaKskiHEe11hyYLIGYCoc4DbJKYKMoiHUa01x2aLoB4V8JQ5wE2SUwUZZEOI9rrDk0ZQJwEQp0H2CQxUZRFOoxorzs0YQCxEgh1HmCTxERRFukwfI27tzj5Hs83TRlAnARCnQfYJDFRlEU6DF/jAkCVACC7i6IwmrJIh+FrXACoEt8iEOo8wCaJiaIs0mH4GhcAMmIjEOo8wCaJiaIs0mH4GhcAWgsAsrkoCqMpi3QYvsYFgNbiWgRCnQfYJDFRlEU6DLU9rz69s1h89YfFwys7izvL166fXtwKANXERCDUeYBNEhNFWaTDELvzwqLSHccldyrkrEj0AABUFwDUdVEURlMW6TC05lzx5+S546OXFuWyz97ixDPVqze9AgDVxbMIhDoPsElioiiLdBhSb66XeY7Olsg5XBRLPsWz1RoYAFQXC4FQ5wE2SUwUZZEOQ+pNQ5ziQbHsU237MWtgAFBDAFDbRVEYTVmkw5B6s1rX2mqvfG5eBYDq4lgEQp0H2CQxUZRFOgypN9uMKZeIzBoYANQUA4FQ5wE2SUwUZZEOQ+rNNmPKdTCzBgYAtQQANV0UhdGURToMqTc7jCleODTrZQBQU/GLQKjzAJskJoqySIch9ebeehvQerWr2Bi9Vz0EgNqKJhDqPMAmiYmiLNJhSL252Qu2Xu1arYP9s9PmNQCorVgCoc4DbJKYKMoiHYbUm5tjnzeLQnuLm3c2D+cFoKXl5dZrAFDNRVEYTVmkw9Ca87BxJHT1glkDmxuAlssugdqvRS4Coc4DbJKYKMoiHYbYnfVzwQqtlonMGhgA1AVQJIFQ5wE2SUwUZZEOQ23P2tnwpTYrYzMD0HLZJZDlNQBo46IojKYs0mFi2/XCeg2MUZoAFEMg1HmATRITRVmkw0R269HZ9RoYoyYAoOWySxvba1EEQp0H2CQxUZRFOkxkt17ZaZ4dxiJNAIohEOo8wCaJiaIs0mHimvXq2fXuME7lD6Dlsksb22uFAKDKRVEYTVmkw8S0arFLbIQFoPwBtFxaaGN7rVD4IhDqPMAmiYmiLNJhYlr1cLG45RxX39fEB6BPX/vW7u7u1574RfPlDx4/s7t76qGfWj/jMZg2AFmhVCqYQKjzAJskJoqySIdh63VGcQHoxqu7az384fblzx5bv3rPh5ZPDY/lcmmhje01o1ACoc4DbJKYKMoiHYap11nFBKAbz+1utWXNZ49uX73rZ92PDY+lDUBWKK0FAOkKoymLdBieXucVE4D2d+u617zawJJtGWhwKJdLC21sr20UuAiEOg+wSWKiKIt0GJ5e5xUPgD45swJMuZ3ng2Kd69SL1cuXyzWyXxwfX3u+ePRU53ODQ2kDkBVKW4URCHUeYJPERFEW6TAsvc4sHgAVC0BPmsfnV48fKR+VC0BPbt/RXQQaGsllW7YX2x8CgDSF0ZRFOgxLrzOLBUAFaTZ0Kbb7VOtgxXLRem2s4NJ6wWirqOF0KWgRCHUeYJPERFEW6TAcvc4t/uOAChpV2NmvM6eg0SPt90YNp1MhBEKdB9gkMVGURToMe68zaEQAFQ+2u74aS0lrRQ2nWwEEQp0H2CQxUZRFOgx7rzOIH0DFok65uXm7LlbqvGVPfNRw9ggASmKTxERRFukw7L3OIHYAbZd0CgDVVrr2UwKITCDUeYBNEhNFWaTDcPc6h5gB9OlrZzYbflpbffYtW6GjhrNPZAKhzgNskpgoyiIdhrfXecQJIHPc80OvV08362KVLtcA9AUjRvOWFrJn2ULQxHWJoAgbzj4tD0fc3f32C9unYgASPs0fgiauKQLowe/8yePlMlC5DagHQGtFLVD2i7gShiX9AJskJoqySIchdfMEAVTqxl+uj3mWBRCRQKjzAJskJoqySIchNfJUAVSddVFsfBYGEG1fPOo8wCaJiaIs0mFIbTxdAK13xEvuBStEWgRCnQfYJDFRlEU6DKmNpwugNWoEjwOqRCEQ6jzAJomJoizSYUhdPGEAmZWt7UlhpVIeCW1EIBDqPMAmiYmiLNJhSF08fQAVyNme/ZXyXLCNAKBRbZKYKMoiHYbUxVMCUGtrz/rKG1Jnw2/lvwiEOg+wSWKiKIt0GFJTTwlAxdae7epVgZrymdD1gOryJhDqPMAmiYmiLNJhSE09JQCVV0G816xfXXt0fUnE8oqIZqkn7IqIvcPpJV8Coc4DbJKYKMoiHYbU05MCUHkSxt0vrADz6atntnfA2F+fGhZ8Tei+4fQTADSeTRITRVmkw5B6elIAKheBajKoib8rRt9w+slzEQh1HmCTxERRFukwpJaeFoBuNAi02dgcf1+wnuH0lB+BUOcBNklMFGWRDkNq6WkB6Pj4b8+sSXN3bVvztc2dUe+28CcJgPxWwlDnATZJTBRlkQ5DamgGAF3ZOfnekA3fcUA3XnuwuCXYQy80X67uDf/t4HvDMwDIh0Co8wCbJCaKskiHIfWzDTSLQt4AOjq7SAmgEEUNp7d8CIQ6D7BJYqIoi3QYUm+6+GMjkP0bLiwAoEoeBEKdB9gkMVGURToMqTed/LEQyPoFV3YAoLUAoFFskpgoyiIdhtSbbv50CWT7/GoF7I+SbgMKUdRwEjS8CIQ6D7BJYqIoi3QYUm/28KdDINvn9xa3pt0IHaKo4aRokECo8wCbJCaKskiHIfVmJIAOV6tfANBWQwRCnQfYJDFRlEU6DKk34wB0/fSJZxLvhg9R1HDSBADx2yQxUZRFOgypN+MAtLe4M/VxQCGKGk6aBhaBUOcBNklMFGWRDkPqzSgAXSj3fwFAdfUTCHUeYJPERFEW6TCk3mwDiLIX7MrOagUMAGoJAOK2SWKiKIt0GFJvdgBEOA7owpZVN73SbzMnAPURCHUeYJPERFEW6TCk3uwCyP9IaADIqj4Coc4DbJKYKMoiHYbUmxYAEc8FwypYWz0EQp0H2CQxUZRFOgypN20AcsnxFQBQWwAQq00SE0VZpMOQehMAGhrOALkXgVDnATZJTBRlkQ5D6k0AaGg4Q+QkEOo8wCaJiaIs0mFIvckAIB/NDEBOAqHOA2ySmCjKIh2G1JsA0NBwhgkA4rNJYqIoi3QYUm8CQEPDGSbHIhDqPMAmiYmiLNJhSL0JAA0NZ6DsBEKdB9gkMVGURToMqTcBoKHhDBUAxGWTxERRFukwpN4EgIaGM1TWRSDUeYBNEhNFWaTDkHoTABoazmDZCIQ6D7BJYqIoi3QYUm8CQEPDGS4LgVDnATZJTBRlkQ5D6k0AaGg4I9QlEOo8wCaJiaIs0mFIvQkADQ1nhBYdAqHOA2ySmCjKIh2G1JsA0NBwxggA4rBJYqIoi3QYUm8CQEPDGaU2gVDnATZJTBRlkQ4j2usOzRdATQKhzgNskpgoyiIdRrTXHZorgNoEQp0H2CQxUZRFOgypN7EKNjSckWoSCHUeYJPERFEW6TCk3gSAhoYzVgBQrE0SE0VZpMOQehMAGhrOaNUJhDoPsElioiiLdBhSbwJAQ8MZrfpKGOo8wCaJiaIs0mFIvQkADQ1nvACgOJskJoqySIch9SYANDScDNoSCHUeYJPERFEW6TCk3gSAhoaTQxsCoc4DbJKYKMoiHYbUmwDQ0HCyaE0g1HmATRITRVmkw5B6EwAaGk4eAUDhNklMFGWRDkPqTQtnvO8NTxAAVBEIdR5gk8REURbpMKTedNDHyqAIBMweQIZAqPMAmyQmirJIhyH1Zh9/2gSKQAAAdBEACrVJYqIoi3QYUm/28qdFoAgEAEDVIhDqPMAmiYmiLNJhSL3Zz58mgSIQAABVBEKdB9gkMVGURToMqTcH+NMgUAQCAKCLJYFQ5wE2SUwUZZEOQ+rNIf7UCWT5+NFLO4vFzd8ctAGACi0WqPMAmyQmirJIhyH15iB/agTqfvrq6eotdwzZAECFViOFOqfbJDFRlEU6DKk3owB0dHZxy7njox8tTjwzYAMAlQKAQmySmCjKIh2G1JtRADpc3PRK8e+Fxa0DNgBQJev9mvk1izrnNVGURToMqTeH+bMlUPuzqwWgBzxtAKBKizQEmkWd85ooyiIdhtSbMQC6frpaAPIQAGRM0hBoFnXOa6Ioi3QYUm/GAOjKzsn33vzKYnHLDwdtACBjkoZAs6hzXhNFWaTDkHozEkBPV++4c8gGADImx0k2A82iznlNFGWRDkPqzRgAHa7+dsd7x0cvYS+Yr4rfkoBAs6hzXhNFWaTDkHozEkDVos8e9oJ5qgLQ6ASaRZ3zmijKIh2G1Jtxq2BmyafYGNRvAwAZk8JlfALNos55TRRlkQ5D6s2Y44Cu7Ji9YJsHTgFAxqR0GZ1As6hzXhNFWaTDkHozBkBHZ80S0OECS0BuLesmlQsARLFJYqIoi3QYUm/GAGiz7WdvcDfYjAG0XNYItP4tIxNoFnXOa6Ioi3QYUm9eGiTQJTeAruwsbj+HvWD9cgBoVALNos55TRRlkQ5D6s1LQwS61AOg48Od8j0nBs/IkAWQpJaFui8vFvMdEgja6NIAgS71Auj46tMrBH313KDNbJeASv5sF4G2v2XUZaBZ/I+W10RRFukwpN681E+gSwMA8tXMAbQhUO23AEC+NklMFGWRDkPqzUu9BLoEAMVpuWwSqP5bRiTQLOqc10RRFukwpN681EegSwBQpPoBNBqBZlHnvCaKskiHIfVmG0CXcGdURi2XLQI1fst4BJpFnfOaKMoiHYbUmxYAORWBgHkCaNkPoPEINIs65zVRlEU6DKk3AaCh4YzQskOg1m8BgHxskpgoyiIdhtSbANDQcIZruewQqP1bRiLQLOqc10RRFukwpN4EgIaGM1xeABqFQLOoc14TRVmkw5B6EwAaGs5gLdu6aCmNcQg0izrnNVGURToMqTcBoKHhZFX3t4xCoFnUOa+JoizSYUi9CQANDSerLL8FABqySWKiKIt0GFJvAkBDw8kq228ZgUCzqHNeE0VZpMOI9rpDAJAxsQKInUCzqHNeE0VZpMOI9rpDAJAxsbnwE2gWdc5roiiLdBhSb2IVbGg4WWX/LewEmkWd85ooyiIdhtSbANDQcLLK8VsAoD6bJCaKskiHIfUmADQ0nKxy/RZmAs2iznlNFGWRDkPqTQBoaDhZ5QYQK4FmUee8JoqySIch9aYNNPaLcQBADHL+Fl4CzaLOeU0UZZEOQ+pNC3twQbLx5P4trASaRZ3zmijKIh2G1Js9+MElWfnV81sAIJdNEhNFWaTDkHqzlz/Dd8XwFQBkTHpcGAk0izrnNVGURToMqTcH+DNwXzBvAUDGpBdAbASaRZ3zmijKIh2G1JsD+GkgKAIBAJAx6XPhI9As6pzXRFEW6TCk3gSAhoaTVf2/hY1As6hzXhNFWaTDkHpzmD9bAkUgAAAyJv0uAJDNJomJoizSYUi96cGfDYEiEAAAGZMBFyYCzaLOeU0UZZEOQ+pNAGhoOFk1DCAWAs2iznlNFGWRDkPqTR/+rAkUgQAAyJgMufAQaBZ1zmuiKIt0GFJvevHHEMjy8atfX/3x9nODNgCQMRl0YSHQLOqc10RRFukwpN6MA9CVnfKvJ54ZsgGAjMmwCwDUtklioiiLdBhSb0YB6Ojs4uS546ur/743YAMAGRMPFwYCzaLOeU0UZZEOQ+rNKABd2bnpldU/108PLgIBQMbEC0DRBJpFnfOaKMoiHYbUm1EAOlzcWvyzWhB6YMAGADImPi7xBJpFnfOaKMoiHYbUm378qQjU+TCWgKjy+y3RBJpFnfOaKMoiHYbUm1EA2mwDunXIBgAyJn4uAFDdJomJoizSYUi9GQWg46OXyj/eMbQNGgBam3i6RBJoFnXOa6Ioi3QYUm96bgJyAOjKfeWfbxk8EAgAMibeAIoi0CzqnNdEURbpMKTejNwLViz8rBaDsA3IU32/ZVlo/SSOQLOoc14TRVmkw5B6MwpAe4s7zb9DG4EAIGPidlku+Qg0izrnNVGURToMqTdjAHR01iz5XNkZOhIRADImTpflskOgCJvwj1JcFDWtpizSYUi9CQANDSernL9lueQk0CzqnNdEURbpMKTe9DsZHqtgTHL9luWyS6CIlbBZ1DmviaIs0mFIvel1OSDX5TgOF9gITRMFQBEEmkWd85ooyiIdhtSbcRcku2DecOeQDQBkTCgACifQLOqc10RRFukwpN70ANClnisivl1cD+iruB6Qr2gACt4MNIs65zVRlEU6DKk3Lw0S6BIuSs8nIoBCCTSLOuc1UZRFOgypNy95EAgAYhNlL1ihwJWwWdQ5r4miLNJhSL05BKBLABCnCMcBVQoj0CzqnNdEURbpMKTevHSpF0GXcGtmVvkfCb1WEIFmUee8JoqySIch9ealIQIBQJzyPhdsKwAoiYmiLNJhSL156ZIbQY3FHwCIQyGlEUCgWdQ5r4miLNJhSL15yU6gS53FHwCIQ2EAIhNoFnXOa6Ioi3QYUm9essjCHgCIR0GlQSfQLOqc10RRFukwpN60gcalCAQAQMYkyIVMoFnUOa+JoizSYUi9CQANDSerAkuDSqBZ1DmviaIs0mFIvQkADQ0nq0JLg0igWdQ5r4miLNJhSL0JAA0NJ6uCSwMAGtlEURbpMKK97hAAZEyCXUgEmkWd85ooyiIdRrTXHQKAjEkEgAgEmkWd85ooyiIdRrTXHQKAjEm4C4VAs6hzXhNFWaTDiPa6Q3wAuvb8t3Z3d09954Xaa589ulvTvZ3PRA0nq2JKg0CgWdQ5r4miLNJh2HqdUVwAuvbchjN3v7h59ZMzcwAQgUCzqHNeE0VZpMMw9TqrmADUIM2pp9YvX96dBYD8CTSLOuc1UZRFOgxPr/OKB0A3nmuQ5q6fmdf3ZwIg711hs6hzXhNFWaTDsPQ6s3gAVILmoZ+uHn3wfB01523UqSlqOFkVWxqeBJpFnfOaKMoiHYal15nFAqBiAejUesvP+9tFoOL1R/o+GDWcrIoHkBeBZlHnvCaKskiH4eh1brEAqNgCtAXNarFn96nN60+5PlQoajhZFV0afgSaRZ3zmijKIh2Go9e5xQKgy7t10GyfXa5tDrIqajhZFV8aXgSaRZ3zmijKIh2Go9e5NcKBiNvlnv3d3Xs+7Htr1HCyiqE0AKBRTBRlkQ7D3+vxGhVA5TboDx5fLRE9+IQVRFHDySqO0vAg0CzqnNdEURbpMPy9Hq8RALS/3iJdbIP+7vPrg4OetLw1ajhZxQOgQQLNos55TRRlkQ7D3+vx4gdQcfpFteLVPBHDtj8sajhZxVIawwSaRZ3zmijKIh2GvdcZxA+g8/Vt0A1tt1N/wYjdXFgrAkn/BAiaktgbZn97HOL28MRPXz1TP0BaLYBAIAHqE+sAACAASURBVAgiibtf9mugOV87PPHao7aVsKgFSlZxLRwPrIXNYkmf10RRFukwzL3OImYAFfw59aLtL8W+sc4++ajhZBVbaQBAzCaKskiH4e11HrEC6MarTv6Uy0OdoxKjhpNVfKXRS6BZ1DmviaIs0mE4e51LnAC69lgPf7Z752uKGk5WcQKoh0CzqHNeE0VZpMMw9jqbGAFUXhPo7tddf748EwD1EmgWdc5roiiLdBi+XucTH4CKs+D7zryYDYD6CDSLOuc1UZRFOgxbrzOKDUD7jmMN62+YCYB6CDSLOuc1UZRFOgxXr3OKC0D73bMtmhfpKM7LmMNesFJOAs2iznlNFGWRDsPU66xiAtBly+bn7TkZ63d0ro4YNZysYi6NaQDoINIm7uOeJgAQ3cZpn594AFSw5q7O5ufipIyHzeP3z9h2kEUNJ6u4S8NBoKzq/AAA2tqkcQGA2uIB0Hnr7vfyXLC7X/iwfaXoraKGk1X8ALISKKs6P4gk0CQnxmWTxgUAaosFQK3T3jesOW+/V8ZWUcPJKvbSsBMopzo/AIBqNmlcAKC2WAC03+aPAVDjbj22IxSjhpNV/KVhJVBOdX4QS6CJTozdJo0LANQWC4DOOwBUnZtR6R7bEYpRw8mqEUojcwAdAEB1mzQuAFBbHABq3Zawsbnn09ceXD39WnlRjq6ihpNVY5SGhUAZ1flBNIEmOzE2mzQuAFBbspeviRpOVo0DoA6B8qnzAwCoYZPGBQBqCwAyJmO4dAmUTZ0fHMQTaLoTY7FJ4wIAtQUAGZNRXDoEyqbOAaCWTRoXAKgtAMiYjOPSJlAudX5wwECgKU9MxyaNCwDUFgBkTEZyaREolzoHgNo2aVwAoLYAIGMylkuWADo44CDQtCemZZPGBQBqCwAyJqO5NAiUSZ0DQB2bNC4AUFsAkDEZEUA1AuVR5wcHLASa+MQ0bdK4AEBtAUDGZDyXOoFmUee8JoqySIcR7XWHACBjMqJLjUCzqHNeE0VZpMOI9rpDAJAxGdNlS6BZ1DmviaIs0mFEe90hAMiYjOqyIdAs6pzXRFEW6TCive4QAGRMxnVZE2gWdc5roiiLdBjRXncIADImI7sYAs2iznlNFGWRDiPa6w4BQMZkbBcAKNBEURbpMKK97hAAZExGdykJNIs65zVRlEU6jGivOwQAGZMEAFrMpM55TRRlkQ4j2usOAUDGZHyXgkCzqHNeE0VZpMOI9rpDAJAxSeCyItAs6pzXRFEW6TCive4QAGRMUri47xnPK01NqymLdBjRXncIADImSVwSEUhT02rKIh1GtNcdAoCMSZrSSEMgTU2rKYt0GNFedwgAMiaJSiMJgTQ1raYs0mFEe90hN4Cun164dPNtt93/g3cZ3KOGk1XJSgMAIpooyiIdhqFj2RUEoEonvvFerHvUcLIqXWkkIJCmptWURTpMbLuOoQgALRa3nIt0jxpOVqUE0OgE0tS0mrJIh4ns1lEUBaDFTa/EuUcNJ6sSlsb4BNLUtJqySIeJa9Zx5AbQ0d+8/LTZ5HP/D15++eX/fv9t201At+1UD0/GrYVFDSerUpbG6ATS1LSaskiHierVkdS3F+ywoMyJb9YY89Z9BXVuLR4e/bhk0J1R7lHDyaqkpTE2gTQ1raYs0mGienUk9QDoyk53EefopYI6D5SPr56OXgSKGk5WpS2NkQmkqWk1ZZEOE9OqY6lnFeyslS97200/JaEeiHGPGk5WJS6NcQmkqWk1ZZEOE9OqY8kNoEP7RuaSS4Y6e7HrYFHDyarUpTEqgTQ1raYs0mFiWnUsuQHkosuF9VagilFR62BRw8mq5KUBAHmaKMoiHSaiU0eTE0DFks6JZyx/KFa8DHVqD8MUNZysSl8aIxJIU9NqyiIdJqJTR5MTQMVhQNbDfGp/cL7HV1HDySoJAI1GIE1NqymLdJiITh1NAJAxSV8a4xFIU9NqyiIdJqJTR1MvgJyrYABQqE39yWgE0tS0mrJIh4no1NHUuw3IuREa24BCbRrPxiKQpqbVlEU6TESnjqb+vWCu3fDYCxZq03w6EoE0Na2mLNJhKK25t27+VcMXPX716eKov6/+MKLbreo/DmhNmsYP2xwH5FxI8lbUcLJKqDTGIZCmptWURToMpTUP112+Ws1Z9fibmytgRJ5/3tbAkdCLO2ynYpilnje3LApU1HCySqo0RiGQpqbVlEU6DKU1r582Sx8Xik3BKwqdPLdq/x/Zlkmi1HMu2GF16vs3ay9VJ6NW0Hn76fjT4aOGk1VipTEGgTQ1raYs0mFIvblX9Xa1BnZhvUK2F30Jnpb6zoa/sL78xh9Wl+P4inl+R/HHKzuL6AUgXQBa+th0XxqBQANhDrhsmL6n3wQAots47Qk6rHaCr/r8AbMYNIp6L0r/kvUqZHeY32ffRkRS1HCyKr40lksPAtlc+AnUH+bggIlAE5kYP5s0LhMC0GodrFi6qJZ9Vt1+4vafxDW7Xf13xXhzp4OfE2aVbI/hemQAUCl2AgFAdJs0LhMC0KrDb91uCqqWRW7+xrtxDd/VwG15jtoLQeuN0uWpYt/s//CwooaTVdGlsVz6EMjuwk2g3jAHB1wEmsbEeNqkcZkSgA6LZZ/D9brXW183e8GYd8QP3xfsrT/YLAZ99YebJZ6jv/mL6HtiAEBrMRMIAKLbpHGZEoCun16xZ6+2lvP2978Sv9m3Lb8bE77zzss/eYcBOG1FDSerYktjufQikMuFl0B9YQ4O2Ag0iYnxtUnjMiUAreBz52oNrHGgX7EfPna7S1O4M6oxkQUQL4EAILpNGpdJAehwcfLNag3s6OxmdxP3fngAyJjEuSyXfgRyuyQC0MEBH4GmMDHeNmlcJgWg66dv+lf1oxELmRMz+AQAGZMol+XSk0A9LowEcoc5OGAk0AQmxt8mjcukAFTu6a62+KxWxcrb41w9K7EN6Oidl1f6i3dYjUtFDSercgAQG4EAILpNGpdpAehwezr6lc2eqLgbcXU0CKDqLFhzSHT83eCbihpOVkWVxnLpS6A+Fz4COcMcHHASKP+JIdikcZkWgOqboI9+XNyX9OY73mUFwCCAzMlfW90eezv4hqKGk1UZAIiPQAAQ3SaNy7QAlEK9ADp6unsixol/zegeNZysiimN5dKbQP0uXARyhTk4YCVQ9hNDsUnjAgC11Qeg6+3Fn/q5YCyKGk5WZQEgLgIBQHSbNC4AUFs9AKouCLRa5vmnP/iLd9555+X/9gfsm6GihpNVEaWxbKvPZuC7eAjkCHPQVqxN5Of9TAAguo3TPj/1AKi6Gsct9XNgq01CfGfmRw0nq3KpcxYC5RKGxURRFukwXG3LKTeAiltedJZ2GldEjFfUcLIqmzrnIFA2YThMFGWRDsPUtawauCZ0d21rj3MRKGo4WZVPnTMQKJ8wDCaKskiHYepaVvXfFcOyqBN/JfqaooaTVRnVeTyBMgoTb6Ioi3QYpq5lVf99wWxHXV/gXAeDLFoNsPRPgKA0irozarSieM6qrP5HG7sMlFWYWBNFWaTD8DQtr6LuDR+tqOFkVV51HkmgvMJEmijKIh2Gp2l5BQAZk7zqPI5AmYWJM1GURToMT9Pyir4NKPqG8DVFDSercqvzKALlFibKRFEW6TA8Tcsr9+bOYmOz7a47F7AXLMLG+50AkDFRlEU6DFPXsmrgQMTuIpBz43SIooaTVfnVeQSB8gsTYaIoi3QYpq5l1cCpGB3UsB4GBAD1KGIlLL8wESaKskiH4WpbTvUdcVKcdtG691dxSUbGo4CihpNVGdZ5OIEyDBNuoiiLdBiutuVU7yFvF6o7kW14c7W8PtDJn7xT07sx7lHDyaoc6zyYQDmGCTZRlEU6TEyrjqWebUBfv+229UXIbrv//vv/YP2sqag98lHDyaos6zyUQFmGCTVRlEU6DKk3LxEUgYChs+EHBQCRbGhvDyRQnmECTRRlkQ5D6k0AaGg4WZVpnYcRKNMwYSaKskiHIfUmADQ0nKzKtc6DCEQKE35dxFlPTJgLANSWG0BH37/fR38Ys0ssajhZlW2dhxCIEibiyqzznpggFwCoLdwZ1ZhkW+cBBAKA6DZpXACgtgAgY5JvndMJRAgTc3H6uU9MgAsA1BYAZEwyrnMygQAguk0aFwCoLQDImORc51QC+YeJuj8PJobsAgC1BQAZk6zrnEgg7zBxNwjDxJBdAKC2ACBjkned0whEBlAYgTAxZBcAqK0BAL39/a/fZtFXcUVEokyLB7uQCOQbJvImqSomZm2TxgUAaqsXQP9nZ4yjD2uKGk5WjVwa6xYPd6EQCACi26RxAYDa8rg3PAAUr3gAUQjkGSb2PvEaJmZjk8YFAGqrB0B7I51/UVPUcLJq3NLYtHi4y5JAIL8wBwBQzSaNCwDUlhtAVzbrX9gGFKmDeAAtlwQChQAogEDTn5iaTRqX+QDo6OkVP24/N2jTf1H6xYlvjHoP1KjhZFUCABUtHgUgbwJ5hTkAgOo2aVxmAyBzKvvwqlL/bXnYrj7vUNRwsmrM0qj1eKjLckkhUBCA6ASa/MTUbdK4TBxABVP8ALS3OHmuuIDz4OWbe29MyHf1eYeihpNVeQNoaQDkSSCfMB3+AEAJXKYNoGqLjA+AruyUyz7XTw8uwtDvDc+pqOFk1YilUe/xKAB5E8gjTJc/dAJNfWIaNmlcJg2g9TZhDwBdMLcUvDC4DEO/NTOnooaTVeOVxkE8gJZLGoECAUQl0MQnpmmTxmXKANruBB8G0J65o+Ch9d6mdfVuAwKAGNRo8XgA+RBoOIyVPwDQ6C4zAdDRWbPydGVnaCOQey/YHlbBOOTT4zW89Py5SaC+z4QCiEigaU9MyyaNCwDUlhtAh9gIzaHBFl8uW4Dpe0P5wmpi+j8zGMbBHwBobJf5AWhoLarnmtAJ1sGihpNVY5XGYI8vm7J8RffvQwQaCuPiD5FAk56Ytk0alykDiLARmmUJqDwUmu8uzFZFDSerpEpj2VbnI92/L5cDBAKA6DZpXCYNIP/d8DwAOj7c6dwbnllRw8kqodLo8KdLk86fi//2E2ggjJs/NAJpnpiRXKYNIP8DERn2ghWqTge7jflePDVFDSerZErDwp82TaxvGSBQBIAoBFI8MWO5TBxALnU+vD7+J+I4oEJXn8bZ8Mw2jWcOuPR+gw+B+sP08gcAGtVlLgBiOBL6uOd6ZABQsE39iYM/vQTyWgbqDdPPHwqB1E7MeC5zAdDR2cUtkeeCVfvhASBmm/qTOAC1CNRwAYDINmlc5gKg46vRZ8P33hseAAq1qT+JBFCTQA2XnjBD/CEQSO3EjOcyGwBVm29uH95WPHA9oMXN3/jJO129S4riVtRwskqgNJz86SFQ820uAgFAdJs0LvMBkK/6rwe0GHUnPAAUCaAGgeou7jDD/PEnkNaJGdEFAGoL1wMyJpMEUJ1AdRdFTaspi3QYUm/mACCcjMpuU3vMAaAageouippWUxbpMKTezAFAuBwHu03tMQuAtgSquyhqWk1ZpMOQelMaQLge0Cg2tcc8ANoQqO6iqGk1ZZEOQ+pNaQDhekCj2NQeMwFoTaC6i6Km1ZRFOgypN8UBhOsBjWFTf0LnTw+BGi6KmlZTFukwpN4UB1CKjUBRw8mqKQOoJFDDRVHTasoiHYbUm+IAKheBcD0gZpv6EzYAFQRquChqWk1ZpMOQelMeQOXN4W8ZvrlqhKKGk1WTOxu+j0CamlZTFukwpN7MAEDHLxUHQ5/4wx90zsZ4N8KxrqjhZFW21wPqyP6ZBoE0Na2mLNJhSL0pDqCj799//304GZXZpvWczh/XZ+oE0tS0mrJIh+FpWl7hbHhjIlQadP64PlMjkKam1ZRFOgxP0/IKADImUqVB54/rM1sCaWpaTVmkw5B6U3wVDAAaw6b7Ep0/rs9sCKSpaTVlkQ5D6k1xABXbgFzCRelDbayv0ujj/syaQJqaVlMW6TCk3hQHUApFDSerdNS5IZCOMMZEURbpMKTeBICGhpNVSuq8IpCSMJWJoizSYUi9CQANDSertNR5SSAtYUoTRVmkw5B6EwAaGk5WqanzgkBqwlxUNDGlCwDUFh+Arj3/rd3d3VPfeaH58gePn1m9+tBPrZ+JGk5W6anzFYH0hNE0MRfFw5D6eWIAuvbc7lp3v7h9+bPH1q/e86HlU1HDySpFdV4QKIENJibABQBqiwlAn5zZ3erUU+uXP3t0++pdP+t+LGo4WaWpzlvnxo8mTAzZBQBqiwdAN57brWvNmubLlmWgqOFklao6T0QgTAzZBQBqiwdA+wVgyu08HzxfPLy3evly8fjhXxTbh4pHT3U+FzWcrNJV52kIhIkhuwBAbbEAqFjSObXe8vP+ZhGoXAB6snp137oIFDWcrFJW50kIhIkhuwBAbbEAqNgC9Mjm2fn1wk7x8r21V0+92P5g1HCySludLxIgCBNDdgGA2mIB0OXG+tXm2X6dOU1IGUUNJ6vU1XkCAmFiyC4AUFsjHIhYoKYAULEGtt31VTzrrINFDSerFNb56ATCxJBdJg+gBQFA10/fOmwzIoCKffD3bl8+b9kTHzWcrMq5zskny5swYxNo9hNDd5k6gFYl5Q+gvYUMgNZrXgWAHmm8DADRXUIuF7QOMzKB5j0xQS4zAtDR3kIGQAV3ynWt1laffctW6KjhZFWudR5ywcRtmHEJNOuJCXOZOIDKqxH6Aeit4nryIgBq7ASrHfpzuQagLxixm2tT5/LPxM+XJ4ZBEF1xALqwWNzxpgiA9jfHIQJA0erwBwSCEsnFHxuBup++cMsPjw8lALS/PROjB0BrRS1QsirLJX0Lf7zWwuphRlwLm+/EBLtMehVsc0l4n1Ww42MRABX8WWMGALLYUN5s5Y8PgRphxiPQbCcm3AUAaosVQDderfEHALLZEN7r4I8HgZphRiPQXCcmwmXKAKrdFSdTAF17bLfn2GfsBbsoAyBWAh3Ubdi+tUcZTkyECwDUFiOAymsC3f365jmOA7LYEN7LBiBGAh0c1Ag014mJcJkwgBo3BswRQO+3r/lTnHyBI6FbNv5vdfJnmECdMGwE4gdQ4xstym9iYlwmDKA+2b8hLYDKSwI1zzY9XwcSzgUrbfzfygkgLgIdHNR5ETtkB3W53pTfxMS4AEBtcQGo3P31ZOc1nA3fsvF/KyuAmE6O5wTQQVv2t+U3MTEuAFBbTAC6vGvZxIzrAXVt/N/KCyAWArVIETVkHf44CJTfxMS4AEBt8QCo2N581+vtV8srIpqlHlwRsbLxfyszgBhWw9qgiBkyC3/sBMpvYmJcAKC2eABkXbxZXyr6dVwTemvj/1Z2AEUTqA2K8CGz4seOoPwmJsYFAGqLBUD1u+9Uqta8cFeMjo3/W/kBFEmgDicAILLLrADkJRYA7bf5s970g/uCtW0I7w3mjztMFIH4AOTkj4VAGU5MhAsA1BYLgM67AFQdHF3qbgt/AKA+jQCgGAJ1ORE6ZD386RIow4mJcAGA2uIAUOu2hHUAre8N/23cG76yIbx3DACF7wyzYAIAIrsAQG3JXi0majhZlWOdh/KnN0wogSycCByyXv50CJTjxIS7AEBtAUDGJMc6D+TPQJggAtkwETZkA/xpEyjLiQl2AYDaAoCMSZZ1HsafoTAhBLJhAgAiuwBAbQFAxiTPOg/iz2AYOoGsmACAyC4AUFsAkDHJtM5D+DMchkogOycAILILANQWAGRMcq3zAP54hCESyA4KAIjsAgC1BQAZk4zrnEafi15hSDvDHKAICjPInxaBcp4YugsA1BYAZEzmVucUAjlAAQCRXQCgtgAgYzK/OvcmkAsUABDZZUIASiQAyJjMsM49CeRJCl/R+DPLiYm2cdrnJwDImMyxzv0IBADxuQBAbQFAxmSWde5DIH9W+AkAGt/GaZ+fACBjMs869yAQARZeAoDGt3Ha5ycAyJjMtM4Hd4ZRYOElAGh8G6d9fgKAjMlc63yAQDRaeIn2jbOdmBgbp31+AoCMyXzrvJdAIwAI1wMa3cZpn58AIGMy4zrvIdAQf/gXgSKzhCrLiQm2cdrnJwDImMy5zt0EGgVAuCb02DZO+/wEABmTWde5i0DD/GEmUPet856YQBunfX4CgIzJvOs8mEBhPxAAGtfGaZ+fACBjMvM6d+wMGwlAuDPquDZO+/wEABmTude5lUCD/GElkPV9s5+YEBunfX4CgIwJ6txCoBEBZL3KtEWYmAAbp31+AoCMCercQqAxAWS71aFFmJgAG6d9fgKAjAnqPIhA0b916DswMQE2Tvv8BAAZE9T5RQuBxgfQkDAxATZO+/wEABkT1HmhNoEAIF4XAKgtAMiYoM5LtXaGAUC8LgBQWwCQMUGdV2oSCADidQGA2gKAjAnqfC0KgWJ/6bAwMQE2Tvv8BAAZE9T5Rv4EivydPsLEBNg47fMTAGRMUOdb1QkEAHG6AEBtAUDGBHVeU31DkCx/MDEhNk77/AQAGRPUeV1eBMLEkF0AoLYAIGOCOm9qSyAAiM8FAGoLADImqPOWFsMIYnAZFCYmwMZpn58AIGOCOm9rmEAcLkPCxATYOO3zEwBkTFDnXeVAIExMgI3TPj8BQMYEdW7R4KZoJp8eYWICbJz2+QkAMiaoc5uGloG4fNzCxATYOO3zEwBkTFDnVm02BEmthGFiAmyc9vkJADImqHO7DIHEdoRhYgJsnPb5CQAyJqhzlwoCufgzPoEwMQE2Tvv8BAAZE9S5UysCAUA8LgBQWwCQMUGduyVJIExMgI3TPj8BQMYEdd6jRR+CmL1awsQE2Djt8xMAZExQ524dHPQRiNerLUxMgI3TPj8BQMYEde5UiRkpAmFiAmyc9vkJADImqHOnDtYEciDI90uCzDExATZO+/wEABkT1LlLa84EEyhqcQkTE2DjtM9PAJAxQZ27tIWHi0CeHw9CECYmwMZpn58AIGOCOneozo4AAoWusq2FiQmwcdrnJwDImKDOXXITiPjhIAJhYgJsnPb5CQAyJqhzlxrsaGwIon00DEGYmAAbp31+AoCMCercoRY6SAQCgFouAFBbAJAxQZ071IGHP4Gc/CEQCBMTYOO0z08AkDFBndtlgUeNQNSP0gmEiQmwcdrnJwDImKDOrbLCw5NAAFDHBQBqCwAyJqhzq+z02G4IIn+USiBMTICN0z4/AUDGBHVuk4seHgQa4I8vgTAxATZO+/wkCyAoc7nxsSZQwEeNEsaAshWWgIwJ/kdrUR8/1gtBIZ/FEtC4Nk77/AQAGRPUOVW1O6faBABZXACgtgAgY4I6p9v0EggAsrgAQG0BQMYEdU636VsIGuSPJ4EwMQE2Tvv8BAAZE9Q53aZvNQwAsrkAQG0BQMYEdU63Kf7jIhAAZHMBgNoCgIwJ6pxuU/7XtRDEwx9MTIiN0z4/AUDGBHVOt6n+cRAIALK4AEBtAUDGBHVOt1k/sBIIALK4AEBtAUDGBHVOt9k8si0EAUAWFwCoLQDImKDO6TbbhxYCAUAWFwCoLQDImKDO6Tb1J2QC+ZpgYug2Tvv8BAAZE9Q53abxrLsQxMEfTEyIjdM+PwFAxgR1TrdpPu0QCADquABAbQFAxgR1Trdpv0AgkL8JJoZu47TPTwCQMUGd0206r3gTiGDScCF9lCLlE7O2z08AkDEBgOg23ZdaBOIEUODnfW3Yv9HqAgC1BQAZEwCIbmN5rb0hKBI/myxR3+Fjw/x9DpdpAejtp3dW03nbN94rnhydXdx6/NZ9i8WJO1bP3/r66i+3n4tHAABkTAAguo3tRQ8C0UyOOb5l2Ib361wuUwLQ0UsLo1teOS4B9Jt71fObXjF/OvFMNAIAIGMCANFt7C8PEYhocmz7DnYCzWFiiAC6sFgUyzpXVws9tx6XACpfKLh08+L2d4+PfrRYnHwvFgEAkDEBgOg2jtd7N0WTTY45tiQN2zB+V4/LhAB0/XTJnfJBwZkCQHea5+Yve6tloVgEAEDGBACi27j+4Dg1LMwEAKLbOO0JOlyvYK3IU3DG/HNccMf85QLDOhgAZEwAILqN8y8D16snmfTd34fJ4+JMJiawS/fWADIrXJsFn0MAiE3iPcvqIh+GjUD99xfj8bg4k4mhN+j/e/vl739lsQZQteIFAI2hDHqW0SWDMFwLQQBQgI3TnqQ3v7LeDQYAja4cepbPJYcwTATq5Q8fgWYxMaTeLPd6LW67/9+/uwcAja8sepbNJY8wHAga4A8bgWYxMaTeNHvhj2vbgACg8ZRJzzK5ZBKGgUAAUIiN095f223O108DQOMrl57lcckmTDSCAKAQG6e9v7YAuoBtQAmUT89yuOQTJpZAAFCIjdOeILMK9vZ95pQLAGhUZdSzDC45hYlDEAAUYuO0J+j6fWYX2O0/WiweAIBGVlY9G+2SVZgYAg3yh4tAs5gYWnMe/fgrq2Wf239iTsoAgEZVXj0b65JZmHAEAUBBNk77/AQAGZPMejbOZchmuVxy2Hi/M5hAAFCQjdM+PwFAxmQuAFrWFWlDeO9oBAr61q7kJ4bTxmmfnwAgYzIPAC3birKhvDlwIQgACrFx2ucnAMiYzAJAHf5EEYgWJoxAAFCIjdM+PwFAxmQOALLwJ4ZA1DAhCAKAQmyc9vkJADIm+gFkxU8MgshhAggEAIXYOO3zEwBkTAAgug39I3QEpeEPACQlAMiYqAeQkz/BBAoJQyYQrgcUYOO0z08AkDHRDqAe/oQSKCwMEUEAUICN0z4/AUDGBACi24RdaZ5GIFwTOsDGaZ+fACBjohxAvfwJIVAMCCgIwl0xAmyc9vkJADImugE0wB8ygSJZQCAQABRg47TPTwCQMQGACIqHgTeBcGfUABunfX4CgIwJAOQvDh74LgTh3vABNk77/AQAGRMAyFdMa0SeBDJZRuYPACQlAMiYAEC+YgKQJ4I2WcbEDwAkJgDImKgG0CB/g8RvCQAAH4FJREFUCARy8mccAjWzjMGeymacr227AEBtAUDGBADyUw9/AuAwjCDdEzOSjdOeoEsERSAAADImquucCUAFYuIB1HjfIIF0T8xINk57ggCgoeFklfI6j+ZPL3e8CWR77wCClE/MODZOe4IAoKHhZJXyOo8EkCd+BgjkePOiF0HKJ2YcG6c9QQDQ0HCySnmdxwHInz99AHK/u49AyidmHBunPUEA0NBwskp5nUcBiMCfHgD1vt2NIOUTM46N054gAGhoOFmlvM4jAETBjxtAQx9wEkj5xIxj47QnCAAaGk5Waa/z8AUgP/CsviMKQE4EaZ+YUWyc9gQBQEPDySr1dT4efxrf5CBQz8c377FvjFY/MWPYOO0JAoCGhpNV6ut8rBUwr+/q/Ybt22wEUj8xY9g47QkCgIaGk1X663ycBSC/b/MEkA1B+idmBBunPUEA0NBwsmoGdZ6IP5bvG/iS+ls7BJrBxPDbOO0JmiaAbjy3e2/t6WeP7tZ0b+ftUcPJqhnUOf8KmOc3DlGsud2ohaAZTAy/jdOeoGkCaL+JmU/OAEBNmzQuDhvq8o8IgFobo2cxMdw2TnuCJgmgyy3MXN4FgJo2aVxcNkT+DKDDyZ/WtxIB1FwImsfEMNs47QmaIoDKBZ46ZvYBoJZNGhenDY0//ejo4U/ze8kAqiNoJhPDa+O0JygSQEdP7ywWt58btOEE0Ptn2pg5b6NOTVHDyarZ1DkBP4IA2hJoNhPjLfuANWyc9gTFAej66XJN+qZXhmz4AHTj1c5yzo3ndncf6fuM14ADQGSXIRsP9hQK50/9+wf5Y28og6B5TcyABgfN2DjtCbKBprD1A9De4uS546tnFyffG7BhA9DPH1vB59S3GgAqVsme6vuQ16gDQGQXJpsI/tQIFAggszEaE7OR37BdHA9AlasPgK7slMs+10+feGbAhgtA54uFn3v+7rkGgC7v7t71s75PeY07AER2UQGgCkGYmLX8x20kAK1dPQB0YXGr+ffOARtGAJ164sMbTQDtr5j0Yd+nvAYeACK7cNmwAChoG5AR7T7yEcp/YggjNw6Atq7DANpbPFD+e2hA5BYfgB56vdroc2/9xdWzDx5fLRs9+IQVRF4jDwCRXdQAKBmBcp8Y0tiJA+jorFn1urIztBGIC0A/f734bxNAxbPvPm/2wZ960vIpv1kLnTSKACCb5AF08TgNgnKfGADIS00ANU/EsO0P85u10EmjCACyKYI/lI1A/Vn6rxnNpMwnhjZ4OQFoaEf8mABqHgdd3yH2BSNWc4hdUQDy+BajoZ+xqLZGz1dRoxeoDmUIG6EzWQIqj4N+6KerR5++WhyjuN0jBgBNRCwAGiKQx++YOYLyAJD/bvhMAFTsGXvRPL72qG0lzG+5NXCxlSSsgtkVTiCvbynkl2XkFbGsJ2YA4F0bpz1BFs74H4iYfi9YpdZesLqKgxI7++T9Zi1o0ogCgOzKBkAjIyjniRngT3cE5U/FWB//k+44oEo9ACqWhzpHJfrNWsikUQUAOcQCIOJGVFeWEQmU88RMEEDpj4Su1Aeg/doK2Vp+sxYyaVQBQC6xAIi2G9mdZTQE5TwxEwTQ0dnFLYnPBSvVB6DLAFDede5QVgAajUA5T8wEAXR8Nf3Z8IUAoCGbNC68NvaiJ/HH+S30LOMgKOeJmSKAjq8+vZqn24eWf7AKtjEBgNyy1zyNP5STKfuzjLIxOuOJGeRPZxxzAJCvRgRQsd/rkcafsBcs4zrvk7XiqQDyv5xEXbYsIyAo44kBgPzVAFBxJsYWOe3LRZfym7WASSMLAOqXrd6J/HF8y4DsWdgRlPHEAED+6hyIuPuweVxcrrWzBgYAjeQykk2r1I+p/LF+y4BcWZgRlPPEUPkDABmV54Ld/cJqIeiD53FR+somjUsaG/eeMAphBuTOwoqgnCcGAPJW93pANVkujug3ayGTRhUARFZR+nb80JZx+tWXhZFAOU8MAOStFoCKpxt1V8AAoLFckgHIRiBrTwSrPwsbgnKeGADIW+3d8Os7ZRTXi37d8n6/WQuZNKoAIKpM8dv5w0eggSxcBMp5YgAgb3WPA/r0tQdX9PlaeVGOrvxmLWTSqAKAiNqWvw0/fAQazMKDoKwnhsifGQOIKr9ZC5o0ogAgolpN0GBPUgDxbIzOe2Jo/AGAvOU3a2GTRhMARNTQakE6ALEgKO+JAYBGkt+shU0aTQAQUTkBiAFBmU8MbZwBIF/5zVrgpJEEABGVF4CiEZT7xJCGmQVAiQQAGRMAiKRB/nARyD9LFIJynxgAaBT5zVropFEEANGUIYCiEJT/xBDGGKtgvvIaeQCI7DJTAEUgaAIT4z/EAJCvvAYeACK7zHAb0FqBCJrCxHgPMQDkK69xB4DILjMGUCCCpjExngMMAPnKa9QBILLLrAEUhKAJTczw2AJAvvIacACI7DJzAAUgSM/EXASA/BU1nKwCgIjKG0BkBOmZmIsAkL+ihpNVABBVafgTkYWEIEUTAwD5K2o4WQUAkZWEP1FZCAjSNDEAkLeihpNVABBZ+QOIgCBNEwMAeStqOFkFANGVgj/RWTwRpGpiACBfRQ0nqwCgAJsE/GHI4oUgXRPjtCcIABoaTlYBQAE20wCQF4J0TYzTniAAaGg4WQUABdgE3/B9o+F382QZRJC2iXHYEwQADQ0nqwCgAJuLoTd8v9j+ZI8JU5YBBKmbGLs9QQDQ0HCyCgAKsCn+E8gf74/xZelFkL6JsdoTFA+g66dvHbYBgIwJAES3qf6JXvzp/SRnlh4EaZwYiz1B8QDaWwBA3gKAAmxqj8mbfnwJxJvFiSC1E9O0J8gGmuLGS74AOtpbAED+AoACbAI/Z8WPC0HcWRwImsXEkHrTwR8rgSwff+u+BQBEUOY9S3TJO4wogAyC2gyaxcSQetPFHxuBup++sFjc8SYA5K/Me5boknUYJ3/st5gZIYsFQbOYGFJvOvljIVD30xdu+eHxIQDkr7x7luqSc5ge/lhvsjdOljaDZjExpN6MA1AhAIigrHuW7JJzmDwA1EbQLCaG1JsA0NBwsirrniW7ZBymlz8WAo2ZpYagWUwMqTcBoKHhZFXOPUt3yTfMAH+6BBo3ywZBs5gYUm92KEPaCF0IACIo454NcMk3TGYA2iBoFhND6s0uZki74Y8BIJIy7tkAl3zDZAcgx275cTRxAJEORASASMq4ZwNc8g2TIYASImjqAHLJ/g0AEEEZ92yAS75hsgTQxVQMAoA6AoCMSb49G+CSbZhB/nQIlCzLIgGDAKCOACBjkm3PhrhkGyZjAF1MsBgEAHUEABmTbHs2xCXbMHkD6OLYDAKAOgKAjEm2PRvikm8YKn/SZxkTQfMCkJcAIGOSb88GuOQbJn8AXQy4s7y3CwDUFgBkTPLt2QCXfMNMAkCjIQgA6ggAMib59myAS75hJgKgkRAEAHUEABmTfHs2wCXfMJMB0CgbgwCgjgAgY5Jvzwa4ZByGyB/RLOwIAoA6AoCMScY9S3fJOQyNP9JZeBkEAHUEABmTnHuW7JJzmGkB6CLrEdIAUEcAkDGRrnNWl6zDkPiTRRY2BAFAHQFAxiSDOudzyTsMhT+5ZOFhEADUEQBkTPKocyaXvMNMEUA8q2IAUEcAkDHJpc5ZXHIP442fvLIsFpEUAoA6AoCMSUZ1Hu+SfRhv/mSXJYpBUwJQIgFAxiSzOo9zyT+ML3+yzBKMIACoIwDImGRY5+EuUwjjhZ9ss4QxCADqCAAyJnnWeaDLZML0sqcyyTVLyKoYANQRAGRMcq3zIBdFYXLOQkYQANQRAGRMMq5zuouiMJlnoTEIAOoIADImedc50UVRmOyzUFbFAKCOACBjknudk1wUhZlCFu/jgwCgjgAgYzKBOvd3URRmKlm8GAQAdQQAGZOJ1Lmfi6IwU8oyiCAAqCMAyJhMqM6HXRSFmViWfgYBQB3JAgiCtMmsikn/jKkIS0DGZFr/ox1wURRmilmc24OwBNQRAGRMJljnbhdFYaaaxQohAKgjAMiYTLTO7S6Kwkw5SwdCAFBHAJAxmXCdd10UhZl6lgaEAKCOACBjMvE6b7ooCqMhywZCAFBHAJAxUVDnWxdFYbRkib2YIkUAkK+ihpNVWuq8clEURlOWVBACgHwVNZys0lTnqsJoylKESQEhAMhXUcPJKm11nsQmiYmiLOswY0MIAPJV1HCySmOdj26TxERRlnqYMSEEAPkqajhZpbXOR7VJYqIoSzvMWBACgHwVNZys0lzno9kkMVGUxRZmURObjdM+PwFAxkR5nY9ik8REURZXGG4IAUC+ihpOVs2hztltkpgoyjIUhgtCAJCvooaTVXOqczabJCaKsviE4VgaAoB8FTWcrJpbnbPYJDFRlMU3zKIlso3TPj8BQMZkhnUebZPERFEWaphQCAFAvooaTlbNuc6DbZKYKMoSGoYKIQDIV1HDySrUeYBNEhNFWWLCUJaGACBfeQ096pzsoiiMpiyxYXy3DQFAvvIadtQ52UVRGE1ZuMIMgQgA8pXXcKPOyS6KwmjKwh0GAIqV1zCjzskuisJ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hIQ5uDggP4WAMhXXnOAOie7KAqjKQstzEFdpLcAQL7ymzXCpAVrvnUeYZPERFEWSpiDtghvAYB85Tdr3pMWobnWeZRNEhNFWQhhOnDpEsj9FgDIV36z5jtpMZppncfZJDFRlMU/jAUubQL1vAUA8pXfrHlOWpTmWeeRNklMFGXxDWNlSxNBvW8BgHzlN2s+b/qH31nU9Wtf+uf/u/7nv/q9L65e/SfNF5tzY3nx4z/7x+Wn/trxoV/9G9ffP1r8o//SfOfK/3Nf+vOs6jzaJomJoiwAUFdKAVToyxsu/PJ316997l8456b72v/84vpTv2/7yMd/6vzW1a+pA2j7zlv+s0+YWGlqWk1ZPMM44bIlUP9bACBf+c2az5ssAFr8hvnbR1+0vNiZm85LH9U+9S8tH3m29vffbv6YFfBqAPr4j7dv/Ny/80kTKU1NqymLX5geuKwJNPAWAMhXfrPm86YCQFtKfPy/fm+LjeJPn/vyauXr43KR5retn+/+ll8WK02//9er9bAvWrnxRoGT762/tU6ogj91AD276P8mdmlqWk1ZAKCudALoYsWHXy9Xwp7ddv2vfmfR2jiznZv2K9uPFSjqLDj9w/arim/99e12oF+WC1xbm2JJ6vPVs1/uOBfBOKWpaTVl8QrTC5eKQENvAYB85TdrPm/qAKhY7ykBUvxls9TzkWN1qlsaBUbW7/zIsuBS//sbtb9//B+rda0tgGoAvHiYZBFIU9NqyuITZgAuBYEG3wIA+cpv1nze1AFQuQhUvLIixbbnGzRqzk3rhTdqDLF96qPa32sW5frY5/+s9eHNUs/RH7vWATmlqWk1ZQGAutILoPXCTp0U5XJRBwDFOx9ouzxbX1l6trvmZAdQub35y3/d+uP2lx0/21hbG0mamlZTFgCoK70AesO2tuUNoOYb3+hiw76KtvrY57/XpFNj/e34DddGKE5palpNWQCgrtQCaLMNqKHG4shaNgA1v++jLjaK7zev1VayPv6332u/vwOg8TcCaWpaTVkAoK7UAmi7F6yuZ333gjW2HLWebV4rl3bK3fCtvzo2EFWrYAAQyURRFo8wg3DxktM+PzED6MZzu/c2X/ng8TO7u6ce+qn17X6z5vOmJoD+/q9+13r4oHWHupmbzjsHAFQ7vnrx+dYBzh+5tmAfWZfLuKWpaTVlAYC6YgbQ/m4TQJ89tmt0z4eWt/vNms+bbEdCdzb2/IPzMKBOaTT3vFsBdPFX6yOcf719gkUdQMW62mZR7DDJwdCamlZTFgCoK14AXd5tAuizR3c3uutn3ff7zZrPm7oA6p7AVe6ish4FFAKg7Qle3ZPBPmofiPgbFYF+dRoAopooyoJtQF2xAuiTM00ArVbIarIsA/nNms+bWgD63G99r/OWkj+ug3DIACq/7Ut/vnpQru59uf3p5q7/7dYiAIhooigLANQVJ4DeL/hTB1CxQLT78C+Oj689Xzx6qvMJv1nzedN2G9DfF0smv9U91uZXv9vDH/o2oDe23/bxs+0lq+Zesxocb/pP1pU5ZmlqWk1ZAKCu+AB049VqQWcLoHIB6Mnq8b51Echv1nzeVN8I/ZHtnM9fuk9Eream8/ZeABWLNb9Rf9LY49babf+r9ebqz59bfROOAyKZKMoCAHXFBqCfF5ubT32rDqBijWzz7Pzqry+2P+Q3az5vauwF+6i7otNzIryZm57vsxwH1DygqP33zvv/qjg7/0vfu3hsOaKIX5qaVlMWAKgrLgCdL7fy/N1zdQDt15lT0OiR9qf8Zs3nTU1gvLFo9Xl57QzH9mczN83nQ0dC928jcmLm2HJMNb80Na2mLDgbvitGAJ164sMbdQAVT7a7vopnnXUwv1nzeVPrekDFdt/aAT9/Orjtt/NbBs4FCwXQszgZlWiiKAuuB9QVH4Aeer2izAZAxT74e+vv6O6J95s1nze1joT+ZeMiYc9ur8jjNCGeDe+/CtbYWnTFdioIuzQ1raYsAFBXXAD6+evFfzsAqq107acEUGMlzH5WRntuWi+4rvdj1Nju3L8Ruo6yvRRrYKqaVlMWXBO6K94DERsAam312bdshfabNZ83tQFUWwmrHQjYY9JxGbgiYm03fLmG11hCagCo+Lj56/90HwnJKU1NqykL7orR1cgAqh36c7kGoC8Y8TlfP12c0V7TlZ1F9crR2cXi5Hv0byy+4MQ33js++nHx4Jn2n4uvXdzyk9Wjt+9btB0OF4ubXmm88453j4+vPt15IwR15aQL6S3TkFoAHV9YVBQ4bJ+j0UHA4aL92VJv1j7zQPetV0/X/n7LK42PNgBU/janOQR15cEWFfiRAtBafsutPm/qXpBsvRJWv3tOqc5GGOsVES9a7wtWv6b0r7Z322kfeO06EHFxx/gbgC7qWm3RlAX3hu9KL4DMnrD6TbmIADJ3Rv212p1Pmxe1r+6M+mu/1bnbYHuv2MflgYirN+ZW53E2SUwUZaGEGeRPz1sAoFJJARSrudZ5lE0SE0VZaGEG8NPzFgCoVNK9YLGab51H2CQxUZQlIIyTPX1vAYBKJT0OKFYzr/MwmyQmirJIh2HtdSaNCKDGk7GPhI4V6jzAJomJoizSYVh7nUkjAqhAzvbsr5HPBYsV6jzAJomJoizSYVh7nUljAijl2fCxQp0H2CQxUZRFOgxrrzNpTAClvB5QrFDnATZJTBRlkQ7D2utMGhNA5RURzVLP2FdEjBXqPMAmiYmiLNJhWHudSWMCqKROeZmO8a8JHSvUeYBNEhNFWaTDsPY6k0YFUMK7YsQKdR5gk8REURbpMKy9zqRRAZTwvmCxQp0H2CQxUZRFOgxrrzNpXAAdX9vcGfVuC38AoJFcFIXRlEU6DGuvM2lkAK3vDf/tse8NHyvUeYBNEhNFWaTDsPY6k5jvDU9U1HCyCnUeYJPERFEW6TCive4QAGRMUOd0myQmirJIhxHtdYcAIGOCOqfbJDFRlEU6jGivOwQAGRPUOd0miYmiLNJhRHvdIQDImKDO6TZJTBRlkQ4j2usOAUDGBHVOt0lioiiLdBjRXncIADImqHO6TRITRVmkw4j2ukOyAMpHnLcIEpemMJqy6ArDIwCokqrS0BRGUxZdYXgEAFVSVRqawmjKoisMjwCgSqpKQ1MYTVl0heERAFRJVWloCqMpi64wPAKAKqkqDU1hNGXRFYZHAFAlVaWhKYymLLrC8AgAqqSqNDSF0ZRFVxgeAUAQBIkJAIIgSEwAEARBYgKAIAgSEwAEQZCYACAIgsQEAEEQJCYACIIgMQFAxZ3rv7W7u3vqOy9I/xAOffpaEeZrT/xC+oewqbjZ3FPSPyJW9XsEd+6dN2cBQNe2N7C/+0XpHxOrG69uwjz8ofSPYdL+rgIAfXIGALJq9gBqVMapiRf6jedqYe7RQaBygiY+L8fHl3cBIKvmDqBGy+7u3mW7g/10tK+vzKt1l8kDSOHM8GjuACoL46HizvUfPD/50igXFqowjxXLc5Nfo1zp/K4KAJ2feGmNppkDqFgA2vTp+1NfBCpo+qR5XDTuI6K/hkVmyWHqACrqTMFsjKCZA6hYZtgWxvlpl3pR5ZsNP8Wqy/T/n7uan1P/9cykZ6XUJwoyjKOZA+hyAzmXpw2ghgoaTR5A5YKDhua9PPFl6/E0cwA1paHU11IBoPPFIp2GWdlXs1OSWwBQTRpKfS0NWarlBg1Jym3QHzy+WsJ+8AmAqC4AqKZ9JXuOjlvbgyaqYjPWUypQWszGd59fH2z25PAH5iMAaKui4KfetJU+fe3M9Fm6XolUAKDmiRjYH1YTALTVxHeCrWWq/aHXpX9IpNbbTRQAqHkc9OTjcAoA2mh/6schGpmTS7498XNriz3wL5oHU+/Y7eGun756ZupHm/EKAFprX0thfPLgd/7k8bLip7w6WSzHVasqCgB0vrZCfO1RrITVBAAZ7Ws5d6HSjb+c+Omo5zc/XwGAGiryTHlmeAUAlSovY6GIP8cVUaf7P9rakXvaAFSwVcWiNosAoELX1Jy7udWkd8TXoaMOQIqO9ogXAHRsNtvePfW9Rm1Nuc73dzuabJaOLmsKEysAqDoLfroLC05Nuc4BoLkIAKqKfbpbS5yacp2rBtCUF03ZBQDtqzk6vnltkca+36lJF4CaEzPpjXPsmj2ALk+7tusqDp3Z7l4pql7Fzpbpb4RunuNzWckBrzyaO4DKptWy+bk4l+ReU+h6jnebPoDKiXnYPH5fwWl6jJo7gKa8ntJRtTfvhQ91HfGvAEDluWDlxCi48jivZg6g1mnKU6+N8xrPeVQAoNbE6PgfA49mDqDuxs5JA+hGo9BVrIDpAFDj7k96FrkZNHMAtRYZpg6g4+O/3dxncfq3eTXSAKD6LWvv0bLJkUXzBlDrtoQKAHR847UHi//JPjTxi3HUpAJAxUXiion5WnlRDmijeQMIgiBRAUAQBIkJAIIgSEwAEARBYgKAIAgSEwAEQZCYACAIgsQEAEEQJCYACIIgMQFAEASJCQCCIEhMABAEQWICgCAIEhMABEGQmAAgCILEBABBLLr6rvQvgKYoAAhi0NFLJ56R/g3QFAUAQfF6c2cBAEEhAoCgaF1YLAAgKEgAEBQtAAgKFQAERQsAgkIFAEHRAoCgUAFAULQAIChUABAULQAIChUABEULAIJCBQBBDh2dXXHlplf6n996/fRiq5PvSfxQaMICgCCXigWbxQObpxVqts+v7BRPASAoRgAQ5FJJmDs3Tw9LxmyfXygXiAAgKEYAEORSuY61ZcpekzHVGtgxAATFCACCnNqrb/QpgVN7XpKnWiHDRmgoVAAQ5NRhfaNPuUJWA83h9gkABIUKAIKcKhdy1ht9Ds1q1vr53naVCwCCQgUAQW7VIFM+/qOdYrNPqTqcACAoVAAQ5NaF7UafAjg3/Y/TGyAVa2Rr6ABAUKgAIMit6lCfzcOT//dsY7vPeuEIAIJCBQBBbpld7YUulGtce2sglX9Zbw4CgKBQAUBQj7bLORV6DtdAqq+BAUBQsAAgqEebfe3lJqBXqhWxAki1rUMAEBQuAAjq0eZow8NqUchwqFogunX9LgAIChUABPVpDZoLZpOP2QhUOwz6GACCwgUAQX0yG4GO1ru/DIgOG1fmAICgUAFAUJ/MxubNqteV6lDExhoYAAQFCwCC+lTubq/t/apIZF5dCwCCQgUAQb26UKJnvQnIrIsVy0G1ayMCQFCoACCoV+Xur9YR0HfWD4M+BoCgcAFAUK+Kda4T/2G7xFMA6Tfrh0EfA0BQuAAgqF/F9ub7F42z4G/eaQIHAIJCBQBB/WpdB8hcGLFx9dXW1eshyFsAENSv9pUQ95rXJStUMuqmc8fH70j8QGjKAoCgfrWvBX3Y5FEhw6jGnjEI8hEABA2oXMHaHnZY0aZx/4v1ahk2BEFUAUDQgCribFa5Ktrc2njL9fsMgbAhCKIJAIIGVJ54Wlu22bOQ5uitrxev3vbNxL8NmroAIAiCxAQAQRAkJgAIgiAxAUAQBIkJAIIgSEwAEARBYgKAIAgSEwAEQZCYACAIgsQEAEEQJCYACIIgMQFAEASJCQCCIEhMABAEQWICgCAIEhMABEGQmAAgCILEBABBECQmAAiCIDEBQBAEiQkAgiBITP8fRhVtIxpNp5k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/>
          <a:stretch/>
        </p:blipFill>
        <p:spPr bwMode="auto">
          <a:xfrm>
            <a:off x="1321553" y="1207049"/>
            <a:ext cx="7697188" cy="497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8FAB69-6494-44DB-B782-4B6CD5FE685C}"/>
              </a:ext>
            </a:extLst>
          </p:cNvPr>
          <p:cNvSpPr txBox="1"/>
          <p:nvPr/>
        </p:nvSpPr>
        <p:spPr>
          <a:xfrm>
            <a:off x="8117690" y="781314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Vital</a:t>
            </a:r>
            <a:r>
              <a:rPr lang="ko-KR" altLang="en-US" dirty="0"/>
              <a:t> </a:t>
            </a:r>
            <a:r>
              <a:rPr lang="en-US" altLang="ko-KR" dirty="0"/>
              <a:t>Few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23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1343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첨부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) AI-</a:t>
            </a:r>
            <a:r>
              <a:rPr kumimoji="0" lang="en-US" altLang="ko-KR" sz="28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2 : Clustering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분석 자동화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data:image/png;base64,iVBORw0KGgoAAAANSUhEUgAABIAAAAOZCAMAAABRCKu1AAAB71BMVEUAAAAAADUAADoAAF4AAGYANTUANV4ANYQAOjoAOmYAOpAAXqgAZpAAZrYAv8QzMzM1AAA1NQA1NTU1NV41XoQ1Xqg1hMk6AAA6OgA6Ojo6OmY6ZmY6ZpA6ZrY6kLY6kNtNTU1NTW5NTY5Nbm5Nbo5NbqtNjsheAABeNQBeNTVehKhehMleqMleqOtmAABmOgBmOjpmZgBmZjpmZmZmZpBmkJBmkLZmkNtmtttmtv9uTU1ubk1ubm5ubo5ujo5ujqtujshuq8huq+SENQCEXjWEXl6EqMmEyeuOTU2Obk2Obm6Ojo6Oq8iOyOSOyP+QOgCQZjqQZmaQkLaQtraQttuQ25CQ2/+oXgCoXjWohDWohF6oyYSoycmoyeuo6+urbk2rjm6ryKuryOSr5P+2ZgC2Zjq2kDq2kGa2kJC2tpC2tra2ttu229u22/+2/7a2///Ijk3Ijm7Iq27Iq47I5OTI5P/I///JhDXJqF7JqITJyajJyevJ6+vbkDrbkGbbtmbbtpDbtrbb27bb29vb2//b/9vb///kq27kq47kyI7kyKvk5Mjk5P/k/+Tk///rqF7ryYTryajrycnr66jr68nr6+vy8vL4dm3/tmb/yI7/25D/27b/29v/5Kv/5Mj/5OT//7b//8j//9v//+T////NV5GYAAAACXBIWXMAAB2HAAAdhwGP5fFlAAAgAElEQVR4nO2d/6MkxXXdRxssw9qMlMjyEwqEtwiwnTiLYmxFrJBAOFEAA4siBRzHCQQeUoK1YTFCxIk3YCA8I2SQbHbf292wLG/fH5rp7pqZ/lLVXbfqdt3q2+f8wM7Mm5kzp+reD/29F8cQBEFCWkj/AAiC5isACIIgMfEB6NPXvrW7u/u1J35Re+2zR3drupfNC4IgFeIC0I1XN5x5+MPNq5+cAYAgCHKKCUA3nquB5p4NgS7vAkAQBDnFBKB9O2kcL0MQBBXiAVC5qvXQT1ePPnhs9ejUi+b186AOBEFu8QCoWNJ50jxeQWf3kephsWL2CIsBBEEaxQKgAjSbDT/Fni+z2FMsGD3FYQBBkErxHwdU0MgA6PLu7l0/YzeAIEiLRgXQfn2PGARBUEv8AKqtd5XboD94fHd398EnACIIgtpiB1Bte1Dx8LvPm33wp54c+CAEQbMTM4A+fe3Mdi9880QM2/6wiz7ye1ekPH9LtE0aF0VhNGWRDsPb6zziBJABzkOvm+fN46DrO8S+YMRoDkHQ9MQJIHPm17dfMM/L46DLwxM/fbX403aPGAAEQdAxM4Ae/M6fPF5Cp9oGdL52TPS1R20rYVELlKzCkn6ATRITRVmkwzD2Opv4N0L/5a5153uxeNR5OWo4WYU6D7BJYqIoi3QY7l7n0AgXJNu3b3A+bzkqMWo4WYU6D7BJYqIoi3QY/l6P1wgAapyYsdV+bYVsrajhZBXqPMAmiYmiLNJh+Hs9XmNcktWGmnKfGAA0izrnNVGURTrMCL0erTEAZEMNAFTZpHFRFEZTFukwI/R6tNIBCKtgF2dS57wmirJIhxmh16PFAqBiD1dts7PZ/d581bplKGo4WYU6D7BJYqIoi3QYjl7nFguAikOgt3u4CvAUz4pXm5eH7lwdMWo4WYU6D7BJYqIoi3QYjl7nFs8qWHEVxHsNa7aHHBavPmze8f4Z23pZ1HCyCnUeYJPERFEW6TAsvc4sxmtC3/3Ch82TLspzwcpXP3jeflH6qOFkFeo8wCaJiaIs0mFYep1ZTBuhz1tPO22+ark4YtRwsgp1HmCTxERRFukwPL3OK677gjVYs9703LhbmGXHGAA0kouiMJqySIfh6XVese2G/9vNTVDv3pKmdr/Ue163fChqOFmFOg+wSWKiKIt0GK5e5xTfcUA3XnuwWM556IXGq5+Wr36tvChHV1HDySrUeYBNEhNFWaTDsPU6o8Y4ENFfUcPJKtR5gE0SE0VZpMOI9rpDAJAxQZ3TbZKYKMoiHUa01x0CgIwJ6pxuk8REURbpMKK97hAAZExQ53SbJCaKskiHEe11hwAgY4I6p9skMVGURTqMaK87BAAZE9Q53SaJiaIs0mFEe90hAMiYoM7pNklMFGWRDiPa6w4BQMYEdU63SWKiKIt0GNFedwgAMiaoc7pNEhNFWaTDiPa6QzMB0HLQBHVOt0lioiiLdBjRXndoHgBaLocIhDoPsElioiiLdBjRXncIAFrPTbyLh2ZR57wmirJIhxHtdYdmAaDlcpBAqPMAmyQmirJIhxHtdYcAoPXcRLv4aBZ1zmuiKIt0GNFed2gOAFouhwmEOg+wSWKiKIt0GNFed2hGAOolEOo8wCaJiaIs0mFEe92hGQBoCQCNZJPERFEW6TCive7QnADURyDUeYBNEhNFWaTDiPa6Q/oBtASAxrJJYqIoi3QY0V53aFYA6iEQ6jzAJomJoizSYUR73SH1AFouvQiEOg+wSWKiKIt0GNFedwgAWs9NlIuvZlHnvCaKskiHEe11h7QDaLn0IxDqPMAmiYmiLNJhRHvdIe0A8hXqPMAmiYmiLNJhRHvdIQDImKDO6TZJTBRlkQ4j2usOAUDGBHVOt0lioiiLdBjRXncIADImqHO6TRITRVmkw4j2ukMAkDFBndNtkpg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iIdRrTXHQKAjAnqnG6TxERRFukwor3uEABkTFDndJskJoqySIcR7XWHACBj4u2yjLKJ+bC/i6Km1ZRFOoxorzsEABkTX5flMoZAs6hzXhNFWaTDiPa6QwCQMQGA6DZJTBRlkQ4j2usOAUDGxNNluYwi0CzqnNdEURbpMKK97hAAZEwAILpNEhNFWaTDiPa6QwCQMfFzWS7jCDSLOuc1UZRFOoxorzsEABkTAIhuk8REURbpMKK97pAsgKam5VrSPwSCdAhLQMbEx2W5VahN4OeILoqWGjRlkQ4j2usOAUDGBACi2yQxUZRFOoxorzsEABkTD5flMppAs6hzXhNFWaTDiPa6Q9MA0IJvclwmABDdJomJoizSYUR73aGJAGh0Ann8luUynkCzqHNeE0VZpMOI9rpD0wDQ+AQCgAJskpgoyiIdRrTXHZoIgEYn0PBvWbYVZBPyIbqLoqbVlEU6jGivOzQVAI29GQh1HmCTxERRFukwor3u0HQANC6BUOcBNklMFGWRDiPa6w5NBkAjEwh1HmCTxERRFukwor3u0HQANO5KGOo8wCaJiaIs0mFEe92hKQFoTAKhzgNskpgoyiIdRrTXHZoQgEYlEOo8wCaJiaIs0mFEe92hKQFoTAKhzgNskpgoyiIdRrTXHZoUgEbcDIQ6D7BJYqIoi3QY0V53aGIAGo1AqPMAmyQmirJIhxHtdYemBaDxCIQ6D7BJYqIoi3QY0V53aGIAGm0lDHUeYJPERFEW6TCive7Q5AA0EoFQ5wE2SUwUZZEOI9rrDk0NQGMRCHUeYJPERFEW6TCive7Q5AA00koY6jzAJomJoizSYUR73aEJAmgUAqHOA2ySmCjKIh1GtNcdmh6AxiEQ6jzAJomJoizSYUR73aEJAmiUlTDUeYBNEhNFWaTDiPa6Q5ME0AgEQp0H2CQxUZRFOoxorzs0RQCNQSDUeYBNEhNFWaTDiPa6Q5ME0AgrYajzAJskJoqySIcR7XWHJgogdgKhzgNskpgoyiIdRrTXHZomgPgJhDoPsElioiiLdBjRXndoogBiJxDqPMAmiYmiLNJhRHvdoakCiHszEOo8wCaJiaIs0mFEe92h6QKIl0Co8wCbJCaKskiHEe11hyYLIGYCoc4DbJKYKMoiHUa01x2aLoB4V8JQ5wE2SUwUZZEOI9rrDk0ZQJwEQp0H2CQxUZRFOoxorzs0YQCxEgh1HmCTxERRFukwfI27tzj5Hs83TRlAnARCnQfYJDFRlEU6DF/jAkCVACC7i6IwmrJIh+FrXACoEt8iEOo8wCaJiaIs0mH4GhcAMmIjEOo8wCaJiaIs0mH4GhcAWgsAsrkoCqMpi3QYvsYFgNbiWgRCnQfYJDFRlEU6DLU9rz69s1h89YfFwys7izvL166fXtwKANXERCDUeYBNEhNFWaTDELvzwqLSHccldyrkrEj0AABUFwDUdVEURlMW6TC05lzx5+S546OXFuWyz97ixDPVqze9AgDVxbMIhDoPsElioiiLdBhSb66XeY7Olsg5XBRLPsWz1RoYAFQXC4FQ5wE2SUwUZZEOQ+pNQ5ziQbHsU237MWtgAFBDAFDbRVEYTVmkw5B6s1rX2mqvfG5eBYDq4lgEQp0H2CQxUZRFOgypN9uMKZeIzBoYANQUA4FQ5wE2SUwUZZEOQ+rNNmPKdTCzBgYAtQQANV0UhdGURToMqTc7jCleODTrZQBQU/GLQKjzAJskJoqySIch9ebeehvQerWr2Bi9Vz0EgNqKJhDqPMAmiYmiLNJhSL252Qu2Xu1arYP9s9PmNQCorVgCoc4DbJKYKMoiHYbUm5tjnzeLQnuLm3c2D+cFoKXl5dZrAFDNRVEYTVmkw9Ca87BxJHT1glkDmxuAlssugdqvRS4Coc4DbJKYKMoiHYbYnfVzwQqtlonMGhgA1AVQJIFQ5wE2SUwUZZEOQ23P2tnwpTYrYzMD0HLZJZDlNQBo46IojKYs0mFi2/XCeg2MUZoAFEMg1HmATRITRVmkw0R269HZ9RoYoyYAoOWySxvba1EEQp0H2CQxUZRFOkxkt17ZaZ4dxiJNAIohEOo8wCaJiaIs0mHimvXq2fXuME7lD6Dlsksb22uFAKDKRVEYTVmkw8S0arFLbIQFoPwBtFxaaGN7rVD4IhDqPMAmiYmiLNJhYlr1cLG45RxX39fEB6BPX/vW7u7u1574RfPlDx4/s7t76qGfWj/jMZg2AFmhVCqYQKjzAJskJoqySIdh63VGcQHoxqu7az384fblzx5bv3rPh5ZPDY/lcmmhje01o1ACoc4DbJKYKMoiHYap11nFBKAbz+1utWXNZ49uX73rZ92PDY+lDUBWKK0FAOkKoymLdBieXucVE4D2d+u617zawJJtGWhwKJdLC21sr20UuAiEOg+wSWKiKIt0GJ5e5xUPgD45swJMuZ3ng2Kd69SL1cuXyzWyXxwfX3u+ePRU53ODQ2kDkBVKW4URCHUeYJPERFEW6TAsvc4sHgAVC0BPmsfnV48fKR+VC0BPbt/RXQQaGsllW7YX2x8CgDSF0ZRFOgxLrzOLBUAFaTZ0Kbb7VOtgxXLRem2s4NJ6wWirqOF0KWgRCHUeYJPERFEW6TAcvc4t/uOAChpV2NmvM6eg0SPt90YNp1MhBEKdB9gkMVGURToMe68zaEQAFQ+2u74aS0lrRQ2nWwEEQp0H2CQxUZRFOgx7rzOIH0DFok65uXm7LlbqvGVPfNRw9ggASmKTxERRFukw7L3OIHYAbZd0CgDVVrr2UwKITCDUeYBNEhNFWaTDcPc6h5gB9OlrZzYbflpbffYtW6GjhrNPZAKhzgNskpgoyiIdhrfXecQJIHPc80OvV08362KVLtcA9AUjRvOWFrJn2ULQxHWJoAgbzj4tD0fc3f32C9unYgASPs0fgiauKQLowe/8yePlMlC5DagHQGtFLVD2i7gShiX9AJskJoqySIchdfMEAVTqxl+uj3mWBRCRQKjzAJskJoqySIchNfJUAVSddVFsfBYGEG1fPOo8wCaJiaIs0mFIbTxdAK13xEvuBStEWgRCnQfYJDFRlEU6DKmNpwugNWoEjwOqRCEQ6jzAJomJoizSYUhdPGEAmZWt7UlhpVIeCW1EIBDqPMAmiYmiLNJhSF08fQAVyNme/ZXyXLCNAKBRbZKYKMoiHYbUxVMCUGtrz/rKG1Jnw2/lvwiEOg+wSWKiKIt0GFJTTwlAxdae7epVgZrymdD1gOryJhDqPMAmiYmiLNJhSE09JQCVV0G816xfXXt0fUnE8oqIZqkn7IqIvcPpJV8Coc4DbJKYKMoiHYbU05MCUHkSxt0vrADz6atntnfA2F+fGhZ8Tei+4fQTADSeTRITRVmkw5B6elIAKheBajKoib8rRt9w+slzEQh1HmCTxERRFukwpJaeFoBuNAi02dgcf1+wnuH0lB+BUOcBNklMFGWRDkNq6WkB6Pj4b8+sSXN3bVvztc2dUe+28CcJgPxWwlDnATZJTBRlkQ5DamgGAF3ZOfnekA3fcUA3XnuwuCXYQy80X67uDf/t4HvDMwDIh0Co8wCbJCaKskiHIfWzDTSLQt4AOjq7SAmgEEUNp7d8CIQ6D7BJYqIoi3QYUm+6+GMjkP0bLiwAoEoeBEKdB9gkMVGURToMqTed/LEQyPoFV3YAoLUAoFFskpgoyiIdhtSbbv50CWT7/GoF7I+SbgMKUdRwEjS8CIQ6D7BJYqIoi3QYUm/28KdDINvn9xa3pt0IHaKo4aRokECo8wCbJCaKskiHIfVmJIAOV6tfANBWQwRCnQfYJDFRlEU6DKk34wB0/fSJZxLvhg9R1HDSBADx2yQxUZRFOgypN+MAtLe4M/VxQCGKGk6aBhaBUOcBNklMFGWRDkPqzSgAXSj3fwFAdfUTCHUeYJPERFEW6TCk3mwDiLIX7MrOagUMAGoJAOK2SWKiKIt0GFJvdgBEOA7owpZVN73SbzMnAPURCHUeYJPERFEW6TCk3uwCyP9IaADIqj4Coc4DbJKYKMoiHYbUmxYAEc8FwypYWz0EQp0H2CQxUZRFOgypN20AcsnxFQBQWwAQq00SE0VZpMOQehMAGhrOALkXgVDnATZJTBRlkQ5D6k0AaGg4Q+QkEOo8wCaJiaIs0mFIvckAIB/NDEBOAqHOA2ySmCjKIh2G1JsA0NBwhgkA4rNJYqIoi3QYUm8CQEPDGSbHIhDqPMAmiYmiLNJhSL0JAA0NZ6DsBEKdB9gkMVGURToMqTcBoKHhDBUAxGWTxERRFukwpN4EgIaGM1TWRSDUeYBNEhNFWaTDkHoTABoazmDZCIQ6D7BJYqIoi3QYUm8CQEPDGS4LgVDnATZJTBRlkQ5D6k0AaGg4I9QlEOo8wCaJiaIs0mFIvQkADQ1nhBYdAqHOA2ySmCjKIh2G1JsA0NBwxggA4rBJYqIoi3QYUm8CQEPDGaU2gVDnATZJTBRlkQ4j2usOzRdATQKhzgNskpgoyiIdRrTXHZorgNoEQp0H2CQxUZRFOgypN7EKNjSckWoSCHUeYJPERFEW6TCk3gSAhoYzVgBQrE0SE0VZpMOQehMAGhrOaNUJhDoPsElioiiLdBhSbwJAQ8MZrfpKGOo8wCaJiaIs0mFIvQkADQ1nvACgOJskJoqySIch9SYANDScDNoSCHUeYJPERFEW6TCk3gSAhoaTQxsCoc4DbJKYKMoiHYbUmwDQ0HCyaE0g1HmATRITRVmkw5B6EwAaGk4eAUDhNklMFGWRDkPqTQtnvO8NTxAAVBEIdR5gk8REURbpMKTedNDHyqAIBMweQIZAqPMAmyQmirJIhyH1Zh9/2gSKQAAAdBEACrVJYqIoi3QYUm/28qdFoAgEAEDVIhDqPMAmiYmiLNJhSL3Zz58mgSIQAABVBEKdB9gkMVGURToMqTcH+NMgUAQCAKCLJYFQ5wE2SUwUZZEOQ+rNIf7UCWT5+NFLO4vFzd8ctAGACi0WqPMAmyQmirJIhyH15iB/agTqfvrq6eotdwzZAECFViOFOqfbJDFRlEU6DKk3owB0dHZxy7njox8tTjwzYAMAlQKAQmySmCjKIh2G1JtRADpc3PRK8e+Fxa0DNgBQJev9mvk1izrnNVGURToMqTeH+bMlUPuzqwWgBzxtAKBKizQEmkWd85ooyiIdhtSbMQC6frpaAPIQAGRM0hBoFnXOa6Ioi3QYUm/GAOjKzsn33vzKYnHLDwdtACBjkoZAs6hzXhNFWaTDkHozEkBPV++4c8gGADImx0k2A82iznlNFGWRDkPqzRgAHa7+dsd7x0cvYS+Yr4rfkoBAs6hzXhNFWaTDkHozEkDVos8e9oJ5qgLQ6ASaRZ3zmijKIh2G1Jtxq2BmyafYGNRvAwAZk8JlfALNos55TRRlkQ5D6s2Y44Cu7Ji9YJsHTgFAxqR0GZ1As6hzXhNFWaTDkHozBkBHZ80S0OECS0BuLesmlQsARLFJYqIoi3QYUm/GAGiz7WdvcDfYjAG0XNYItP4tIxNoFnXOa6Ioi3QYUm9eGiTQJTeAruwsbj+HvWD9cgBoVALNos55TRRlkQ5D6s1LQwS61AOg48Od8j0nBs/IkAWQpJaFui8vFvMdEgja6NIAgS71Auj46tMrBH313KDNbJeASv5sF4G2v2XUZaBZ/I+W10RRFukwpN681E+gSwMA8tXMAbQhUO23AEC+NklMFGWRDkPqzUu9BLoEAMVpuWwSqP5bRiTQLOqc10RRFukwpN681EegSwBQpPoBNBqBZlHnvCaKskiHIfVmG0CXcGdURi2XLQI1fst4BJpFnfOaKMoiHYbUmxYAORWBgHkCaNkPoPEINIs65zVRlEU6DKk3AaCh4YzQskOg1m8BgHxskpgoyiIdhtSbANDQcIZruewQqP1bRiLQLOqc10RRFukwpN4EgIaGM1xeABqFQLOoc14TRVmkw5B6EwAaGs5gLdu6aCmNcQg0izrnNVGURToMqTcBoKHhZFX3t4xCoFnUOa+JoizSYUi9CQANDSerLL8FABqySWKiKIt0GFJvAkBDw8kq228ZgUCzqHNeE0VZpMOI9rpDAJAxsQKInUCzqHNeE0VZpMOI9rpDAJAxsbnwE2gWdc5roiiLdBhSb2IVbGg4WWX/LewEmkWd85ooyiIdhtSbANDQcLLK8VsAoD6bJCaKskiHIfUmADQ0nKxy/RZmAs2iznlNFGWRDkPqTQBoaDhZ5QYQK4FmUee8JoqySIch9aYNNPaLcQBADHL+Fl4CzaLOeU0UZZEOQ+pNC3twQbLx5P4trASaRZ3zmijKIh2G1Js9+MElWfnV81sAIJdNEhNFWaTDkHqzlz/Dd8XwFQBkTHpcGAk0izrnNVGURToMqTcH+DNwXzBvAUDGpBdAbASaRZ3zmijKIh2G1JsD+GkgKAIBAJAx6XPhI9As6pzXRFEW6TCk3gSAhoaTVf2/hY1As6hzXhNFWaTDkHpzmD9bAkUgAAAyJv0uAJDNJomJoizSYUi96cGfDYEiEAAAGZMBFyYCzaLOeU0UZZEOQ+pNAGhoOFk1DCAWAs2iznlNFGWRDkPqTR/+rAkUgQAAyJgMufAQaBZ1zmuiKIt0GFJvevHHEMjy8atfX/3x9nODNgCQMRl0YSHQLOqc10RRFukwpN6MA9CVnfKvJ54ZsgGAjMmwCwDUtklioiiLdBhSb0YB6Ojs4uS546ur/743YAMAGRMPFwYCzaLOeU0UZZEOQ+rNKABd2bnpldU/108PLgIBQMbEC0DRBJpFnfOaKMoiHYbUm1EAOlzcWvyzWhB6YMAGADImPi7xBJpFnfOaKMoiHYbUm378qQjU+TCWgKjy+y3RBJpFnfOaKMoiHYbUm1EA2mwDunXIBgAyJn4uAFDdJomJoizSYUi9GQWg46OXyj/eMbQNGgBam3i6RBJoFnXOa6Ioi3QYUm96bgJyAOjKfeWfbxk8EAgAMibeAIoi0CzqnNdEURbpMKTejNwLViz8rBaDsA3IU32/ZVlo/SSOQLOoc14TRVmkw5B6MwpAe4s7zb9DG4EAIGPidlku+Qg0izrnNVGURToMqTdjAHR01iz5XNkZOhIRADImTpflskOgCJvwj1JcFDWtpizSYUi9CQANDSernL9lueQk0CzqnNdEURbpMKTe9DsZHqtgTHL9luWyS6CIlbBZ1DmviaIs0mFIvel1OSDX5TgOF9gITRMFQBEEmkWd85ooyiIdhtSbcRcku2DecOeQDQBkTCgACifQLOqc10RRFukwpN70ANClnisivl1cD+iruB6Qr2gACt4MNIs65zVRlEU6DKk3Lw0S6BIuSs8nIoBCCTSLOuc1UZRFOgypNy95EAgAYhNlL1ihwJWwWdQ5r4miLNJhSL05BKBLABCnCMcBVQoj0CzqnNdEURbpMKTevHSpF0GXcGtmVvkfCb1WEIFmUee8JoqySIch9ealIQIBQJzyPhdsKwAoiYmiLNJhSL156ZIbQY3FHwCIQyGlEUCgWdQ5r4miLNJhSL15yU6gS53FHwCIQ2EAIhNoFnXOa6Ioi3QYUm9essjCHgCIR0GlQSfQLOqc10RRFukwpN60gcalCAQAQMYkyIVMoFnUOa+JoizSYUi9CQANDSerAkuDSqBZ1DmviaIs0mFIvQkADQ0nq0JLg0igWdQ5r4miLNJhSL0JAA0NJ6uCSwMAGtlEURbpMKK97hAAZEyCXUgEmkWd85ooyiIdRrTXHQKAjEkEgAgEmkWd85ooyiIdRrTXHQKAjEm4C4VAs6hzXhNFWaTDiPa6Q3wAuvb8t3Z3d09954Xaa589ulvTvZ3PRA0nq2JKg0CgWdQ5r4miLNJh2HqdUVwAuvbchjN3v7h59ZMzcwAQgUCzqHNeE0VZpMMw9TqrmADUIM2pp9YvX96dBYD8CTSLOuc1UZRFOgxPr/OKB0A3nmuQ5q6fmdf3ZwIg711hs6hzXhNFWaTDsPQ6s3gAVILmoZ+uHn3wfB01523UqSlqOFkVWxqeBJpFnfOaKMoiHYal15nFAqBiAejUesvP+9tFoOL1R/o+GDWcrIoHkBeBZlHnvCaKskiH4eh1brEAqNgCtAXNarFn96nN60+5PlQoajhZFV0afgSaRZ3zmijKIh2Go9e5xQKgy7t10GyfXa5tDrIqajhZFV8aXgSaRZ3zmijKIh2Go9e5NcKBiNvlnv3d3Xs+7Htr1HCyiqE0AKBRTBRlkQ7D3+vxGhVA5TboDx5fLRE9+IQVRFHDySqO0vAg0CzqnNdEURbpMPy9Hq8RALS/3iJdbIP+7vPrg4OetLw1ajhZxQOgQQLNos55TRRlkQ7D3+vx4gdQcfpFteLVPBHDtj8sajhZxVIawwSaRZ3zmijKIh2GvdcZxA+g8/Vt0A1tt1N/wYjdXFgrAkn/BAiaktgbZn97HOL28MRPXz1TP0BaLYBAIAHqE+sAACAASURBVAgiibtf9mugOV87PPHao7aVsKgFSlZxLRwPrIXNYkmf10RRFukwzL3OImYAFfw59aLtL8W+sc4++ajhZBVbaQBAzCaKskiH4e11HrEC6MarTv6Uy0OdoxKjhpNVfKXRS6BZ1DmviaIs0mE4e51LnAC69lgPf7Z752uKGk5WcQKoh0CzqHNeE0VZpMMw9jqbGAFUXhPo7tddf748EwD1EmgWdc5roiiLdBi+XucTH4CKs+D7zryYDYD6CDSLOuc1UZRFOgxbrzOKDUD7jmMN62+YCYB6CDSLOuc1UZRFOgxXr3OKC0D73bMtmhfpKM7LmMNesFJOAs2iznlNFGWRDsPU66xiAtBly+bn7TkZ63d0ro4YNZysYi6NaQDoINIm7uOeJgAQ3cZpn594AFSw5q7O5ufipIyHzeP3z9h2kEUNJ6u4S8NBoKzq/AAA2tqkcQGA2uIB0Hnr7vfyXLC7X/iwfaXoraKGk1X8ALISKKs6P4gk0CQnxmWTxgUAaosFQK3T3jesOW+/V8ZWUcPJKvbSsBMopzo/AIBqNmlcAKC2WAC03+aPAVDjbj22IxSjhpNV/KVhJVBOdX4QS6CJTozdJo0LANQWC4DOOwBUnZtR6R7bEYpRw8mqEUojcwAdAEB1mzQuAFBbHABq3Zawsbnn09ceXD39WnlRjq6ihpNVY5SGhUAZ1flBNIEmOzE2mzQuAFBbspeviRpOVo0DoA6B8qnzAwCoYZPGBQBqCwAyJmO4dAmUTZ0fHMQTaLoTY7FJ4wIAtQUAGZNRXDoEyqbOAaCWTRoXAKgtAMiYjOPSJlAudX5wwECgKU9MxyaNCwDUFgBkTEZyaREolzoHgNo2aVwAoLYAIGMylkuWADo44CDQtCemZZPGBQBqCwAyJqO5NAiUSZ0DQB2bNC4AUFsAkDEZEUA1AuVR5wcHLASa+MQ0bdK4AEBtAUDGZDyXOoFmUee8JoqySIcR7XWHACBjMqJLjUCzqHNeE0VZpMOI9rpDAJAxGdNlS6BZ1DmviaIs0mFEe90hAMiYjOqyIdAs6pzXRFEW6TCive4QAGRMxnVZE2gWdc5roiiLdBjRXncIADImI7sYAs2iznlNFGWRDiPa6w4BQMZkbBcAKNBEURbpMKK97hAAZExGdykJNIs65zVRlEU6jGivOwQAGZMEAFrMpM55TRRlkQ4j2usOAUDGZHyXgkCzqHNeE0VZpMOI9rpDAJAxSeCyItAs6pzXRFEW6TCive4QAGRMUri47xnPK01NqymLdBjRXncIADImSVwSEUhT02rKIh1GtNcdAoCMSZrSSEMgTU2rKYt0GNFedwgAMiaJSiMJgTQ1raYs0mFEe90hN4Cun164dPNtt93/g3cZ3KOGk1XJSgMAIpooyiIdhqFj2RUEoEonvvFerHvUcLIqXWkkIJCmptWURTpMbLuOoQgALRa3nIt0jxpOVqUE0OgE0tS0mrJIh4ns1lEUBaDFTa/EuUcNJ6sSlsb4BNLUtJqySIeJa9Zx5AbQ0d+8/LTZ5HP/D15++eX/fv9t201At+1UD0/GrYVFDSerUpbG6ATS1LSaskiHierVkdS3F+ywoMyJb9YY89Z9BXVuLR4e/bhk0J1R7lHDyaqkpTE2gTQ1raYs0mGienUk9QDoyk53EefopYI6D5SPr56OXgSKGk5WpS2NkQmkqWk1ZZEOE9OqY6lnFeyslS97200/JaEeiHGPGk5WJS6NcQmkqWk1ZZEOE9OqY8kNoEP7RuaSS4Y6e7HrYFHDyarUpTEqgTQ1raYs0mFiWnUsuQHkosuF9VagilFR62BRw8mq5KUBAHmaKMoiHSaiU0eTE0DFks6JZyx/KFa8DHVqD8MUNZysSl8aIxJIU9NqyiIdJqJTR5MTQMVhQNbDfGp/cL7HV1HDySoJAI1GIE1NqymLdJiITh1NAJAxSV8a4xFIU9NqyiIdJqJTR1MvgJyrYABQqE39yWgE0tS0mrJIh4no1NHUuw3IuREa24BCbRrPxiKQpqbVlEU6TESnjqb+vWCu3fDYCxZq03w6EoE0Na2mLNJhKK25t27+VcMXPX716eKov6/+MKLbreo/DmhNmsYP2xwH5FxI8lbUcLJKqDTGIZCmptWURToMpTUP112+Ws1Z9fibmytgRJ5/3tbAkdCLO2ynYpilnje3LApU1HCySqo0RiGQpqbVlEU6DKU1r582Sx8Xik3BKwqdPLdq/x/Zlkmi1HMu2GF16vs3ay9VJ6NW0Hn76fjT4aOGk1VipTEGgTQ1raYs0mFIvblX9Xa1BnZhvUK2F30Jnpb6zoa/sL78xh9Wl+P4inl+R/HHKzuL6AUgXQBa+th0XxqBQANhDrhsmL6n3wQAots47Qk6rHaCr/r8AbMYNIp6L0r/kvUqZHeY32ffRkRS1HCyKr40lksPAtlc+AnUH+bggIlAE5kYP5s0LhMC0GodrFi6qJZ9Vt1+4vafxDW7Xf13xXhzp4OfE2aVbI/hemQAUCl2AgFAdJs0LhMC0KrDb91uCqqWRW7+xrtxDd/VwG15jtoLQeuN0uWpYt/s//CwooaTVdGlsVz6EMjuwk2g3jAHB1wEmsbEeNqkcZkSgA6LZZ/D9brXW183e8GYd8QP3xfsrT/YLAZ99YebJZ6jv/mL6HtiAEBrMRMIAKLbpHGZEoCun16xZ6+2lvP2978Sv9m3Lb8bE77zzss/eYcBOG1FDSerYktjufQikMuFl0B9YQ4O2Ag0iYnxtUnjMiUAreBz52oNrHGgX7EfPna7S1O4M6oxkQUQL4EAILpNGpdJAehwcfLNag3s6OxmdxP3fngAyJjEuSyXfgRyuyQC0MEBH4GmMDHeNmlcJgWg66dv+lf1oxELmRMz+AQAGZMol+XSk0A9LowEcoc5OGAk0AQmxt8mjcukAFTu6a62+KxWxcrb41w9K7EN6Oidl1f6i3dYjUtFDSercgAQG4EAILpNGpdpAehwezr6lc2eqLgbcXU0CKDqLFhzSHT83eCbihpOVkWVxnLpS6A+Fz4COcMcHHASKP+JIdikcZkWgOqboI9+XNyX9OY73mUFwCCAzMlfW90eezv4hqKGk1UZAIiPQAAQ3SaNy7QAlEK9ADp6unsixol/zegeNZysiimN5dKbQP0uXARyhTk4YCVQ9hNDsUnjAgC11Qeg6+3Fn/q5YCyKGk5WZQEgLgIBQHSbNC4AUFs9AKouCLRa5vmnP/iLd9555+X/9gfsm6GihpNVEaWxbKvPZuC7eAjkCHPQVqxN5Of9TAAguo3TPj/1AKi6Gsct9XNgq01CfGfmRw0nq3KpcxYC5RKGxURRFukwXG3LKTeAiltedJZ2GldEjFfUcLIqmzrnIFA2YThMFGWRDsPUtawauCZ0d21rj3MRKGo4WZVPnTMQKJ8wDCaKskiHYepaVvXfFcOyqBN/JfqaooaTVRnVeTyBMgoTb6Ioi3QYpq5lVf99wWxHXV/gXAeDLFoNsPRPgKA0irozarSieM6qrP5HG7sMlFWYWBNFWaTD8DQtr6LuDR+tqOFkVV51HkmgvMJEmijKIh2Gp2l5BQAZk7zqPI5AmYWJM1GURToMT9Pyir4NKPqG8DVFDSercqvzKALlFibKRFEW6TA8Tcsr9+bOYmOz7a47F7AXLMLG+50AkDFRlEU6DFPXsmrgQMTuIpBz43SIooaTVfnVeQSB8gsTYaIoi3QYpq5l1cCpGB3UsB4GBAD1KGIlLL8wESaKskiH4WpbTvUdcVKcdtG691dxSUbGo4CihpNVGdZ5OIEyDBNuoiiLdBiutuVU7yFvF6o7kW14c7W8PtDJn7xT07sx7lHDyaoc6zyYQDmGCTZRlEU6TEyrjqWebUBfv+229UXIbrv//vv/YP2sqag98lHDyaos6zyUQFmGCTVRlEU6DKk3LxEUgYChs+EHBQCRbGhvDyRQnmECTRRlkQ5D6k0AaGg4WZVpnYcRKNMwYSaKskiHIfUmADQ0nKzKtc6DCEQKE35dxFlPTJgLANSWG0BH37/fR38Ys0ssajhZlW2dhxCIEibiyqzznpggFwCoLdwZ1ZhkW+cBBAKA6DZpXACgtgAgY5JvndMJRAgTc3H6uU9MgAsA1BYAZEwyrnMygQAguk0aFwCoLQDImORc51QC+YeJuj8PJobsAgC1BQAZk6zrnEgg7zBxNwjDxJBdAKC2ACBjkned0whEBlAYgTAxZBcAqK0BAL39/a/fZtFXcUVEokyLB7uQCOQbJvImqSomZm2TxgUAaqsXQP9nZ4yjD2uKGk5WjVwa6xYPd6EQCACi26RxAYDa8rg3PAAUr3gAUQjkGSb2PvEaJmZjk8YFAGqrB0B7I51/UVPUcLJq3NLYtHi4y5JAIL8wBwBQzSaNCwDUlhtAVzbrX9gGFKmDeAAtlwQChQAogEDTn5iaTRqX+QDo6OkVP24/N2jTf1H6xYlvjHoP1KjhZFUCABUtHgUgbwJ5hTkAgOo2aVxmAyBzKvvwqlL/bXnYrj7vUNRwsmrM0qj1eKjLckkhUBCA6ASa/MTUbdK4TBxABVP8ALS3OHmuuIDz4OWbe29MyHf1eYeihpNVeQNoaQDkSSCfMB3+AEAJXKYNoGqLjA+AruyUyz7XTw8uwtDvDc+pqOFk1YilUe/xKAB5E8gjTJc/dAJNfWIaNmlcJg2g9TZhDwBdMLcUvDC4DEO/NTOnooaTVeOVxkE8gJZLGoECAUQl0MQnpmmTxmXKANruBB8G0J65o+Ch9d6mdfVuAwKAGNRo8XgA+RBoOIyVPwDQ6C4zAdDRWbPydGVnaCOQey/YHlbBOOTT4zW89Py5SaC+z4QCiEigaU9MyyaNCwDUlhtAh9gIzaHBFl8uW4Dpe0P5wmpi+j8zGMbBHwBobJf5AWhoLarnmtAJ1sGihpNVY5XGYI8vm7J8RffvQwQaCuPiD5FAk56Ytk0alykDiLARmmUJqDwUmu8uzFZFDSerpEpj2VbnI92/L5cDBAKA6DZpXCYNIP/d8DwAOj7c6dwbnllRw8kqodLo8KdLk86fi//2E2ggjJs/NAJpnpiRXKYNIP8DERn2ghWqTge7jflePDVFDSerZErDwp82TaxvGSBQBIAoBFI8MWO5TBxALnU+vD7+J+I4oEJXn8bZ8Mw2jWcOuPR+gw+B+sP08gcAGtVlLgBiOBL6uOd6ZABQsE39iYM/vQTyWgbqDdPPHwqB1E7MeC5zAdDR2cUtkeeCVfvhASBmm/qTOAC1CNRwAYDINmlc5gKg46vRZ8P33hseAAq1qT+JBFCTQA2XnjBD/CEQSO3EjOcyGwBVm29uH95WPHA9oMXN3/jJO129S4riVtRwskqgNJz86SFQ820uAgFAdJs0LvMBkK/6rwe0GHUnPAAUCaAGgeou7jDD/PEnkNaJGdEFAGoL1wMyJpMEUJ1AdRdFTaspi3QYUm/mACCcjMpuU3vMAaAageouippWUxbpMKTezAFAuBwHu03tMQuAtgSquyhqWk1ZpMOQelMaQLge0Cg2tcc8ANoQqO6iqGk1ZZEOQ+pNaQDhekCj2NQeMwFoTaC6i6Km1ZRFOgypN8UBhOsBjWFTf0LnTw+BGi6KmlZTFukwpN4UB1CKjUBRw8mqKQOoJFDDRVHTasoiHYbUm+IAKheBcD0gZpv6EzYAFQRquChqWk1ZpMOQelMeQOXN4W8ZvrlqhKKGk1WTOxu+j0CamlZTFukwpN7MAEDHLxUHQ5/4wx90zsZ4N8KxrqjhZFW21wPqyP6ZBoE0Na2mLNJhSL0pDqCj799//304GZXZpvWczh/XZ+oE0tS0mrJIh+FpWl7hbHhjIlQadP64PlMjkKam1ZRFOgxP0/IKADImUqVB54/rM1sCaWpaTVmkw5B6U3wVDAAaw6b7Ep0/rs9sCKSpaTVlkQ5D6k1xABXbgFzCRelDbayv0ujj/syaQJqaVlMW6TCk3hQHUApFDSerdNS5IZCOMMZEURbpMKTeBICGhpNVSuq8IpCSMJWJoizSYUi9CQANDSertNR5SSAtYUoTRVmkw5B6EwAaGk5WqanzgkBqwlxUNDGlCwDUFh+Arj3/rd3d3VPfeaH58gePn1m9+tBPrZ+JGk5W6anzFYH0hNE0MRfFw5D6eWIAuvbc7lp3v7h9+bPH1q/e86HlU1HDySpFdV4QKIENJibABQBqiwlAn5zZ3erUU+uXP3t0++pdP+t+LGo4WaWpzlvnxo8mTAzZBQBqiwdAN57brWvNmubLlmWgqOFklao6T0QgTAzZBQBqiwdA+wVgyu08HzxfPLy3evly8fjhXxTbh4pHT3U+FzWcrNJV52kIhIkhuwBAbbEAqFjSObXe8vP+ZhGoXAB6snp137oIFDWcrFJW50kIhIkhuwBAbbEAqNgC9Mjm2fn1wk7x8r21V0+92P5g1HCySludLxIgCBNDdgGA2mIB0OXG+tXm2X6dOU1IGUUNJ6vU1XkCAmFiyC4AUFsjHIhYoKYAULEGtt31VTzrrINFDSerFNb56ATCxJBdJg+gBQFA10/fOmwzIoCKffD3bl8+b9kTHzWcrMq5zskny5swYxNo9hNDd5k6gFYl5Q+gvYUMgNZrXgWAHmm8DADRXUIuF7QOMzKB5j0xQS4zAtDR3kIGQAV3ynWt1laffctW6KjhZFWudR5ywcRtmHEJNOuJCXOZOIDKqxH6Aeit4nryIgBq7ASrHfpzuQagLxixm2tT5/LPxM+XJ4ZBEF1xALqwWNzxpgiA9jfHIQJA0erwBwSCEsnFHxuBup++cMsPjw8lALS/PROjB0BrRS1QsirLJX0Lf7zWwuphRlwLm+/EBLtMehVsc0l4n1Ww42MRABX8WWMGALLYUN5s5Y8PgRphxiPQbCcm3AUAaosVQDderfEHALLZEN7r4I8HgZphRiPQXCcmwmXKAKrdFSdTAF17bLfn2GfsBbsoAyBWAh3Ubdi+tUcZTkyECwDUFiOAymsC3f365jmOA7LYEN7LBiBGAh0c1Ag014mJcJkwgBo3BswRQO+3r/lTnHyBI6FbNv5vdfJnmECdMGwE4gdQ4xstym9iYlwmDKA+2b8hLYDKSwI1zzY9XwcSzgUrbfzfygkgLgIdHNR5ETtkB3W53pTfxMS4AEBtcQGo3P31ZOc1nA3fsvF/KyuAmE6O5wTQQVv2t+U3MTEuAFBbTAC6vGvZxIzrAXVt/N/KCyAWArVIETVkHf44CJTfxMS4AEBt8QCo2N581+vtV8srIpqlHlwRsbLxfyszgBhWw9qgiBkyC3/sBMpvYmJcAKC2eABkXbxZXyr6dVwTemvj/1Z2AEUTqA2K8CGz4seOoPwmJsYFAGqLBUD1u+9Uqta8cFeMjo3/W/kBFEmgDicAILLLrADkJRYA7bf5s970g/uCtW0I7w3mjztMFIH4AOTkj4VAGU5MhAsA1BYLgM67AFQdHF3qbgt/AKA+jQCgGAJ1ORE6ZD386RIow4mJcAGA2uIAUOu2hHUAre8N/23cG76yIbx3DACF7wyzYAIAIrsAQG3JXi0majhZlWOdh/KnN0wogSycCByyXv50CJTjxIS7AEBtAUDGJMc6D+TPQJggAtkwETZkA/xpEyjLiQl2AYDaAoCMSZZ1HsafoTAhBLJhAgAiuwBAbQFAxiTPOg/iz2AYOoGsmACAyC4AUFsAkDHJtM5D+DMchkogOycAILILANQWAGRMcq3zAP54hCESyA4KAIjsAgC1BQAZk4zrnEafi15hSDvDHKAICjPInxaBcp4YugsA1BYAZEzmVucUAjlAAQCRXQCgtgAgYzK/OvcmkAsUABDZZUIASiQAyJjMsM49CeRJCl/R+DPLiYm2cdrnJwDImMyxzv0IBADxuQBAbQFAxmSWde5DIH9W+AkAGt/GaZ+fACBjMs869yAQARZeAoDGt3Ha5ycAyJjMtM4Hd4ZRYOElAGh8G6d9fgKAjMlc63yAQDRaeIn2jbOdmBgbp31+AoCMyXzrvJdAIwAI1wMa3cZpn58AIGMy4zrvIdAQf/gXgSKzhCrLiQm2cdrnJwDImMy5zt0EGgVAuCb02DZO+/wEABmTWde5i0DD/GEmUPet856YQBunfX4CgIzJvOs8mEBhPxAAGtfGaZ+fACBjMvM6d+wMGwlAuDPquDZO+/wEABmTude5lUCD/GElkPV9s5+YEBunfX4CgIwJ6txCoBEBZL3KtEWYmAAbp31+AoCMCercQqAxAWS71aFFmJgAG6d9fgKAjAnqPIhA0b916DswMQE2Tvv8BAAZE9T5RQuBxgfQkDAxATZO+/wEABkT1HmhNoEAIF4XAKgtAMiYoM5LtXaGAUC8LgBQWwCQMUGdV2oSCADidQGA2gKAjAnqfC0KgWJ/6bAwMQE2Tvv8BAAZE9T5Rv4EivydPsLEBNg47fMTAGRMUOdb1QkEAHG6AEBtAUDGBHVeU31DkCx/MDEhNk77/AQAGRPUeV1eBMLEkF0AoLYAIGOCOm9qSyAAiM8FAGoLADImqPOWFsMIYnAZFCYmwMZpn58AIGOCOm9rmEAcLkPCxATYOO3zEwBkTFDnXeVAIExMgI3TPj8BQMYEdW7R4KZoJp8eYWICbJz2+QkAMiaoc5uGloG4fNzCxATYOO3zEwBkTFDnVm02BEmthGFiAmyc9vkJADImqHO7DIHEdoRhYgJsnPb5CQAyJqhzlwoCufgzPoEwMQE2Tvv8BAAZE9S5UysCAUA8LgBQWwCQMUGduyVJIExMgI3TPj8BQMYEdd6jRR+CmL1awsQE2Djt8xMAZExQ524dHPQRiNerLUxMgI3TPj8BQMYEde5UiRkpAmFiAmyc9vkJADImqHOnDtYEciDI90uCzDExATZO+/wEABkT1LlLa84EEyhqcQkTE2DjtM9PAJAxQZ27tIWHi0CeHw9CECYmwMZpn58AIGOCOneozo4AAoWusq2FiQmwcdrnJwDImKDOXXITiPjhIAJhYgJsnPb5CQAyJqhzlxrsaGwIon00DEGYmAAbp31+AoCMCercoRY6SAQCgFouAFBbAJAxQZ071IGHP4Gc/CEQCBMTYOO0z08AkDFBndtlgUeNQNSP0gmEiQmwcdrnJwDImKDOrbLCw5NAAFDHBQBqCwAyJqhzq+z02G4IIn+USiBMTICN0z4/AUDGBHVuk4seHgQa4I8vgTAxATZO+/wkCyAoc7nxsSZQwEeNEsaAshWWgIwJ/kdrUR8/1gtBIZ/FEtC4Nk77/AQAGRPUOVW1O6faBABZXACgtgAgY4I6p9v0EggAsrgAQG0BQMYEdU636VsIGuSPJ4EwMQE2Tvv8BAAZE9Q53aZvNQwAsrkAQG0BQMYEdU63Kf7jIhAAZHMBgNoCgIwJ6pxuU/7XtRDEwx9MTIiN0z4/AUDGBHVOt6n+cRAIALK4AEBtAUDGBHVOt1k/sBIIALK4AEBtAUDGBHVOt9k8si0EAUAWFwCoLQDImKDO6TbbhxYCAUAWFwCoLQDImKDO6Tb1J2QC+ZpgYug2Tvv8BAAZE9Q53abxrLsQxMEfTEyIjdM+PwFAxgR1TrdpPu0QCADquABAbQFAxgR1Trdpv0AgkL8JJoZu47TPTwCQMUGd0206r3gTiGDScCF9lCLlE7O2z08AkDEBgOg23ZdaBOIEUODnfW3Yv9HqAgC1BQAZEwCIbmN5rb0hKBI/myxR3+Fjw/x9DpdpAejtp3dW03nbN94rnhydXdx6/NZ9i8WJO1bP3/r66i+3n4tHAABkTAAguo3tRQ8C0UyOOb5l2Ib361wuUwLQ0UsLo1teOS4B9Jt71fObXjF/OvFMNAIAIGMCANFt7C8PEYhocmz7DnYCzWFiiAC6sFgUyzpXVws9tx6XACpfKLh08+L2d4+PfrRYnHwvFgEAkDEBgOg2jtd7N0WTTY45tiQN2zB+V4/LhAB0/XTJnfJBwZkCQHea5+Yve6tloVgEAEDGBACi27j+4Dg1LMwEAKLbOO0JOlyvYK3IU3DG/HNccMf85QLDOhgAZEwAILqN8y8D16snmfTd34fJ4+JMJiawS/fWADIrXJsFn0MAiE3iPcvqIh+GjUD99xfj8bg4k4mhN+j/e/vl739lsQZQteIFAI2hDHqW0SWDMFwLQQBQgI3TnqQ3v7LeDQYAja4cepbPJYcwTATq5Q8fgWYxMaTeLPd6LW67/9+/uwcAja8sepbNJY8wHAga4A8bgWYxMaTeNHvhj2vbgACg8ZRJzzK5ZBKGgUAAUIiN095f223O108DQOMrl57lcckmTDSCAKAQG6e9v7YAuoBtQAmUT89yuOQTJpZAAFCIjdOeILMK9vZ95pQLAGhUZdSzDC45hYlDEAAUYuO0J+j6fWYX2O0/WiweAIBGVlY9G+2SVZgYAg3yh4tAs5gYWnMe/fgrq2Wf239iTsoAgEZVXj0b65JZmHAEAUBBNk77/AQAGZPMejbOZchmuVxy2Hi/M5hAAFCQjdM+PwFAxmQuAFrWFWlDeO9oBAr61q7kJ4bTxmmfnwAgYzIPAC3birKhvDlwIQgACrFx2ucnAMiYzAJAHf5EEYgWJoxAAFCIjdM+PwFAxmQOALLwJ4ZA1DAhCAKAQmyc9vkJADIm+gFkxU8MgshhAggEAIXYOO3zEwBkTAAgug39I3QEpeEPACQlAMiYqAeQkz/BBAoJQyYQrgcUYOO0z08AkDHRDqAe/oQSKCwMEUEAUICN0z4/AUDGBACi24RdaZ5GIFwTOsDGaZ+fACBjohxAvfwJIVAMCCgIwl0xAmyc9vkJADImugE0wB8ygSJZQCAQABRg47TPTwCQMQGACIqHgTeBcGfUABunfX4CgIwJAOQvDh74LgTh3vABNk77/AQAGRMAyFdMa0SeBDJZRuYPACQlAMiYAEC+YgKQJ4I2WcbEDwAkJgDImKgG0CB/g8RvCQAAH4FJREFUCARy8mccAjWzjMGeymacr227AEBtAUDGBADyUw9/AuAwjCDdEzOSjdOeoEsERSAAADImquucCUAFYuIB1HjfIIF0T8xINk57ggCgoeFklfI6j+ZPL3e8CWR77wCClE/MODZOe4IAoKHhZJXyOo8EkCd+BgjkePOiF0HKJ2YcG6c9QQDQ0HCySnmdxwHInz99AHK/u49AyidmHBunPUEA0NBwskp5nUcBiMCfHgD1vt2NIOUTM46N054gAGhoOFmlvM4jAETBjxtAQx9wEkj5xIxj47QnCAAaGk5Waa/z8AUgP/CsviMKQE4EaZ+YUWyc9gQBQEPDySr1dT4efxrf5CBQz8c377FvjFY/MWPYOO0JAoCGhpNV6ut8rBUwr+/q/Ybt22wEUj8xY9g47QkCgIaGk1X663ycBSC/b/MEkA1B+idmBBunPUEA0NBwsmoGdZ6IP5bvG/iS+ls7BJrBxPDbOO0JmiaAbjy3e2/t6WeP7tZ0b+ftUcPJqhnUOf8KmOc3DlGsud2ohaAZTAy/jdOeoGkCaL+JmU/OAEBNmzQuDhvq8o8IgFobo2cxMdw2TnuCJgmgyy3MXN4FgJo2aVxcNkT+DKDDyZ/WtxIB1FwImsfEMNs47QmaIoDKBZ46ZvYBoJZNGhenDY0//ejo4U/ze8kAqiNoJhPDa+O0JygSQEdP7ywWt58btOEE0Ptn2pg5b6NOTVHDyarZ1DkBP4IA2hJoNhPjLfuANWyc9gTFAej66XJN+qZXhmz4AHTj1c5yzo3ndncf6fuM14ADQGSXIRsP9hQK50/9+wf5Y28og6B5TcyABgfN2DjtCbKBprD1A9De4uS546tnFyffG7BhA9DPH1vB59S3GgAqVsme6vuQ16gDQGQXJpsI/tQIFAggszEaE7OR37BdHA9AlasPgK7slMs+10+feGbAhgtA54uFn3v+7rkGgC7v7t71s75PeY07AER2UQGgCkGYmLX8x20kAK1dPQB0YXGr+ffOARtGAJ164sMbTQDtr5j0Yd+nvAYeACK7cNmwAChoG5AR7T7yEcp/YggjNw6Atq7DANpbPFD+e2hA5BYfgB56vdroc2/9xdWzDx5fLRs9+IQVRF4jDwCRXdQAKBmBcp8Y0tiJA+jorFn1urIztBGIC0A/f734bxNAxbPvPm/2wZ960vIpv1kLnTSKACCb5AF08TgNgnKfGADIS00ANU/EsO0P85u10EmjCACyKYI/lI1A/Vn6rxnNpMwnhjZ4OQFoaEf8mABqHgdd3yH2BSNWc4hdUQDy+BajoZ+xqLZGz1dRoxeoDmUIG6EzWQIqj4N+6KerR5++WhyjuN0jBgBNRCwAGiKQx++YOYLyAJD/bvhMAFTsGXvRPL72qG0lzG+5NXCxlSSsgtkVTiCvbynkl2XkFbGsJ2YA4F0bpz1BFs74H4iYfi9YpdZesLqKgxI7++T9Zi1o0ogCgOzKBkAjIyjniRngT3cE5U/FWB//k+44oEo9ACqWhzpHJfrNWsikUQUAOcQCIOJGVFeWEQmU88RMEEDpj4Su1Aeg/doK2Vp+sxYyaVQBQC6xAIi2G9mdZTQE5TwxEwTQ0dnFLYnPBSvVB6DLAFDede5QVgAajUA5T8wEAXR8Nf3Z8IUAoCGbNC68NvaiJ/HH+S30LOMgKOeJmSKAjq8+vZqn24eWf7AKtjEBgNyy1zyNP5STKfuzjLIxOuOJGeRPZxxzAJCvRgRQsd/rkcafsBcs4zrvk7XiqQDyv5xEXbYsIyAo44kBgPzVAFBxJsYWOe3LRZfym7WASSMLAOqXrd6J/HF8y4DsWdgRlPHEAED+6hyIuPuweVxcrrWzBgYAjeQykk2r1I+p/LF+y4BcWZgRlPPEUPkDABmV54Ld/cJqIeiD53FR+somjUsaG/eeMAphBuTOwoqgnCcGAPJW93pANVkujug3ayGTRhUARFZR+nb80JZx+tWXhZFAOU8MAOStFoCKpxt1V8AAoLFckgHIRiBrTwSrPwsbgnKeGADIW+3d8Os7ZRTXi37d8n6/WQuZNKoAIKpM8dv5w0eggSxcBMp5YgAgb3WPA/r0tQdX9PlaeVGOrvxmLWTSqAKAiNqWvw0/fAQazMKDoKwnhsifGQOIKr9ZC5o0ogAgolpN0GBPUgDxbIzOe2Jo/AGAvOU3a2GTRhMARNTQakE6ALEgKO+JAYBGkt+shU0aTQAQUTkBiAFBmU8MbZwBIF/5zVrgpJEEABGVF4CiEZT7xJCGmQVAiQQAGRMAiKRB/nARyD9LFIJynxgAaBT5zVropFEEANGUIYCiEJT/xBDGGKtgvvIaeQCI7DJTAEUgaAIT4z/EAJCvvAYeACK7zHAb0FqBCJrCxHgPMQDkK69xB4DILjMGUCCCpjExngMMAPnKa9QBILLLrAEUhKAJTczw2AJAvvIacACI7DJzAAUgSM/EXASA/BU1nKwCgIjKG0BkBOmZmIsAkL+ihpNVABBVafgTkYWEIEUTAwD5K2o4WQUAkZWEP1FZCAjSNDEAkLeihpNVABBZ+QOIgCBNEwMAeStqOFkFANGVgj/RWTwRpGpiACBfRQ0nqwCgAJsE/GHI4oUgXRPjtCcIABoaTlYBQAE20wCQF4J0TYzTniAAaGg4WQUABdgE3/B9o+F382QZRJC2iXHYEwQADQ0nqwCgAJuLoTd8v9j+ZI8JU5YBBKmbGLs9QQDQ0HCyCgAKsCn+E8gf74/xZelFkL6JsdoTFA+g66dvHbYBgIwJAES3qf6JXvzp/SRnlh4EaZwYiz1B8QDaWwBA3gKAAmxqj8mbfnwJxJvFiSC1E9O0J8gGmuLGS74AOtpbAED+AoACbAI/Z8WPC0HcWRwImsXEkHrTwR8rgSwff+u+BQBEUOY9S3TJO4wogAyC2gyaxcSQetPFHxuBup++sFjc8SYA5K/Me5boknUYJ3/st5gZIYsFQbOYGFJvOvljIVD30xdu+eHxIQDkr7x7luqSc5ge/lhvsjdOljaDZjExpN6MA1AhAIigrHuW7JJzmDwA1EbQLCaG1JsA0NBwsirrniW7ZBymlz8WAo2ZpYagWUwMqTcBoKHhZFXOPUt3yTfMAH+6BBo3ywZBs5gYUm92KEPaCF0IACIo454NcMk3TGYA2iBoFhND6s0uZki74Y8BIJIy7tkAl3zDZAcgx275cTRxAJEORASASMq4ZwNc8g2TIYASImjqAHLJ/g0AEEEZ92yAS75hsgTQxVQMAoA6AoCMSb49G+CSbZhB/nQIlCzLIgGDAKCOACBjkm3PhrhkGyZjAF1MsBgEAHUEABmTbHs2xCXbMHkD6OLYDAKAOgKAjEm2PRvikm8YKn/SZxkTQfMCkJcAIGOSb88GuOQbJn8AXQy4s7y3CwDUFgBkTPLt2QCXfMNMAkCjIQgA6ggAMib59myAS75hJgKgkRAEAHUEABmTfHs2wCXfMJMB0CgbgwCgjgAgY5Jvzwa4ZByGyB/RLOwIAoA6AoCMScY9S3fJOQyNP9JZeBkEAHUEABmTnHuW7JJzmGkB6CLrEdIAUEcAkDGRrnNWl6zDkPiTRRY2BAFAHQFAxiSDOudzyTsMhT+5ZOFhEADUEQBkTPKocyaXvMNMEUA8q2IAUEcAkDHJpc5ZXHIP442fvLIsFpEUAoA6AoCMSUZ1Hu+SfRhv/mSXJYpBUwJQIgFAxiSzOo9zyT+ML3+yzBKMIACoIwDImGRY5+EuUwjjhZ9ss4QxCADqCAAyJnnWeaDLZML0sqcyyTVLyKoYANQRAGRMcq3zIBdFYXLOQkYQANQRAGRMMq5zuouiMJlnoTEIAOoIADImedc50UVRmOyzUFbFAKCOACBjknudk1wUhZlCFu/jgwCgjgAgYzKBOvd3URRmKlm8GAQAdQQAGZOJ1Lmfi6IwU8oyiCAAqCMAyJhMqM6HXRSFmViWfgYBQB3JAgiCtMmsikn/jKkIS0DGZFr/ox1wURRmilmc24OwBNQRAGRMJljnbhdFYaaaxQohAKgjAMiYTLTO7S6Kwkw5SwdCAFBHAJAxmXCdd10UhZl6lgaEAKCOACBjMvE6b7ooCqMhywZCAFBHAJAxUVDnWxdFYbRkib2YIkUAkK+ihpNVWuq8clEURlOWVBACgHwVNZys0lTnqsJoylKESQEhAMhXUcPJKm11nsQmiYmiLOswY0MIAPJV1HCySmOdj26TxERRlnqYMSEEAPkqajhZpbXOR7VJYqIoSzvMWBACgHwVNZys0lzno9kkMVGUxRZmURObjdM+PwFAxkR5nY9ik8REURZXGG4IAUC+ihpOVs2hztltkpgoyjIUhgtCAJCvooaTVXOqczabJCaKsviE4VgaAoB8FTWcrJpbnbPYJDFRlMU3zKIlso3TPj8BQMZkhnUebZPERFEWaphQCAFAvooaTlbNuc6DbZKYKMoSGoYKIQDIV1HDySrUeYBNEhNFWWLCUJaGACBfeQ096pzsoiiMpiyxYXy3DQFAvvIadtQ52UVRGE1ZuMIMgQgA8pXXcKPOyS6KwmjKwh0GAIqV1zCjzskuisJ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hIQ5uDggP4WAMhXXnOAOie7KAqjKQstzEFdpLcAQL7ymzXCpAVrvnUeYZPERFEWSpiDtghvAYB85Tdr3pMWobnWeZRNEhNFWQhhOnDpEsj9FgDIV36z5jtpMZppncfZJDFRlMU/jAUubQL1vAUA8pXfrHlOWpTmWeeRNklMFGXxDWNlSxNBvW8BgHzlN2s+b/qH31nU9Wtf+uf/u/7nv/q9L65e/SfNF5tzY3nx4z/7x+Wn/trxoV/9G9ffP1r8o//SfOfK/3Nf+vOs6jzaJomJoiwAUFdKAVToyxsu/PJ316997l8456b72v/84vpTv2/7yMd/6vzW1a+pA2j7zlv+s0+YWGlqWk1ZPMM44bIlUP9bACBf+c2az5ssAFr8hvnbR1+0vNiZm85LH9U+9S8tH3m29vffbv6YFfBqAPr4j7dv/Ny/80kTKU1NqymLX5geuKwJNPAWAMhXfrPm86YCQFtKfPy/fm+LjeJPn/vyauXr43KR5retn+/+ll8WK02//9er9bAvWrnxRoGT762/tU6ogj91AD276P8mdmlqWk1ZAKCudALoYsWHXy9Xwp7ddv2vfmfR2jiznZv2K9uPFSjqLDj9w/arim/99e12oF+WC1xbm2JJ6vPVs1/uOBfBOKWpaTVl8QrTC5eKQENvAYB85TdrPm/qAKhY7ykBUvxls9TzkWN1qlsaBUbW7/zIsuBS//sbtb9//B+rda0tgGoAvHiYZBFIU9NqyuITZgAuBYEG3wIA+cpv1nze1AFQuQhUvLIixbbnGzRqzk3rhTdqDLF96qPa32sW5frY5/+s9eHNUs/RH7vWATmlqWk1ZQGAutILoPXCTp0U5XJRBwDFOx9ouzxbX1l6trvmZAdQub35y3/d+uP2lx0/21hbG0mamlZTFgCoK70AesO2tuUNoOYb3+hiw76KtvrY57/XpFNj/e34DddGKE5palpNWQCgrtQCaLMNqKHG4shaNgA1v++jLjaK7zev1VayPv6332u/vwOg8TcCaWpaTVkAoK7UAmi7F6yuZ333gjW2HLWebV4rl3bK3fCtvzo2EFWrYAAQyURRFo8wg3DxktM+PzED6MZzu/c2X/ng8TO7u6ce+qn17X6z5vOmJoD+/q9+13r4oHWHupmbzjsHAFQ7vnrx+dYBzh+5tmAfWZfLuKWpaTVlAYC6YgbQ/m4TQJ89tmt0z4eWt/vNms+bbEdCdzb2/IPzMKBOaTT3vFsBdPFX6yOcf719gkUdQMW62mZR7DDJwdCamlZTFgCoK14AXd5tAuizR3c3uutn3ff7zZrPm7oA6p7AVe6ish4FFAKg7Qle3ZPBPmofiPgbFYF+dRoAopooyoJtQF2xAuiTM00ArVbIarIsA/nNms+bWgD63G99r/OWkj+ug3DIACq/7Ut/vnpQru59uf3p5q7/7dYiAIhooigLANQVJ4DeL/hTB1CxQLT78C+Oj689Xzx6qvMJv1nzedN2G9DfF0smv9U91uZXv9vDH/o2oDe23/bxs+0lq+Zesxocb/pP1pU5ZmlqWk1ZAKCu+AB049VqQWcLoHIB6Mnq8b51Echv1nzeVN8I/ZHtnM9fuk9Eream8/ZeABWLNb9Rf9LY49babf+r9ebqz59bfROOAyKZKMoCAHXFBqCfF5ubT32rDqBijWzz7Pzqry+2P+Q3az5vauwF+6i7otNzIryZm57vsxwH1DygqP33zvv/qjg7/0vfu3hsOaKIX5qaVlMWAKgrLgCdL7fy/N1zdQDt15lT0OiR9qf8Zs3nTU1gvLFo9Xl57QzH9mczN83nQ0dC928jcmLm2HJMNb80Na2mLDgbvitGAJ164sMbdQAVT7a7vopnnXUwv1nzeVPrekDFdt/aAT9/Orjtt/NbBs4FCwXQszgZlWiiKAuuB9QVH4Aeer2izAZAxT74e+vv6O6J95s1nze1joT+ZeMiYc9ur8jjNCGeDe+/CtbYWnTFdioIuzQ1raYsAFBXXAD6+evFfzsAqq107acEUGMlzH5WRntuWi+4rvdj1Nju3L8Ruo6yvRRrYKqaVlMWXBO6K94DERsAam312bdshfabNZ83tQFUWwmrHQjYY9JxGbgiYm03fLmG11hCagCo+Lj56/90HwnJKU1NqykL7orR1cgAqh36c7kGoC8Y8TlfP12c0V7TlZ1F9crR2cXi5Hv0byy+4MQ33js++nHx4Jn2n4uvXdzyk9Wjt+9btB0OF4ubXmm88453j4+vPt15IwR15aQL6S3TkFoAHV9YVBQ4bJ+j0UHA4aL92VJv1j7zQPetV0/X/n7LK42PNgBU/janOQR15cEWFfiRAtBafsutPm/qXpBsvRJWv3tOqc5GGOsVES9a7wtWv6b0r7Z322kfeO06EHFxx/gbgC7qWm3RlAX3hu9KL4DMnrD6TbmIADJ3Rv212p1Pmxe1r+6M+mu/1bnbYHuv2MflgYirN+ZW53E2SUwUZaGEGeRPz1sAoFJJARSrudZ5lE0SE0VZaGEG8NPzFgCoVNK9YLGab51H2CQxUZQlIIyTPX1vAYBKJT0OKFYzr/MwmyQmirJIh2HtdSaNCKDGk7GPhI4V6jzAJomJoizSYVh7nUkjAqhAzvbsr5HPBYsV6jzAJomJoizSYVh7nUljAijl2fCxQp0H2CQxUZRFOgxrrzNpTAClvB5QrFDnATZJTBRlkQ7D2utMGhNA5RURzVLP2FdEjBXqPMAmiYmiLNJhWHudSWMCqKROeZmO8a8JHSvUeYBNEhNFWaTDsPY6k0YFUMK7YsQKdR5gk8REURbpMKy9zqRRAZTwvmCxQp0H2CQxUZRFOgxrrzNpXAAdX9vcGfVuC38AoJFcFIXRlEU6DGuvM2lkAK3vDf/tse8NHyvUeYBNEhNFWaTDsPY6k5jvDU9U1HCyCnUeYJPERFEW6TCive4QAGRMUOd0myQmirJIhxHtdYcAIGOCOqfbJDFRlEU6jGivOwQAGRPUOd0miYmiLNJhRHvdIQDImKDO6TZJTBRlkQ4j2usOAUDGBHVOt0lioiiLdBjRXncIADImqHO6TRITRVmkw4j2ukOyAMpHnLcIEpemMJqy6ArDIwCokqrS0BRGUxZdYXgEAFVSVRqawmjKoisMjwCgSqpKQ1MYTVl0heERAFRJVWloCqMpi64wPAKAKqkqDU1hNGXRFYZHAFAlVaWhKYymLLrC8AgAqqSqNDSF0ZRFVxgeAUAQBIkJAIIgSEwAEARBYgKAIAgSEwAEQZCYACAIgsQEAEEQJCYACIIgMQFAxZ3rv7W7u3vqOy9I/xAOffpaEeZrT/xC+oewqbjZ3FPSPyJW9XsEd+6dN2cBQNe2N7C/+0XpHxOrG69uwjz8ofSPYdL+rgIAfXIGALJq9gBqVMapiRf6jedqYe7RQaBygiY+L8fHl3cBIKvmDqBGy+7u3mW7g/10tK+vzKt1l8kDSOHM8GjuACoL46HizvUfPD/50igXFqowjxXLc5Nfo1zp/K4KAJ2feGmNppkDqFgA2vTp+1NfBCpo+qR5XDTuI6K/hkVmyWHqACrqTMFsjKCZA6hYZtgWxvlpl3pR5ZsNP8Wqy/T/n7uan1P/9cykZ6XUJwoyjKOZA+hyAzmXpw2ghgoaTR5A5YKDhua9PPFl6/E0cwA1paHU11IBoPPFIp2GWdlXs1OSWwBQTRpKfS0NWarlBg1Jym3QHzy+WsJ+8AmAqC4AqKZ9JXuOjlvbgyaqYjPWUypQWszGd59fH2z25PAH5iMAaKui4KfetJU+fe3M9Fm6XolUAKDmiRjYH1YTALTVxHeCrWWq/aHXpX9IpNbbTRQAqHkc9OTjcAoA2mh/6schGpmTS7498XNriz3wL5oHU+/Y7eGun756ZupHm/EKAFprX0thfPLgd/7k8bLip7w6WSzHVasqCgB0vrZCfO1RrITVBAAZ7Ws5d6HSjb+c+Omo5zc/XwGAGiryTHlmeAUAlSovY6GIP8cVUaf7P9rakXvaAFSwVcWiNosAoELX1Jy7udWkd8TXoaMOQIqO9ogXAHRsNtvePfW9Rm1Nuc73dzuabJaOLmsKEysAqDoLfroLC05Nuc4BoLkIAKqKfbpbS5yacp2rBtCUF03ZBQDtqzk6vnltkca+36lJF4CaEzPpjXPsmj2ALk+7tusqDp3Z7l4pql7Fzpbpb4RunuNzWckBrzyaO4DKptWy+bk4l+ReU+h6jnebPoDKiXnYPH5fwWl6jJo7gKa8ntJRtTfvhQ91HfGvAEDluWDlxCi48jivZg6g1mnKU6+N8xrPeVQAoNbE6PgfA49mDqDuxs5JA+hGo9BVrIDpAFDj7k96FrkZNHMAtRYZpg6g4+O/3dxncfq3eTXSAKD6LWvv0bLJkUXzBlDrtoQKAHR847UHi//JPjTxi3HUpAJAxUXiion5WnlRDmijeQMIgiBRAUAQBIkJAIIgSEwAEARBYgKAIAgSEwAEQZCYACAIgsQEAEEQJCYACIIgMQFAEASJCQCCIEhMABAEQWICgCAIEhMABEGQmAAgCILEBABBLLr6rvQvgKYoAAhi0NFLJ56R/g3QFAUAQfF6c2cBAEEhAoCgaF1YLAAgKEgAEBQtAAgKFQAERQsAgkIFAEHRAoCgUAFAULQAIChUABAULQAIChUABEULAIJCBQBBDh2dXXHlplf6n996/fRiq5PvSfxQaMICgCCXigWbxQObpxVqts+v7BRPASAoRgAQ5FJJmDs3Tw9LxmyfXygXiAAgKEYAEORSuY61ZcpekzHVGtgxAATFCACCnNqrb/QpgVN7XpKnWiHDRmgoVAAQ5NRhfaNPuUJWA83h9gkABIUKAIKcKhdy1ht9Ds1q1vr53naVCwCCQgUAQW7VIFM+/qOdYrNPqTqcACAoVAAQ5NaF7UafAjg3/Y/TGyAVa2Rr6ABAUKgAIMit6lCfzcOT//dsY7vPeuEIAIJCBQBBbpld7YUulGtce2sglX9Zbw4CgKBQAUBQj7bLORV6DtdAqq+BAUBQsAAgqEebfe3lJqBXqhWxAki1rUMAEBQuAAjq0eZow8NqUchwqFogunX9LgAIChUABPVpDZoLZpOP2QhUOwz6GACCwgUAQX0yG4GO1ru/DIgOG1fmAICgUAFAUJ/MxubNqteV6lDExhoYAAQFCwCC+lTubq/t/apIZF5dCwCCQgUAQb26UKJnvQnIrIsVy0G1ayMCQFCoACCoV+Xur9YR0HfWD4M+BoCgcAFAUK+Kda4T/2G7xFMA6Tfrh0EfA0BQuAAgqF/F9ub7F42z4G/eaQIHAIJCBQBB/WpdB8hcGLFx9dXW1eshyFsAENSv9pUQ95rXJStUMuqmc8fH70j8QGjKAoCgfrWvBX3Y5FEhw6jGnjEI8hEABA2oXMHaHnZY0aZx/4v1ahk2BEFUAUDQgCribFa5Ktrc2njL9fsMgbAhCKIJAIIGVJ54Wlu22bOQ5uitrxev3vbNxL8NmroAIAiCxAQAQRAkJgAIgiAxAUAQBIkJAIIgSEwAEARBYgKAIAgSEwAEQZCYACAIgsQEAEEQJCYACIIgMQFAEASJCQCCIEhMABAEQWICgCAIEhMABEGQmAAgCILEBABBECQmAAiCIDEBQBAEiQkAgiBITP8fRhVtIxpNp5k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8786" y="2931035"/>
            <a:ext cx="4655167" cy="27553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047" y="1582674"/>
            <a:ext cx="4819650" cy="4229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2547" y="1723240"/>
            <a:ext cx="2257425" cy="66675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606002" y="4565531"/>
            <a:ext cx="698090" cy="275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6002" y="5536470"/>
            <a:ext cx="698090" cy="275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0479" y="791452"/>
            <a:ext cx="453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en-US" altLang="ko-KR" sz="1600" b="1" dirty="0">
                <a:solidFill>
                  <a:srgbClr val="000000"/>
                </a:solidFill>
              </a:rPr>
              <a:t>V</a:t>
            </a:r>
            <a:r>
              <a:rPr lang="ko-KR" altLang="en-US" sz="1600" b="1" dirty="0">
                <a:solidFill>
                  <a:srgbClr val="000000"/>
                </a:solidFill>
              </a:rPr>
              <a:t>과 </a:t>
            </a:r>
            <a:r>
              <a:rPr lang="en-US" altLang="ko-KR" sz="1600" b="1" dirty="0" err="1">
                <a:solidFill>
                  <a:srgbClr val="000000"/>
                </a:solidFill>
              </a:rPr>
              <a:t>Nb</a:t>
            </a:r>
            <a:r>
              <a:rPr lang="en-US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변수를 기준으로 </a:t>
            </a:r>
            <a:r>
              <a:rPr lang="en-US" altLang="ko-KR" sz="1600" b="1" dirty="0">
                <a:solidFill>
                  <a:srgbClr val="000000"/>
                </a:solidFill>
              </a:rPr>
              <a:t>clustering </a:t>
            </a:r>
            <a:r>
              <a:rPr lang="ko-KR" altLang="en-US" sz="1600" b="1" dirty="0">
                <a:solidFill>
                  <a:srgbClr val="000000"/>
                </a:solidFill>
              </a:rPr>
              <a:t>한 결과</a:t>
            </a:r>
          </a:p>
        </p:txBody>
      </p:sp>
    </p:spTree>
    <p:extLst>
      <p:ext uri="{BB962C8B-B14F-4D97-AF65-F5344CB8AC3E}">
        <p14:creationId xmlns:p14="http://schemas.microsoft.com/office/powerpoint/2010/main" val="285475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1343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첨부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) AI-</a:t>
            </a:r>
            <a:r>
              <a:rPr kumimoji="0" lang="en-US" altLang="ko-KR" sz="28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 :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의사결정 나무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분석 자동화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data:image/png;base64,iVBORw0KGgoAAAANSUhEUgAABIAAAAOZCAMAAABRCKu1AAAB71BMVEUAAAAAADUAADoAAF4AAGYANTUANV4ANYQAOjoAOmYAOpAAXqgAZpAAZrYAv8QzMzM1AAA1NQA1NTU1NV41XoQ1Xqg1hMk6AAA6OgA6Ojo6OmY6ZmY6ZpA6ZrY6kLY6kNtNTU1NTW5NTY5Nbm5Nbo5NbqtNjsheAABeNQBeNTVehKhehMleqMleqOtmAABmOgBmOjpmZgBmZjpmZmZmZpBmkJBmkLZmkNtmtttmtv9uTU1ubk1ubm5ubo5ujo5ujqtujshuq8huq+SENQCEXjWEXl6EqMmEyeuOTU2Obk2Obm6Ojo6Oq8iOyOSOyP+QOgCQZjqQZmaQkLaQtraQttuQ25CQ2/+oXgCoXjWohDWohF6oyYSoycmoyeuo6+urbk2rjm6ryKuryOSr5P+2ZgC2Zjq2kDq2kGa2kJC2tpC2tra2ttu229u22/+2/7a2///Ijk3Ijm7Iq27Iq47I5OTI5P/I///JhDXJqF7JqITJyajJyevJ6+vbkDrbkGbbtmbbtpDbtrbb27bb29vb2//b/9vb///kq27kq47kyI7kyKvk5Mjk5P/k/+Tk///rqF7ryYTryajrycnr66jr68nr6+vy8vL4dm3/tmb/yI7/25D/27b/29v/5Kv/5Mj/5OT//7b//8j//9v//+T////NV5GYAAAACXBIWXMAAB2HAAAdhwGP5fFlAAAgAElEQVR4nO2d/6MkxXXdRxssw9qMlMjyEwqEtwiwnTiLYmxFrJBAOFEAA4siBRzHCQQeUoK1YTFCxIk3YCA8I2SQbHbf292wLG/fH5rp7pqZ/lLVXbfqdt3q2+f8wM7Mm5kzp+reD/29F8cQBEFCWkj/AAiC5isACIIgMfEB6NPXvrW7u/u1J35Re+2zR3drupfNC4IgFeIC0I1XN5x5+MPNq5+cAYAgCHKKCUA3nquB5p4NgS7vAkAQBDnFBKB9O2kcL0MQBBXiAVC5qvXQT1ePPnhs9ejUi+b186AOBEFu8QCoWNJ50jxeQWf3kephsWL2CIsBBEEaxQKgAjSbDT/Fni+z2FMsGD3FYQBBkErxHwdU0MgA6PLu7l0/YzeAIEiLRgXQfn2PGARBUEv8AKqtd5XboD94fHd398EnACIIgtpiB1Bte1Dx8LvPm33wp54c+CAEQbMTM4A+fe3Mdi9880QM2/6wiz7ye1ekPH9LtE0aF0VhNGWRDsPb6zziBJABzkOvm+fN46DrO8S+YMRoDkHQ9MQJIHPm17dfMM/L46DLwxM/fbX403aPGAAEQdAxM4Ae/M6fPF5Cp9oGdL52TPS1R20rYVELlKzCkn6ATRITRVmkwzD2Opv4N0L/5a5153uxeNR5OWo4WYU6D7BJYqIoi3QY7l7n0AgXJNu3b3A+bzkqMWo4WYU6D7BJYqIoi3QY/l6P1wgAapyYsdV+bYVsrajhZBXqPMAmiYmiLNJh+Hs9XmNcktWGmnKfGAA0izrnNVGURTrMCL0erTEAZEMNAFTZpHFRFEZTFukwI/R6tNIBCKtgF2dS57wmirJIhxmh16PFAqBiD1dts7PZ/d581bplKGo4WYU6D7BJYqIoi3QYjl7nFguAikOgt3u4CvAUz4pXm5eH7lwdMWo4WYU6D7BJYqIoi3QYjl7nFs8qWHEVxHsNa7aHHBavPmze8f4Z23pZ1HCyCnUeYJPERFEW6TAsvc4sxmtC3/3Ch82TLspzwcpXP3jeflH6qOFkFeo8wCaJiaIs0mFYep1ZTBuhz1tPO22+ark4YtRwsgp1HmCTxERRFukwPL3OK677gjVYs9703LhbmGXHGAA0kouiMJqySIfh6XVese2G/9vNTVDv3pKmdr/Ue163fChqOFmFOg+wSWKiKIt0GK5e5xTfcUA3XnuwWM556IXGq5+Wr36tvChHV1HDySrUeYBNEhNFWaTDsPU6o8Y4ENFfUcPJKtR5gE0SE0VZpMOI9rpDAJAxQZ3TbZKYKMoiHUa01x0CgIwJ6pxuk8REURbpMKK97hAAZExQ53SbJCaKskiHEe11hwAgY4I6p9skMVGURTqMaK87BAAZE9Q53SaJiaIs0mFEe90hAMiYoM7pNklMFGWRDiPa6w4BQMYEdU63SWKiKIt0GNFedwgAMiaoc7pNEhNFWaTDiPa6QzMB0HLQBHVOt0lioiiLdBjRXndoHgBaLocIhDoPsElioiiLdBjRXncIAFrPTbyLh2ZR57wmirJIhxHtdYdmAaDlcpBAqPMAmyQmirJIhxHtdYcAoPXcRLv4aBZ1zmuiKIt0GNFed2gOAFouhwmEOg+wSWKiKIt0GNFed2hGAOolEOo8wCaJiaIs0mFEe92hGQBoCQCNZJPERFEW6TCive7QnADURyDUeYBNEhNFWaTDiPa6Q/oBtASAxrJJYqIoi3QY0V53aFYA6iEQ6jzAJomJoizSYUR73SH1AFouvQiEOg+wSWKiKIt0GNFedwgAWs9NlIuvZlHnvCaKskiHEe11h7QDaLn0IxDqPMAmiYmiLNJhRHvdIe0A8hXqPMAmiYmiLNJhRHvdIQDImKDO6TZJTBRlkQ4j2usOAUDGBHVOt0lioiiLdBjRXncIADImqHO6TRITRVmkw4j2ukMAkDFBndNtkpg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iIdRrTXHQKAjAnqnG6TxERRFukwor3uEABkTFDndJskJoqySIcR7XWHACBj4u2yjLKJ+bC/i6Km1ZRFOoxorzsEABkTX5flMoZAs6hzXhNFWaTDiPa6QwCQMQGA6DZJTBRlkQ4j2usOAUDGxNNluYwi0CzqnNdEURbpMKK97hAAZEwAILpNEhNFWaTDiPa6QwCQMfFzWS7jCDSLOuc1UZRFOoxorzsEABkTAIhuk8REURbpMKK97pAsgKam5VrSPwSCdAhLQMbEx2W5VahN4OeILoqWGjRlkQ4j2usOAUDGBACi2yQxUZRFOoxorzsEABkTD5flMppAs6hzXhNFWaTDiPa6Q9MA0IJvclwmABDdJomJoizSYUR73aGJAGh0Ann8luUynkCzqHNeE0VZpMOI9rpD0wDQ+AQCgAJskpgoyiIdRrTXHZoIgEYn0PBvWbYVZBPyIbqLoqbVlEU6jGivOzQVAI29GQh1HmCTxERRFukwor3u0HQANC6BUOcBNklMFGWRDiPa6w5NBkAjEwh1HmCTxERRFukwor3u0HQANO5KGOo8wCaJiaIs0mFEe92hKQFoTAKhzgNskpgoyiIdRrTXHZoQgEYlEOo8wCaJiaIs0mFEe92hKQFoTAKhzgNskpgoyiIdRrTXHZoUgEbcDIQ6D7BJYqIoi3QY0V53aGIAGo1AqPMAmyQmirJIhxHtdYemBaDxCIQ6D7BJYqIoi3QY0V53aGIAGm0lDHUeYJPERFEW6TCive7Q5AA0EoFQ5wE2SUwUZZEOI9rrDk0NQGMRCHUeYJPERFEW6TCive7Q5AA00koY6jzAJomJoizSYUR73aEJAmgUAqHOA2ySmCjKIh1GtNcdmh6AxiEQ6jzAJomJoizSYUR73aEJAmiUlTDUeYBNEhNFWaTDiPa6Q5ME0AgEQp0H2CQxUZRFOoxorzs0RQCNQSDUeYBNEhNFWaTDiPa6Q5ME0AgrYajzAJskJoqySIcR7XWHJgogdgKhzgNskpgoyiIdRrTXHZomgPgJhDoPsElioiiLdBjRXndoogBiJxDqPMAmiYmiLNJhRHvdoakCiHszEOo8wCaJiaIs0mFEe92h6QKIl0Co8wCbJCaKskiHEe11hyYLIGYCoc4DbJKYKMoiHUa01x2aLoB4V8JQ5wE2SUwUZZEOI9rrDk0ZQJwEQp0H2CQxUZRFOoxorzs0YQCxEgh1HmCTxERRFukwfI27tzj5Hs83TRlAnARCnQfYJDFRlEU6DF/jAkCVACC7i6IwmrJIh+FrXACoEt8iEOo8wCaJiaIs0mH4GhcAMmIjEOo8wCaJiaIs0mH4GhcAWgsAsrkoCqMpi3QYvsYFgNbiWgRCnQfYJDFRlEU6DLU9rz69s1h89YfFwys7izvL166fXtwKANXERCDUeYBNEhNFWaTDELvzwqLSHccldyrkrEj0AABUFwDUdVEURlMW6TC05lzx5+S546OXFuWyz97ixDPVqze9AgDVxbMIhDoPsElioiiLdBhSb66XeY7Olsg5XBRLPsWz1RoYAFQXC4FQ5wE2SUwUZZEOQ+pNQ5ziQbHsU237MWtgAFBDAFDbRVEYTVmkw5B6s1rX2mqvfG5eBYDq4lgEQp0H2CQxUZRFOgypN9uMKZeIzBoYANQUA4FQ5wE2SUwUZZEOQ+rNNmPKdTCzBgYAtQQANV0UhdGURToMqTc7jCleODTrZQBQU/GLQKjzAJskJoqySIch9ebeehvQerWr2Bi9Vz0EgNqKJhDqPMAmiYmiLNJhSL252Qu2Xu1arYP9s9PmNQCorVgCoc4DbJKYKMoiHYbUm5tjnzeLQnuLm3c2D+cFoKXl5dZrAFDNRVEYTVmkw9Ca87BxJHT1glkDmxuAlssugdqvRS4Coc4DbJKYKMoiHYbYnfVzwQqtlonMGhgA1AVQJIFQ5wE2SUwUZZEOQ23P2tnwpTYrYzMD0HLZJZDlNQBo46IojKYs0mFi2/XCeg2MUZoAFEMg1HmATRITRVmkw0R269HZ9RoYoyYAoOWySxvba1EEQp0H2CQxUZRFOkxkt17ZaZ4dxiJNAIohEOo8wCaJiaIs0mHimvXq2fXuME7lD6Dlsksb22uFAKDKRVEYTVmkw8S0arFLbIQFoPwBtFxaaGN7rVD4IhDqPMAmiYmiLNJhYlr1cLG45RxX39fEB6BPX/vW7u7u1574RfPlDx4/s7t76qGfWj/jMZg2AFmhVCqYQKjzAJskJoqySIdh63VGcQHoxqu7az384fblzx5bv3rPh5ZPDY/lcmmhje01o1ACoc4DbJKYKMoiHYap11nFBKAbz+1utWXNZ49uX73rZ92PDY+lDUBWKK0FAOkKoymLdBieXucVE4D2d+u617zawJJtGWhwKJdLC21sr20UuAiEOg+wSWKiKIt0GJ5e5xUPgD45swJMuZ3ng2Kd69SL1cuXyzWyXxwfX3u+ePRU53ODQ2kDkBVKW4URCHUeYJPERFEW6TAsvc4sHgAVC0BPmsfnV48fKR+VC0BPbt/RXQQaGsllW7YX2x8CgDSF0ZRFOgxLrzOLBUAFaTZ0Kbb7VOtgxXLRem2s4NJ6wWirqOF0KWgRCHUeYJPERFEW6TAcvc4t/uOAChpV2NmvM6eg0SPt90YNp1MhBEKdB9gkMVGURToMe68zaEQAFQ+2u74aS0lrRQ2nWwEEQp0H2CQxUZRFOgx7rzOIH0DFok65uXm7LlbqvGVPfNRw9ggASmKTxERRFukw7L3OIHYAbZd0CgDVVrr2UwKITCDUeYBNEhNFWaTDcPc6h5gB9OlrZzYbflpbffYtW6GjhrNPZAKhzgNskpgoyiIdhrfXecQJIHPc80OvV08362KVLtcA9AUjRvOWFrJn2ULQxHWJoAgbzj4tD0fc3f32C9unYgASPs0fgiauKQLowe/8yePlMlC5DagHQGtFLVD2i7gShiX9AJskJoqySIchdfMEAVTqxl+uj3mWBRCRQKjzAJskJoqySIchNfJUAVSddVFsfBYGEG1fPOo8wCaJiaIs0mFIbTxdAK13xEvuBStEWgRCnQfYJDFRlEU6DKmNpwugNWoEjwOqRCEQ6jzAJomJoizSYUhdPGEAmZWt7UlhpVIeCW1EIBDqPMAmiYmiLNJhSF08fQAVyNme/ZXyXLCNAKBRbZKYKMoiHYbUxVMCUGtrz/rKG1Jnw2/lvwiEOg+wSWKiKIt0GFJTTwlAxdae7epVgZrymdD1gOryJhDqPMAmiYmiLNJhSE09JQCVV0G816xfXXt0fUnE8oqIZqkn7IqIvcPpJV8Coc4DbJKYKMoiHYbU05MCUHkSxt0vrADz6atntnfA2F+fGhZ8Tei+4fQTADSeTRITRVmkw5B6elIAKheBajKoib8rRt9w+slzEQh1HmCTxERRFukwpJaeFoBuNAi02dgcf1+wnuH0lB+BUOcBNklMFGWRDkNq6WkB6Pj4b8+sSXN3bVvztc2dUe+28CcJgPxWwlDnATZJTBRlkQ5DamgGAF3ZOfnekA3fcUA3XnuwuCXYQy80X67uDf/t4HvDMwDIh0Co8wCbJCaKskiHIfWzDTSLQt4AOjq7SAmgEEUNp7d8CIQ6D7BJYqIoi3QYUm+6+GMjkP0bLiwAoEoeBEKdB9gkMVGURToMqTed/LEQyPoFV3YAoLUAoFFskpgoyiIdhtSbbv50CWT7/GoF7I+SbgMKUdRwEjS8CIQ6D7BJYqIoi3QYUm/28KdDINvn9xa3pt0IHaKo4aRokECo8wCbJCaKskiHIfVmJIAOV6tfANBWQwRCnQfYJDFRlEU6DKk34wB0/fSJZxLvhg9R1HDSBADx2yQxUZRFOgypN+MAtLe4M/VxQCGKGk6aBhaBUOcBNklMFGWRDkPqzSgAXSj3fwFAdfUTCHUeYJPERFEW6TCk3mwDiLIX7MrOagUMAGoJAOK2SWKiKIt0GFJvdgBEOA7owpZVN73SbzMnAPURCHUeYJPERFEW6TCk3uwCyP9IaADIqj4Coc4DbJKYKMoiHYbUmxYAEc8FwypYWz0EQp0H2CQxUZRFOgypN20AcsnxFQBQWwAQq00SE0VZpMOQehMAGhrOALkXgVDnATZJTBRlkQ5D6k0AaGg4Q+QkEOo8wCaJiaIs0mFIvckAIB/NDEBOAqHOA2ySmCjKIh2G1JsA0NBwhgkA4rNJYqIoi3QYUm8CQEPDGSbHIhDqPMAmiYmiLNJhSL0JAA0NZ6DsBEKdB9gkMVGURToMqTcBoKHhDBUAxGWTxERRFukwpN4EgIaGM1TWRSDUeYBNEhNFWaTDkHoTABoazmDZCIQ6D7BJYqIoi3QYUm8CQEPDGS4LgVDnATZJTBRlkQ5D6k0AaGg4I9QlEOo8wCaJiaIs0mFIvQkADQ1nhBYdAqHOA2ySmCjKIh2G1JsA0NBwxggA4rBJYqIoi3QYUm8CQEPDGaU2gVDnATZJTBRlkQ4j2usOzRdATQKhzgNskpgoyiIdRrTXHZorgNoEQp0H2CQxUZRFOgypN7EKNjSckWoSCHUeYJPERFEW6TCk3gSAhoYzVgBQrE0SE0VZpMOQehMAGhrOaNUJhDoPsElioiiLdBhSbwJAQ8MZrfpKGOo8wCaJiaIs0mFIvQkADQ1nvACgOJskJoqySIch9SYANDScDNoSCHUeYJPERFEW6TCk3gSAhoaTQxsCoc4DbJKYKMoiHYbUmwDQ0HCyaE0g1HmATRITRVmkw5B6EwAaGk4eAUDhNklMFGWRDkPqTQtnvO8NTxAAVBEIdR5gk8REURbpMKTedNDHyqAIBMweQIZAqPMAmyQmirJIhyH1Zh9/2gSKQAAAdBEACrVJYqIoi3QYUm/28qdFoAgEAEDVIhDqPMAmiYmiLNJhSL3Zz58mgSIQAABVBEKdB9gkMVGURToMqTcH+NMgUAQCAKCLJYFQ5wE2SUwUZZEOQ+rNIf7UCWT5+NFLO4vFzd8ctAGACi0WqPMAmyQmirJIhyH15iB/agTqfvrq6eotdwzZAECFViOFOqfbJDFRlEU6DKk3owB0dHZxy7njox8tTjwzYAMAlQKAQmySmCjKIh2G1JtRADpc3PRK8e+Fxa0DNgBQJev9mvk1izrnNVGURToMqTeH+bMlUPuzqwWgBzxtAKBKizQEmkWd85ooyiIdhtSbMQC6frpaAPIQAGRM0hBoFnXOa6Ioi3QYUm/GAOjKzsn33vzKYnHLDwdtACBjkoZAs6hzXhNFWaTDkHozEkBPV++4c8gGADImx0k2A82iznlNFGWRDkPqzRgAHa7+dsd7x0cvYS+Yr4rfkoBAs6hzXhNFWaTDkHozEkDVos8e9oJ5qgLQ6ASaRZ3zmijKIh2G1Jtxq2BmyafYGNRvAwAZk8JlfALNos55TRRlkQ5D6s2Y44Cu7Ji9YJsHTgFAxqR0GZ1As6hzXhNFWaTDkHozBkBHZ80S0OECS0BuLesmlQsARLFJYqIoi3QYUm/GAGiz7WdvcDfYjAG0XNYItP4tIxNoFnXOa6Ioi3QYUm9eGiTQJTeAruwsbj+HvWD9cgBoVALNos55TRRlkQ5D6s1LQwS61AOg48Od8j0nBs/IkAWQpJaFui8vFvMdEgja6NIAgS71Auj46tMrBH313KDNbJeASv5sF4G2v2XUZaBZ/I+W10RRFukwpN681E+gSwMA8tXMAbQhUO23AEC+NklMFGWRDkPqzUu9BLoEAMVpuWwSqP5bRiTQLOqc10RRFukwpN681EegSwBQpPoBNBqBZlHnvCaKskiHIfVmG0CXcGdURi2XLQI1fst4BJpFnfOaKMoiHYbUmxYAORWBgHkCaNkPoPEINIs65zVRlEU6DKk3AaCh4YzQskOg1m8BgHxskpgoyiIdhtSbANDQcIZruewQqP1bRiLQLOqc10RRFukwpN4EgIaGM1xeABqFQLOoc14TRVmkw5B6EwAaGs5gLdu6aCmNcQg0izrnNVGURToMqTcBoKHhZFX3t4xCoFnUOa+JoizSYUi9CQANDSerLL8FABqySWKiKIt0GFJvAkBDw8kq228ZgUCzqHNeE0VZpMOI9rpDAJAxsQKInUCzqHNeE0VZpMOI9rpDAJAxsbnwE2gWdc5roiiLdBhSb2IVbGg4WWX/LewEmkWd85ooyiIdhtSbANDQcLLK8VsAoD6bJCaKskiHIfUmADQ0nKxy/RZmAs2iznlNFGWRDkPqTQBoaDhZ5QYQK4FmUee8JoqySIch9aYNNPaLcQBADHL+Fl4CzaLOeU0UZZEOQ+pNC3twQbLx5P4trASaRZ3zmijKIh2G1Js9+MElWfnV81sAIJdNEhNFWaTDkHqzlz/Dd8XwFQBkTHpcGAk0izrnNVGURToMqTcH+DNwXzBvAUDGpBdAbASaRZ3zmijKIh2G1JsD+GkgKAIBAJAx6XPhI9As6pzXRFEW6TCk3gSAhoaTVf2/hY1As6hzXhNFWaTDkHpzmD9bAkUgAAAyJv0uAJDNJomJoizSYUi96cGfDYEiEAAAGZMBFyYCzaLOeU0UZZEOQ+pNAGhoOFk1DCAWAs2iznlNFGWRDkPqTR/+rAkUgQAAyJgMufAQaBZ1zmuiKIt0GFJvevHHEMjy8atfX/3x9nODNgCQMRl0YSHQLOqc10RRFukwpN6MA9CVnfKvJ54ZsgGAjMmwCwDUtklioiiLdBhSb0YB6Ojs4uS546ur/743YAMAGRMPFwYCzaLOeU0UZZEOQ+rNKABd2bnpldU/108PLgIBQMbEC0DRBJpFnfOaKMoiHYbUm1EAOlzcWvyzWhB6YMAGADImPi7xBJpFnfOaKMoiHYbUm378qQjU+TCWgKjy+y3RBJpFnfOaKMoiHYbUm1EA2mwDunXIBgAyJn4uAFDdJomJoizSYUi9GQWg46OXyj/eMbQNGgBam3i6RBJoFnXOa6Ioi3QYUm96bgJyAOjKfeWfbxk8EAgAMibeAIoi0CzqnNdEURbpMKTejNwLViz8rBaDsA3IU32/ZVlo/SSOQLOoc14TRVmkw5B6MwpAe4s7zb9DG4EAIGPidlku+Qg0izrnNVGURToMqTdjAHR01iz5XNkZOhIRADImTpflskOgCJvwj1JcFDWtpizSYUi9CQANDSernL9lueQk0CzqnNdEURbpMKTe9DsZHqtgTHL9luWyS6CIlbBZ1DmviaIs0mFIvel1OSDX5TgOF9gITRMFQBEEmkWd85ooyiIdhtSbcRcku2DecOeQDQBkTCgACifQLOqc10RRFukwpN70ANClnisivl1cD+iruB6Qr2gACt4MNIs65zVRlEU6DKk3Lw0S6BIuSs8nIoBCCTSLOuc1UZRFOgypNy95EAgAYhNlL1ihwJWwWdQ5r4miLNJhSL05BKBLABCnCMcBVQoj0CzqnNdEURbpMKTevHSpF0GXcGtmVvkfCb1WEIFmUee8JoqySIch9ealIQIBQJzyPhdsKwAoiYmiLNJhSL156ZIbQY3FHwCIQyGlEUCgWdQ5r4miLNJhSL15yU6gS53FHwCIQ2EAIhNoFnXOa6Ioi3QYUm9essjCHgCIR0GlQSfQLOqc10RRFukwpN60gcalCAQAQMYkyIVMoFnUOa+JoizSYUi9CQANDSerAkuDSqBZ1DmviaIs0mFIvQkADQ0nq0JLg0igWdQ5r4miLNJhSL0JAA0NJ6uCSwMAGtlEURbpMKK97hAAZEyCXUgEmkWd85ooyiIdRrTXHQKAjEkEgAgEmkWd85ooyiIdRrTXHQKAjEm4C4VAs6hzXhNFWaTDiPa6Q3wAuvb8t3Z3d09954Xaa589ulvTvZ3PRA0nq2JKg0CgWdQ5r4miLNJh2HqdUVwAuvbchjN3v7h59ZMzcwAQgUCzqHNeE0VZpMMw9TqrmADUIM2pp9YvX96dBYD8CTSLOuc1UZRFOgxPr/OKB0A3nmuQ5q6fmdf3ZwIg711hs6hzXhNFWaTDsPQ6s3gAVILmoZ+uHn3wfB01523UqSlqOFkVWxqeBJpFnfOaKMoiHYal15nFAqBiAejUesvP+9tFoOL1R/o+GDWcrIoHkBeBZlHnvCaKskiH4eh1brEAqNgCtAXNarFn96nN60+5PlQoajhZFV0afgSaRZ3zmijKIh2Go9e5xQKgy7t10GyfXa5tDrIqajhZFV8aXgSaRZ3zmijKIh2Go9e5NcKBiNvlnv3d3Xs+7Htr1HCyiqE0AKBRTBRlkQ7D3+vxGhVA5TboDx5fLRE9+IQVRFHDySqO0vAg0CzqnNdEURbpMPy9Hq8RALS/3iJdbIP+7vPrg4OetLw1ajhZxQOgQQLNos55TRRlkQ7D3+vx4gdQcfpFteLVPBHDtj8sajhZxVIawwSaRZ3zmijKIh2GvdcZxA+g8/Vt0A1tt1N/wYjdXFgrAkn/BAiaktgbZn97HOL28MRPXz1TP0BaLYBAIAHqE+sAACAASURBVAgiibtf9mugOV87PPHao7aVsKgFSlZxLRwPrIXNYkmf10RRFukwzL3OImYAFfw59aLtL8W+sc4++ajhZBVbaQBAzCaKskiH4e11HrEC6MarTv6Uy0OdoxKjhpNVfKXRS6BZ1DmviaIs0mE4e51LnAC69lgPf7Z752uKGk5WcQKoh0CzqHNeE0VZpMMw9jqbGAFUXhPo7tddf748EwD1EmgWdc5roiiLdBi+XucTH4CKs+D7zryYDYD6CDSLOuc1UZRFOgxbrzOKDUD7jmMN62+YCYB6CDSLOuc1UZRFOgxXr3OKC0D73bMtmhfpKM7LmMNesFJOAs2iznlNFGWRDsPU66xiAtBly+bn7TkZ63d0ro4YNZysYi6NaQDoINIm7uOeJgAQ3cZpn594AFSw5q7O5ufipIyHzeP3z9h2kEUNJ6u4S8NBoKzq/AAA2tqkcQGA2uIB0Hnr7vfyXLC7X/iwfaXoraKGk1X8ALISKKs6P4gk0CQnxmWTxgUAaosFQK3T3jesOW+/V8ZWUcPJKvbSsBMopzo/AIBqNmlcAKC2WAC03+aPAVDjbj22IxSjhpNV/KVhJVBOdX4QS6CJTozdJo0LANQWC4DOOwBUnZtR6R7bEYpRw8mqEUojcwAdAEB1mzQuAFBbHABq3Zawsbnn09ceXD39WnlRjq6ihpNVY5SGhUAZ1flBNIEmOzE2mzQuAFBbspeviRpOVo0DoA6B8qnzAwCoYZPGBQBqCwAyJmO4dAmUTZ0fHMQTaLoTY7FJ4wIAtQUAGZNRXDoEyqbOAaCWTRoXAKgtAMiYjOPSJlAudX5wwECgKU9MxyaNCwDUFgBkTEZyaREolzoHgNo2aVwAoLYAIGMylkuWADo44CDQtCemZZPGBQBqCwAyJqO5NAiUSZ0DQB2bNC4AUFsAkDEZEUA1AuVR5wcHLASa+MQ0bdK4AEBtAUDGZDyXOoFmUee8JoqySIcR7XWHACBjMqJLjUCzqHNeE0VZpMOI9rpDAJAxGdNlS6BZ1DmviaIs0mFEe90hAMiYjOqyIdAs6pzXRFEW6TCive4QAGRMxnVZE2gWdc5roiiLdBjRXncIADImI7sYAs2iznlNFGWRDiPa6w4BQMZkbBcAKNBEURbpMKK97hAAZExGdykJNIs65zVRlEU6jGivOwQAGZMEAFrMpM55TRRlkQ4j2usOAUDGZHyXgkCzqHNeE0VZpMOI9rpDAJAxSeCyItAs6pzXRFEW6TCive4QAGRMUri47xnPK01NqymLdBjRXncIADImSVwSEUhT02rKIh1GtNcdAoCMSZrSSEMgTU2rKYt0GNFedwgAMiaJSiMJgTQ1raYs0mFEe90hN4Cun164dPNtt93/g3cZ3KOGk1XJSgMAIpooyiIdhqFj2RUEoEonvvFerHvUcLIqXWkkIJCmptWURTpMbLuOoQgALRa3nIt0jxpOVqUE0OgE0tS0mrJIh4ns1lEUBaDFTa/EuUcNJ6sSlsb4BNLUtJqySIeJa9Zx5AbQ0d+8/LTZ5HP/D15++eX/fv9t201At+1UD0/GrYVFDSerUpbG6ATS1LSaskiHierVkdS3F+ywoMyJb9YY89Z9BXVuLR4e/bhk0J1R7lHDyaqkpTE2gTQ1raYs0mGienUk9QDoyk53EefopYI6D5SPr56OXgSKGk5WpS2NkQmkqWk1ZZEOE9OqY6lnFeyslS97200/JaEeiHGPGk5WJS6NcQmkqWk1ZZEOE9OqY8kNoEP7RuaSS4Y6e7HrYFHDyarUpTEqgTQ1raYs0mFiWnUsuQHkosuF9VagilFR62BRw8mq5KUBAHmaKMoiHSaiU0eTE0DFks6JZyx/KFa8DHVqD8MUNZysSl8aIxJIU9NqyiIdJqJTR5MTQMVhQNbDfGp/cL7HV1HDySoJAI1GIE1NqymLdJiITh1NAJAxSV8a4xFIU9NqyiIdJqJTR1MvgJyrYABQqE39yWgE0tS0mrJIh4no1NHUuw3IuREa24BCbRrPxiKQpqbVlEU6TESnjqb+vWCu3fDYCxZq03w6EoE0Na2mLNJhKK25t27+VcMXPX716eKov6/+MKLbreo/DmhNmsYP2xwH5FxI8lbUcLJKqDTGIZCmptWURToMpTUP112+Ws1Z9fibmytgRJ5/3tbAkdCLO2ynYpilnje3LApU1HCySqo0RiGQpqbVlEU6DKU1r582Sx8Xik3BKwqdPLdq/x/Zlkmi1HMu2GF16vs3ay9VJ6NW0Hn76fjT4aOGk1VipTEGgTQ1raYs0mFIvblX9Xa1BnZhvUK2F30Jnpb6zoa/sL78xh9Wl+P4inl+R/HHKzuL6AUgXQBa+th0XxqBQANhDrhsmL6n3wQAots47Qk6rHaCr/r8AbMYNIp6L0r/kvUqZHeY32ffRkRS1HCyKr40lksPAtlc+AnUH+bggIlAE5kYP5s0LhMC0GodrFi6qJZ9Vt1+4vafxDW7Xf13xXhzp4OfE2aVbI/hemQAUCl2AgFAdJs0LhMC0KrDb91uCqqWRW7+xrtxDd/VwG15jtoLQeuN0uWpYt/s//CwooaTVdGlsVz6EMjuwk2g3jAHB1wEmsbEeNqkcZkSgA6LZZ/D9brXW183e8GYd8QP3xfsrT/YLAZ99YebJZ6jv/mL6HtiAEBrMRMIAKLbpHGZEoCun16xZ6+2lvP2978Sv9m3Lb8bE77zzss/eYcBOG1FDSerYktjufQikMuFl0B9YQ4O2Ag0iYnxtUnjMiUAreBz52oNrHGgX7EfPna7S1O4M6oxkQUQL4EAILpNGpdJAehwcfLNag3s6OxmdxP3fngAyJjEuSyXfgRyuyQC0MEBH4GmMDHeNmlcJgWg66dv+lf1oxELmRMz+AQAGZMol+XSk0A9LowEcoc5OGAk0AQmxt8mjcukAFTu6a62+KxWxcrb41w9K7EN6Oidl1f6i3dYjUtFDSercgAQG4EAILpNGpdpAehwezr6lc2eqLgbcXU0CKDqLFhzSHT83eCbihpOVkWVxnLpS6A+Fz4COcMcHHASKP+JIdikcZkWgOqboI9+XNyX9OY73mUFwCCAzMlfW90eezv4hqKGk1UZAIiPQAAQ3SaNy7QAlEK9ADp6unsixol/zegeNZysiimN5dKbQP0uXARyhTk4YCVQ9hNDsUnjAgC11Qeg6+3Fn/q5YCyKGk5WZQEgLgIBQHSbNC4AUFs9AKouCLRa5vmnP/iLd9555+X/9gfsm6GihpNVEaWxbKvPZuC7eAjkCHPQVqxN5Of9TAAguo3TPj/1AKi6Gsct9XNgq01CfGfmRw0nq3KpcxYC5RKGxURRFukwXG3LKTeAiltedJZ2GldEjFfUcLIqmzrnIFA2YThMFGWRDsPUtawauCZ0d21rj3MRKGo4WZVPnTMQKJ8wDCaKskiHYepaVvXfFcOyqBN/JfqaooaTVRnVeTyBMgoTb6Ioi3QYpq5lVf99wWxHXV/gXAeDLFoNsPRPgKA0irozarSieM6qrP5HG7sMlFWYWBNFWaTD8DQtr6LuDR+tqOFkVV51HkmgvMJEmijKIh2Gp2l5BQAZk7zqPI5AmYWJM1GURToMT9Pyir4NKPqG8DVFDSercqvzKALlFibKRFEW6TA8Tcsr9+bOYmOz7a47F7AXLMLG+50AkDFRlEU6DFPXsmrgQMTuIpBz43SIooaTVfnVeQSB8gsTYaIoi3QYpq5l1cCpGB3UsB4GBAD1KGIlLL8wESaKskiH4WpbTvUdcVKcdtG691dxSUbGo4CihpNVGdZ5OIEyDBNuoiiLdBiutuVU7yFvF6o7kW14c7W8PtDJn7xT07sx7lHDyaoc6zyYQDmGCTZRlEU6TEyrjqWebUBfv+229UXIbrv//vv/YP2sqag98lHDyaos6zyUQFmGCTVRlEU6DKk3LxEUgYChs+EHBQCRbGhvDyRQnmECTRRlkQ5D6k0AaGg4WZVpnYcRKNMwYSaKskiHIfUmADQ0nKzKtc6DCEQKE35dxFlPTJgLANSWG0BH37/fR38Ys0ssajhZlW2dhxCIEibiyqzznpggFwCoLdwZ1ZhkW+cBBAKA6DZpXACgtgAgY5JvndMJRAgTc3H6uU9MgAsA1BYAZEwyrnMygQAguk0aFwCoLQDImORc51QC+YeJuj8PJobsAgC1BQAZk6zrnEgg7zBxNwjDxJBdAKC2ACBjkned0whEBlAYgTAxZBcAqK0BAL39/a/fZtFXcUVEokyLB7uQCOQbJvImqSomZm2TxgUAaqsXQP9nZ4yjD2uKGk5WjVwa6xYPd6EQCACi26RxAYDa8rg3PAAUr3gAUQjkGSb2PvEaJmZjk8YFAGqrB0B7I51/UVPUcLJq3NLYtHi4y5JAIL8wBwBQzSaNCwDUlhtAVzbrX9gGFKmDeAAtlwQChQAogEDTn5iaTRqX+QDo6OkVP24/N2jTf1H6xYlvjHoP1KjhZFUCABUtHgUgbwJ5hTkAgOo2aVxmAyBzKvvwqlL/bXnYrj7vUNRwsmrM0qj1eKjLckkhUBCA6ASa/MTUbdK4TBxABVP8ALS3OHmuuIDz4OWbe29MyHf1eYeihpNVeQNoaQDkSSCfMB3+AEAJXKYNoGqLjA+AruyUyz7XTw8uwtDvDc+pqOFk1YilUe/xKAB5E8gjTJc/dAJNfWIaNmlcJg2g9TZhDwBdMLcUvDC4DEO/NTOnooaTVeOVxkE8gJZLGoECAUQl0MQnpmmTxmXKANruBB8G0J65o+Ch9d6mdfVuAwKAGNRo8XgA+RBoOIyVPwDQ6C4zAdDRWbPydGVnaCOQey/YHlbBOOTT4zW89Py5SaC+z4QCiEigaU9MyyaNCwDUlhtAh9gIzaHBFl8uW4Dpe0P5wmpi+j8zGMbBHwBobJf5AWhoLarnmtAJ1sGihpNVY5XGYI8vm7J8RffvQwQaCuPiD5FAk56Ytk0alykDiLARmmUJqDwUmu8uzFZFDSerpEpj2VbnI92/L5cDBAKA6DZpXCYNIP/d8DwAOj7c6dwbnllRw8kqodLo8KdLk86fi//2E2ggjJs/NAJpnpiRXKYNIP8DERn2ghWqTge7jflePDVFDSerZErDwp82TaxvGSBQBIAoBFI8MWO5TBxALnU+vD7+J+I4oEJXn8bZ8Mw2jWcOuPR+gw+B+sP08gcAGtVlLgBiOBL6uOd6ZABQsE39iYM/vQTyWgbqDdPPHwqB1E7MeC5zAdDR2cUtkeeCVfvhASBmm/qTOAC1CNRwAYDINmlc5gKg46vRZ8P33hseAAq1qT+JBFCTQA2XnjBD/CEQSO3EjOcyGwBVm29uH95WPHA9oMXN3/jJO129S4riVtRwskqgNJz86SFQ820uAgFAdJs0LvMBkK/6rwe0GHUnPAAUCaAGgeou7jDD/PEnkNaJGdEFAGoL1wMyJpMEUJ1AdRdFTaspi3QYUm/mACCcjMpuU3vMAaAageouippWUxbpMKTezAFAuBwHu03tMQuAtgSquyhqWk1ZpMOQelMaQLge0Cg2tcc8ANoQqO6iqGk1ZZEOQ+pNaQDhekCj2NQeMwFoTaC6i6Km1ZRFOgypN8UBhOsBjWFTf0LnTw+BGi6KmlZTFukwpN4UB1CKjUBRw8mqKQOoJFDDRVHTasoiHYbUm+IAKheBcD0gZpv6EzYAFQRquChqWk1ZpMOQelMeQOXN4W8ZvrlqhKKGk1WTOxu+j0CamlZTFukwpN7MAEDHLxUHQ5/4wx90zsZ4N8KxrqjhZFW21wPqyP6ZBoE0Na2mLNJhSL0pDqCj799//304GZXZpvWczh/XZ+oE0tS0mrJIh+FpWl7hbHhjIlQadP64PlMjkKam1ZRFOgxP0/IKADImUqVB54/rM1sCaWpaTVmkw5B6U3wVDAAaw6b7Ep0/rs9sCKSpaTVlkQ5D6k1xABXbgFzCRelDbayv0ujj/syaQJqaVlMW6TCk3hQHUApFDSerdNS5IZCOMMZEURbpMKTeBICGhpNVSuq8IpCSMJWJoizSYUi9CQANDSertNR5SSAtYUoTRVmkw5B6EwAaGk5WqanzgkBqwlxUNDGlCwDUFh+Arj3/rd3d3VPfeaH58gePn1m9+tBPrZ+JGk5W6anzFYH0hNE0MRfFw5D6eWIAuvbc7lp3v7h9+bPH1q/e86HlU1HDySpFdV4QKIENJibABQBqiwlAn5zZ3erUU+uXP3t0++pdP+t+LGo4WaWpzlvnxo8mTAzZBQBqiwdAN57brWvNmubLlmWgqOFklao6T0QgTAzZBQBqiwdA+wVgyu08HzxfPLy3evly8fjhXxTbh4pHT3U+FzWcrNJV52kIhIkhuwBAbbEAqFjSObXe8vP+ZhGoXAB6snp137oIFDWcrFJW50kIhIkhuwBAbbEAqNgC9Mjm2fn1wk7x8r21V0+92P5g1HCySludLxIgCBNDdgGA2mIB0OXG+tXm2X6dOU1IGUUNJ6vU1XkCAmFiyC4AUFsjHIhYoKYAULEGtt31VTzrrINFDSerFNb56ATCxJBdJg+gBQFA10/fOmwzIoCKffD3bl8+b9kTHzWcrMq5zskny5swYxNo9hNDd5k6gFYl5Q+gvYUMgNZrXgWAHmm8DADRXUIuF7QOMzKB5j0xQS4zAtDR3kIGQAV3ynWt1laffctW6KjhZFWudR5ywcRtmHEJNOuJCXOZOIDKqxH6Aeit4nryIgBq7ASrHfpzuQagLxixm2tT5/LPxM+XJ4ZBEF1xALqwWNzxpgiA9jfHIQJA0erwBwSCEsnFHxuBup++cMsPjw8lALS/PROjB0BrRS1QsirLJX0Lf7zWwuphRlwLm+/EBLtMehVsc0l4n1Ww42MRABX8WWMGALLYUN5s5Y8PgRphxiPQbCcm3AUAaosVQDderfEHALLZEN7r4I8HgZphRiPQXCcmwmXKAKrdFSdTAF17bLfn2GfsBbsoAyBWAh3Ubdi+tUcZTkyECwDUFiOAymsC3f365jmOA7LYEN7LBiBGAh0c1Ag014mJcJkwgBo3BswRQO+3r/lTnHyBI6FbNv5vdfJnmECdMGwE4gdQ4xstym9iYlwmDKA+2b8hLYDKSwI1zzY9XwcSzgUrbfzfygkgLgIdHNR5ETtkB3W53pTfxMS4AEBtcQGo3P31ZOc1nA3fsvF/KyuAmE6O5wTQQVv2t+U3MTEuAFBbTAC6vGvZxIzrAXVt/N/KCyAWArVIETVkHf44CJTfxMS4AEBt8QCo2N581+vtV8srIpqlHlwRsbLxfyszgBhWw9qgiBkyC3/sBMpvYmJcAKC2eABkXbxZXyr6dVwTemvj/1Z2AEUTqA2K8CGz4seOoPwmJsYFAGqLBUD1u+9Uqta8cFeMjo3/W/kBFEmgDicAILLLrADkJRYA7bf5s970g/uCtW0I7w3mjztMFIH4AOTkj4VAGU5MhAsA1BYLgM67AFQdHF3qbgt/AKA+jQCgGAJ1ORE6ZD386RIow4mJcAGA2uIAUOu2hHUAre8N/23cG76yIbx3DACF7wyzYAIAIrsAQG3JXi0majhZlWOdh/KnN0wogSycCByyXv50CJTjxIS7AEBtAUDGJMc6D+TPQJggAtkwETZkA/xpEyjLiQl2AYDaAoCMSZZ1HsafoTAhBLJhAgAiuwBAbQFAxiTPOg/iz2AYOoGsmACAyC4AUFsAkDHJtM5D+DMchkogOycAILILANQWAGRMcq3zAP54hCESyA4KAIjsAgC1BQAZk4zrnEafi15hSDvDHKAICjPInxaBcp4YugsA1BYAZEzmVucUAjlAAQCRXQCgtgAgYzK/OvcmkAsUABDZZUIASiQAyJjMsM49CeRJCl/R+DPLiYm2cdrnJwDImMyxzv0IBADxuQBAbQFAxmSWde5DIH9W+AkAGt/GaZ+fACBjMs869yAQARZeAoDGt3Ha5ycAyJjMtM4Hd4ZRYOElAGh8G6d9fgKAjMlc63yAQDRaeIn2jbOdmBgbp31+AoCMyXzrvJdAIwAI1wMa3cZpn58AIGMy4zrvIdAQf/gXgSKzhCrLiQm2cdrnJwDImMy5zt0EGgVAuCb02DZO+/wEABmTWde5i0DD/GEmUPet856YQBunfX4CgIzJvOs8mEBhPxAAGtfGaZ+fACBjMvM6d+wMGwlAuDPquDZO+/wEABmTude5lUCD/GElkPV9s5+YEBunfX4CgIwJ6txCoBEBZL3KtEWYmAAbp31+AoCMCercQqAxAWS71aFFmJgAG6d9fgKAjAnqPIhA0b916DswMQE2Tvv8BAAZE9T5RQuBxgfQkDAxATZO+/wEABkT1HmhNoEAIF4XAKgtAMiYoM5LtXaGAUC8LgBQWwCQMUGdV2oSCADidQGA2gKAjAnqfC0KgWJ/6bAwMQE2Tvv8BAAZE9T5Rv4EivydPsLEBNg47fMTAGRMUOdb1QkEAHG6AEBtAUDGBHVeU31DkCx/MDEhNk77/AQAGRPUeV1eBMLEkF0AoLYAIGOCOm9qSyAAiM8FAGoLADImqPOWFsMIYnAZFCYmwMZpn58AIGOCOm9rmEAcLkPCxATYOO3zEwBkTFDnXeVAIExMgI3TPj8BQMYEdW7R4KZoJp8eYWICbJz2+QkAMiaoc5uGloG4fNzCxATYOO3zEwBkTFDnVm02BEmthGFiAmyc9vkJADImqHO7DIHEdoRhYgJsnPb5CQAyJqhzlwoCufgzPoEwMQE2Tvv8BAAZE9S5UysCAUA8LgBQWwCQMUGduyVJIExMgI3TPj8BQMYEdd6jRR+CmL1awsQE2Djt8xMAZExQ524dHPQRiNerLUxMgI3TPj8BQMYEde5UiRkpAmFiAmyc9vkJADImqHOnDtYEciDI90uCzDExATZO+/wEABkT1LlLa84EEyhqcQkTE2DjtM9PAJAxQZ27tIWHi0CeHw9CECYmwMZpn58AIGOCOneozo4AAoWusq2FiQmwcdrnJwDImKDOXXITiPjhIAJhYgJsnPb5CQAyJqhzlxrsaGwIon00DEGYmAAbp31+AoCMCercoRY6SAQCgFouAFBbAJAxQZ071IGHP4Gc/CEQCBMTYOO0z08AkDFBndtlgUeNQNSP0gmEiQmwcdrnJwDImKDOrbLCw5NAAFDHBQBqCwAyJqhzq+z02G4IIn+USiBMTICN0z4/AUDGBHVuk4seHgQa4I8vgTAxATZO+/wkCyAoc7nxsSZQwEeNEsaAshWWgIwJ/kdrUR8/1gtBIZ/FEtC4Nk77/AQAGRPUOVW1O6faBABZXACgtgAgY4I6p9v0EggAsrgAQG0BQMYEdU636VsIGuSPJ4EwMQE2Tvv8BAAZE9Q53aZvNQwAsrkAQG0BQMYEdU63Kf7jIhAAZHMBgNoCgIwJ6pxuU/7XtRDEwx9MTIiN0z4/AUDGBHVOt6n+cRAIALK4AEBtAUDGBHVOt1k/sBIIALK4AEBtAUDGBHVOt9k8si0EAUAWFwCoLQDImKDO6TbbhxYCAUAWFwCoLQDImKDO6Tb1J2QC+ZpgYug2Tvv8BAAZE9Q53abxrLsQxMEfTEyIjdM+PwFAxgR1TrdpPu0QCADquABAbQFAxgR1Trdpv0AgkL8JJoZu47TPTwCQMUGd0206r3gTiGDScCF9lCLlE7O2z08AkDEBgOg23ZdaBOIEUODnfW3Yv9HqAgC1BQAZEwCIbmN5rb0hKBI/myxR3+Fjw/x9DpdpAejtp3dW03nbN94rnhydXdx6/NZ9i8WJO1bP3/r66i+3n4tHAABkTAAguo3tRQ8C0UyOOb5l2Ib361wuUwLQ0UsLo1teOS4B9Jt71fObXjF/OvFMNAIAIGMCANFt7C8PEYhocmz7DnYCzWFiiAC6sFgUyzpXVws9tx6XACpfKLh08+L2d4+PfrRYnHwvFgEAkDEBgOg2jtd7N0WTTY45tiQN2zB+V4/LhAB0/XTJnfJBwZkCQHea5+Yve6tloVgEAEDGBACi27j+4Dg1LMwEAKLbOO0JOlyvYK3IU3DG/HNccMf85QLDOhgAZEwAILqN8y8D16snmfTd34fJ4+JMJiawS/fWADIrXJsFn0MAiE3iPcvqIh+GjUD99xfj8bg4k4mhN+j/e/vl739lsQZQteIFAI2hDHqW0SWDMFwLQQBQgI3TnqQ3v7LeDQYAja4cepbPJYcwTATq5Q8fgWYxMaTeLPd6LW67/9+/uwcAja8sepbNJY8wHAga4A8bgWYxMaTeNHvhj2vbgACg8ZRJzzK5ZBKGgUAAUIiN095f223O108DQOMrl57lcckmTDSCAKAQG6e9v7YAuoBtQAmUT89yuOQTJpZAAFCIjdOeILMK9vZ95pQLAGhUZdSzDC45hYlDEAAUYuO0J+j6fWYX2O0/WiweAIBGVlY9G+2SVZgYAg3yh4tAs5gYWnMe/fgrq2Wf239iTsoAgEZVXj0b65JZmHAEAUBBNk77/AQAGZPMejbOZchmuVxy2Hi/M5hAAFCQjdM+PwFAxmQuAFrWFWlDeO9oBAr61q7kJ4bTxmmfnwAgYzIPAC3birKhvDlwIQgACrFx2ucnAMiYzAJAHf5EEYgWJoxAAFCIjdM+PwFAxmQOALLwJ4ZA1DAhCAKAQmyc9vkJADIm+gFkxU8MgshhAggEAIXYOO3zEwBkTAAgug39I3QEpeEPACQlAMiYqAeQkz/BBAoJQyYQrgcUYOO0z08AkDHRDqAe/oQSKCwMEUEAUICN0z4/AUDGBACi24RdaZ5GIFwTOsDGaZ+fACBjohxAvfwJIVAMCCgIwl0xAmyc9vkJADImugE0wB8ygSJZQCAQABRg47TPTwCQMQGACIqHgTeBcGfUABunfX4CgIwJAOQvDh74LgTh3vABNk77/AQAGRMAyFdMa0SeBDJZRuYPACQlAMiYAEC+YgKQJ4I2WcbEDwAkJgDImKgG0CB/g8RvCQAAH4FJREFUCARy8mccAjWzjMGeymacr227AEBtAUDGBADyUw9/AuAwjCDdEzOSjdOeoEsERSAAADImquucCUAFYuIB1HjfIIF0T8xINk57ggCgoeFklfI6j+ZPL3e8CWR77wCClE/MODZOe4IAoKHhZJXyOo8EkCd+BgjkePOiF0HKJ2YcG6c9QQDQ0HCySnmdxwHInz99AHK/u49AyidmHBunPUEA0NBwskp5nUcBiMCfHgD1vt2NIOUTM46N054gAGhoOFmlvM4jAETBjxtAQx9wEkj5xIxj47QnCAAaGk5Waa/z8AUgP/CsviMKQE4EaZ+YUWyc9gQBQEPDySr1dT4efxrf5CBQz8c377FvjFY/MWPYOO0JAoCGhpNV6ut8rBUwr+/q/Ybt22wEUj8xY9g47QkCgIaGk1X663ycBSC/b/MEkA1B+idmBBunPUEA0NBwsmoGdZ6IP5bvG/iS+ls7BJrBxPDbOO0JmiaAbjy3e2/t6WeP7tZ0b+ftUcPJqhnUOf8KmOc3DlGsud2ohaAZTAy/jdOeoGkCaL+JmU/OAEBNmzQuDhvq8o8IgFobo2cxMdw2TnuCJgmgyy3MXN4FgJo2aVxcNkT+DKDDyZ/WtxIB1FwImsfEMNs47QmaIoDKBZ46ZvYBoJZNGhenDY0//ejo4U/ze8kAqiNoJhPDa+O0JygSQEdP7ywWt58btOEE0Ptn2pg5b6NOTVHDyarZ1DkBP4IA2hJoNhPjLfuANWyc9gTFAej66XJN+qZXhmz4AHTj1c5yzo3ndncf6fuM14ADQGSXIRsP9hQK50/9+wf5Y28og6B5TcyABgfN2DjtCbKBprD1A9De4uS546tnFyffG7BhA9DPH1vB59S3GgAqVsme6vuQ16gDQGQXJpsI/tQIFAggszEaE7OR37BdHA9AlasPgK7slMs+10+feGbAhgtA54uFn3v+7rkGgC7v7t71s75PeY07AER2UQGgCkGYmLX8x20kAK1dPQB0YXGr+ffOARtGAJ164sMbTQDtr5j0Yd+nvAYeACK7cNmwAChoG5AR7T7yEcp/YggjNw6Atq7DANpbPFD+e2hA5BYfgB56vdroc2/9xdWzDx5fLRs9+IQVRF4jDwCRXdQAKBmBcp8Y0tiJA+jorFn1urIztBGIC0A/f734bxNAxbPvPm/2wZ960vIpv1kLnTSKACCb5AF08TgNgnKfGADIS00ANU/EsO0P85u10EmjCACyKYI/lI1A/Vn6rxnNpMwnhjZ4OQFoaEf8mABqHgdd3yH2BSNWc4hdUQDy+BajoZ+xqLZGz1dRoxeoDmUIG6EzWQIqj4N+6KerR5++WhyjuN0jBgBNRCwAGiKQx++YOYLyAJD/bvhMAFTsGXvRPL72qG0lzG+5NXCxlSSsgtkVTiCvbynkl2XkFbGsJ2YA4F0bpz1BFs74H4iYfi9YpdZesLqKgxI7++T9Zi1o0ogCgOzKBkAjIyjniRngT3cE5U/FWB//k+44oEo9ACqWhzpHJfrNWsikUQUAOcQCIOJGVFeWEQmU88RMEEDpj4Su1Aeg/doK2Vp+sxYyaVQBQC6xAIi2G9mdZTQE5TwxEwTQ0dnFLYnPBSvVB6DLAFDede5QVgAajUA5T8wEAXR8Nf3Z8IUAoCGbNC68NvaiJ/HH+S30LOMgKOeJmSKAjq8+vZqn24eWf7AKtjEBgNyy1zyNP5STKfuzjLIxOuOJGeRPZxxzAJCvRgRQsd/rkcafsBcs4zrvk7XiqQDyv5xEXbYsIyAo44kBgPzVAFBxJsYWOe3LRZfym7WASSMLAOqXrd6J/HF8y4DsWdgRlPHEAED+6hyIuPuweVxcrrWzBgYAjeQykk2r1I+p/LF+y4BcWZgRlPPEUPkDABmV54Ld/cJqIeiD53FR+somjUsaG/eeMAphBuTOwoqgnCcGAPJW93pANVkujug3ayGTRhUARFZR+nb80JZx+tWXhZFAOU8MAOStFoCKpxt1V8AAoLFckgHIRiBrTwSrPwsbgnKeGADIW+3d8Os7ZRTXi37d8n6/WQuZNKoAIKpM8dv5w0eggSxcBMp5YgAgb3WPA/r0tQdX9PlaeVGOrvxmLWTSqAKAiNqWvw0/fAQazMKDoKwnhsifGQOIKr9ZC5o0ogAgolpN0GBPUgDxbIzOe2Jo/AGAvOU3a2GTRhMARNTQakE6ALEgKO+JAYBGkt+shU0aTQAQUTkBiAFBmU8MbZwBIF/5zVrgpJEEABGVF4CiEZT7xJCGmQVAiQQAGRMAiKRB/nARyD9LFIJynxgAaBT5zVropFEEANGUIYCiEJT/xBDGGKtgvvIaeQCI7DJTAEUgaAIT4z/EAJCvvAYeACK7zHAb0FqBCJrCxHgPMQDkK69xB4DILjMGUCCCpjExngMMAPnKa9QBILLLrAEUhKAJTczw2AJAvvIacACI7DJzAAUgSM/EXASA/BU1nKwCgIjKG0BkBOmZmIsAkL+ihpNVABBVafgTkYWEIEUTAwD5K2o4WQUAkZWEP1FZCAjSNDEAkLeihpNVABBZ+QOIgCBNEwMAeStqOFkFANGVgj/RWTwRpGpiACBfRQ0nqwCgAJsE/GHI4oUgXRPjtCcIABoaTlYBQAE20wCQF4J0TYzTniAAaGg4WQUABdgE3/B9o+F382QZRJC2iXHYEwQADQ0nqwCgAJuLoTd8v9j+ZI8JU5YBBKmbGLs9QQDQ0HCyCgAKsCn+E8gf74/xZelFkL6JsdoTFA+g66dvHbYBgIwJAES3qf6JXvzp/SRnlh4EaZwYiz1B8QDaWwBA3gKAAmxqj8mbfnwJxJvFiSC1E9O0J8gGmuLGS74AOtpbAED+AoACbAI/Z8WPC0HcWRwImsXEkHrTwR8rgSwff+u+BQBEUOY9S3TJO4wogAyC2gyaxcSQetPFHxuBup++sFjc8SYA5K/Me5boknUYJ3/st5gZIYsFQbOYGFJvOvljIVD30xdu+eHxIQDkr7x7luqSc5ge/lhvsjdOljaDZjExpN6MA1AhAIigrHuW7JJzmDwA1EbQLCaG1JsA0NBwsirrniW7ZBymlz8WAo2ZpYagWUwMqTcBoKHhZFXOPUt3yTfMAH+6BBo3ywZBs5gYUm92KEPaCF0IACIo454NcMk3TGYA2iBoFhND6s0uZki74Y8BIJIy7tkAl3zDZAcgx275cTRxAJEORASASMq4ZwNc8g2TIYASImjqAHLJ/g0AEEEZ92yAS75hsgTQxVQMAoA6AoCMSb49G+CSbZhB/nQIlCzLIgGDAKCOACBjkm3PhrhkGyZjAF1MsBgEAHUEABmTbHs2xCXbMHkD6OLYDAKAOgKAjEm2PRvikm8YKn/SZxkTQfMCkJcAIGOSb88GuOQbJn8AXQy4s7y3CwDUFgBkTPLt2QCXfMNMAkCjIQgA6ggAMib59myAS75hJgKgkRAEAHUEABmTfHs2wCXfMJMB0CgbgwCgjgAgY5Jvzwa4ZByGyB/RLOwIAoA6AoCMScY9S3fJOQyNP9JZeBkEAHUEABmTnHuW7JJzmGkB6CLrEdIAUEcAkDGRrnNWl6zDkPiTRRY2BAFAHQFAxiSDOudzyTsMhT+5ZOFhEADUEQBkTPKocyaXvMNMEUA8q2IAUEcAkDHJpc5ZXHIP442fvLIsFpEUAoA6AoCMSUZ1Hu+SfRhv/mSXJYpBUwJQIgFAxiSzOo9zyT+ML3+yzBKMIACoIwDImGRY5+EuUwjjhZ9ss4QxCADqCAAyJnnWeaDLZML0sqcyyTVLyKoYANQRAGRMcq3zIBdFYXLOQkYQANQRAGRMMq5zuouiMJlnoTEIAOoIADImedc50UVRmOyzUFbFAKCOACBjknudk1wUhZlCFu/jgwCgjgAgYzKBOvd3URRmKlm8GAQAdQQAGZOJ1Lmfi6IwU8oyiCAAqCMAyJhMqM6HXRSFmViWfgYBQB3JAgiCtMmsikn/jKkIS0DGZFr/ox1wURRmilmc24OwBNQRAGRMJljnbhdFYaaaxQohAKgjAMiYTLTO7S6Kwkw5SwdCAFBHAJAxmXCdd10UhZl6lgaEAKCOACBjMvE6b7ooCqMhywZCAFBHAJAxUVDnWxdFYbRkib2YIkUAkK+ihpNVWuq8clEURlOWVBACgHwVNZys0lTnqsJoylKESQEhAMhXUcPJKm11nsQmiYmiLOswY0MIAPJV1HCySmOdj26TxERRlnqYMSEEAPkqajhZpbXOR7VJYqIoSzvMWBACgHwVNZys0lzno9kkMVGUxRZmURObjdM+PwFAxkR5nY9ik8REURZXGG4IAUC+ihpOVs2hztltkpgoyjIUhgtCAJCvooaTVXOqczabJCaKsviE4VgaAoB8FTWcrJpbnbPYJDFRlMU3zKIlso3TPj8BQMZkhnUebZPERFEWaphQCAFAvooaTlbNuc6DbZKYKMoSGoYKIQDIV1HDySrUeYBNEhNFWWLCUJaGACBfeQ096pzsoiiMpiyxYXy3DQFAvvIadtQ52UVRGE1ZuMIMgQgA8pXXcKPOyS6KwmjKwh0GAIqV1zCjzskuisJ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hIQ5uDggP4WAMhXXnOAOie7KAqjKQstzEFdpLcAQL7ymzXCpAVrvnUeYZPERFEWSpiDtghvAYB85Tdr3pMWobnWeZRNEhNFWQhhOnDpEsj9FgDIV36z5jtpMZppncfZJDFRlMU/jAUubQL1vAUA8pXfrHlOWpTmWeeRNklMFGXxDWNlSxNBvW8BgHzlN2s+b/qH31nU9Wtf+uf/u/7nv/q9L65e/SfNF5tzY3nx4z/7x+Wn/trxoV/9G9ffP1r8o//SfOfK/3Nf+vOs6jzaJomJoiwAUFdKAVToyxsu/PJ316997l8456b72v/84vpTv2/7yMd/6vzW1a+pA2j7zlv+s0+YWGlqWk1ZPMM44bIlUP9bACBf+c2az5ssAFr8hvnbR1+0vNiZm85LH9U+9S8tH3m29vffbv6YFfBqAPr4j7dv/Ny/80kTKU1NqymLX5geuKwJNPAWAMhXfrPm86YCQFtKfPy/fm+LjeJPn/vyauXr43KR5retn+/+ll8WK02//9er9bAvWrnxRoGT762/tU6ogj91AD276P8mdmlqWk1ZAKCudALoYsWHXy9Xwp7ddv2vfmfR2jiznZv2K9uPFSjqLDj9w/arim/99e12oF+WC1xbm2JJ6vPVs1/uOBfBOKWpaTVl8QrTC5eKQENvAYB85TdrPm/qAKhY7ykBUvxls9TzkWN1qlsaBUbW7/zIsuBS//sbtb9//B+rda0tgGoAvHiYZBFIU9NqyuITZgAuBYEG3wIA+cpv1nze1AFQuQhUvLIixbbnGzRqzk3rhTdqDLF96qPa32sW5frY5/+s9eHNUs/RH7vWATmlqWk1ZQGAutILoPXCTp0U5XJRBwDFOx9ouzxbX1l6trvmZAdQub35y3/d+uP2lx0/21hbG0mamlZTFgCoK70AesO2tuUNoOYb3+hiw76KtvrY57/XpFNj/e34DddGKE5palpNWQCgrtQCaLMNqKHG4shaNgA1v++jLjaK7zev1VayPv6332u/vwOg8TcCaWpaTVkAoK7UAmi7F6yuZ333gjW2HLWebV4rl3bK3fCtvzo2EFWrYAAQyURRFo8wg3DxktM+PzED6MZzu/c2X/ng8TO7u6ce+qn17X6z5vOmJoD+/q9+13r4oHWHupmbzjsHAFQ7vnrx+dYBzh+5tmAfWZfLuKWpaTVlAYC6YgbQ/m4TQJ89tmt0z4eWt/vNms+bbEdCdzb2/IPzMKBOaTT3vFsBdPFX6yOcf719gkUdQMW62mZR7DDJwdCamlZTFgCoK14AXd5tAuizR3c3uutn3ff7zZrPm7oA6p7AVe6ish4FFAKg7Qle3ZPBPmofiPgbFYF+dRoAopooyoJtQF2xAuiTM00ArVbIarIsA/nNms+bWgD63G99r/OWkj+ug3DIACq/7Ut/vnpQru59uf3p5q7/7dYiAIhooigLANQVJ4DeL/hTB1CxQLT78C+Oj689Xzx6qvMJv1nzedN2G9DfF0smv9U91uZXv9vDH/o2oDe23/bxs+0lq+Zesxocb/pP1pU5ZmlqWk1ZAKCu+AB049VqQWcLoHIB6Mnq8b51Echv1nzeVN8I/ZHtnM9fuk9Eream8/ZeABWLNb9Rf9LY49babf+r9ebqz59bfROOAyKZKMoCAHXFBqCfF5ubT32rDqBijWzz7Pzqry+2P+Q3az5vauwF+6i7otNzIryZm57vsxwH1DygqP33zvv/qjg7/0vfu3hsOaKIX5qaVlMWAKgrLgCdL7fy/N1zdQDt15lT0OiR9qf8Zs3nTU1gvLFo9Xl57QzH9mczN83nQ0dC928jcmLm2HJMNb80Na2mLDgbvitGAJ164sMbdQAVT7a7vopnnXUwv1nzeVPrekDFdt/aAT9/Orjtt/NbBs4FCwXQszgZlWiiKAuuB9QVH4Aeer2izAZAxT74e+vv6O6J95s1nze1joT+ZeMiYc9ur8jjNCGeDe+/CtbYWnTFdioIuzQ1raYsAFBXXAD6+evFfzsAqq107acEUGMlzH5WRntuWi+4rvdj1Nju3L8Ruo6yvRRrYKqaVlMWXBO6K94DERsAam312bdshfabNZ83tQFUWwmrHQjYY9JxGbgiYm03fLmG11hCagCo+Lj56/90HwnJKU1NqykL7orR1cgAqh36c7kGoC8Y8TlfP12c0V7TlZ1F9crR2cXi5Hv0byy+4MQ33js++nHx4Jn2n4uvXdzyk9Wjt+9btB0OF4ubXmm88453j4+vPt15IwR15aQL6S3TkFoAHV9YVBQ4bJ+j0UHA4aL92VJv1j7zQPetV0/X/n7LK42PNgBU/janOQR15cEWFfiRAtBafsutPm/qXpBsvRJWv3tOqc5GGOsVES9a7wtWv6b0r7Z322kfeO06EHFxx/gbgC7qWm3RlAX3hu9KL4DMnrD6TbmIADJ3Rv212p1Pmxe1r+6M+mu/1bnbYHuv2MflgYirN+ZW53E2SUwUZaGEGeRPz1sAoFJJARSrudZ5lE0SE0VZaGEG8NPzFgCoVNK9YLGab51H2CQxUZQlIIyTPX1vAYBKJT0OKFYzr/MwmyQmirJIh2HtdSaNCKDGk7GPhI4V6jzAJomJoizSYVh7nUkjAqhAzvbsr5HPBYsV6jzAJomJoizSYVh7nUljAijl2fCxQp0H2CQxUZRFOgxrrzNpTAClvB5QrFDnATZJTBRlkQ7D2utMGhNA5RURzVLP2FdEjBXqPMAmiYmiLNJhWHudSWMCqKROeZmO8a8JHSvUeYBNEhNFWaTDsPY6k0YFUMK7YsQKdR5gk8REURbpMKy9zqRRAZTwvmCxQp0H2CQxUZRFOgxrrzNpXAAdX9vcGfVuC38AoJFcFIXRlEU6DGuvM2lkAK3vDf/tse8NHyvUeYBNEhNFWaTDsPY6k5jvDU9U1HCyCnUeYJPERFEW6TCive4QAGRMUOd0myQmirJIhxHtdYcAIGOCOqfbJDFRlEU6jGivOwQAGRPUOd0miYmiLNJhRHvdIQDImKDO6TZJTBRlkQ4j2usOAUDGBHVOt0lioiiLdBjRXncIADImqHO6TRITRVmkw4j2ukOyAMpHnLcIEpemMJqy6ArDIwCokqrS0BRGUxZdYXgEAFVSVRqawmjKoisMjwCgSqpKQ1MYTVl0heERAFRJVWloCqMpi64wPAKAKqkqDU1hNGXRFYZHAFAlVaWhKYymLLrC8AgAqqSqNDSF0ZRFVxgeAUAQBIkJAIIgSEwAEARBYgKAIAgSEwAEQZCYACAIgsQEAEEQJCYACIIgMQFAxZ3rv7W7u3vqOy9I/xAOffpaEeZrT/xC+oewqbjZ3FPSPyJW9XsEd+6dN2cBQNe2N7C/+0XpHxOrG69uwjz8ofSPYdL+rgIAfXIGALJq9gBqVMapiRf6jedqYe7RQaBygiY+L8fHl3cBIKvmDqBGy+7u3mW7g/10tK+vzKt1l8kDSOHM8GjuACoL46HizvUfPD/50igXFqowjxXLc5Nfo1zp/K4KAJ2feGmNppkDqFgA2vTp+1NfBCpo+qR5XDTuI6K/hkVmyWHqACrqTMFsjKCZA6hYZtgWxvlpl3pR5ZsNP8Wqy/T/n7uan1P/9cykZ6XUJwoyjKOZA+hyAzmXpw2ghgoaTR5A5YKDhua9PPFl6/E0cwA1paHU11IBoPPFIp2GWdlXs1OSWwBQTRpKfS0NWarlBg1Jym3QHzy+WsJ+8AmAqC4AqKZ9JXuOjlvbgyaqYjPWUypQWszGd59fH2z25PAH5iMAaKui4KfetJU+fe3M9Fm6XolUAKDmiRjYH1YTALTVxHeCrWWq/aHXpX9IpNbbTRQAqHkc9OTjcAoA2mh/6schGpmTS7498XNriz3wL5oHU+/Y7eGun756ZupHm/EKAFprX0thfPLgd/7k8bLip7w6WSzHVasqCgB0vrZCfO1RrITVBAAZ7Ws5d6HSjb+c+Omo5zc/XwGAGiryTHlmeAUAlSovY6GIP8cVUaf7P9rakXvaAFSwVcWiNosAoELX1Jy7udWkd8TXoaMOQIqO9ogXAHRsNtvePfW9Rm1Nuc73dzuabJaOLmsKEysAqDoLfroLC05Nuc4BoLkIAKqKfbpbS5yacp2rBtCUF03ZBQDtqzk6vnltkca+36lJF4CaEzPpjXPsmj2ALk+7tusqDp3Z7l4pql7Fzpbpb4RunuNzWckBrzyaO4DKptWy+bk4l+ReU+h6jnebPoDKiXnYPH5fwWl6jJo7gKa8ntJRtTfvhQ91HfGvAEDluWDlxCi48jivZg6g1mnKU6+N8xrPeVQAoNbE6PgfA49mDqDuxs5JA+hGo9BVrIDpAFDj7k96FrkZNHMAtRYZpg6g4+O/3dxncfq3eTXSAKD6LWvv0bLJkUXzBlDrtoQKAHR847UHi//JPjTxi3HUpAJAxUXiion5WnlRDmijeQMIgiBRAUAQBIkJAIIgSEwAEARBYgKAIAgSEwAEQZCYACAIgsQEAEEQJCYACIIgMQFAEASJCQCCIEhMABAEQWICgCAIEhMABEGQmAAgCILEBABBLLr6rvQvgKYoAAhi0NFLJ56R/g3QFAUAQfF6c2cBAEEhAoCgaF1YLAAgKEgAEBQtAAgKFQAERQsAgkIFAEHRAoCgUAFAULQAIChUABAULQAIChUABEULAIJCBQBBDh2dXXHlplf6n996/fRiq5PvSfxQaMICgCCXigWbxQObpxVqts+v7BRPASAoRgAQ5FJJmDs3Tw9LxmyfXygXiAAgKEYAEORSuY61ZcpekzHVGtgxAATFCACCnNqrb/QpgVN7XpKnWiHDRmgoVAAQ5NRhfaNPuUJWA83h9gkABIUKAIKcKhdy1ht9Ds1q1vr53naVCwCCQgUAQW7VIFM+/qOdYrNPqTqcACAoVAAQ5NaF7UafAjg3/Y/TGyAVa2Rr6ABAUKgAIMit6lCfzcOT//dsY7vPeuEIAIJCBQBBbpld7YUulGtce2sglX9Zbw4CgKBQAUBQj7bLORV6DtdAqq+BAUBQsAAgqEebfe3lJqBXqhWxAki1rUMAEBQuAAjq0eZow8NqUchwqFogunX9LgAIChUABPVpDZoLZpOP2QhUOwz6GACCwgUAQX0yG4GO1ru/DIgOG1fmAICgUAFAUJ/MxubNqteV6lDExhoYAAQFCwCC+lTubq/t/apIZF5dCwCCQgUAQb26UKJnvQnIrIsVy0G1ayMCQFCoACCoV+Xur9YR0HfWD4M+BoCgcAFAUK+Kda4T/2G7xFMA6Tfrh0EfA0BQuAAgqF/F9ub7F42z4G/eaQIHAIJCBQBB/WpdB8hcGLFx9dXW1eshyFsAENSv9pUQ95rXJStUMuqmc8fH70j8QGjKAoCgfrWvBX3Y5FEhw6jGnjEI8hEABA2oXMHaHnZY0aZx/4v1ahk2BEFUAUDQgCribFa5Ktrc2njL9fsMgbAhCKIJAIIGVJ54Wlu22bOQ5uitrxev3vbNxL8NmroAIAiCxAQAQRAkJgAIgiAxAUAQBIkJAIIgSEwAEARBYgKAIAgSEwAEQZCYACAIgsQEAEEQJCYACIIgMQFAEASJCQCCIEhMABAEQWICgCAIEhMABEGQmAAgCILEBABBECQmAAiCIDEBQBAEiQkAgiBITP8fRhVtIxpNp5k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0479" y="791452"/>
            <a:ext cx="7198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b="1" dirty="0" err="1">
                <a:solidFill>
                  <a:srgbClr val="000000"/>
                </a:solidFill>
              </a:rPr>
              <a:t>조관시</a:t>
            </a:r>
            <a:r>
              <a:rPr lang="ko-KR" altLang="en-US" sz="1600" b="1" dirty="0">
                <a:solidFill>
                  <a:srgbClr val="000000"/>
                </a:solidFill>
              </a:rPr>
              <a:t> 품질 변화는 </a:t>
            </a:r>
            <a:r>
              <a:rPr lang="ko-KR" altLang="en-US" sz="1600" dirty="0" err="1">
                <a:solidFill>
                  <a:srgbClr val="000000"/>
                </a:solidFill>
              </a:rPr>
              <a:t>항복비</a:t>
            </a:r>
            <a:r>
              <a:rPr lang="en-US" altLang="ko-KR" sz="1600" dirty="0">
                <a:solidFill>
                  <a:srgbClr val="000000"/>
                </a:solidFill>
              </a:rPr>
              <a:t>(TS_YR), </a:t>
            </a:r>
            <a:r>
              <a:rPr lang="ko-KR" altLang="en-US" sz="1600" dirty="0">
                <a:solidFill>
                  <a:srgbClr val="000000"/>
                </a:solidFill>
              </a:rPr>
              <a:t>항복강도</a:t>
            </a:r>
            <a:r>
              <a:rPr lang="en-US" altLang="ko-KR" sz="1600" dirty="0">
                <a:solidFill>
                  <a:srgbClr val="000000"/>
                </a:solidFill>
              </a:rPr>
              <a:t>(TS_YS), </a:t>
            </a:r>
            <a:r>
              <a:rPr lang="en-US" altLang="ko-KR" sz="1600" dirty="0" err="1">
                <a:solidFill>
                  <a:srgbClr val="000000"/>
                </a:solidFill>
              </a:rPr>
              <a:t>Pipe_TD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등에 의존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712" y="1328664"/>
            <a:ext cx="9424575" cy="47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70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1343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첨부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) AI-</a:t>
            </a:r>
            <a:r>
              <a:rPr kumimoji="0" lang="en-US" altLang="ko-KR" sz="2800" dirty="0" err="1"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4 : 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실적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검색자동화</a:t>
            </a:r>
            <a:endParaRPr kumimoji="0" lang="en-US" altLang="ko-KR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AutoShape 2" descr="data:image/png;base64,iVBORw0KGgoAAAANSUhEUgAABIAAAAOZCAMAAABRCKu1AAAB71BMVEUAAAAAADUAADoAAF4AAGYANTUANV4ANYQAOjoAOmYAOpAAXqgAZpAAZrYAv8QzMzM1AAA1NQA1NTU1NV41XoQ1Xqg1hMk6AAA6OgA6Ojo6OmY6ZmY6ZpA6ZrY6kLY6kNtNTU1NTW5NTY5Nbm5Nbo5NbqtNjsheAABeNQBeNTVehKhehMleqMleqOtmAABmOgBmOjpmZgBmZjpmZmZmZpBmkJBmkLZmkNtmtttmtv9uTU1ubk1ubm5ubo5ujo5ujqtujshuq8huq+SENQCEXjWEXl6EqMmEyeuOTU2Obk2Obm6Ojo6Oq8iOyOSOyP+QOgCQZjqQZmaQkLaQtraQttuQ25CQ2/+oXgCoXjWohDWohF6oyYSoycmoyeuo6+urbk2rjm6ryKuryOSr5P+2ZgC2Zjq2kDq2kGa2kJC2tpC2tra2ttu229u22/+2/7a2///Ijk3Ijm7Iq27Iq47I5OTI5P/I///JhDXJqF7JqITJyajJyevJ6+vbkDrbkGbbtmbbtpDbtrbb27bb29vb2//b/9vb///kq27kq47kyI7kyKvk5Mjk5P/k/+Tk///rqF7ryYTryajrycnr66jr68nr6+vy8vL4dm3/tmb/yI7/25D/27b/29v/5Kv/5Mj/5OT//7b//8j//9v//+T////NV5GYAAAACXBIWXMAAB2HAAAdhwGP5fFlAAAgAElEQVR4nO2d/6MkxXXdRxssw9qMlMjyEwqEtwiwnTiLYmxFrJBAOFEAA4siBRzHCQQeUoK1YTFCxIk3YCA8I2SQbHbf292wLG/fH5rp7pqZ/lLVXbfqdt3q2+f8wM7Mm5kzp+reD/29F8cQBEFCWkj/AAiC5isACIIgMfEB6NPXvrW7u/u1J35Re+2zR3drupfNC4IgFeIC0I1XN5x5+MPNq5+cAYAgCHKKCUA3nquB5p4NgS7vAkAQBDnFBKB9O2kcL0MQBBXiAVC5qvXQT1ePPnhs9ejUi+b186AOBEFu8QCoWNJ50jxeQWf3kephsWL2CIsBBEEaxQKgAjSbDT/Fni+z2FMsGD3FYQBBkErxHwdU0MgA6PLu7l0/YzeAIEiLRgXQfn2PGARBUEv8AKqtd5XboD94fHd398EnACIIgtpiB1Bte1Dx8LvPm33wp54c+CAEQbMTM4A+fe3Mdi9880QM2/6wiz7ye1ekPH9LtE0aF0VhNGWRDsPb6zziBJABzkOvm+fN46DrO8S+YMRoDkHQ9MQJIHPm17dfMM/L46DLwxM/fbX403aPGAAEQdAxM4Ae/M6fPF5Cp9oGdL52TPS1R20rYVELlKzCkn6ATRITRVmkwzD2Opv4N0L/5a5153uxeNR5OWo4WYU6D7BJYqIoi3QY7l7n0AgXJNu3b3A+bzkqMWo4WYU6D7BJYqIoi3QY/l6P1wgAapyYsdV+bYVsrajhZBXqPMAmiYmiLNJh+Hs9XmNcktWGmnKfGAA0izrnNVGURTrMCL0erTEAZEMNAFTZpHFRFEZTFukwI/R6tNIBCKtgF2dS57wmirJIhxmh16PFAqBiD1dts7PZ/d581bplKGo4WYU6D7BJYqIoi3QYjl7nFguAikOgt3u4CvAUz4pXm5eH7lwdMWo4WYU6D7BJYqIoi3QYjl7nFs8qWHEVxHsNa7aHHBavPmze8f4Z23pZ1HCyCnUeYJPERFEW6TAsvc4sxmtC3/3Ch82TLspzwcpXP3jeflH6qOFkFeo8wCaJiaIs0mFYep1ZTBuhz1tPO22+ark4YtRwsgp1HmCTxERRFukwPL3OK677gjVYs9703LhbmGXHGAA0kouiMJqySIfh6XVese2G/9vNTVDv3pKmdr/Ue163fChqOFmFOg+wSWKiKIt0GK5e5xTfcUA3XnuwWM556IXGq5+Wr36tvChHV1HDySrUeYBNEhNFWaTDsPU6o8Y4ENFfUcPJKtR5gE0SE0VZpMOI9rpDAJAxQZ3TbZKYKMoiHUa01x0CgIwJ6pxuk8REURbpMKK97hAAZExQ53SbJCaKskiHEe11hwAgY4I6p9skMVGURTqMaK87BAAZE9Q53SaJiaIs0mFEe90hAMiYoM7pNklMFGWRDiPa6w4BQMYEdU63SWKiKIt0GNFedwgAMiaoc7pNEhNFWaTDiPa6QzMB0HLQBHVOt0lioiiLdBjRXndoHgBaLocIhDoPsElioiiLdBjRXncIAFrPTbyLh2ZR57wmirJIhxHtdYdmAaDlcpBAqPMAmyQmirJIhxHtdYcAoPXcRLv4aBZ1zmuiKIt0GNFed2gOAFouhwmEOg+wSWKiKIt0GNFed2hGAOolEOo8wCaJiaIs0mFEe92hGQBoCQCNZJPERFEW6TCive7QnADURyDUeYBNEhNFWaTDiPa6Q/oBtASAxrJJYqIoi3QY0V53aFYA6iEQ6jzAJomJoizSYUR73SH1AFouvQiEOg+wSWKiKIt0GNFedwgAWs9NlIuvZlHnvCaKskiHEe11h7QDaLn0IxDqPMAmiYmiLNJhRHvdIe0A8hXqPMAmiYmiLNJhRHvdIQDImKDO6TZJTBRlkQ4j2usOAUDGBHVOt0lioiiLdBjRXncIADImqHO6TRITRVmkw4j2ukMAkDFBndNtkpg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iIdRrTXHQKAjAnqnG6TxERRFukwor3uEABkTFDndJskJoqySIcR7XWHACBj4u2yjLKJ+bC/i6Km1ZRFOoxorzsEABkTX5flMoZAs6hzXhNFWaTDiPa6QwCQMQGA6DZJTBRlkQ4j2usOAUDGxNNluYwi0CzqnNdEURbpMKK97hAAZEwAILpNEhNFWaTDiPa6QwCQMfFzWS7jCDSLOuc1UZRFOoxorzsEABkTAIhuk8REURbpMKK97pAsgKam5VrSPwSCdAhLQMbEx2W5VahN4OeILoqWGjRlkQ4j2usOAUDGBACi2yQxUZRFOoxorzsEABkTD5flMppAs6hzXhNFWaTDiPa6Q9MA0IJvclwmABDdJomJoizSYUR73aGJAGh0Ann8luUynkCzqHNeE0VZpMOI9rpD0wDQ+AQCgAJskpgoyiIdRrTXHZoIgEYn0PBvWbYVZBPyIbqLoqbVlEU6jGivOzQVAI29GQh1HmCTxERRFukwor3u0HQANC6BUOcBNklMFGWRDiPa6w5NBkAjEwh1HmCTxERRFukwor3u0HQANO5KGOo8wCaJiaIs0mFEe92hKQFoTAKhzgNskpgoyiIdRrTXHZoQgEYlEOo8wCaJiaIs0mFEe92hKQFoTAKhzgNskpgoyiIdRrTXHZoUgEbcDIQ6D7BJYqIoi3QY0V53aGIAGo1AqPMAmyQmirJIhxHtdYemBaDxCIQ6D7BJYqIoi3QY0V53aGIAGm0lDHUeYJPERFEW6TCive7Q5AA0EoFQ5wE2SUwUZZEOI9rrDk0NQGMRCHUeYJPERFEW6TCive7Q5AA00koY6jzAJomJoizSYUR73aEJAmgUAqHOA2ySmCjKIh1GtNcdmh6AxiEQ6jzAJomJoizSYUR73aEJAmiUlTDUeYBNEhNFWaTDiPa6Q5ME0AgEQp0H2CQxUZRFOoxorzs0RQCNQSDUeYBNEhNFWaTDiPa6Q5ME0AgrYajzAJskJoqySIcR7XWHJgogdgKhzgNskpgoyiIdRrTXHZomgPgJhDoPsElioiiLdBjRXndoogBiJxDqPMAmiYmiLNJhRHvdoakCiHszEOo8wCaJiaIs0mFEe92h6QKIl0Co8wCbJCaKskiHEe11hyYLIGYCoc4DbJKYKMoiHUa01x2aLoB4V8JQ5wE2SUwUZZEOI9rrDk0ZQJwEQp0H2CQxUZRFOoxorzs0YQCxEgh1HmCTxERRFukwfI27tzj5Hs83TRlAnARCnQfYJDFRlEU6DF/jAkCVACC7i6IwmrJIh+FrXACoEt8iEOo8wCaJiaIs0mH4GhcAMmIjEOo8wCaJiaIs0mH4GhcAWgsAsrkoCqMpi3QYvsYFgNbiWgRCnQfYJDFRlEU6DLU9rz69s1h89YfFwys7izvL166fXtwKANXERCDUeYBNEhNFWaTDELvzwqLSHccldyrkrEj0AABUFwDUdVEURlMW6TC05lzx5+S546OXFuWyz97ixDPVqze9AgDVxbMIhDoPsElioiiLdBhSb66XeY7Olsg5XBRLPsWz1RoYAFQXC4FQ5wE2SUwUZZEOQ+pNQ5ziQbHsU237MWtgAFBDAFDbRVEYTVmkw5B6s1rX2mqvfG5eBYDq4lgEQp0H2CQxUZRFOgypN9uMKZeIzBoYANQUA4FQ5wE2SUwUZZEOQ+rNNmPKdTCzBgYAtQQANV0UhdGURToMqTc7jCleODTrZQBQU/GLQKjzAJskJoqySIch9ebeehvQerWr2Bi9Vz0EgNqKJhDqPMAmiYmiLNJhSL252Qu2Xu1arYP9s9PmNQCorVgCoc4DbJKYKMoiHYbUm5tjnzeLQnuLm3c2D+cFoKXl5dZrAFDNRVEYTVmkw9Ca87BxJHT1glkDmxuAlssugdqvRS4Coc4DbJKYKMoiHYbYnfVzwQqtlonMGhgA1AVQJIFQ5wE2SUwUZZEOQ23P2tnwpTYrYzMD0HLZJZDlNQBo46IojKYs0mFi2/XCeg2MUZoAFEMg1HmATRITRVmkw0R269HZ9RoYoyYAoOWySxvba1EEQp0H2CQxUZRFOkxkt17ZaZ4dxiJNAIohEOo8wCaJiaIs0mHimvXq2fXuME7lD6Dlsksb22uFAKDKRVEYTVmkw8S0arFLbIQFoPwBtFxaaGN7rVD4IhDqPMAmiYmiLNJhYlr1cLG45RxX39fEB6BPX/vW7u7u1574RfPlDx4/s7t76qGfWj/jMZg2AFmhVCqYQKjzAJskJoqySIdh63VGcQHoxqu7az384fblzx5bv3rPh5ZPDY/lcmmhje01o1ACoc4DbJKYKMoiHYap11nFBKAbz+1utWXNZ49uX73rZ92PDY+lDUBWKK0FAOkKoymLdBieXucVE4D2d+u617zawJJtGWhwKJdLC21sr20UuAiEOg+wSWKiKIt0GJ5e5xUPgD45swJMuZ3ng2Kd69SL1cuXyzWyXxwfX3u+ePRU53ODQ2kDkBVKW4URCHUeYJPERFEW6TAsvc4sHgAVC0BPmsfnV48fKR+VC0BPbt/RXQQaGsllW7YX2x8CgDSF0ZRFOgxLrzOLBUAFaTZ0Kbb7VOtgxXLRem2s4NJ6wWirqOF0KWgRCHUeYJPERFEW6TAcvc4t/uOAChpV2NmvM6eg0SPt90YNp1MhBEKdB9gkMVGURToMe68zaEQAFQ+2u74aS0lrRQ2nWwEEQp0H2CQxUZRFOgx7rzOIH0DFok65uXm7LlbqvGVPfNRw9ggASmKTxERRFukw7L3OIHYAbZd0CgDVVrr2UwKITCDUeYBNEhNFWaTDcPc6h5gB9OlrZzYbflpbffYtW6GjhrNPZAKhzgNskpgoyiIdhrfXecQJIHPc80OvV08362KVLtcA9AUjRvOWFrJn2ULQxHWJoAgbzj4tD0fc3f32C9unYgASPs0fgiauKQLowe/8yePlMlC5DagHQGtFLVD2i7gShiX9AJskJoqySIchdfMEAVTqxl+uj3mWBRCRQKjzAJskJoqySIchNfJUAVSddVFsfBYGEG1fPOo8wCaJiaIs0mFIbTxdAK13xEvuBStEWgRCnQfYJDFRlEU6DKmNpwugNWoEjwOqRCEQ6jzAJomJoizSYUhdPGEAmZWt7UlhpVIeCW1EIBDqPMAmiYmiLNJhSF08fQAVyNme/ZXyXLCNAKBRbZKYKMoiHYbUxVMCUGtrz/rKG1Jnw2/lvwiEOg+wSWKiKIt0GFJTTwlAxdae7epVgZrymdD1gOryJhDqPMAmiYmiLNJhSE09JQCVV0G816xfXXt0fUnE8oqIZqkn7IqIvcPpJV8Coc4DbJKYKMoiHYbU05MCUHkSxt0vrADz6atntnfA2F+fGhZ8Tei+4fQTADSeTRITRVmkw5B6elIAKheBajKoib8rRt9w+slzEQh1HmCTxERRFukwpJaeFoBuNAi02dgcf1+wnuH0lB+BUOcBNklMFGWRDkNq6WkB6Pj4b8+sSXN3bVvztc2dUe+28CcJgPxWwlDnATZJTBRlkQ5DamgGAF3ZOfnekA3fcUA3XnuwuCXYQy80X67uDf/t4HvDMwDIh0Co8wCbJCaKskiHIfWzDTSLQt4AOjq7SAmgEEUNp7d8CIQ6D7BJYqIoi3QYUm+6+GMjkP0bLiwAoEoeBEKdB9gkMVGURToMqTed/LEQyPoFV3YAoLUAoFFskpgoyiIdhtSbbv50CWT7/GoF7I+SbgMKUdRwEjS8CIQ6D7BJYqIoi3QYUm/28KdDINvn9xa3pt0IHaKo4aRokECo8wCbJCaKskiHIfVmJIAOV6tfANBWQwRCnQfYJDFRlEU6DKk34wB0/fSJZxLvhg9R1HDSBADx2yQxUZRFOgypN+MAtLe4M/VxQCGKGk6aBhaBUOcBNklMFGWRDkPqzSgAXSj3fwFAdfUTCHUeYJPERFEW6TCk3mwDiLIX7MrOagUMAGoJAOK2SWKiKIt0GFJvdgBEOA7owpZVN73SbzMnAPURCHUeYJPERFEW6TCk3uwCyP9IaADIqj4Coc4DbJKYKMoiHYbUmxYAEc8FwypYWz0EQp0H2CQxUZRFOgypN20AcsnxFQBQWwAQq00SE0VZpMOQehMAGhrOALkXgVDnATZJTBRlkQ5D6k0AaGg4Q+QkEOo8wCaJiaIs0mFIvckAIB/NDEBOAqHOA2ySmCjKIh2G1JsA0NBwhgkA4rNJYqIoi3QYUm8CQEPDGSbHIhDqPMAmiYmiLNJhSL0JAA0NZ6DsBEKdB9gkMVGURToMqTcBoKHhDBUAxGWTxERRFukwpN4EgIaGM1TWRSDUeYBNEhNFWaTDkHoTABoazmDZCIQ6D7BJYqIoi3QYUm8CQEPDGS4LgVDnATZJTBRlkQ5D6k0AaGg4I9QlEOo8wCaJiaIs0mFIvQkADQ1nhBYdAqHOA2ySmCjKIh2G1JsA0NBwxggA4rBJYqIoi3QYUm8CQEPDGaU2gVDnATZJTBRlkQ4j2usOzRdATQKhzgNskpgoyiIdRrTXHZorgNoEQp0H2CQxUZRFOgypN7EKNjSckWoSCHUeYJPERFEW6TCk3gSAhoYzVgBQrE0SE0VZpMOQehMAGhrOaNUJhDoPsElioiiLdBhSbwJAQ8MZrfpKGOo8wCaJiaIs0mFIvQkADQ1nvACgOJskJoqySIch9SYANDScDNoSCHUeYJPERFEW6TCk3gSAhoaTQxsCoc4DbJKYKMoiHYbUmwDQ0HCyaE0g1HmATRITRVmkw5B6EwAaGk4eAUDhNklMFGWRDkPqTQtnvO8NTxAAVBEIdR5gk8REURbpMKTedNDHyqAIBMweQIZAqPMAmyQmirJIhyH1Zh9/2gSKQAAAdBEACrVJYqIoi3QYUm/28qdFoAgEAEDVIhDqPMAmiYmiLNJhSL3Zz58mgSIQAABVBEKdB9gkMVGURToMqTcH+NMgUAQCAKCLJYFQ5wE2SUwUZZEOQ+rNIf7UCWT5+NFLO4vFzd8ctAGACi0WqPMAmyQmirJIhyH15iB/agTqfvrq6eotdwzZAECFViOFOqfbJDFRlEU6DKk3owB0dHZxy7njox8tTjwzYAMAlQKAQmySmCjKIh2G1JtRADpc3PRK8e+Fxa0DNgBQJev9mvk1izrnNVGURToMqTeH+bMlUPuzqwWgBzxtAKBKizQEmkWd85ooyiIdhtSbMQC6frpaAPIQAGRM0hBoFnXOa6Ioi3QYUm/GAOjKzsn33vzKYnHLDwdtACBjkoZAs6hzXhNFWaTDkHozEkBPV++4c8gGADImx0k2A82iznlNFGWRDkPqzRgAHa7+dsd7x0cvYS+Yr4rfkoBAs6hzXhNFWaTDkHozEkDVos8e9oJ5qgLQ6ASaRZ3zmijKIh2G1Jtxq2BmyafYGNRvAwAZk8JlfALNos55TRRlkQ5D6s2Y44Cu7Ji9YJsHTgFAxqR0GZ1As6hzXhNFWaTDkHozBkBHZ80S0OECS0BuLesmlQsARLFJYqIoi3QYUm/GAGiz7WdvcDfYjAG0XNYItP4tIxNoFnXOa6Ioi3QYUm9eGiTQJTeAruwsbj+HvWD9cgBoVALNos55TRRlkQ5D6s1LQwS61AOg48Od8j0nBs/IkAWQpJaFui8vFvMdEgja6NIAgS71Auj46tMrBH313KDNbJeASv5sF4G2v2XUZaBZ/I+W10RRFukwpN681E+gSwMA8tXMAbQhUO23AEC+NklMFGWRDkPqzUu9BLoEAMVpuWwSqP5bRiTQLOqc10RRFukwpN681EegSwBQpPoBNBqBZlHnvCaKskiHIfVmG0CXcGdURi2XLQI1fst4BJpFnfOaKMoiHYbUmxYAORWBgHkCaNkPoPEINIs65zVRlEU6DKk3AaCh4YzQskOg1m8BgHxskpgoyiIdhtSbANDQcIZruewQqP1bRiLQLOqc10RRFukwpN4EgIaGM1xeABqFQLOoc14TRVmkw5B6EwAaGs5gLdu6aCmNcQg0izrnNVGURToMqTcBoKHhZFX3t4xCoFnUOa+JoizSYUi9CQANDSerLL8FABqySWKiKIt0GFJvAkBDw8kq228ZgUCzqHNeE0VZpMOI9rpDAJAxsQKInUCzqHNeE0VZpMOI9rpDAJAxsbnwE2gWdc5roiiLdBhSb2IVbGg4WWX/LewEmkWd85ooyiIdhtSbANDQcLLK8VsAoD6bJCaKskiHIfUmADQ0nKxy/RZmAs2iznlNFGWRDkPqTQBoaDhZ5QYQK4FmUee8JoqySIch9aYNNPaLcQBADHL+Fl4CzaLOeU0UZZEOQ+pNC3twQbLx5P4trASaRZ3zmijKIh2G1Js9+MElWfnV81sAIJdNEhNFWaTDkHqzlz/Dd8XwFQBkTHpcGAk0izrnNVGURToMqTcH+DNwXzBvAUDGpBdAbASaRZ3zmijKIh2G1JsD+GkgKAIBAJAx6XPhI9As6pzXRFEW6TCk3gSAhoaTVf2/hY1As6hzXhNFWaTDkHpzmD9bAkUgAAAyJv0uAJDNJomJoizSYUi96cGfDYEiEAAAGZMBFyYCzaLOeU0UZZEOQ+pNAGhoOFk1DCAWAs2iznlNFGWRDkPqTR/+rAkUgQAAyJgMufAQaBZ1zmuiKIt0GFJvevHHEMjy8atfX/3x9nODNgCQMRl0YSHQLOqc10RRFukwpN6MA9CVnfKvJ54ZsgGAjMmwCwDUtklioiiLdBhSb0YB6Ojs4uS546ur/743YAMAGRMPFwYCzaLOeU0UZZEOQ+rNKABd2bnpldU/108PLgIBQMbEC0DRBJpFnfOaKMoiHYbUm1EAOlzcWvyzWhB6YMAGADImPi7xBJpFnfOaKMoiHYbUm378qQjU+TCWgKjy+y3RBJpFnfOaKMoiHYbUm1EA2mwDunXIBgAyJn4uAFDdJomJoizSYUi9GQWg46OXyj/eMbQNGgBam3i6RBJoFnXOa6Ioi3QYUm96bgJyAOjKfeWfbxk8EAgAMibeAIoi0CzqnNdEURbpMKTejNwLViz8rBaDsA3IU32/ZVlo/SSOQLOoc14TRVmkw5B6MwpAe4s7zb9DG4EAIGPidlku+Qg0izrnNVGURToMqTdjAHR01iz5XNkZOhIRADImTpflskOgCJvwj1JcFDWtpizSYUi9CQANDSernL9lueQk0CzqnNdEURbpMKTe9DsZHqtgTHL9luWyS6CIlbBZ1DmviaIs0mFIvel1OSDX5TgOF9gITRMFQBEEmkWd85ooyiIdhtSbcRcku2DecOeQDQBkTCgACifQLOqc10RRFukwpN70ANClnisivl1cD+iruB6Qr2gACt4MNIs65zVRlEU6DKk3Lw0S6BIuSs8nIoBCCTSLOuc1UZRFOgypNy95EAgAYhNlL1ihwJWwWdQ5r4miLNJhSL05BKBLABCnCMcBVQoj0CzqnNdEURbpMKTevHSpF0GXcGtmVvkfCb1WEIFmUee8JoqySIch9ealIQIBQJzyPhdsKwAoiYmiLNJhSL156ZIbQY3FHwCIQyGlEUCgWdQ5r4miLNJhSL15yU6gS53FHwCIQ2EAIhNoFnXOa6Ioi3QYUm9essjCHgCIR0GlQSfQLOqc10RRFukwpN60gcalCAQAQMYkyIVMoFnUOa+JoizSYUi9CQANDSerAkuDSqBZ1DmviaIs0mFIvQkADQ0nq0JLg0igWdQ5r4miLNJhSL0JAA0NJ6uCSwMAGtlEURbpMKK97hAAZEyCXUgEmkWd85ooyiIdRrTXHQKAjEkEgAgEmkWd85ooyiIdRrTXHQKAjEm4C4VAs6hzXhNFWaTDiPa6Q3wAuvb8t3Z3d09954Xaa589ulvTvZ3PRA0nq2JKg0CgWdQ5r4miLNJh2HqdUVwAuvbchjN3v7h59ZMzcwAQgUCzqHNeE0VZpMMw9TqrmADUIM2pp9YvX96dBYD8CTSLOuc1UZRFOgxPr/OKB0A3nmuQ5q6fmdf3ZwIg711hs6hzXhNFWaTDsPQ6s3gAVILmoZ+uHn3wfB01523UqSlqOFkVWxqeBJpFnfOaKMoiHYal15nFAqBiAejUesvP+9tFoOL1R/o+GDWcrIoHkBeBZlHnvCaKskiH4eh1brEAqNgCtAXNarFn96nN60+5PlQoajhZFV0afgSaRZ3zmijKIh2Go9e5xQKgy7t10GyfXa5tDrIqajhZFV8aXgSaRZ3zmijKIh2Go9e5NcKBiNvlnv3d3Xs+7Htr1HCyiqE0AKBRTBRlkQ7D3+vxGhVA5TboDx5fLRE9+IQVRFHDySqO0vAg0CzqnNdEURbpMPy9Hq8RALS/3iJdbIP+7vPrg4OetLw1ajhZxQOgQQLNos55TRRlkQ7D3+vx4gdQcfpFteLVPBHDtj8sajhZxVIawwSaRZ3zmijKIh2GvdcZxA+g8/Vt0A1tt1N/wYjdXFgrAkn/BAiaktgbZn97HOL28MRPXz1TP0BaLYBAIAHqE+sAACAASURBVAgiibtf9mugOV87PPHao7aVsKgFSlZxLRwPrIXNYkmf10RRFukwzL3OImYAFfw59aLtL8W+sc4++ajhZBVbaQBAzCaKskiH4e11HrEC6MarTv6Uy0OdoxKjhpNVfKXRS6BZ1DmviaIs0mE4e51LnAC69lgPf7Z752uKGk5WcQKoh0CzqHNeE0VZpMMw9jqbGAFUXhPo7tddf748EwD1EmgWdc5roiiLdBi+XucTH4CKs+D7zryYDYD6CDSLOuc1UZRFOgxbrzOKDUD7jmMN62+YCYB6CDSLOuc1UZRFOgxXr3OKC0D73bMtmhfpKM7LmMNesFJOAs2iznlNFGWRDsPU66xiAtBly+bn7TkZ63d0ro4YNZysYi6NaQDoINIm7uOeJgAQ3cZpn594AFSw5q7O5ufipIyHzeP3z9h2kEUNJ6u4S8NBoKzq/AAA2tqkcQGA2uIB0Hnr7vfyXLC7X/iwfaXoraKGk1X8ALISKKs6P4gk0CQnxmWTxgUAaosFQK3T3jesOW+/V8ZWUcPJKvbSsBMopzo/AIBqNmlcAKC2WAC03+aPAVDjbj22IxSjhpNV/KVhJVBOdX4QS6CJTozdJo0LANQWC4DOOwBUnZtR6R7bEYpRw8mqEUojcwAdAEB1mzQuAFBbHABq3Zawsbnn09ceXD39WnlRjq6ihpNVY5SGhUAZ1flBNIEmOzE2mzQuAFBbspeviRpOVo0DoA6B8qnzAwCoYZPGBQBqCwAyJmO4dAmUTZ0fHMQTaLoTY7FJ4wIAtQUAGZNRXDoEyqbOAaCWTRoXAKgtAMiYjOPSJlAudX5wwECgKU9MxyaNCwDUFgBkTEZyaREolzoHgNo2aVwAoLYAIGMylkuWADo44CDQtCemZZPGBQBqCwAyJqO5NAiUSZ0DQB2bNC4AUFsAkDEZEUA1AuVR5wcHLASa+MQ0bdK4AEBtAUDGZDyXOoFmUee8JoqySIcR7XWHACBjMqJLjUCzqHNeE0VZpMOI9rpDAJAxGdNlS6BZ1DmviaIs0mFEe90hAMiYjOqyIdAs6pzXRFEW6TCive4QAGRMxnVZE2gWdc5roiiLdBjRXncIADImI7sYAs2iznlNFGWRDiPa6w4BQMZkbBcAKNBEURbpMKK97hAAZExGdykJNIs65zVRlEU6jGivOwQAGZMEAFrMpM55TRRlkQ4j2usOAUDGZHyXgkCzqHNeE0VZpMOI9rpDAJAxSeCyItAs6pzXRFEW6TCive4QAGRMUri47xnPK01NqymLdBjRXncIADImSVwSEUhT02rKIh1GtNcdAoCMSZrSSEMgTU2rKYt0GNFedwgAMiaJSiMJgTQ1raYs0mFEe90hN4Cun164dPNtt93/g3cZ3KOGk1XJSgMAIpooyiIdhqFj2RUEoEonvvFerHvUcLIqXWkkIJCmptWURTpMbLuOoQgALRa3nIt0jxpOVqUE0OgE0tS0mrJIh4ns1lEUBaDFTa/EuUcNJ6sSlsb4BNLUtJqySIeJa9Zx5AbQ0d+8/LTZ5HP/D15++eX/fv9t201At+1UD0/GrYVFDSerUpbG6ATS1LSaskiHierVkdS3F+ywoMyJb9YY89Z9BXVuLR4e/bhk0J1R7lHDyaqkpTE2gTQ1raYs0mGienUk9QDoyk53EefopYI6D5SPr56OXgSKGk5WpS2NkQmkqWk1ZZEOE9OqY6lnFeyslS97200/JaEeiHGPGk5WJS6NcQmkqWk1ZZEOE9OqY8kNoEP7RuaSS4Y6e7HrYFHDyarUpTEqgTQ1raYs0mFiWnUsuQHkosuF9VagilFR62BRw8mq5KUBAHmaKMoiHSaiU0eTE0DFks6JZyx/KFa8DHVqD8MUNZysSl8aIxJIU9NqyiIdJqJTR5MTQMVhQNbDfGp/cL7HV1HDySoJAI1GIE1NqymLdJiITh1NAJAxSV8a4xFIU9NqyiIdJqJTR1MvgJyrYABQqE39yWgE0tS0mrJIh4no1NHUuw3IuREa24BCbRrPxiKQpqbVlEU6TESnjqb+vWCu3fDYCxZq03w6EoE0Na2mLNJhKK25t27+VcMXPX716eKov6/+MKLbreo/DmhNmsYP2xwH5FxI8lbUcLJKqDTGIZCmptWURToMpTUP112+Ws1Z9fibmytgRJ5/3tbAkdCLO2ynYpilnje3LApU1HCySqo0RiGQpqbVlEU6DKU1r582Sx8Xik3BKwqdPLdq/x/Zlkmi1HMu2GF16vs3ay9VJ6NW0Hn76fjT4aOGk1VipTEGgTQ1raYs0mFIvblX9Xa1BnZhvUK2F30Jnpb6zoa/sL78xh9Wl+P4inl+R/HHKzuL6AUgXQBa+th0XxqBQANhDrhsmL6n3wQAots47Qk6rHaCr/r8AbMYNIp6L0r/kvUqZHeY32ffRkRS1HCyKr40lksPAtlc+AnUH+bggIlAE5kYP5s0LhMC0GodrFi6qJZ9Vt1+4vafxDW7Xf13xXhzp4OfE2aVbI/hemQAUCl2AgFAdJs0LhMC0KrDb91uCqqWRW7+xrtxDd/VwG15jtoLQeuN0uWpYt/s//CwooaTVdGlsVz6EMjuwk2g3jAHB1wEmsbEeNqkcZkSgA6LZZ/D9brXW183e8GYd8QP3xfsrT/YLAZ99YebJZ6jv/mL6HtiAEBrMRMIAKLbpHGZEoCun16xZ6+2lvP2978Sv9m3Lb8bE77zzss/eYcBOG1FDSerYktjufQikMuFl0B9YQ4O2Ag0iYnxtUnjMiUAreBz52oNrHGgX7EfPna7S1O4M6oxkQUQL4EAILpNGpdJAehwcfLNag3s6OxmdxP3fngAyJjEuSyXfgRyuyQC0MEBH4GmMDHeNmlcJgWg66dv+lf1oxELmRMz+AQAGZMol+XSk0A9LowEcoc5OGAk0AQmxt8mjcukAFTu6a62+KxWxcrb41w9K7EN6Oidl1f6i3dYjUtFDSercgAQG4EAILpNGpdpAehwezr6lc2eqLgbcXU0CKDqLFhzSHT83eCbihpOVkWVxnLpS6A+Fz4COcMcHHASKP+JIdikcZkWgOqboI9+XNyX9OY73mUFwCCAzMlfW90eezv4hqKGk1UZAIiPQAAQ3SaNy7QAlEK9ADp6unsixol/zegeNZysiimN5dKbQP0uXARyhTk4YCVQ9hNDsUnjAgC11Qeg6+3Fn/q5YCyKGk5WZQEgLgIBQHSbNC4AUFs9AKouCLRa5vmnP/iLd9555+X/9gfsm6GihpNVEaWxbKvPZuC7eAjkCHPQVqxN5Of9TAAguo3TPj/1AKi6Gsct9XNgq01CfGfmRw0nq3KpcxYC5RKGxURRFukwXG3LKTeAiltedJZ2GldEjFfUcLIqmzrnIFA2YThMFGWRDsPUtawauCZ0d21rj3MRKGo4WZVPnTMQKJ8wDCaKskiHYepaVvXfFcOyqBN/JfqaooaTVRnVeTyBMgoTb6Ioi3QYpq5lVf99wWxHXV/gXAeDLFoNsPRPgKA0irozarSieM6qrP5HG7sMlFWYWBNFWaTD8DQtr6LuDR+tqOFkVV51HkmgvMJEmijKIh2Gp2l5BQAZk7zqPI5AmYWJM1GURToMT9Pyir4NKPqG8DVFDSercqvzKALlFibKRFEW6TA8Tcsr9+bOYmOz7a47F7AXLMLG+50AkDFRlEU6DFPXsmrgQMTuIpBz43SIooaTVfnVeQSB8gsTYaIoi3QYpq5l1cCpGB3UsB4GBAD1KGIlLL8wESaKskiH4WpbTvUdcVKcdtG691dxSUbGo4CihpNVGdZ5OIEyDBNuoiiLdBiutuVU7yFvF6o7kW14c7W8PtDJn7xT07sx7lHDyaoc6zyYQDmGCTZRlEU6TEyrjqWebUBfv+229UXIbrv//vv/YP2sqag98lHDyaos6zyUQFmGCTVRlEU6DKk3LxEUgYChs+EHBQCRbGhvDyRQnmECTRRlkQ5D6k0AaGg4WZVpnYcRKNMwYSaKskiHIfUmADQ0nKzKtc6DCEQKE35dxFlPTJgLANSWG0BH37/fR38Ys0ssajhZlW2dhxCIEibiyqzznpggFwCoLdwZ1ZhkW+cBBAKA6DZpXACgtgAgY5JvndMJRAgTc3H6uU9MgAsA1BYAZEwyrnMygQAguk0aFwCoLQDImORc51QC+YeJuj8PJobsAgC1BQAZk6zrnEgg7zBxNwjDxJBdAKC2ACBjkned0whEBlAYgTAxZBcAqK0BAL39/a/fZtFXcUVEokyLB7uQCOQbJvImqSomZm2TxgUAaqsXQP9nZ4yjD2uKGk5WjVwa6xYPd6EQCACi26RxAYDa8rg3PAAUr3gAUQjkGSb2PvEaJmZjk8YFAGqrB0B7I51/UVPUcLJq3NLYtHi4y5JAIL8wBwBQzSaNCwDUlhtAVzbrX9gGFKmDeAAtlwQChQAogEDTn5iaTRqX+QDo6OkVP24/N2jTf1H6xYlvjHoP1KjhZFUCABUtHgUgbwJ5hTkAgOo2aVxmAyBzKvvwqlL/bXnYrj7vUNRwsmrM0qj1eKjLckkhUBCA6ASa/MTUbdK4TBxABVP8ALS3OHmuuIDz4OWbe29MyHf1eYeihpNVeQNoaQDkSSCfMB3+AEAJXKYNoGqLjA+AruyUyz7XTw8uwtDvDc+pqOFk1YilUe/xKAB5E8gjTJc/dAJNfWIaNmlcJg2g9TZhDwBdMLcUvDC4DEO/NTOnooaTVeOVxkE8gJZLGoECAUQl0MQnpmmTxmXKANruBB8G0J65o+Ch9d6mdfVuAwKAGNRo8XgA+RBoOIyVPwDQ6C4zAdDRWbPydGVnaCOQey/YHlbBOOTT4zW89Py5SaC+z4QCiEigaU9MyyaNCwDUlhtAh9gIzaHBFl8uW4Dpe0P5wmpi+j8zGMbBHwBobJf5AWhoLarnmtAJ1sGihpNVY5XGYI8vm7J8RffvQwQaCuPiD5FAk56Ytk0alykDiLARmmUJqDwUmu8uzFZFDSerpEpj2VbnI92/L5cDBAKA6DZpXCYNIP/d8DwAOj7c6dwbnllRw8kqodLo8KdLk86fi//2E2ggjJs/NAJpnpiRXKYNIP8DERn2ghWqTge7jflePDVFDSerZErDwp82TaxvGSBQBIAoBFI8MWO5TBxALnU+vD7+J+I4oEJXn8bZ8Mw2jWcOuPR+gw+B+sP08gcAGtVlLgBiOBL6uOd6ZABQsE39iYM/vQTyWgbqDdPPHwqB1E7MeC5zAdDR2cUtkeeCVfvhASBmm/qTOAC1CNRwAYDINmlc5gKg46vRZ8P33hseAAq1qT+JBFCTQA2XnjBD/CEQSO3EjOcyGwBVm29uH95WPHA9oMXN3/jJO129S4riVtRwskqgNJz86SFQ820uAgFAdJs0LvMBkK/6rwe0GHUnPAAUCaAGgeou7jDD/PEnkNaJGdEFAGoL1wMyJpMEUJ1AdRdFTaspi3QYUm/mACCcjMpuU3vMAaAageouippWUxbpMKTezAFAuBwHu03tMQuAtgSquyhqWk1ZpMOQelMaQLge0Cg2tcc8ANoQqO6iqGk1ZZEOQ+pNaQDhekCj2NQeMwFoTaC6i6Km1ZRFOgypN8UBhOsBjWFTf0LnTw+BGi6KmlZTFukwpN4UB1CKjUBRw8mqKQOoJFDDRVHTasoiHYbUm+IAKheBcD0gZpv6EzYAFQRquChqWk1ZpMOQelMeQOXN4W8ZvrlqhKKGk1WTOxu+j0CamlZTFukwpN7MAEDHLxUHQ5/4wx90zsZ4N8KxrqjhZFW21wPqyP6ZBoE0Na2mLNJhSL0pDqCj799//304GZXZpvWczh/XZ+oE0tS0mrJIh+FpWl7hbHhjIlQadP64PlMjkKam1ZRFOgxP0/IKADImUqVB54/rM1sCaWpaTVmkw5B6U3wVDAAaw6b7Ep0/rs9sCKSpaTVlkQ5D6k1xABXbgFzCRelDbayv0ujj/syaQJqaVlMW6TCk3hQHUApFDSerdNS5IZCOMMZEURbpMKTeBICGhpNVSuq8IpCSMJWJoizSYUi9CQANDSertNR5SSAtYUoTRVmkw5B6EwAaGk5WqanzgkBqwlxUNDGlCwDUFh+Arj3/rd3d3VPfeaH58gePn1m9+tBPrZ+JGk5W6anzFYH0hNE0MRfFw5D6eWIAuvbc7lp3v7h9+bPH1q/e86HlU1HDySpFdV4QKIENJibABQBqiwlAn5zZ3erUU+uXP3t0++pdP+t+LGo4WaWpzlvnxo8mTAzZBQBqiwdAN57brWvNmubLlmWgqOFklao6T0QgTAzZBQBqiwdA+wVgyu08HzxfPLy3evly8fjhXxTbh4pHT3U+FzWcrNJV52kIhIkhuwBAbbEAqFjSObXe8vP+ZhGoXAB6snp137oIFDWcrFJW50kIhIkhuwBAbbEAqNgC9Mjm2fn1wk7x8r21V0+92P5g1HCySludLxIgCBNDdgGA2mIB0OXG+tXm2X6dOU1IGUUNJ6vU1XkCAmFiyC4AUFsjHIhYoKYAULEGtt31VTzrrINFDSerFNb56ATCxJBdJg+gBQFA10/fOmwzIoCKffD3bl8+b9kTHzWcrMq5zskny5swYxNo9hNDd5k6gFYl5Q+gvYUMgNZrXgWAHmm8DADRXUIuF7QOMzKB5j0xQS4zAtDR3kIGQAV3ynWt1laffctW6KjhZFWudR5ywcRtmHEJNOuJCXOZOIDKqxH6Aeit4nryIgBq7ASrHfpzuQagLxixm2tT5/LPxM+XJ4ZBEF1xALqwWNzxpgiA9jfHIQJA0erwBwSCEsnFHxuBup++cMsPjw8lALS/PROjB0BrRS1QsirLJX0Lf7zWwuphRlwLm+/EBLtMehVsc0l4n1Ww42MRABX8WWMGALLYUN5s5Y8PgRphxiPQbCcm3AUAaosVQDderfEHALLZEN7r4I8HgZphRiPQXCcmwmXKAKrdFSdTAF17bLfn2GfsBbsoAyBWAh3Ubdi+tUcZTkyECwDUFiOAymsC3f365jmOA7LYEN7LBiBGAh0c1Ag014mJcJkwgBo3BswRQO+3r/lTnHyBI6FbNv5vdfJnmECdMGwE4gdQ4xstym9iYlwmDKA+2b8hLYDKSwI1zzY9XwcSzgUrbfzfygkgLgIdHNR5ETtkB3W53pTfxMS4AEBtcQGo3P31ZOc1nA3fsvF/KyuAmE6O5wTQQVv2t+U3MTEuAFBbTAC6vGvZxIzrAXVt/N/KCyAWArVIETVkHf44CJTfxMS4AEBt8QCo2N581+vtV8srIpqlHlwRsbLxfyszgBhWw9qgiBkyC3/sBMpvYmJcAKC2eABkXbxZXyr6dVwTemvj/1Z2AEUTqA2K8CGz4seOoPwmJsYFAGqLBUD1u+9Uqta8cFeMjo3/W/kBFEmgDicAILLLrADkJRYA7bf5s970g/uCtW0I7w3mjztMFIH4AOTkj4VAGU5MhAsA1BYLgM67AFQdHF3qbgt/AKA+jQCgGAJ1ORE6ZD386RIow4mJcAGA2uIAUOu2hHUAre8N/23cG76yIbx3DACF7wyzYAIAIrsAQG3JXi0majhZlWOdh/KnN0wogSycCByyXv50CJTjxIS7AEBtAUDGJMc6D+TPQJggAtkwETZkA/xpEyjLiQl2AYDaAoCMSZZ1HsafoTAhBLJhAgAiuwBAbQFAxiTPOg/iz2AYOoGsmACAyC4AUFsAkDHJtM5D+DMchkogOycAILILANQWAGRMcq3zAP54hCESyA4KAIjsAgC1BQAZk4zrnEafi15hSDvDHKAICjPInxaBcp4YugsA1BYAZEzmVucUAjlAAQCRXQCgtgAgYzK/OvcmkAsUABDZZUIASiQAyJjMsM49CeRJCl/R+DPLiYm2cdrnJwDImMyxzv0IBADxuQBAbQFAxmSWde5DIH9W+AkAGt/GaZ+fACBjMs869yAQARZeAoDGt3Ha5ycAyJjMtM4Hd4ZRYOElAGh8G6d9fgKAjMlc63yAQDRaeIn2jbOdmBgbp31+AoCMyXzrvJdAIwAI1wMa3cZpn58AIGMy4zrvIdAQf/gXgSKzhCrLiQm2cdrnJwDImMy5zt0EGgVAuCb02DZO+/wEABmTWde5i0DD/GEmUPet856YQBunfX4CgIzJvOs8mEBhPxAAGtfGaZ+fACBjMvM6d+wMGwlAuDPquDZO+/wEABmTude5lUCD/GElkPV9s5+YEBunfX4CgIwJ6txCoBEBZL3KtEWYmAAbp31+AoCMCercQqAxAWS71aFFmJgAG6d9fgKAjAnqPIhA0b916DswMQE2Tvv8BAAZE9T5RQuBxgfQkDAxATZO+/wEABkT1HmhNoEAIF4XAKgtAMiYoM5LtXaGAUC8LgBQWwCQMUGdV2oSCADidQGA2gKAjAnqfC0KgWJ/6bAwMQE2Tvv8BAAZE9T5Rv4EivydPsLEBNg47fMTAGRMUOdb1QkEAHG6AEBtAUDGBHVeU31DkCx/MDEhNk77/AQAGRPUeV1eBMLEkF0AoLYAIGOCOm9qSyAAiM8FAGoLADImqPOWFsMIYnAZFCYmwMZpn58AIGOCOm9rmEAcLkPCxATYOO3zEwBkTFDnXeVAIExMgI3TPj8BQMYEdW7R4KZoJp8eYWICbJz2+QkAMiaoc5uGloG4fNzCxATYOO3zEwBkTFDnVm02BEmthGFiAmyc9vkJADImqHO7DIHEdoRhYgJsnPb5CQAyJqhzlwoCufgzPoEwMQE2Tvv8BAAZE9S5UysCAUA8LgBQWwCQMUGduyVJIExMgI3TPj8BQMYEdd6jRR+CmL1awsQE2Djt8xMAZExQ524dHPQRiNerLUxMgI3TPj8BQMYEde5UiRkpAmFiAmyc9vkJADImqHOnDtYEciDI90uCzDExATZO+/wEABkT1LlLa84EEyhqcQkTE2DjtM9PAJAxQZ27tIWHi0CeHw9CECYmwMZpn58AIGOCOneozo4AAoWusq2FiQmwcdrnJwDImKDOXXITiPjhIAJhYgJsnPb5CQAyJqhzlxrsaGwIon00DEGYmAAbp31+AoCMCercoRY6SAQCgFouAFBbAJAxQZ071IGHP4Gc/CEQCBMTYOO0z08AkDFBndtlgUeNQNSP0gmEiQmwcdrnJwDImKDOrbLCw5NAAFDHBQBqCwAyJqhzq+z02G4IIn+USiBMTICN0z4/AUDGBHVuk4seHgQa4I8vgTAxATZO+/wkCyAoc7nxsSZQwEeNEsaAshWWgIwJ/kdrUR8/1gtBIZ/FEtC4Nk77/AQAGRPUOVW1O6faBABZXACgtgAgY4I6p9v0EggAsrgAQG0BQMYEdU636VsIGuSPJ4EwMQE2Tvv8BAAZE9Q53aZvNQwAsrkAQG0BQMYEdU63Kf7jIhAAZHMBgNoCgIwJ6pxuU/7XtRDEwx9MTIiN0z4/AUDGBHVOt6n+cRAIALK4AEBtAUDGBHVOt1k/sBIIALK4AEBtAUDGBHVOt9k8si0EAUAWFwCoLQDImKDO6TbbhxYCAUAWFwCoLQDImKDO6Tb1J2QC+ZpgYug2Tvv8BAAZE9Q53abxrLsQxMEfTEyIjdM+PwFAxgR1TrdpPu0QCADquABAbQFAxgR1Trdpv0AgkL8JJoZu47TPTwCQMUGd0206r3gTiGDScCF9lCLlE7O2z08AkDEBgOg23ZdaBOIEUODnfW3Yv9HqAgC1BQAZEwCIbmN5rb0hKBI/myxR3+Fjw/x9DpdpAejtp3dW03nbN94rnhydXdx6/NZ9i8WJO1bP3/r66i+3n4tHAABkTAAguo3tRQ8C0UyOOb5l2Ib361wuUwLQ0UsLo1teOS4B9Jt71fObXjF/OvFMNAIAIGMCANFt7C8PEYhocmz7DnYCzWFiiAC6sFgUyzpXVws9tx6XACpfKLh08+L2d4+PfrRYnHwvFgEAkDEBgOg2jtd7N0WTTY45tiQN2zB+V4/LhAB0/XTJnfJBwZkCQHea5+Yve6tloVgEAEDGBACi27j+4Dg1LMwEAKLbOO0JOlyvYK3IU3DG/HNccMf85QLDOhgAZEwAILqN8y8D16snmfTd34fJ4+JMJiawS/fWADIrXJsFn0MAiE3iPcvqIh+GjUD99xfj8bg4k4mhN+j/e/vl739lsQZQteIFAI2hDHqW0SWDMFwLQQBQgI3TnqQ3v7LeDQYAja4cepbPJYcwTATq5Q8fgWYxMaTeLPd6LW67/9+/uwcAja8sepbNJY8wHAga4A8bgWYxMaTeNHvhj2vbgACg8ZRJzzK5ZBKGgUAAUIiN095f223O108DQOMrl57lcckmTDSCAKAQG6e9v7YAuoBtQAmUT89yuOQTJpZAAFCIjdOeILMK9vZ95pQLAGhUZdSzDC45hYlDEAAUYuO0J+j6fWYX2O0/WiweAIBGVlY9G+2SVZgYAg3yh4tAs5gYWnMe/fgrq2Wf239iTsoAgEZVXj0b65JZmHAEAUBBNk77/AQAGZPMejbOZchmuVxy2Hi/M5hAAFCQjdM+PwFAxmQuAFrWFWlDeO9oBAr61q7kJ4bTxmmfnwAgYzIPAC3birKhvDlwIQgACrFx2ucnAMiYzAJAHf5EEYgWJoxAAFCIjdM+PwFAxmQOALLwJ4ZA1DAhCAKAQmyc9vkJADIm+gFkxU8MgshhAggEAIXYOO3zEwBkTAAgug39I3QEpeEPACQlAMiYqAeQkz/BBAoJQyYQrgcUYOO0z08AkDHRDqAe/oQSKCwMEUEAUICN0z4/AUDGBACi24RdaZ5GIFwTOsDGaZ+fACBjohxAvfwJIVAMCCgIwl0xAmyc9vkJADImugE0wB8ygSJZQCAQABRg47TPTwCQMQGACIqHgTeBcGfUABunfX4CgIwJAOQvDh74LgTh3vABNk77/AQAGRMAyFdMa0SeBDJZRuYPACQlAMiYAEC+YgKQJ4I2WcbEDwAkJgDImKgG0CB/g8RvCQAAH4FJREFUCARy8mccAjWzjMGeymacr227AEBtAUDGBADyUw9/AuAwjCDdEzOSjdOeoEsERSAAADImquucCUAFYuIB1HjfIIF0T8xINk57ggCgoeFklfI6j+ZPL3e8CWR77wCClE/MODZOe4IAoKHhZJXyOo8EkCd+BgjkePOiF0HKJ2YcG6c9QQDQ0HCySnmdxwHInz99AHK/u49AyidmHBunPUEA0NBwskp5nUcBiMCfHgD1vt2NIOUTM46N054gAGhoOFmlvM4jAETBjxtAQx9wEkj5xIxj47QnCAAaGk5Waa/z8AUgP/CsviMKQE4EaZ+YUWyc9gQBQEPDySr1dT4efxrf5CBQz8c377FvjFY/MWPYOO0JAoCGhpNV6ut8rBUwr+/q/Ybt22wEUj8xY9g47QkCgIaGk1X663ycBSC/b/MEkA1B+idmBBunPUEA0NBwsmoGdZ6IP5bvG/iS+ls7BJrBxPDbOO0JmiaAbjy3e2/t6WeP7tZ0b+ftUcPJqhnUOf8KmOc3DlGsud2ohaAZTAy/jdOeoGkCaL+JmU/OAEBNmzQuDhvq8o8IgFobo2cxMdw2TnuCJgmgyy3MXN4FgJo2aVxcNkT+DKDDyZ/WtxIB1FwImsfEMNs47QmaIoDKBZ46ZvYBoJZNGhenDY0//ejo4U/ze8kAqiNoJhPDa+O0JygSQEdP7ywWt58btOEE0Ptn2pg5b6NOTVHDyarZ1DkBP4IA2hJoNhPjLfuANWyc9gTFAej66XJN+qZXhmz4AHTj1c5yzo3ndncf6fuM14ADQGSXIRsP9hQK50/9+wf5Y28og6B5TcyABgfN2DjtCbKBprD1A9De4uS546tnFyffG7BhA9DPH1vB59S3GgAqVsme6vuQ16gDQGQXJpsI/tQIFAggszEaE7OR37BdHA9AlasPgK7slMs+10+feGbAhgtA54uFn3v+7rkGgC7v7t71s75PeY07AER2UQGgCkGYmLX8x20kAK1dPQB0YXGr+ffOARtGAJ164sMbTQDtr5j0Yd+nvAYeACK7cNmwAChoG5AR7T7yEcp/YggjNw6Atq7DANpbPFD+e2hA5BYfgB56vdroc2/9xdWzDx5fLRs9+IQVRF4jDwCRXdQAKBmBcp8Y0tiJA+jorFn1urIztBGIC0A/f734bxNAxbPvPm/2wZ960vIpv1kLnTSKACCb5AF08TgNgnKfGADIS00ANU/EsO0P85u10EmjCACyKYI/lI1A/Vn6rxnNpMwnhjZ4OQFoaEf8mABqHgdd3yH2BSNWc4hdUQDy+BajoZ+xqLZGz1dRoxeoDmUIG6EzWQIqj4N+6KerR5++WhyjuN0jBgBNRCwAGiKQx++YOYLyAJD/bvhMAFTsGXvRPL72qG0lzG+5NXCxlSSsgtkVTiCvbynkl2XkFbGsJ2YA4F0bpz1BFs74H4iYfi9YpdZesLqKgxI7++T9Zi1o0ogCgOzKBkAjIyjniRngT3cE5U/FWB//k+44oEo9ACqWhzpHJfrNWsikUQUAOcQCIOJGVFeWEQmU88RMEEDpj4Su1Aeg/doK2Vp+sxYyaVQBQC6xAIi2G9mdZTQE5TwxEwTQ0dnFLYnPBSvVB6DLAFDede5QVgAajUA5T8wEAXR8Nf3Z8IUAoCGbNC68NvaiJ/HH+S30LOMgKOeJmSKAjq8+vZqn24eWf7AKtjEBgNyy1zyNP5STKfuzjLIxOuOJGeRPZxxzAJCvRgRQsd/rkcafsBcs4zrvk7XiqQDyv5xEXbYsIyAo44kBgPzVAFBxJsYWOe3LRZfym7WASSMLAOqXrd6J/HF8y4DsWdgRlPHEAED+6hyIuPuweVxcrrWzBgYAjeQykk2r1I+p/LF+y4BcWZgRlPPEUPkDABmV54Ld/cJqIeiD53FR+somjUsaG/eeMAphBuTOwoqgnCcGAPJW93pANVkujug3ayGTRhUARFZR+nb80JZx+tWXhZFAOU8MAOStFoCKpxt1V8AAoLFckgHIRiBrTwSrPwsbgnKeGADIW+3d8Os7ZRTXi37d8n6/WQuZNKoAIKpM8dv5w0eggSxcBMp5YgAgb3WPA/r0tQdX9PlaeVGOrvxmLWTSqAKAiNqWvw0/fAQazMKDoKwnhsifGQOIKr9ZC5o0ogAgolpN0GBPUgDxbIzOe2Jo/AGAvOU3a2GTRhMARNTQakE6ALEgKO+JAYBGkt+shU0aTQAQUTkBiAFBmU8MbZwBIF/5zVrgpJEEABGVF4CiEZT7xJCGmQVAiQQAGRMAiKRB/nARyD9LFIJynxgAaBT5zVropFEEANGUIYCiEJT/xBDGGKtgvvIaeQCI7DJTAEUgaAIT4z/EAJCvvAYeACK7zHAb0FqBCJrCxHgPMQDkK69xB4DILjMGUCCCpjExngMMAPnKa9QBILLLrAEUhKAJTczw2AJAvvIacACI7DJzAAUgSM/EXASA/BU1nKwCgIjKG0BkBOmZmIsAkL+ihpNVABBVafgTkYWEIEUTAwD5K2o4WQUAkZWEP1FZCAjSNDEAkLeihpNVABBZ+QOIgCBNEwMAeStqOFkFANGVgj/RWTwRpGpiACBfRQ0nqwCgAJsE/GHI4oUgXRPjtCcIABoaTlYBQAE20wCQF4J0TYzTniAAaGg4WQUABdgE3/B9o+F382QZRJC2iXHYEwQADQ0nqwCgAJuLoTd8v9j+ZI8JU5YBBKmbGLs9QQDQ0HCyCgAKsCn+E8gf74/xZelFkL6JsdoTFA+g66dvHbYBgIwJAES3qf6JXvzp/SRnlh4EaZwYiz1B8QDaWwBA3gKAAmxqj8mbfnwJxJvFiSC1E9O0J8gGmuLGS74AOtpbAED+AoACbAI/Z8WPC0HcWRwImsXEkHrTwR8rgSwff+u+BQBEUOY9S3TJO4wogAyC2gyaxcSQetPFHxuBup++sFjc8SYA5K/Me5boknUYJ3/st5gZIYsFQbOYGFJvOvljIVD30xdu+eHxIQDkr7x7luqSc5ge/lhvsjdOljaDZjExpN6MA1AhAIigrHuW7JJzmDwA1EbQLCaG1JsA0NBwsirrniW7ZBymlz8WAo2ZpYagWUwMqTcBoKHhZFXOPUt3yTfMAH+6BBo3ywZBs5gYUm92KEPaCF0IACIo454NcMk3TGYA2iBoFhND6s0uZki74Y8BIJIy7tkAl3zDZAcgx275cTRxAJEORASASMq4ZwNc8g2TIYASImjqAHLJ/g0AEEEZ92yAS75hsgTQxVQMAoA6AoCMSb49G+CSbZhB/nQIlCzLIgGDAKCOACBjkm3PhrhkGyZjAF1MsBgEAHUEABmTbHs2xCXbMHkD6OLYDAKAOgKAjEm2PRvikm8YKn/SZxkTQfMCkJcAIGOSb88GuOQbJn8AXQy4s7y3CwDUFgBkTPLt2QCXfMNMAkCjIQgA6ggAMib59myAS75hJgKgkRAEAHUEABmTfHs2wCXfMJMB0CgbgwCgjgAgY5Jvzwa4ZByGyB/RLOwIAoA6AoCMScY9S3fJOQyNP9JZeBkEAHUEABmTnHuW7JJzmGkB6CLrEdIAUEcAkDGRrnNWl6zDkPiTRRY2BAFAHQFAxiSDOudzyTsMhT+5ZOFhEADUEQBkTPKocyaXvMNMEUA8q2IAUEcAkDHJpc5ZXHIP442fvLIsFpEUAoA6AoCMSUZ1Hu+SfRhv/mSXJYpBUwJQIgFAxiSzOo9zyT+ML3+yzBKMIACoIwDImGRY5+EuUwjjhZ9ss4QxCADqCAAyJnnWeaDLZML0sqcyyTVLyKoYANQRAGRMcq3zIBdFYXLOQkYQANQRAGRMMq5zuouiMJlnoTEIAOoIADImedc50UVRmOyzUFbFAKCOACBjknudk1wUhZlCFu/jgwCgjgAgYzKBOvd3URRmKlm8GAQAdQQAGZOJ1Lmfi6IwU8oyiCAAqCMAyJhMqM6HXRSFmViWfgYBQB3JAgiCtMmsikn/jKkIS0DGZFr/ox1wURRmilmc24OwBNQRAGRMJljnbhdFYaaaxQohAKgjAMiYTLTO7S6Kwkw5SwdCAFBHAJAxmXCdd10UhZl6lgaEAKCOACBjMvE6b7ooCqMhywZCAFBHAJAxUVDnWxdFYbRkib2YIkUAkK+ihpNVWuq8clEURlOWVBACgHwVNZys0lTnqsJoylKESQEhAMhXUcPJKm11nsQmiYmiLOswY0MIAPJV1HCySmOdj26TxERRlnqYMSEEAPkqajhZpbXOR7VJYqIoSzvMWBACgHwVNZys0lzno9kkMVGUxRZmURObjdM+PwFAxkR5nY9ik8REURZXGG4IAUC+ihpOVs2hztltkpgoyjIUhgtCAJCvooaTVXOqczabJCaKsviE4VgaAoB8FTWcrJpbnbPYJDFRlMU3zKIlso3TPj8BQMZkhnUebZPERFEWaphQCAFAvooaTlbNuc6DbZKYKMoSGoYKIQDIV1HDySrUeYBNEhNFWWLCUJaGACBfeQ096pzsoiiMpiyxYXy3DQFAvvIadtQ52UVRGE1ZuMIMgQgA8pXXcKPOyS6KwmjKwh0GAIqV1zCjzskuisJ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hIQ5uDggP4WAMhXXnOAOie7KAqjKQstzEFdpLcAQL7ymzXCpAVrvnUeYZPERFEWSpiDtghvAYB85Tdr3pMWobnWeZRNEhNFWQhhOnDpEsj9FgDIV36z5jtpMZppncfZJDFRlMU/jAUubQL1vAUA8pXfrHlOWpTmWeeRNklMFGXxDWNlSxNBvW8BgHzlN2s+b/qH31nU9Wtf+uf/u/7nv/q9L65e/SfNF5tzY3nx4z/7x+Wn/trxoV/9G9ffP1r8o//SfOfK/3Nf+vOs6jzaJomJoiwAUFdKAVToyxsu/PJ316997l8456b72v/84vpTv2/7yMd/6vzW1a+pA2j7zlv+s0+YWGlqWk1ZPMM44bIlUP9bACBf+c2az5ssAFr8hvnbR1+0vNiZm85LH9U+9S8tH3m29vffbv6YFfBqAPr4j7dv/Ny/80kTKU1NqymLX5geuKwJNPAWAMhXfrPm86YCQFtKfPy/fm+LjeJPn/vyauXr43KR5retn+/+ll8WK02//9er9bAvWrnxRoGT762/tU6ogj91AD276P8mdmlqWk1ZAKCudALoYsWHXy9Xwp7ddv2vfmfR2jiznZv2K9uPFSjqLDj9w/arim/99e12oF+WC1xbm2JJ6vPVs1/uOBfBOKWpaTVl8QrTC5eKQENvAYB85TdrPm/qAKhY7ykBUvxls9TzkWN1qlsaBUbW7/zIsuBS//sbtb9//B+rda0tgGoAvHiYZBFIU9NqyuITZgAuBYEG3wIA+cpv1nze1AFQuQhUvLIixbbnGzRqzk3rhTdqDLF96qPa32sW5frY5/+s9eHNUs/RH7vWATmlqWk1ZQGAutILoPXCTp0U5XJRBwDFOx9ouzxbX1l6trvmZAdQub35y3/d+uP2lx0/21hbG0mamlZTFgCoK70AesO2tuUNoOYb3+hiw76KtvrY57/XpFNj/e34DddGKE5palpNWQCgrtQCaLMNqKHG4shaNgA1v++jLjaK7zev1VayPv6332u/vwOg8TcCaWpaTVkAoK7UAmi7F6yuZ333gjW2HLWebV4rl3bK3fCtvzo2EFWrYAAQyURRFo8wg3DxktM+PzED6MZzu/c2X/ng8TO7u6ce+qn17X6z5vOmJoD+/q9+13r4oHWHupmbzjsHAFQ7vnrx+dYBzh+5tmAfWZfLuKWpaTVlAYC6YgbQ/m4TQJ89tmt0z4eWt/vNms+bbEdCdzb2/IPzMKBOaTT3vFsBdPFX6yOcf719gkUdQMW62mZR7DDJwdCamlZTFgCoK14AXd5tAuizR3c3uutn3ff7zZrPm7oA6p7AVe6ish4FFAKg7Qle3ZPBPmofiPgbFYF+dRoAopooyoJtQF2xAuiTM00ArVbIarIsA/nNms+bWgD63G99r/OWkj+ug3DIACq/7Ut/vnpQru59uf3p5q7/7dYiAIhooigLANQVJ4DeL/hTB1CxQLT78C+Oj689Xzx6qvMJv1nzedN2G9DfF0smv9U91uZXv9vDH/o2oDe23/bxs+0lq+Zesxocb/pP1pU5ZmlqWk1ZAKCu+AB049VqQWcLoHIB6Mnq8b51Echv1nzeVN8I/ZHtnM9fuk9Eream8/ZeABWLNb9Rf9LY49babf+r9ebqz59bfROOAyKZKMoCAHXFBqCfF5ubT32rDqBijWzz7Pzqry+2P+Q3az5vauwF+6i7otNzIryZm57vsxwH1DygqP33zvv/qjg7/0vfu3hsOaKIX5qaVlMWAKgrLgCdL7fy/N1zdQDt15lT0OiR9qf8Zs3nTU1gvLFo9Xl57QzH9mczN83nQ0dC928jcmLm2HJMNb80Na2mLDgbvitGAJ164sMbdQAVT7a7vopnnXUwv1nzeVPrekDFdt/aAT9/Orjtt/NbBs4FCwXQszgZlWiiKAuuB9QVH4Aeer2izAZAxT74e+vv6O6J95s1nze1joT+ZeMiYc9ur8jjNCGeDe+/CtbYWnTFdioIuzQ1raYsAFBXXAD6+evFfzsAqq107acEUGMlzH5WRntuWi+4rvdj1Nju3L8Ruo6yvRRrYKqaVlMWXBO6K94DERsAam312bdshfabNZ83tQFUWwmrHQjYY9JxGbgiYm03fLmG11hCagCo+Lj56/90HwnJKU1NqykL7orR1cgAqh36c7kGoC8Y8TlfP12c0V7TlZ1F9crR2cXi5Hv0byy+4MQ33js++nHx4Jn2n4uvXdzyk9Wjt+9btB0OF4ubXmm88453j4+vPt15IwR15aQL6S3TkFoAHV9YVBQ4bJ+j0UHA4aL92VJv1j7zQPetV0/X/n7LK42PNgBU/janOQR15cEWFfiRAtBafsutPm/qXpBsvRJWv3tOqc5GGOsVES9a7wtWv6b0r7Z322kfeO06EHFxx/gbgC7qWm3RlAX3hu9KL4DMnrD6TbmIADJ3Rv212p1Pmxe1r+6M+mu/1bnbYHuv2MflgYirN+ZW53E2SUwUZaGEGeRPz1sAoFJJARSrudZ5lE0SE0VZaGEG8NPzFgCoVNK9YLGab51H2CQxUZQlIIyTPX1vAYBKJT0OKFYzr/MwmyQmirJIh2HtdSaNCKDGk7GPhI4V6jzAJomJoizSYVh7nUkjAqhAzvbsr5HPBYsV6jzAJomJoizSYVh7nUljAijl2fCxQp0H2CQxUZRFOgxrrzNpTAClvB5QrFDnATZJTBRlkQ7D2utMGhNA5RURzVLP2FdEjBXqPMAmiYmiLNJhWHudSWMCqKROeZmO8a8JHSvUeYBNEhNFWaTDsPY6k0YFUMK7YsQKdR5gk8REURbpMKy9zqRRAZTwvmCxQp0H2CQxUZRFOgxrrzNpXAAdX9vcGfVuC38AoJFcFIXRlEU6DGuvM2lkAK3vDf/tse8NHyvUeYBNEhNFWaTDsPY6k5jvDU9U1HCyCnUeYJPERFEW6TCive4QAGRMUOd0myQmirJIhxHtdYcAIGOCOqfbJDFRlEU6jGivOwQAGRPUOd0miYmiLNJhRHvdIQDImKDO6TZJTBRlkQ4j2usOAUDGBHVOt0lioiiLdBjRXncIADImqHO6TRITRVmkw4j2ukOyAMpHnLcIEpemMJqy6ArDIwCokqrS0BRGUxZdYXgEAFVSVRqawmjKoisMjwCgSqpKQ1MYTVl0heERAFRJVWloCqMpi64wPAKAKqkqDU1hNGXRFYZHAFAlVaWhKYymLLrC8AgAqqSqNDSF0ZRFVxgeAUAQBIkJAIIgSEwAEARBYgKAIAgSEwAEQZCYACAIgsQEAEEQJCYACIIgMQFAxZ3rv7W7u3vqOy9I/xAOffpaEeZrT/xC+oewqbjZ3FPSPyJW9XsEd+6dN2cBQNe2N7C/+0XpHxOrG69uwjz8ofSPYdL+rgIAfXIGALJq9gBqVMapiRf6jedqYe7RQaBygiY+L8fHl3cBIKvmDqBGy+7u3mW7g/10tK+vzKt1l8kDSOHM8GjuACoL46HizvUfPD/50igXFqowjxXLc5Nfo1zp/K4KAJ2feGmNppkDqFgA2vTp+1NfBCpo+qR5XDTuI6K/hkVmyWHqACrqTMFsjKCZA6hYZtgWxvlpl3pR5ZsNP8Wqy/T/n7uan1P/9cykZ6XUJwoyjKOZA+hyAzmXpw2ghgoaTR5A5YKDhua9PPFl6/E0cwA1paHU11IBoPPFIp2GWdlXs1OSWwBQTRpKfS0NWarlBg1Jym3QHzy+WsJ+8AmAqC4AqKZ9JXuOjlvbgyaqYjPWUypQWszGd59fH2z25PAH5iMAaKui4KfetJU+fe3M9Fm6XolUAKDmiRjYH1YTALTVxHeCrWWq/aHXpX9IpNbbTRQAqHkc9OTjcAoA2mh/6schGpmTS7498XNriz3wL5oHU+/Y7eGun756ZupHm/EKAFprX0thfPLgd/7k8bLip7w6WSzHVasqCgB0vrZCfO1RrITVBAAZ7Ws5d6HSjb+c+Omo5zc/XwGAGiryTHlmeAUAlSovY6GIP8cVUaf7P9rakXvaAFSwVcWiNosAoELX1Jy7udWkd8TXoaMOQIqO9ogXAHRsNtvePfW9Rm1Nuc73dzuabJaOLmsKEysAqDoLfroLC05Nuc4BoLkIAKqKfbpbS5yacp2rBtCUF03ZBQDtqzk6vnltkca+36lJF4CaEzPpjXPsmj2ALk+7tusqDp3Z7l4pql7Fzpbpb4RunuNzWckBrzyaO4DKptWy+bk4l+ReU+h6jnebPoDKiXnYPH5fwWl6jJo7gKa8ntJRtTfvhQ91HfGvAEDluWDlxCi48jivZg6g1mnKU6+N8xrPeVQAoNbE6PgfA49mDqDuxs5JA+hGo9BVrIDpAFDj7k96FrkZNHMAtRYZpg6g4+O/3dxncfq3eTXSAKD6LWvv0bLJkUXzBlDrtoQKAHR847UHi//JPjTxi3HUpAJAxUXiion5WnlRDmijeQMIgiBRAUAQBIkJAIIgSEwAEARBYgKAIAgSEwAEQZCYACAIgsQEAEEQJCYACIIgMQFAEASJCQCCIEhMABAEQWICgCAIEhMABEGQmAAgCILEBABBLLr6rvQvgKYoAAhi0NFLJ56R/g3QFAUAQfF6c2cBAEEhAoCgaF1YLAAgKEgAEBQtAAgKFQAERQsAgkIFAEHRAoCgUAFAULQAIChUABAULQAIChUABEULAIJCBQBBDh2dXXHlplf6n996/fRiq5PvSfxQaMICgCCXigWbxQObpxVqts+v7BRPASAoRgAQ5FJJmDs3Tw9LxmyfXygXiAAgKEYAEORSuY61ZcpekzHVGtgxAATFCACCnNqrb/QpgVN7XpKnWiHDRmgoVAAQ5NRhfaNPuUJWA83h9gkABIUKAIKcKhdy1ht9Ds1q1vr53naVCwCCQgUAQW7VIFM+/qOdYrNPqTqcACAoVAAQ5NaF7UafAjg3/Y/TGyAVa2Rr6ABAUKgAIMit6lCfzcOT//dsY7vPeuEIAIJCBQBBbpld7YUulGtce2sglX9Zbw4CgKBQAUBQj7bLORV6DtdAqq+BAUBQsAAgqEebfe3lJqBXqhWxAki1rUMAEBQuAAjq0eZow8NqUchwqFogunX9LgAIChUABPVpDZoLZpOP2QhUOwz6GACCwgUAQX0yG4GO1ru/DIgOG1fmAICgUAFAUJ/MxubNqteV6lDExhoYAAQFCwCC+lTubq/t/apIZF5dCwCCQgUAQb26UKJnvQnIrIsVy0G1ayMCQFCoACCoV+Xur9YR0HfWD4M+BoCgcAFAUK+Kda4T/2G7xFMA6Tfrh0EfA0BQuAAgqF/F9ub7F42z4G/eaQIHAIJCBQBB/WpdB8hcGLFx9dXW1eshyFsAENSv9pUQ95rXJStUMuqmc8fH70j8QGjKAoCgfrWvBX3Y5FEhw6jGnjEI8hEABA2oXMHaHnZY0aZx/4v1ahk2BEFUAUDQgCribFa5Ktrc2njL9fsMgbAhCKIJAIIGVJ54Wlu22bOQ5uitrxev3vbNxL8NmroAIAiCxAQAQRAkJgAIgiAxAUAQBIkJAIIgSEwAEARBYgKAIAgSEwAEQZCYACAIgsQEAEEQJCYACIIgMQFAEASJCQCCIEhMABAEQWICgCAIEhMABEGQmAAgCILEBABBECQmAAiCIDEBQBAEiQkAgiBITP8fRhVtIxpNp5k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0479" y="791452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</a:rPr>
              <a:t>▣ 제조조건별 불량률 및 </a:t>
            </a:r>
            <a:r>
              <a:rPr lang="ko-KR" altLang="en-US" sz="1800" dirty="0">
                <a:solidFill>
                  <a:srgbClr val="000000"/>
                </a:solidFill>
              </a:rPr>
              <a:t>불</a:t>
            </a:r>
            <a:r>
              <a:rPr lang="ko-KR" altLang="en-US" sz="1800" b="1" dirty="0">
                <a:solidFill>
                  <a:srgbClr val="000000"/>
                </a:solidFill>
              </a:rPr>
              <a:t>량 발생 품질 정리  </a:t>
            </a:r>
          </a:p>
        </p:txBody>
      </p:sp>
      <p:pic>
        <p:nvPicPr>
          <p:cNvPr id="1025" name="_x209074560" descr="EMB00000814b47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1"/>
          <a:stretch/>
        </p:blipFill>
        <p:spPr bwMode="auto">
          <a:xfrm>
            <a:off x="1299795" y="1739725"/>
            <a:ext cx="7853231" cy="44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D82B5B2-F8A3-4D4F-B084-BA5B3B52CD67}"/>
              </a:ext>
            </a:extLst>
          </p:cNvPr>
          <p:cNvSpPr/>
          <p:nvPr/>
        </p:nvSpPr>
        <p:spPr>
          <a:xfrm>
            <a:off x="4917680" y="3944428"/>
            <a:ext cx="1132514" cy="1140902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BE8768-9820-4C02-A236-0126D34F3C21}"/>
              </a:ext>
            </a:extLst>
          </p:cNvPr>
          <p:cNvCxnSpPr/>
          <p:nvPr/>
        </p:nvCxnSpPr>
        <p:spPr>
          <a:xfrm flipH="1">
            <a:off x="5545123" y="1202513"/>
            <a:ext cx="620785" cy="264803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F6B71B-8A67-4251-A7CE-9C3F55A2A619}"/>
              </a:ext>
            </a:extLst>
          </p:cNvPr>
          <p:cNvSpPr txBox="1"/>
          <p:nvPr/>
        </p:nvSpPr>
        <p:spPr>
          <a:xfrm>
            <a:off x="5718855" y="919973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항복강도 초과로 불량 발생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B23C93-4DF8-4122-A31E-20AC0E229B73}"/>
              </a:ext>
            </a:extLst>
          </p:cNvPr>
          <p:cNvSpPr/>
          <p:nvPr/>
        </p:nvSpPr>
        <p:spPr>
          <a:xfrm>
            <a:off x="5808311" y="5179211"/>
            <a:ext cx="1132514" cy="1140902"/>
          </a:xfrm>
          <a:prstGeom prst="ellipse">
            <a:avLst/>
          </a:prstGeom>
          <a:noFill/>
          <a:ln w="412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6BE942-C82A-4C55-96A4-9F82C2DD1801}"/>
              </a:ext>
            </a:extLst>
          </p:cNvPr>
          <p:cNvCxnSpPr>
            <a:cxnSpLocks/>
          </p:cNvCxnSpPr>
          <p:nvPr/>
        </p:nvCxnSpPr>
        <p:spPr>
          <a:xfrm flipH="1">
            <a:off x="6435755" y="1568743"/>
            <a:ext cx="913319" cy="351658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953A15-ED93-4210-AD50-CDCDE420B1D1}"/>
              </a:ext>
            </a:extLst>
          </p:cNvPr>
          <p:cNvSpPr txBox="1"/>
          <p:nvPr/>
        </p:nvSpPr>
        <p:spPr>
          <a:xfrm>
            <a:off x="6805909" y="1316295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인장강도 미달로 불량 발생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0EC1C-3D8F-4FC5-950E-237C889A6003}"/>
              </a:ext>
            </a:extLst>
          </p:cNvPr>
          <p:cNvSpPr txBox="1"/>
          <p:nvPr/>
        </p:nvSpPr>
        <p:spPr>
          <a:xfrm>
            <a:off x="3520601" y="16419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불량률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5F749-3406-4B6C-8C06-62D92C326567}"/>
              </a:ext>
            </a:extLst>
          </p:cNvPr>
          <p:cNvSpPr txBox="1"/>
          <p:nvPr/>
        </p:nvSpPr>
        <p:spPr>
          <a:xfrm>
            <a:off x="390479" y="164817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제조 조건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FFDED-6B3D-41F7-8879-7FF40B54EB0D}"/>
              </a:ext>
            </a:extLst>
          </p:cNvPr>
          <p:cNvSpPr txBox="1"/>
          <p:nvPr/>
        </p:nvSpPr>
        <p:spPr>
          <a:xfrm>
            <a:off x="659794" y="2621720"/>
            <a:ext cx="322524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en-US" altLang="ko-KR" dirty="0"/>
              <a:t>A</a:t>
            </a:r>
          </a:p>
          <a:p>
            <a:pPr>
              <a:spcBef>
                <a:spcPts val="1400"/>
              </a:spcBef>
            </a:pPr>
            <a:r>
              <a:rPr lang="en-US" altLang="ko-KR" dirty="0"/>
              <a:t>B</a:t>
            </a:r>
          </a:p>
          <a:p>
            <a:pPr>
              <a:spcBef>
                <a:spcPts val="1400"/>
              </a:spcBef>
            </a:pPr>
            <a:r>
              <a:rPr lang="en-US" altLang="ko-KR" dirty="0"/>
              <a:t>C</a:t>
            </a:r>
          </a:p>
          <a:p>
            <a:pPr>
              <a:spcBef>
                <a:spcPts val="1400"/>
              </a:spcBef>
            </a:pPr>
            <a:r>
              <a:rPr lang="en-US" altLang="ko-KR" dirty="0"/>
              <a:t>D</a:t>
            </a:r>
          </a:p>
          <a:p>
            <a:pPr>
              <a:spcBef>
                <a:spcPts val="1400"/>
              </a:spcBef>
            </a:pPr>
            <a:r>
              <a:rPr lang="en-US" altLang="ko-KR" dirty="0"/>
              <a:t>E</a:t>
            </a:r>
          </a:p>
          <a:p>
            <a:pPr>
              <a:spcBef>
                <a:spcPts val="1400"/>
              </a:spcBef>
            </a:pPr>
            <a:r>
              <a:rPr lang="en-US" altLang="ko-KR" dirty="0"/>
              <a:t>F</a:t>
            </a:r>
          </a:p>
          <a:p>
            <a:pPr>
              <a:spcBef>
                <a:spcPts val="1400"/>
              </a:spcBef>
            </a:pPr>
            <a:r>
              <a:rPr lang="en-US" altLang="ko-KR" dirty="0"/>
              <a:t>G</a:t>
            </a:r>
          </a:p>
          <a:p>
            <a:pPr>
              <a:spcBef>
                <a:spcPts val="1400"/>
              </a:spcBef>
            </a:pPr>
            <a:r>
              <a:rPr lang="en-US" altLang="ko-KR" dirty="0"/>
              <a:t>H</a:t>
            </a:r>
          </a:p>
          <a:p>
            <a:pPr>
              <a:spcBef>
                <a:spcPts val="1400"/>
              </a:spcBef>
            </a:pPr>
            <a:r>
              <a:rPr lang="en-US" altLang="ko-KR" dirty="0"/>
              <a:t>I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6310A5-5448-4762-A584-1E59EC06994E}"/>
              </a:ext>
            </a:extLst>
          </p:cNvPr>
          <p:cNvSpPr/>
          <p:nvPr/>
        </p:nvSpPr>
        <p:spPr>
          <a:xfrm>
            <a:off x="120632" y="1422991"/>
            <a:ext cx="1490054" cy="4726139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F16114-933F-4BCD-9CF7-92595CEE4448}"/>
              </a:ext>
            </a:extLst>
          </p:cNvPr>
          <p:cNvSpPr/>
          <p:nvPr/>
        </p:nvSpPr>
        <p:spPr>
          <a:xfrm>
            <a:off x="3141749" y="1464050"/>
            <a:ext cx="1490054" cy="4726139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3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1343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첨부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AI-</a:t>
            </a:r>
            <a:r>
              <a:rPr kumimoji="0" lang="en-US" altLang="ko-KR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 :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실적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검색자동화</a:t>
            </a:r>
            <a:endParaRPr kumimoji="0" lang="en-US" altLang="ko-KR" sz="28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data:image/png;base64,iVBORw0KGgoAAAANSUhEUgAABIAAAAOZCAMAAABRCKu1AAAB71BMVEUAAAAAADUAADoAAF4AAGYANTUANV4ANYQAOjoAOmYAOpAAXqgAZpAAZrYAv8QzMzM1AAA1NQA1NTU1NV41XoQ1Xqg1hMk6AAA6OgA6Ojo6OmY6ZmY6ZpA6ZrY6kLY6kNtNTU1NTW5NTY5Nbm5Nbo5NbqtNjsheAABeNQBeNTVehKhehMleqMleqOtmAABmOgBmOjpmZgBmZjpmZmZmZpBmkJBmkLZmkNtmtttmtv9uTU1ubk1ubm5ubo5ujo5ujqtujshuq8huq+SENQCEXjWEXl6EqMmEyeuOTU2Obk2Obm6Ojo6Oq8iOyOSOyP+QOgCQZjqQZmaQkLaQtraQttuQ25CQ2/+oXgCoXjWohDWohF6oyYSoycmoyeuo6+urbk2rjm6ryKuryOSr5P+2ZgC2Zjq2kDq2kGa2kJC2tpC2tra2ttu229u22/+2/7a2///Ijk3Ijm7Iq27Iq47I5OTI5P/I///JhDXJqF7JqITJyajJyevJ6+vbkDrbkGbbtmbbtpDbtrbb27bb29vb2//b/9vb///kq27kq47kyI7kyKvk5Mjk5P/k/+Tk///rqF7ryYTryajrycnr66jr68nr6+vy8vL4dm3/tmb/yI7/25D/27b/29v/5Kv/5Mj/5OT//7b//8j//9v//+T////NV5GYAAAACXBIWXMAAB2HAAAdhwGP5fFlAAAgAElEQVR4nO2d/6MkxXXdRxssw9qMlMjyEwqEtwiwnTiLYmxFrJBAOFEAA4siBRzHCQQeUoK1YTFCxIk3YCA8I2SQbHbf292wLG/fH5rp7pqZ/lLVXbfqdt3q2+f8wM7Mm5kzp+reD/29F8cQBEFCWkj/AAiC5isACIIgMfEB6NPXvrW7u/u1J35Re+2zR3drupfNC4IgFeIC0I1XN5x5+MPNq5+cAYAgCHKKCUA3nquB5p4NgS7vAkAQBDnFBKB9O2kcL0MQBBXiAVC5qvXQT1ePPnhs9ejUi+b186AOBEFu8QCoWNJ50jxeQWf3kephsWL2CIsBBEEaxQKgAjSbDT/Fni+z2FMsGD3FYQBBkErxHwdU0MgA6PLu7l0/YzeAIEiLRgXQfn2PGARBUEv8AKqtd5XboD94fHd398EnACIIgtpiB1Bte1Dx8LvPm33wp54c+CAEQbMTM4A+fe3Mdi9880QM2/6wiz7ye1ekPH9LtE0aF0VhNGWRDsPb6zziBJABzkOvm+fN46DrO8S+YMRoDkHQ9MQJIHPm17dfMM/L46DLwxM/fbX403aPGAAEQdAxM4Ae/M6fPF5Cp9oGdL52TPS1R20rYVELlKzCkn6ATRITRVmkwzD2Opv4N0L/5a5153uxeNR5OWo4WYU6D7BJYqIoi3QY7l7n0AgXJNu3b3A+bzkqMWo4WYU6D7BJYqIoi3QY/l6P1wgAapyYsdV+bYVsrajhZBXqPMAmiYmiLNJh+Hs9XmNcktWGmnKfGAA0izrnNVGURTrMCL0erTEAZEMNAFTZpHFRFEZTFukwI/R6tNIBCKtgF2dS57wmirJIhxmh16PFAqBiD1dts7PZ/d581bplKGo4WYU6D7BJYqIoi3QYjl7nFguAikOgt3u4CvAUz4pXm5eH7lwdMWo4WYU6D7BJYqIoi3QYjl7nFs8qWHEVxHsNa7aHHBavPmze8f4Z23pZ1HCyCnUeYJPERFEW6TAsvc4sxmtC3/3Ch82TLspzwcpXP3jeflH6qOFkFeo8wCaJiaIs0mFYep1ZTBuhz1tPO22+ark4YtRwsgp1HmCTxERRFukwPL3OK677gjVYs9703LhbmGXHGAA0kouiMJqySIfh6XVese2G/9vNTVDv3pKmdr/Ue163fChqOFmFOg+wSWKiKIt0GK5e5xTfcUA3XnuwWM556IXGq5+Wr36tvChHV1HDySrUeYBNEhNFWaTDsPU6o8Y4ENFfUcPJKtR5gE0SE0VZpMOI9rpDAJAxQZ3TbZKYKMoiHUa01x0CgIwJ6pxuk8REURbpMKK97hAAZExQ53SbJCaKskiHEe11hwAgY4I6p9skMVGURTqMaK87BAAZE9Q53SaJiaIs0mFEe90hAMiYoM7pNklMFGWRDiPa6w4BQMYEdU63SWKiKIt0GNFedwgAMiaoc7pNEhNFWaTDiPa6QzMB0HLQBHVOt0lioiiLdBjRXndoHgBaLocIhDoPsElioiiLdBjRXncIAFrPTbyLh2ZR57wmirJIhxHtdYdmAaDlcpBAqPMAmyQmirJIhxHtdYcAoPXcRLv4aBZ1zmuiKIt0GNFed2gOAFouhwmEOg+wSWKiKIt0GNFed2hGAOolEOo8wCaJiaIs0mFEe92hGQBoCQCNZJPERFEW6TCive7QnADURyDUeYBNEhNFWaTDiPa6Q/oBtASAxrJJYqIoi3QY0V53aFYA6iEQ6jzAJomJoizSYUR73SH1AFouvQiEOg+wSWKiKIt0GNFedwgAWs9NlIuvZlHnvCaKskiHEe11h7QDaLn0IxDqPMAmiYmiLNJhRHvdIe0A8hXqPMAmiYmiLNJhRHvdIQDImKDO6TZJTBRlkQ4j2usOAUDGBHVOt0lioiiLdBjRXncIADImqHO6TRITRVmkw4j2ukMAkDFBndNtkpg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iIdRrTXHQKAjAnqnG6TxERRFukwor3uEABkTFDndJskJoqySIcR7XWHACBj4u2yjLKJ+bC/i6Km1ZRFOoxorzsEABkTX5flMoZAs6hzXhNFWaTDiPa6QwCQMQGA6DZJTBRlkQ4j2usOAUDGxNNluYwi0CzqnNdEURbpMKK97hAAZEwAILpNEhNFWaTDiPa6QwCQMfFzWS7jCDSLOuc1UZRFOoxorzsEABkTAIhuk8REURbpMKK97pAsgKam5VrSPwSCdAhLQMbEx2W5VahN4OeILoqWGjRlkQ4j2usOAUDGBACi2yQxUZRFOoxorzsEABkTD5flMppAs6hzXhNFWaTDiPa6Q9MA0IJvclwmABDdJomJoizSYUR73aGJAGh0Ann8luUynkCzqHNeE0VZpMOI9rpD0wDQ+AQCgAJskpgoyiIdRrTXHZoIgEYn0PBvWbYVZBPyIbqLoqbVlEU6jGivOzQVAI29GQh1HmCTxERRFukwor3u0HQANC6BUOcBNklMFGWRDiPa6w5NBkAjEwh1HmCTxERRFukwor3u0HQANO5KGOo8wCaJiaIs0mFEe92hKQFoTAKhzgNskpgoyiIdRrTXHZoQgEYlEOo8wCaJiaIs0mFEe92hKQFoTAKhzgNskpgoyiIdRrTXHZoUgEbcDIQ6D7BJYqIoi3QY0V53aGIAGo1AqPMAmyQmirJIhxHtdYemBaDxCIQ6D7BJYqIoi3QY0V53aGIAGm0lDHUeYJPERFEW6TCive7Q5AA0EoFQ5wE2SUwUZZEOI9rrDk0NQGMRCHUeYJPERFEW6TCive7Q5AA00koY6jzAJomJoizSYUR73aEJAmgUAqHOA2ySmCjKIh1GtNcdmh6AxiEQ6jzAJomJoizSYUR73aEJAmiUlTDUeYBNEhNFWaTDiPa6Q5ME0AgEQp0H2CQxUZRFOoxorzs0RQCNQSDUeYBNEhNFWaTDiPa6Q5ME0AgrYajzAJskJoqySIcR7XWHJgogdgKhzgNskpgoyiIdRrTXHZomgPgJhDoPsElioiiLdBjRXndoogBiJxDqPMAmiYmiLNJhRHvdoakCiHszEOo8wCaJiaIs0mFEe92h6QKIl0Co8wCbJCaKskiHEe11hyYLIGYCoc4DbJKYKMoiHUa01x2aLoB4V8JQ5wE2SUwUZZEOI9rrDk0ZQJwEQp0H2CQxUZRFOoxorzs0YQCxEgh1HmCTxERRFukwfI27tzj5Hs83TRlAnARCnQfYJDFRlEU6DF/jAkCVACC7i6IwmrJIh+FrXACoEt8iEOo8wCaJiaIs0mH4GhcAMmIjEOo8wCaJiaIs0mH4GhcAWgsAsrkoCqMpi3QYvsYFgNbiWgRCnQfYJDFRlEU6DLU9rz69s1h89YfFwys7izvL166fXtwKANXERCDUeYBNEhNFWaTDELvzwqLSHccldyrkrEj0AABUFwDUdVEURlMW6TC05lzx5+S546OXFuWyz97ixDPVqze9AgDVxbMIhDoPsElioiiLdBhSb66XeY7Olsg5XBRLPsWz1RoYAFQXC4FQ5wE2SUwUZZEOQ+pNQ5ziQbHsU237MWtgAFBDAFDbRVEYTVmkw5B6s1rX2mqvfG5eBYDq4lgEQp0H2CQxUZRFOgypN9uMKZeIzBoYANQUA4FQ5wE2SUwUZZEOQ+rNNmPKdTCzBgYAtQQANV0UhdGURToMqTc7jCleODTrZQBQU/GLQKjzAJskJoqySIch9ebeehvQerWr2Bi9Vz0EgNqKJhDqPMAmiYmiLNJhSL252Qu2Xu1arYP9s9PmNQCorVgCoc4DbJKYKMoiHYbUm5tjnzeLQnuLm3c2D+cFoKXl5dZrAFDNRVEYTVmkw9Ca87BxJHT1glkDmxuAlssugdqvRS4Coc4DbJKYKMoiHYbYnfVzwQqtlonMGhgA1AVQJIFQ5wE2SUwUZZEOQ23P2tnwpTYrYzMD0HLZJZDlNQBo46IojKYs0mFi2/XCeg2MUZoAFEMg1HmATRITRVmkw0R269HZ9RoYoyYAoOWySxvba1EEQp0H2CQxUZRFOkxkt17ZaZ4dxiJNAIohEOo8wCaJiaIs0mHimvXq2fXuME7lD6Dlsksb22uFAKDKRVEYTVmkw8S0arFLbIQFoPwBtFxaaGN7rVD4IhDqPMAmiYmiLNJhYlr1cLG45RxX39fEB6BPX/vW7u7u1574RfPlDx4/s7t76qGfWj/jMZg2AFmhVCqYQKjzAJskJoqySIdh63VGcQHoxqu7az384fblzx5bv3rPh5ZPDY/lcmmhje01o1ACoc4DbJKYKMoiHYap11nFBKAbz+1utWXNZ49uX73rZ92PDY+lDUBWKK0FAOkKoymLdBieXucVE4D2d+u617zawJJtGWhwKJdLC21sr20UuAiEOg+wSWKiKIt0GJ5e5xUPgD45swJMuZ3ng2Kd69SL1cuXyzWyXxwfX3u+ePRU53ODQ2kDkBVKW4URCHUeYJPERFEW6TAsvc4sHgAVC0BPmsfnV48fKR+VC0BPbt/RXQQaGsllW7YX2x8CgDSF0ZRFOgxLrzOLBUAFaTZ0Kbb7VOtgxXLRem2s4NJ6wWirqOF0KWgRCHUeYJPERFEW6TAcvc4t/uOAChpV2NmvM6eg0SPt90YNp1MhBEKdB9gkMVGURToMe68zaEQAFQ+2u74aS0lrRQ2nWwEEQp0H2CQxUZRFOgx7rzOIH0DFok65uXm7LlbqvGVPfNRw9ggASmKTxERRFukw7L3OIHYAbZd0CgDVVrr2UwKITCDUeYBNEhNFWaTDcPc6h5gB9OlrZzYbflpbffYtW6GjhrNPZAKhzgNskpgoyiIdhrfXecQJIHPc80OvV08362KVLtcA9AUjRvOWFrJn2ULQxHWJoAgbzj4tD0fc3f32C9unYgASPs0fgiauKQLowe/8yePlMlC5DagHQGtFLVD2i7gShiX9AJskJoqySIchdfMEAVTqxl+uj3mWBRCRQKjzAJskJoqySIchNfJUAVSddVFsfBYGEG1fPOo8wCaJiaIs0mFIbTxdAK13xEvuBStEWgRCnQfYJDFRlEU6DKmNpwugNWoEjwOqRCEQ6jzAJomJoizSYUhdPGEAmZWt7UlhpVIeCW1EIBDqPMAmiYmiLNJhSF08fQAVyNme/ZXyXLCNAKBRbZKYKMoiHYbUxVMCUGtrz/rKG1Jnw2/lvwiEOg+wSWKiKIt0GFJTTwlAxdae7epVgZrymdD1gOryJhDqPMAmiYmiLNJhSE09JQCVV0G816xfXXt0fUnE8oqIZqkn7IqIvcPpJV8Coc4DbJKYKMoiHYbU05MCUHkSxt0vrADz6atntnfA2F+fGhZ8Tei+4fQTADSeTRITRVmkw5B6elIAKheBajKoib8rRt9w+slzEQh1HmCTxERRFukwpJaeFoBuNAi02dgcf1+wnuH0lB+BUOcBNklMFGWRDkNq6WkB6Pj4b8+sSXN3bVvztc2dUe+28CcJgPxWwlDnATZJTBRlkQ5DamgGAF3ZOfnekA3fcUA3XnuwuCXYQy80X67uDf/t4HvDMwDIh0Co8wCbJCaKskiHIfWzDTSLQt4AOjq7SAmgEEUNp7d8CIQ6D7BJYqIoi3QYUm+6+GMjkP0bLiwAoEoeBEKdB9gkMVGURToMqTed/LEQyPoFV3YAoLUAoFFskpgoyiIdhtSbbv50CWT7/GoF7I+SbgMKUdRwEjS8CIQ6D7BJYqIoi3QYUm/28KdDINvn9xa3pt0IHaKo4aRokECo8wCbJCaKskiHIfVmJIAOV6tfANBWQwRCnQfYJDFRlEU6DKk34wB0/fSJZxLvhg9R1HDSBADx2yQxUZRFOgypN+MAtLe4M/VxQCGKGk6aBhaBUOcBNklMFGWRDkPqzSgAXSj3fwFAdfUTCHUeYJPERFEW6TCk3mwDiLIX7MrOagUMAGoJAOK2SWKiKIt0GFJvdgBEOA7owpZVN73SbzMnAPURCHUeYJPERFEW6TCk3uwCyP9IaADIqj4Coc4DbJKYKMoiHYbUmxYAEc8FwypYWz0EQp0H2CQxUZRFOgypN20AcsnxFQBQWwAQq00SE0VZpMOQehMAGhrOALkXgVDnATZJTBRlkQ5D6k0AaGg4Q+QkEOo8wCaJiaIs0mFIvckAIB/NDEBOAqHOA2ySmCjKIh2G1JsA0NBwhgkA4rNJYqIoi3QYUm8CQEPDGSbHIhDqPMAmiYmiLNJhSL0JAA0NZ6DsBEKdB9gkMVGURToMqTcBoKHhDBUAxGWTxERRFukwpN4EgIaGM1TWRSDUeYBNEhNFWaTDkHoTABoazmDZCIQ6D7BJYqIoi3QYUm8CQEPDGS4LgVDnATZJTBRlkQ5D6k0AaGg4I9QlEOo8wCaJiaIs0mFIvQkADQ1nhBYdAqHOA2ySmCjKIh2G1JsA0NBwxggA4rBJYqIoi3QYUm8CQEPDGaU2gVDnATZJTBRlkQ4j2usOzRdATQKhzgNskpgoyiIdRrTXHZorgNoEQp0H2CQxUZRFOgypN7EKNjSckWoSCHUeYJPERFEW6TCk3gSAhoYzVgBQrE0SE0VZpMOQehMAGhrOaNUJhDoPsElioiiLdBhSbwJAQ8MZrfpKGOo8wCaJiaIs0mFIvQkADQ1nvACgOJskJoqySIch9SYANDScDNoSCHUeYJPERFEW6TCk3gSAhoaTQxsCoc4DbJKYKMoiHYbUmwDQ0HCyaE0g1HmATRITRVmkw5B6EwAaGk4eAUDhNklMFGWRDkPqTQtnvO8NTxAAVBEIdR5gk8REURbpMKTedNDHyqAIBMweQIZAqPMAmyQmirJIhyH1Zh9/2gSKQAAAdBEACrVJYqIoi3QYUm/28qdFoAgEAEDVIhDqPMAmiYmiLNJhSL3Zz58mgSIQAABVBEKdB9gkMVGURToMqTcH+NMgUAQCAKCLJYFQ5wE2SUwUZZEOQ+rNIf7UCWT5+NFLO4vFzd8ctAGACi0WqPMAmyQmirJIhyH15iB/agTqfvrq6eotdwzZAECFViOFOqfbJDFRlEU6DKk3owB0dHZxy7njox8tTjwzYAMAlQKAQmySmCjKIh2G1JtRADpc3PRK8e+Fxa0DNgBQJev9mvk1izrnNVGURToMqTeH+bMlUPuzqwWgBzxtAKBKizQEmkWd85ooyiIdhtSbMQC6frpaAPIQAGRM0hBoFnXOa6Ioi3QYUm/GAOjKzsn33vzKYnHLDwdtACBjkoZAs6hzXhNFWaTDkHozEkBPV++4c8gGADImx0k2A82iznlNFGWRDkPqzRgAHa7+dsd7x0cvYS+Yr4rfkoBAs6hzXhNFWaTDkHozEkDVos8e9oJ5qgLQ6ASaRZ3zmijKIh2G1Jtxq2BmyafYGNRvAwAZk8JlfALNos55TRRlkQ5D6s2Y44Cu7Ji9YJsHTgFAxqR0GZ1As6hzXhNFWaTDkHozBkBHZ80S0OECS0BuLesmlQsARLFJYqIoi3QYUm/GAGiz7WdvcDfYjAG0XNYItP4tIxNoFnXOa6Ioi3QYUm9eGiTQJTeAruwsbj+HvWD9cgBoVALNos55TRRlkQ5D6s1LQwS61AOg48Od8j0nBs/IkAWQpJaFui8vFvMdEgja6NIAgS71Auj46tMrBH313KDNbJeASv5sF4G2v2XUZaBZ/I+W10RRFukwpN681E+gSwMA8tXMAbQhUO23AEC+NklMFGWRDkPqzUu9BLoEAMVpuWwSqP5bRiTQLOqc10RRFukwpN681EegSwBQpPoBNBqBZlHnvCaKskiHIfVmG0CXcGdURi2XLQI1fst4BJpFnfOaKMoiHYbUmxYAORWBgHkCaNkPoPEINIs65zVRlEU6DKk3AaCh4YzQskOg1m8BgHxskpgoyiIdhtSbANDQcIZruewQqP1bRiLQLOqc10RRFukwpN4EgIaGM1xeABqFQLOoc14TRVmkw5B6EwAaGs5gLdu6aCmNcQg0izrnNVGURToMqTcBoKHhZFX3t4xCoFnUOa+JoizSYUi9CQANDSerLL8FABqySWKiKIt0GFJvAkBDw8kq228ZgUCzqHNeE0VZpMOI9rpDAJAxsQKInUCzqHNeE0VZpMOI9rpDAJAxsbnwE2gWdc5roiiLdBhSb2IVbGg4WWX/LewEmkWd85ooyiIdhtSbANDQcLLK8VsAoD6bJCaKskiHIfUmADQ0nKxy/RZmAs2iznlNFGWRDkPqTQBoaDhZ5QYQK4FmUee8JoqySIch9aYNNPaLcQBADHL+Fl4CzaLOeU0UZZEOQ+pNC3twQbLx5P4trASaRZ3zmijKIh2G1Js9+MElWfnV81sAIJdNEhNFWaTDkHqzlz/Dd8XwFQBkTHpcGAk0izrnNVGURToMqTcH+DNwXzBvAUDGpBdAbASaRZ3zmijKIh2G1JsD+GkgKAIBAJAx6XPhI9As6pzXRFEW6TCk3gSAhoaTVf2/hY1As6hzXhNFWaTDkHpzmD9bAkUgAAAyJv0uAJDNJomJoizSYUi96cGfDYEiEAAAGZMBFyYCzaLOeU0UZZEOQ+pNAGhoOFk1DCAWAs2iznlNFGWRDkPqTR/+rAkUgQAAyJgMufAQaBZ1zmuiKIt0GFJvevHHEMjy8atfX/3x9nODNgCQMRl0YSHQLOqc10RRFukwpN6MA9CVnfKvJ54ZsgGAjMmwCwDUtklioiiLdBhSb0YB6Ojs4uS546ur/743YAMAGRMPFwYCzaLOeU0UZZEOQ+rNKABd2bnpldU/108PLgIBQMbEC0DRBJpFnfOaKMoiHYbUm1EAOlzcWvyzWhB6YMAGADImPi7xBJpFnfOaKMoiHYbUm378qQjU+TCWgKjy+y3RBJpFnfOaKMoiHYbUm1EA2mwDunXIBgAyJn4uAFDdJomJoizSYUi9GQWg46OXyj/eMbQNGgBam3i6RBJoFnXOa6Ioi3QYUm96bgJyAOjKfeWfbxk8EAgAMibeAIoi0CzqnNdEURbpMKTejNwLViz8rBaDsA3IU32/ZVlo/SSOQLOoc14TRVmkw5B6MwpAe4s7zb9DG4EAIGPidlku+Qg0izrnNVGURToMqTdjAHR01iz5XNkZOhIRADImTpflskOgCJvwj1JcFDWtpizSYUi9CQANDSernL9lueQk0CzqnNdEURbpMKTe9DsZHqtgTHL9luWyS6CIlbBZ1DmviaIs0mFIvel1OSDX5TgOF9gITRMFQBEEmkWd85ooyiIdhtSbcRcku2DecOeQDQBkTCgACifQLOqc10RRFukwpN70ANClnisivl1cD+iruB6Qr2gACt4MNIs65zVRlEU6DKk3Lw0S6BIuSs8nIoBCCTSLOuc1UZRFOgypNy95EAgAYhNlL1ihwJWwWdQ5r4miLNJhSL05BKBLABCnCMcBVQoj0CzqnNdEURbpMKTevHSpF0GXcGtmVvkfCb1WEIFmUee8JoqySIch9ealIQIBQJzyPhdsKwAoiYmiLNJhSL156ZIbQY3FHwCIQyGlEUCgWdQ5r4miLNJhSL15yU6gS53FHwCIQ2EAIhNoFnXOa6Ioi3QYUm9essjCHgCIR0GlQSfQLOqc10RRFukwpN60gcalCAQAQMYkyIVMoFnUOa+JoizSYUi9CQANDSerAkuDSqBZ1DmviaIs0mFIvQkADQ0nq0JLg0igWdQ5r4miLNJhSL0JAA0NJ6uCSwMAGtlEURbpMKK97hAAZEyCXUgEmkWd85ooyiIdRrTXHQKAjEkEgAgEmkWd85ooyiIdRrTXHQKAjEm4C4VAs6hzXhNFWaTDiPa6Q3wAuvb8t3Z3d09954Xaa589ulvTvZ3PRA0nq2JKg0CgWdQ5r4miLNJh2HqdUVwAuvbchjN3v7h59ZMzcwAQgUCzqHNeE0VZpMMw9TqrmADUIM2pp9YvX96dBYD8CTSLOuc1UZRFOgxPr/OKB0A3nmuQ5q6fmdf3ZwIg711hs6hzXhNFWaTDsPQ6s3gAVILmoZ+uHn3wfB01523UqSlqOFkVWxqeBJpFnfOaKMoiHYal15nFAqBiAejUesvP+9tFoOL1R/o+GDWcrIoHkBeBZlHnvCaKskiH4eh1brEAqNgCtAXNarFn96nN60+5PlQoajhZFV0afgSaRZ3zmijKIh2Go9e5xQKgy7t10GyfXa5tDrIqajhZFV8aXgSaRZ3zmijKIh2Go9e5NcKBiNvlnv3d3Xs+7Htr1HCyiqE0AKBRTBRlkQ7D3+vxGhVA5TboDx5fLRE9+IQVRFHDySqO0vAg0CzqnNdEURbpMPy9Hq8RALS/3iJdbIP+7vPrg4OetLw1ajhZxQOgQQLNos55TRRlkQ7D3+vx4gdQcfpFteLVPBHDtj8sajhZxVIawwSaRZ3zmijKIh2GvdcZxA+g8/Vt0A1tt1N/wYjdXFgrAkn/BAiaktgbZn97HOL28MRPXz1TP0BaLYBAIAHqE+sAACAASURBVAgiibtf9mugOV87PPHao7aVsKgFSlZxLRwPrIXNYkmf10RRFukwzL3OImYAFfw59aLtL8W+sc4++ajhZBVbaQBAzCaKskiH4e11HrEC6MarTv6Uy0OdoxKjhpNVfKXRS6BZ1DmviaIs0mE4e51LnAC69lgPf7Z752uKGk5WcQKoh0CzqHNeE0VZpMMw9jqbGAFUXhPo7tddf748EwD1EmgWdc5roiiLdBi+XucTH4CKs+D7zryYDYD6CDSLOuc1UZRFOgxbrzOKDUD7jmMN62+YCYB6CDSLOuc1UZRFOgxXr3OKC0D73bMtmhfpKM7LmMNesFJOAs2iznlNFGWRDsPU66xiAtBly+bn7TkZ63d0ro4YNZysYi6NaQDoINIm7uOeJgAQ3cZpn594AFSw5q7O5ufipIyHzeP3z9h2kEUNJ6u4S8NBoKzq/AAA2tqkcQGA2uIB0Hnr7vfyXLC7X/iwfaXoraKGk1X8ALISKKs6P4gk0CQnxmWTxgUAaosFQK3T3jesOW+/V8ZWUcPJKvbSsBMopzo/AIBqNmlcAKC2WAC03+aPAVDjbj22IxSjhpNV/KVhJVBOdX4QS6CJTozdJo0LANQWC4DOOwBUnZtR6R7bEYpRw8mqEUojcwAdAEB1mzQuAFBbHABq3Zawsbnn09ceXD39WnlRjq6ihpNVY5SGhUAZ1flBNIEmOzE2mzQuAFBbspeviRpOVo0DoA6B8qnzAwCoYZPGBQBqCwAyJmO4dAmUTZ0fHMQTaLoTY7FJ4wIAtQUAGZNRXDoEyqbOAaCWTRoXAKgtAMiYjOPSJlAudX5wwECgKU9MxyaNCwDUFgBkTEZyaREolzoHgNo2aVwAoLYAIGMylkuWADo44CDQtCemZZPGBQBqCwAyJqO5NAiUSZ0DQB2bNC4AUFsAkDEZEUA1AuVR5wcHLASa+MQ0bdK4AEBtAUDGZDyXOoFmUee8JoqySIcR7XWHACBjMqJLjUCzqHNeE0VZpMOI9rpDAJAxGdNlS6BZ1DmviaIs0mFEe90hAMiYjOqyIdAs6pzXRFEW6TCive4QAGRMxnVZE2gWdc5roiiLdBjRXncIADImI7sYAs2iznlNFGWRDiPa6w4BQMZkbBcAKNBEURbpMKK97hAAZExGdykJNIs65zVRlEU6jGivOwQAGZMEAFrMpM55TRRlkQ4j2usOAUDGZHyXgkCzqHNeE0VZpMOI9rpDAJAxSeCyItAs6pzXRFEW6TCive4QAGRMUri47xnPK01NqymLdBjRXncIADImSVwSEUhT02rKIh1GtNcdAoCMSZrSSEMgTU2rKYt0GNFedwgAMiaJSiMJgTQ1raYs0mFEe90hN4Cun164dPNtt93/g3cZ3KOGk1XJSgMAIpooyiIdhqFj2RUEoEonvvFerHvUcLIqXWkkIJCmptWURTpMbLuOoQgALRa3nIt0jxpOVqUE0OgE0tS0mrJIh4ns1lEUBaDFTa/EuUcNJ6sSlsb4BNLUtJqySIeJa9Zx5AbQ0d+8/LTZ5HP/D15++eX/fv9t201At+1UD0/GrYVFDSerUpbG6ATS1LSaskiHierVkdS3F+ywoMyJb9YY89Z9BXVuLR4e/bhk0J1R7lHDyaqkpTE2gTQ1raYs0mGienUk9QDoyk53EefopYI6D5SPr56OXgSKGk5WpS2NkQmkqWk1ZZEOE9OqY6lnFeyslS97200/JaEeiHGPGk5WJS6NcQmkqWk1ZZEOE9OqY8kNoEP7RuaSS4Y6e7HrYFHDyarUpTEqgTQ1raYs0mFiWnUsuQHkosuF9VagilFR62BRw8mq5KUBAHmaKMoiHSaiU0eTE0DFks6JZyx/KFa8DHVqD8MUNZysSl8aIxJIU9NqyiIdJqJTR5MTQMVhQNbDfGp/cL7HV1HDySoJAI1GIE1NqymLdJiITh1NAJAxSV8a4xFIU9NqyiIdJqJTR1MvgJyrYABQqE39yWgE0tS0mrJIh4no1NHUuw3IuREa24BCbRrPxiKQpqbVlEU6TESnjqb+vWCu3fDYCxZq03w6EoE0Na2mLNJhKK25t27+VcMXPX716eKov6/+MKLbreo/DmhNmsYP2xwH5FxI8lbUcLJKqDTGIZCmptWURToMpTUP112+Ws1Z9fibmytgRJ5/3tbAkdCLO2ynYpilnje3LApU1HCySqo0RiGQpqbVlEU6DKU1r582Sx8Xik3BKwqdPLdq/x/Zlkmi1HMu2GF16vs3ay9VJ6NW0Hn76fjT4aOGk1VipTEGgTQ1raYs0mFIvblX9Xa1BnZhvUK2F30Jnpb6zoa/sL78xh9Wl+P4inl+R/HHKzuL6AUgXQBa+th0XxqBQANhDrhsmL6n3wQAots47Qk6rHaCr/r8AbMYNIp6L0r/kvUqZHeY32ffRkRS1HCyKr40lksPAtlc+AnUH+bggIlAE5kYP5s0LhMC0GodrFi6qJZ9Vt1+4vafxDW7Xf13xXhzp4OfE2aVbI/hemQAUCl2AgFAdJs0LhMC0KrDb91uCqqWRW7+xrtxDd/VwG15jtoLQeuN0uWpYt/s//CwooaTVdGlsVz6EMjuwk2g3jAHB1wEmsbEeNqkcZkSgA6LZZ/D9brXW183e8GYd8QP3xfsrT/YLAZ99YebJZ6jv/mL6HtiAEBrMRMIAKLbpHGZEoCun16xZ6+2lvP2978Sv9m3Lb8bE77zzss/eYcBOG1FDSerYktjufQikMuFl0B9YQ4O2Ag0iYnxtUnjMiUAreBz52oNrHGgX7EfPna7S1O4M6oxkQUQL4EAILpNGpdJAehwcfLNag3s6OxmdxP3fngAyJjEuSyXfgRyuyQC0MEBH4GmMDHeNmlcJgWg66dv+lf1oxELmRMz+AQAGZMol+XSk0A9LowEcoc5OGAk0AQmxt8mjcukAFTu6a62+KxWxcrb41w9K7EN6Oidl1f6i3dYjUtFDSercgAQG4EAILpNGpdpAehwezr6lc2eqLgbcXU0CKDqLFhzSHT83eCbihpOVkWVxnLpS6A+Fz4COcMcHHASKP+JIdikcZkWgOqboI9+XNyX9OY73mUFwCCAzMlfW90eezv4hqKGk1UZAIiPQAAQ3SaNy7QAlEK9ADp6unsixol/zegeNZysiimN5dKbQP0uXARyhTk4YCVQ9hNDsUnjAgC11Qeg6+3Fn/q5YCyKGk5WZQEgLgIBQHSbNC4AUFs9AKouCLRa5vmnP/iLd9555+X/9gfsm6GihpNVEaWxbKvPZuC7eAjkCHPQVqxN5Of9TAAguo3TPj/1AKi6Gsct9XNgq01CfGfmRw0nq3KpcxYC5RKGxURRFukwXG3LKTeAiltedJZ2GldEjFfUcLIqmzrnIFA2YThMFGWRDsPUtawauCZ0d21rj3MRKGo4WZVPnTMQKJ8wDCaKskiHYepaVvXfFcOyqBN/JfqaooaTVRnVeTyBMgoTb6Ioi3QYpq5lVf99wWxHXV/gXAeDLFoNsPRPgKA0irozarSieM6qrP5HG7sMlFWYWBNFWaTD8DQtr6LuDR+tqOFkVV51HkmgvMJEmijKIh2Gp2l5BQAZk7zqPI5AmYWJM1GURToMT9Pyir4NKPqG8DVFDSercqvzKALlFibKRFEW6TA8Tcsr9+bOYmOz7a47F7AXLMLG+50AkDFRlEU6DFPXsmrgQMTuIpBz43SIooaTVfnVeQSB8gsTYaIoi3QYpq5l1cCpGB3UsB4GBAD1KGIlLL8wESaKskiH4WpbTvUdcVKcdtG691dxSUbGo4CihpNVGdZ5OIEyDBNuoiiLdBiutuVU7yFvF6o7kW14c7W8PtDJn7xT07sx7lHDyaoc6zyYQDmGCTZRlEU6TEyrjqWebUBfv+229UXIbrv//vv/YP2sqag98lHDyaos6zyUQFmGCTVRlEU6DKk3LxEUgYChs+EHBQCRbGhvDyRQnmECTRRlkQ5D6k0AaGg4WZVpnYcRKNMwYSaKskiHIfUmADQ0nKzKtc6DCEQKE35dxFlPTJgLANSWG0BH37/fR38Ys0ssajhZlW2dhxCIEibiyqzznpggFwCoLdwZ1ZhkW+cBBAKA6DZpXACgtgAgY5JvndMJRAgTc3H6uU9MgAsA1BYAZEwyrnMygQAguk0aFwCoLQDImORc51QC+YeJuj8PJobsAgC1BQAZk6zrnEgg7zBxNwjDxJBdAKC2ACBjkned0whEBlAYgTAxZBcAqK0BAL39/a/fZtFXcUVEokyLB7uQCOQbJvImqSomZm2TxgUAaqsXQP9nZ4yjD2uKGk5WjVwa6xYPd6EQCACi26RxAYDa8rg3PAAUr3gAUQjkGSb2PvEaJmZjk8YFAGqrB0B7I51/UVPUcLJq3NLYtHi4y5JAIL8wBwBQzSaNCwDUlhtAVzbrX9gGFKmDeAAtlwQChQAogEDTn5iaTRqX+QDo6OkVP24/N2jTf1H6xYlvjHoP1KjhZFUCABUtHgUgbwJ5hTkAgOo2aVxmAyBzKvvwqlL/bXnYrj7vUNRwsmrM0qj1eKjLckkhUBCA6ASa/MTUbdK4TBxABVP8ALS3OHmuuIDz4OWbe29MyHf1eYeihpNVeQNoaQDkSSCfMB3+AEAJXKYNoGqLjA+AruyUyz7XTw8uwtDvDc+pqOFk1YilUe/xKAB5E8gjTJc/dAJNfWIaNmlcJg2g9TZhDwBdMLcUvDC4DEO/NTOnooaTVeOVxkE8gJZLGoECAUQl0MQnpmmTxmXKANruBB8G0J65o+Ch9d6mdfVuAwKAGNRo8XgA+RBoOIyVPwDQ6C4zAdDRWbPydGVnaCOQey/YHlbBOOTT4zW89Py5SaC+z4QCiEigaU9MyyaNCwDUlhtAh9gIzaHBFl8uW4Dpe0P5wmpi+j8zGMbBHwBobJf5AWhoLarnmtAJ1sGihpNVY5XGYI8vm7J8RffvQwQaCuPiD5FAk56Ytk0alykDiLARmmUJqDwUmu8uzFZFDSerpEpj2VbnI92/L5cDBAKA6DZpXCYNIP/d8DwAOj7c6dwbnllRw8kqodLo8KdLk86fi//2E2ggjJs/NAJpnpiRXKYNIP8DERn2ghWqTge7jflePDVFDSerZErDwp82TaxvGSBQBIAoBFI8MWO5TBxALnU+vD7+J+I4oEJXn8bZ8Mw2jWcOuPR+gw+B+sP08gcAGtVlLgBiOBL6uOd6ZABQsE39iYM/vQTyWgbqDdPPHwqB1E7MeC5zAdDR2cUtkeeCVfvhASBmm/qTOAC1CNRwAYDINmlc5gKg46vRZ8P33hseAAq1qT+JBFCTQA2XnjBD/CEQSO3EjOcyGwBVm29uH95WPHA9oMXN3/jJO129S4riVtRwskqgNJz86SFQ820uAgFAdJs0LvMBkK/6rwe0GHUnPAAUCaAGgeou7jDD/PEnkNaJGdEFAGoL1wMyJpMEUJ1AdRdFTaspi3QYUm/mACCcjMpuU3vMAaAageouippWUxbpMKTezAFAuBwHu03tMQuAtgSquyhqWk1ZpMOQelMaQLge0Cg2tcc8ANoQqO6iqGk1ZZEOQ+pNaQDhekCj2NQeMwFoTaC6i6Km1ZRFOgypN8UBhOsBjWFTf0LnTw+BGi6KmlZTFukwpN4UB1CKjUBRw8mqKQOoJFDDRVHTasoiHYbUm+IAKheBcD0gZpv6EzYAFQRquChqWk1ZpMOQelMeQOXN4W8ZvrlqhKKGk1WTOxu+j0CamlZTFukwpN7MAEDHLxUHQ5/4wx90zsZ4N8KxrqjhZFW21wPqyP6ZBoE0Na2mLNJhSL0pDqCj799//304GZXZpvWczh/XZ+oE0tS0mrJIh+FpWl7hbHhjIlQadP64PlMjkKam1ZRFOgxP0/IKADImUqVB54/rM1sCaWpaTVmkw5B6U3wVDAAaw6b7Ep0/rs9sCKSpaTVlkQ5D6k1xABXbgFzCRelDbayv0ujj/syaQJqaVlMW6TCk3hQHUApFDSerdNS5IZCOMMZEURbpMKTeBICGhpNVSuq8IpCSMJWJoizSYUi9CQANDSertNR5SSAtYUoTRVmkw5B6EwAaGk5WqanzgkBqwlxUNDGlCwDUFh+Arj3/rd3d3VPfeaH58gePn1m9+tBPrZ+JGk5W6anzFYH0hNE0MRfFw5D6eWIAuvbc7lp3v7h9+bPH1q/e86HlU1HDySpFdV4QKIENJibABQBqiwlAn5zZ3erUU+uXP3t0++pdP+t+LGo4WaWpzlvnxo8mTAzZBQBqiwdAN57brWvNmubLlmWgqOFklao6T0QgTAzZBQBqiwdA+wVgyu08HzxfPLy3evly8fjhXxTbh4pHT3U+FzWcrNJV52kIhIkhuwBAbbEAqFjSObXe8vP+ZhGoXAB6snp137oIFDWcrFJW50kIhIkhuwBAbbEAqNgC9Mjm2fn1wk7x8r21V0+92P5g1HCySludLxIgCBNDdgGA2mIB0OXG+tXm2X6dOU1IGUUNJ6vU1XkCAmFiyC4AUFsjHIhYoKYAULEGtt31VTzrrINFDSerFNb56ATCxJBdJg+gBQFA10/fOmwzIoCKffD3bl8+b9kTHzWcrMq5zskny5swYxNo9hNDd5k6gFYl5Q+gvYUMgNZrXgWAHmm8DADRXUIuF7QOMzKB5j0xQS4zAtDR3kIGQAV3ynWt1laffctW6KjhZFWudR5ywcRtmHEJNOuJCXOZOIDKqxH6Aeit4nryIgBq7ASrHfpzuQagLxixm2tT5/LPxM+XJ4ZBEF1xALqwWNzxpgiA9jfHIQJA0erwBwSCEsnFHxuBup++cMsPjw8lALS/PROjB0BrRS1QsirLJX0Lf7zWwuphRlwLm+/EBLtMehVsc0l4n1Ww42MRABX8WWMGALLYUN5s5Y8PgRphxiPQbCcm3AUAaosVQDderfEHALLZEN7r4I8HgZphRiPQXCcmwmXKAKrdFSdTAF17bLfn2GfsBbsoAyBWAh3Ubdi+tUcZTkyECwDUFiOAymsC3f365jmOA7LYEN7LBiBGAh0c1Ag014mJcJkwgBo3BswRQO+3r/lTnHyBI6FbNv5vdfJnmECdMGwE4gdQ4xstym9iYlwmDKA+2b8hLYDKSwI1zzY9XwcSzgUrbfzfygkgLgIdHNR5ETtkB3W53pTfxMS4AEBtcQGo3P31ZOc1nA3fsvF/KyuAmE6O5wTQQVv2t+U3MTEuAFBbTAC6vGvZxIzrAXVt/N/KCyAWArVIETVkHf44CJTfxMS4AEBt8QCo2N581+vtV8srIpqlHlwRsbLxfyszgBhWw9qgiBkyC3/sBMpvYmJcAKC2eABkXbxZXyr6dVwTemvj/1Z2AEUTqA2K8CGz4seOoPwmJsYFAGqLBUD1u+9Uqta8cFeMjo3/W/kBFEmgDicAILLLrADkJRYA7bf5s970g/uCtW0I7w3mjztMFIH4AOTkj4VAGU5MhAsA1BYLgM67AFQdHF3qbgt/AKA+jQCgGAJ1ORE6ZD386RIow4mJcAGA2uIAUOu2hHUAre8N/23cG76yIbx3DACF7wyzYAIAIrsAQG3JXi0majhZlWOdh/KnN0wogSycCByyXv50CJTjxIS7AEBtAUDGJMc6D+TPQJggAtkwETZkA/xpEyjLiQl2AYDaAoCMSZZ1HsafoTAhBLJhAgAiuwBAbQFAxiTPOg/iz2AYOoGsmACAyC4AUFsAkDHJtM5D+DMchkogOycAILILANQWAGRMcq3zAP54hCESyA4KAIjsAgC1BQAZk4zrnEafi15hSDvDHKAICjPInxaBcp4YugsA1BYAZEzmVucUAjlAAQCRXQCgtgAgYzK/OvcmkAsUABDZZUIASiQAyJjMsM49CeRJCl/R+DPLiYm2cdrnJwDImMyxzv0IBADxuQBAbQFAxmSWde5DIH9W+AkAGt/GaZ+fACBjMs869yAQARZeAoDGt3Ha5ycAyJjMtM4Hd4ZRYOElAGh8G6d9fgKAjMlc63yAQDRaeIn2jbOdmBgbp31+AoCMyXzrvJdAIwAI1wMa3cZpn58AIGMy4zrvIdAQf/gXgSKzhCrLiQm2cdrnJwDImMy5zt0EGgVAuCb02DZO+/wEABmTWde5i0DD/GEmUPet856YQBunfX4CgIzJvOs8mEBhPxAAGtfGaZ+fACBjMvM6d+wMGwlAuDPquDZO+/wEABmTude5lUCD/GElkPV9s5+YEBunfX4CgIwJ6txCoBEBZL3KtEWYmAAbp31+AoCMCercQqAxAWS71aFFmJgAG6d9fgKAjAnqPIhA0b916DswMQE2Tvv8BAAZE9T5RQuBxgfQkDAxATZO+/wEABkT1HmhNoEAIF4XAKgtAMiYoM5LtXaGAUC8LgBQWwCQMUGdV2oSCADidQGA2gKAjAnqfC0KgWJ/6bAwMQE2Tvv8BAAZE9T5Rv4EivydPsLEBNg47fMTAGRMUOdb1QkEAHG6AEBtAUDGBHVeU31DkCx/MDEhNk77/AQAGRPUeV1eBMLEkF0AoLYAIGOCOm9qSyAAiM8FAGoLADImqPOWFsMIYnAZFCYmwMZpn58AIGOCOm9rmEAcLkPCxATYOO3zEwBkTFDnXeVAIExMgI3TPj8BQMYEdW7R4KZoJp8eYWICbJz2+QkAMiaoc5uGloG4fNzCxATYOO3zEwBkTFDnVm02BEmthGFiAmyc9vkJADImqHO7DIHEdoRhYgJsnPb5CQAyJqhzlwoCufgzPoEwMQE2Tvv8BAAZE9S5UysCAUA8LgBQWwCQMUGduyVJIExMgI3TPj8BQMYEdd6jRR+CmL1awsQE2Djt8xMAZExQ524dHPQRiNerLUxMgI3TPj8BQMYEde5UiRkpAmFiAmyc9vkJADImqHOnDtYEciDI90uCzDExATZO+/wEABkT1LlLa84EEyhqcQkTE2DjtM9PAJAxQZ27tIWHi0CeHw9CECYmwMZpn58AIGOCOneozo4AAoWusq2FiQmwcdrnJwDImKDOXXITiPjhIAJhYgJsnPb5CQAyJqhzlxrsaGwIon00DEGYmAAbp31+AoCMCercoRY6SAQCgFouAFBbAJAxQZ071IGHP4Gc/CEQCBMTYOO0z08AkDFBndtlgUeNQNSP0gmEiQmwcdrnJwDImKDOrbLCw5NAAFDHBQBqCwAyJqhzq+z02G4IIn+USiBMTICN0z4/AUDGBHVuk4seHgQa4I8vgTAxATZO+/wkCyAoc7nxsSZQwEeNEsaAshWWgIwJ/kdrUR8/1gtBIZ/FEtC4Nk77/AQAGRPUOVW1O6faBABZXACgtgAgY4I6p9v0EggAsrgAQG0BQMYEdU636VsIGuSPJ4EwMQE2Tvv8BAAZE9Q53aZvNQwAsrkAQG0BQMYEdU63Kf7jIhAAZHMBgNoCgIwJ6pxuU/7XtRDEwx9MTIiN0z4/AUDGBHVOt6n+cRAIALK4AEBtAUDGBHVOt1k/sBIIALK4AEBtAUDGBHVOt9k8si0EAUAWFwCoLQDImKDO6TbbhxYCAUAWFwCoLQDImKDO6Tb1J2QC+ZpgYug2Tvv8BAAZE9Q53abxrLsQxMEfTEyIjdM+PwFAxgR1TrdpPu0QCADquABAbQFAxgR1Trdpv0AgkL8JJoZu47TPTwCQMUGd0206r3gTiGDScCF9lCLlE7O2z08AkDEBgOg23ZdaBOIEUODnfW3Yv9HqAgC1BQAZEwCIbmN5rb0hKBI/myxR3+Fjw/x9DpdpAejtp3dW03nbN94rnhydXdx6/NZ9i8WJO1bP3/r66i+3n4tHAABkTAAguo3tRQ8C0UyOOb5l2Ib361wuUwLQ0UsLo1teOS4B9Jt71fObXjF/OvFMNAIAIGMCANFt7C8PEYhocmz7DnYCzWFiiAC6sFgUyzpXVws9tx6XACpfKLh08+L2d4+PfrRYnHwvFgEAkDEBgOg2jtd7N0WTTY45tiQN2zB+V4/LhAB0/XTJnfJBwZkCQHea5+Yve6tloVgEAEDGBACi27j+4Dg1LMwEAKLbOO0JOlyvYK3IU3DG/HNccMf85QLDOhgAZEwAILqN8y8D16snmfTd34fJ4+JMJiawS/fWADIrXJsFn0MAiE3iPcvqIh+GjUD99xfj8bg4k4mhN+j/e/vl739lsQZQteIFAI2hDHqW0SWDMFwLQQBQgI3TnqQ3v7LeDQYAja4cepbPJYcwTATq5Q8fgWYxMaTeLPd6LW67/9+/uwcAja8sepbNJY8wHAga4A8bgWYxMaTeNHvhj2vbgACg8ZRJzzK5ZBKGgUAAUIiN095f223O108DQOMrl57lcckmTDSCAKAQG6e9v7YAuoBtQAmUT89yuOQTJpZAAFCIjdOeILMK9vZ95pQLAGhUZdSzDC45hYlDEAAUYuO0J+j6fWYX2O0/WiweAIBGVlY9G+2SVZgYAg3yh4tAs5gYWnMe/fgrq2Wf239iTsoAgEZVXj0b65JZmHAEAUBBNk77/AQAGZPMejbOZchmuVxy2Hi/M5hAAFCQjdM+PwFAxmQuAFrWFWlDeO9oBAr61q7kJ4bTxmmfnwAgYzIPAC3birKhvDlwIQgACrFx2ucnAMiYzAJAHf5EEYgWJoxAAFCIjdM+PwFAxmQOALLwJ4ZA1DAhCAKAQmyc9vkJADIm+gFkxU8MgshhAggEAIXYOO3zEwBkTAAgug39I3QEpeEPACQlAMiYqAeQkz/BBAoJQyYQrgcUYOO0z08AkDHRDqAe/oQSKCwMEUEAUICN0z4/AUDGBACi24RdaZ5GIFwTOsDGaZ+fACBjohxAvfwJIVAMCCgIwl0xAmyc9vkJADImugE0wB8ygSJZQCAQABRg47TPTwCQMQGACIqHgTeBcGfUABunfX4CgIwJAOQvDh74LgTh3vABNk77/AQAGRMAyFdMa0SeBDJZRuYPACQlAMiYAEC+YgKQJ4I2WcbEDwAkJgDImKgG0CB/g8RvCQAAH4FJREFUCARy8mccAjWzjMGeymacr227AEBtAUDGBADyUw9/AuAwjCDdEzOSjdOeoEsERSAAADImquucCUAFYuIB1HjfIIF0T8xINk57ggCgoeFklfI6j+ZPL3e8CWR77wCClE/MODZOe4IAoKHhZJXyOo8EkCd+BgjkePOiF0HKJ2YcG6c9QQDQ0HCySnmdxwHInz99AHK/u49AyidmHBunPUEA0NBwskp5nUcBiMCfHgD1vt2NIOUTM46N054gAGhoOFmlvM4jAETBjxtAQx9wEkj5xIxj47QnCAAaGk5Waa/z8AUgP/CsviMKQE4EaZ+YUWyc9gQBQEPDySr1dT4efxrf5CBQz8c377FvjFY/MWPYOO0JAoCGhpNV6ut8rBUwr+/q/Ybt22wEUj8xY9g47QkCgIaGk1X663ycBSC/b/MEkA1B+idmBBunPUEA0NBwsmoGdZ6IP5bvG/iS+ls7BJrBxPDbOO0JmiaAbjy3e2/t6WeP7tZ0b+ftUcPJqhnUOf8KmOc3DlGsud2ohaAZTAy/jdOeoGkCaL+JmU/OAEBNmzQuDhvq8o8IgFobo2cxMdw2TnuCJgmgyy3MXN4FgJo2aVxcNkT+DKDDyZ/WtxIB1FwImsfEMNs47QmaIoDKBZ46ZvYBoJZNGhenDY0//ejo4U/ze8kAqiNoJhPDa+O0JygSQEdP7ywWt58btOEE0Ptn2pg5b6NOTVHDyarZ1DkBP4IA2hJoNhPjLfuANWyc9gTFAej66XJN+qZXhmz4AHTj1c5yzo3ndncf6fuM14ADQGSXIRsP9hQK50/9+wf5Y28og6B5TcyABgfN2DjtCbKBprD1A9De4uS546tnFyffG7BhA9DPH1vB59S3GgAqVsme6vuQ16gDQGQXJpsI/tQIFAggszEaE7OR37BdHA9AlasPgK7slMs+10+feGbAhgtA54uFn3v+7rkGgC7v7t71s75PeY07AER2UQGgCkGYmLX8x20kAK1dPQB0YXGr+ffOARtGAJ164sMbTQDtr5j0Yd+nvAYeACK7cNmwAChoG5AR7T7yEcp/YggjNw6Atq7DANpbPFD+e2hA5BYfgB56vdroc2/9xdWzDx5fLRs9+IQVRF4jDwCRXdQAKBmBcp8Y0tiJA+jorFn1urIztBGIC0A/f734bxNAxbPvPm/2wZ960vIpv1kLnTSKACCb5AF08TgNgnKfGADIS00ANU/EsO0P85u10EmjCACyKYI/lI1A/Vn6rxnNpMwnhjZ4OQFoaEf8mABqHgdd3yH2BSNWc4hdUQDy+BajoZ+xqLZGz1dRoxeoDmUIG6EzWQIqj4N+6KerR5++WhyjuN0jBgBNRCwAGiKQx++YOYLyAJD/bvhMAFTsGXvRPL72qG0lzG+5NXCxlSSsgtkVTiCvbynkl2XkFbGsJ2YA4F0bpz1BFs74H4iYfi9YpdZesLqKgxI7++T9Zi1o0ogCgOzKBkAjIyjniRngT3cE5U/FWB//k+44oEo9ACqWhzpHJfrNWsikUQUAOcQCIOJGVFeWEQmU88RMEEDpj4Su1Aeg/doK2Vp+sxYyaVQBQC6xAIi2G9mdZTQE5TwxEwTQ0dnFLYnPBSvVB6DLAFDede5QVgAajUA5T8wEAXR8Nf3Z8IUAoCGbNC68NvaiJ/HH+S30LOMgKOeJmSKAjq8+vZqn24eWf7AKtjEBgNyy1zyNP5STKfuzjLIxOuOJGeRPZxxzAJCvRgRQsd/rkcafsBcs4zrvk7XiqQDyv5xEXbYsIyAo44kBgPzVAFBxJsYWOe3LRZfym7WASSMLAOqXrd6J/HF8y4DsWdgRlPHEAED+6hyIuPuweVxcrrWzBgYAjeQykk2r1I+p/LF+y4BcWZgRlPPEUPkDABmV54Ld/cJqIeiD53FR+somjUsaG/eeMAphBuTOwoqgnCcGAPJW93pANVkujug3ayGTRhUARFZR+nb80JZx+tWXhZFAOU8MAOStFoCKpxt1V8AAoLFckgHIRiBrTwSrPwsbgnKeGADIW+3d8Os7ZRTXi37d8n6/WQuZNKoAIKpM8dv5w0eggSxcBMp5YgAgb3WPA/r0tQdX9PlaeVGOrvxmLWTSqAKAiNqWvw0/fAQazMKDoKwnhsifGQOIKr9ZC5o0ogAgolpN0GBPUgDxbIzOe2Jo/AGAvOU3a2GTRhMARNTQakE6ALEgKO+JAYBGkt+shU0aTQAQUTkBiAFBmU8MbZwBIF/5zVrgpJEEABGVF4CiEZT7xJCGmQVAiQQAGRMAiKRB/nARyD9LFIJynxgAaBT5zVropFEEANGUIYCiEJT/xBDGGKtgvvIaeQCI7DJTAEUgaAIT4z/EAJCvvAYeACK7zHAb0FqBCJrCxHgPMQDkK69xB4DILjMGUCCCpjExngMMAPnKa9QBILLLrAEUhKAJTczw2AJAvvIacACI7DJzAAUgSM/EXASA/BU1nKwCgIjKG0BkBOmZmIsAkL+ihpNVABBVafgTkYWEIEUTAwD5K2o4WQUAkZWEP1FZCAjSNDEAkLeihpNVABBZ+QOIgCBNEwMAeStqOFkFANGVgj/RWTwRpGpiACBfRQ0nqwCgAJsE/GHI4oUgXRPjtCcIABoaTlYBQAE20wCQF4J0TYzTniAAaGg4WQUABdgE3/B9o+F382QZRJC2iXHYEwQADQ0nqwCgAJuLoTd8v9j+ZI8JU5YBBKmbGLs9QQDQ0HCyCgAKsCn+E8gf74/xZelFkL6JsdoTFA+g66dvHbYBgIwJAES3qf6JXvzp/SRnlh4EaZwYiz1B8QDaWwBA3gKAAmxqj8mbfnwJxJvFiSC1E9O0J8gGmuLGS74AOtpbAED+AoACbAI/Z8WPC0HcWRwImsXEkHrTwR8rgSwff+u+BQBEUOY9S3TJO4wogAyC2gyaxcSQetPFHxuBup++sFjc8SYA5K/Me5boknUYJ3/st5gZIYsFQbOYGFJvOvljIVD30xdu+eHxIQDkr7x7luqSc5ge/lhvsjdOljaDZjExpN6MA1AhAIigrHuW7JJzmDwA1EbQLCaG1JsA0NBwsirrniW7ZBymlz8WAo2ZpYagWUwMqTcBoKHhZFXOPUt3yTfMAH+6BBo3ywZBs5gYUm92KEPaCF0IACIo454NcMk3TGYA2iBoFhND6s0uZki74Y8BIJIy7tkAl3zDZAcgx275cTRxAJEORASASMq4ZwNc8g2TIYASImjqAHLJ/g0AEEEZ92yAS75hsgTQxVQMAoA6AoCMSb49G+CSbZhB/nQIlCzLIgGDAKCOACBjkm3PhrhkGyZjAF1MsBgEAHUEABmTbHs2xCXbMHkD6OLYDAKAOgKAjEm2PRvikm8YKn/SZxkTQfMCkJcAIGOSb88GuOQbJn8AXQy4s7y3CwDUFgBkTPLt2QCXfMNMAkCjIQgA6ggAMib59myAS75hJgKgkRAEAHUEABmTfHs2wCXfMJMB0CgbgwCgjgAgY5Jvzwa4ZByGyB/RLOwIAoA6AoCMScY9S3fJOQyNP9JZeBkEAHUEABmTnHuW7JJzmGkB6CLrEdIAUEcAkDGRrnNWl6zDkPiTRRY2BAFAHQFAxiSDOudzyTsMhT+5ZOFhEADUEQBkTPKocyaXvMNMEUA8q2IAUEcAkDHJpc5ZXHIP442fvLIsFpEUAoA6AoCMSUZ1Hu+SfRhv/mSXJYpBUwJQIgFAxiSzOo9zyT+ML3+yzBKMIACoIwDImGRY5+EuUwjjhZ9ss4QxCADqCAAyJnnWeaDLZML0sqcyyTVLyKoYANQRAGRMcq3zIBdFYXLOQkYQANQRAGRMMq5zuouiMJlnoTEIAOoIADImedc50UVRmOyzUFbFAKCOACBjknudk1wUhZlCFu/jgwCgjgAgYzKBOvd3URRmKlm8GAQAdQQAGZOJ1Lmfi6IwU8oyiCAAqCMAyJhMqM6HXRSFmViWfgYBQB3JAgiCtMmsikn/jKkIS0DGZFr/ox1wURRmilmc24OwBNQRAGRMJljnbhdFYaaaxQohAKgjAMiYTLTO7S6Kwkw5SwdCAFBHAJAxmXCdd10UhZl6lgaEAKCOACBjMvE6b7ooCqMhywZCAFBHAJAxUVDnWxdFYbRkib2YIkUAkK+ihpNVWuq8clEURlOWVBACgHwVNZys0lTnqsJoylKESQEhAMhXUcPJKm11nsQmiYmiLOswY0MIAPJV1HCySmOdj26TxERRlnqYMSEEAPkqajhZpbXOR7VJYqIoSzvMWBACgHwVNZys0lzno9kkMVGUxRZmURObjdM+PwFAxkR5nY9ik8REURZXGG4IAUC+ihpOVs2hztltkpgoyjIUhgtCAJCvooaTVXOqczabJCaKsviE4VgaAoB8FTWcrJpbnbPYJDFRlMU3zKIlso3TPj8BQMZkhnUebZPERFEWaphQCAFAvooaTlbNuc6DbZKYKMoSGoYKIQDIV1HDySrUeYBNEhNFWWLCUJaGACBfeQ096pzsoiiMpiyxYXy3DQFAvvIadtQ52UVRGE1ZuMIMgQgA8pXXcKPOyS6KwmjKwh0GAIqV1zCjzskuisJoyiIdRrTXHQKAjAnqnG6TxERRFukwor3uEABkTFDndJskJoqySIcR7XWHACBjgjqn2yQxUZRFOoxorzsEABkT1DndJomJoizSYUR73SEAyJigzuk2SUwUZZEOI9rrDgFAxgR1TrdJYqIoi3QY0V53CAAyJqhzuk0SE0VZpMOI9rpDAJAxQZ3TbZKYKMoiHUa01x0CgIwJ6pxuk8REURbpMKK97hAAZExQ53SbJCaKskiHEe11hwAgY4I6p9skMVGURTqMaK87BAAZE9Q53SaJiaIs0mFEe90hAMiYoM7pNklMFGWRDiPa6w4BQMYEdU63SWKiKIt0GNFedwgAMiaoc7pNEhNFWaTDiPa6QwCQMUGd022SmCjKIh1GtNcdAoCMCeqcbpPERFEW6TCive4QAGRMUOd0myQmirJIhxHtdYcAIGOCOqfbJDFRlEU6jGivOwQAGRPUOd0miYmiLNJhRHvdIQDImKDO6TZJTBRlkQ4j2usOAUDGBHVOt0lioiiLdBjRXncIADImqHO6TRITRVmkw4j2ukMAkDFBndNtkpgoyhIQ5uDggP4WAMhXXnOAOie7KAqjKQstzEFdpLcAQL7ymzXCpAVrvnUeYZPERFEWSpiDtghvAYB85Tdr3pMWobnWeZRNEhNFWQhhOnDpEsj9FgDIV36z5jtpMZppncfZJDFRlMU/jAUubQL1vAUA8pXfrHlOWpTmWeeRNklMFGXxDWNlSxNBvW8BgHzlN2s+b/qH31nU9Wtf+uf/u/7nv/q9L65e/SfNF5tzY3nx4z/7x+Wn/trxoV/9G9ffP1r8o//SfOfK/3Nf+vOs6jzaJomJoiwAUFdKAVToyxsu/PJ316997l8456b72v/84vpTv2/7yMd/6vzW1a+pA2j7zlv+s0+YWGlqWk1ZPMM44bIlUP9bACBf+c2az5ssAFr8hvnbR1+0vNiZm85LH9U+9S8tH3m29vffbv6YFfBqAPr4j7dv/Ny/80kTKU1NqymLX5geuKwJNPAWAMhXfrPm86YCQFtKfPy/fm+LjeJPn/vyauXr43KR5retn+/+ll8WK02//9er9bAvWrnxRoGT762/tU6ogj91AD276P8mdmlqWk1ZAKCudALoYsWHXy9Xwp7ddv2vfmfR2jiznZv2K9uPFSjqLDj9w/arim/99e12oF+WC1xbm2JJ6vPVs1/uOBfBOKWpaTVl8QrTC5eKQENvAYB85TdrPm/qAKhY7ykBUvxls9TzkWN1qlsaBUbW7/zIsuBS//sbtb9//B+rda0tgGoAvHiYZBFIU9NqyuITZgAuBYEG3wIA+cpv1nze1AFQuQhUvLIixbbnGzRqzk3rhTdqDLF96qPa32sW5frY5/+s9eHNUs/RH7vWATmlqWk1ZQGAutILoPXCTp0U5XJRBwDFOx9ouzxbX1l6trvmZAdQub35y3/d+uP2lx0/21hbG0mamlZTFgCoK70AesO2tuUNoOYb3+hiw76KtvrY57/XpFNj/e34DddGKE5palpNWQCgrtQCaLMNqKHG4shaNgA1v++jLjaK7zev1VayPv6332u/vwOg8TcCaWpaTVkAoK7UAmi7F6yuZ333gjW2HLWebV4rl3bK3fCtvzo2EFWrYAAQyURRFo8wg3DxktM+PzED6MZzu/c2X/ng8TO7u6ce+qn17X6z5vOmJoD+/q9+13r4oHWHupmbzjsHAFQ7vnrx+dYBzh+5tmAfWZfLuKWpaTVlAYC6YgbQ/m4TQJ89tmt0z4eWt/vNms+bbEdCdzb2/IPzMKBOaTT3vFsBdPFX6yOcf719gkUdQMW62mZR7DDJwdCamlZTFgCoK14AXd5tAuizR3c3uutn3ff7zZrPm7oA6p7AVe6ish4FFAKg7Qle3ZPBPmofiPgbFYF+dRoAopooyoJtQF2xAuiTM00ArVbIarIsA/nNms+bWgD63G99r/OWkj+ug3DIACq/7Ut/vnpQru59uf3p5q7/7dYiAIhooigLANQVJ4DeL/hTB1CxQLT78C+Oj689Xzx6qvMJv1nzedN2G9DfF0smv9U91uZXv9vDH/o2oDe23/bxs+0lq+Zesxocb/pP1pU5ZmlqWk1ZAKCu+AB049VqQWcLoHIB6Mnq8b51Echv1nzeVN8I/ZHtnM9fuk9Eream8/ZeABWLNb9Rf9LY49babf+r9ebqz59bfROOAyKZKMoCAHXFBqCfF5ubT32rDqBijWzz7Pzqry+2P+Q3az5vauwF+6i7otNzIryZm57vsxwH1DygqP33zvv/qjg7/0vfu3hsOaKIX5qaVlMWAKgrLgCdL7fy/N1zdQDt15lT0OiR9qf8Zs3nTU1gvLFo9Xl57QzH9mczN83nQ0dC928jcmLm2HJMNb80Na2mLDgbvitGAJ164sMbdQAVT7a7vopnnXUwv1nzeVPrekDFdt/aAT9/Orjtt/NbBs4FCwXQszgZlWiiKAuuB9QVH4Aeer2izAZAxT74e+vv6O6J95s1nze1joT+ZeMiYc9ur8jjNCGeDe+/CtbYWnTFdioIuzQ1raYsAFBXXAD6+evFfzsAqq107acEUGMlzH5WRntuWi+4rvdj1Nju3L8Ruo6yvRRrYKqaVlMWXBO6K94DERsAam312bdshfabNZ83tQFUWwmrHQjYY9JxGbgiYm03fLmG11hCagCo+Lj56/90HwnJKU1NqykL7orR1cgAqh36c7kGoC8Y8TlfP12c0V7TlZ1F9crR2cXi5Hv0byy+4MQ33js++nHx4Jn2n4uvXdzyk9Wjt+9btB0OF4ubXmm88453j4+vPt15IwR15aQL6S3TkFoAHV9YVBQ4bJ+j0UHA4aL92VJv1j7zQPetV0/X/n7LK42PNgBU/janOQR15cEWFfiRAtBafsutPm/qXpBsvRJWv3tOqc5GGOsVES9a7wtWv6b0r7Z322kfeO06EHFxx/gbgC7qWm3RlAX3hu9KL4DMnrD6TbmIADJ3Rv212p1Pmxe1r+6M+mu/1bnbYHuv2MflgYirN+ZW53E2SUwUZaGEGeRPz1sAoFJJARSrudZ5lE0SE0VZaGEG8NPzFgCoVNK9YLGab51H2CQxUZQlIIyTPX1vAYBKJT0OKFYzr/MwmyQmirJIh2HtdSaNCKDGk7GPhI4V6jzAJomJoizSYVh7nUkjAqhAzvbsr5HPBYsV6jzAJomJoizSYVh7nUljAijl2fCxQp0H2CQxUZRFOgxrrzNpTAClvB5QrFDnATZJTBRlkQ7D2utMGhNA5RURzVLP2FdEjBXqPMAmiYmiLNJhWHudSWMCqKROeZmO8a8JHSvUeYBNEhNFWaTDsPY6k0YFUMK7YsQKdR5gk8REURbpMKy9zqRRAZTwvmCxQp0H2CQxUZRFOgxrrzNpXAAdX9vcGfVuC38AoJFcFIXRlEU6DGuvM2lkAK3vDf/tse8NHyvUeYBNEhNFWaTDsPY6k5jvDU9U1HCyCnUeYJPERFEW6TCive4QAGRMUOd0myQmirJIhxHtdYcAIGOCOqfbJDFRlEU6jGivOwQAGRPUOd0miYmiLNJhRHvdIQDImKDO6TZJTBRlkQ4j2usOAUDGBHVOt0lioiiLdBjRXncIADImqHO6TRITRVmkw4j2ukOyAMpHnLcIEpemMJqy6ArDIwCokqrS0BRGUxZdYXgEAFVSVRqawmjKoisMjwCgSqpKQ1MYTVl0heERAFRJVWloCqMpi64wPAKAKqkqDU1hNGXRFYZHAFAlVaWhKYymLLrC8AgAqqSqNDSF0ZRFVxgeAUAQBIkJAIIgSEwAEARBYgKAIAgSEwAEQZCYACAIgsQEAEEQJCYACIIgMQFAxZ3rv7W7u3vqOy9I/xAOffpaEeZrT/xC+oewqbjZ3FPSPyJW9XsEd+6dN2cBQNe2N7C/+0XpHxOrG69uwjz8ofSPYdL+rgIAfXIGALJq9gBqVMapiRf6jedqYe7RQaBygiY+L8fHl3cBIKvmDqBGy+7u3mW7g/10tK+vzKt1l8kDSOHM8GjuACoL46HizvUfPD/50igXFqowjxXLc5Nfo1zp/K4KAJ2feGmNppkDqFgA2vTp+1NfBCpo+qR5XDTuI6K/hkVmyWHqACrqTMFsjKCZA6hYZtgWxvlpl3pR5ZsNP8Wqy/T/n7uan1P/9cykZ6XUJwoyjKOZA+hyAzmXpw2ghgoaTR5A5YKDhua9PPFl6/E0cwA1paHU11IBoPPFIp2GWdlXs1OSWwBQTRpKfS0NWarlBg1Jym3QHzy+WsJ+8AmAqC4AqKZ9JXuOjlvbgyaqYjPWUypQWszGd59fH2z25PAH5iMAaKui4KfetJU+fe3M9Fm6XolUAKDmiRjYH1YTALTVxHeCrWWq/aHXpX9IpNbbTRQAqHkc9OTjcAoA2mh/6schGpmTS7498XNriz3wL5oHU+/Y7eGun756ZupHm/EKAFprX0thfPLgd/7k8bLip7w6WSzHVasqCgB0vrZCfO1RrITVBAAZ7Ws5d6HSjb+c+Omo5zc/XwGAGiryTHlmeAUAlSovY6GIP8cVUaf7P9rakXvaAFSwVcWiNosAoELX1Jy7udWkd8TXoaMOQIqO9ogXAHRsNtvePfW9Rm1Nuc73dzuabJaOLmsKEysAqDoLfroLC05Nuc4BoLkIAKqKfbpbS5yacp2rBtCUF03ZBQDtqzk6vnltkca+36lJF4CaEzPpjXPsmj2ALk+7tusqDp3Z7l4pql7Fzpbpb4RunuNzWckBrzyaO4DKptWy+bk4l+ReU+h6jnebPoDKiXnYPH5fwWl6jJo7gKa8ntJRtTfvhQ91HfGvAEDluWDlxCi48jivZg6g1mnKU6+N8xrPeVQAoNbE6PgfA49mDqDuxs5JA+hGo9BVrIDpAFDj7k96FrkZNHMAtRYZpg6g4+O/3dxncfq3eTXSAKD6LWvv0bLJkUXzBlDrtoQKAHR847UHi//JPjTxi3HUpAJAxUXiion5WnlRDmijeQMIgiBRAUAQBIkJAIIgSEwAEARBYgKAIAgSEwAEQZCYACAIgsQEAEEQJCYACIIgMQFAEASJCQCCIEhMABAEQWICgCAIEhMABEGQmAAgCILEBABBLLr6rvQvgKYoAAhi0NFLJ56R/g3QFAUAQfF6c2cBAEEhAoCgaF1YLAAgKEgAEBQtAAgKFQAERQsAgkIFAEHRAoCgUAFAULQAIChUABAULQAIChUABEULAIJCBQBBDh2dXXHlplf6n996/fRiq5PvSfxQaMICgCCXigWbxQObpxVqts+v7BRPASAoRgAQ5FJJmDs3Tw9LxmyfXygXiAAgKEYAEORSuY61ZcpekzHVGtgxAATFCACCnNqrb/QpgVN7XpKnWiHDRmgoVAAQ5NRhfaNPuUJWA83h9gkABIUKAIKcKhdy1ht9Ds1q1vr53naVCwCCQgUAQW7VIFM+/qOdYrNPqTqcACAoVAAQ5NaF7UafAjg3/Y/TGyAVa2Rr6ABAUKgAIMit6lCfzcOT//dsY7vPeuEIAIJCBQBBbpld7YUulGtce2sglX9Zbw4CgKBQAUBQj7bLORV6DtdAqq+BAUBQsAAgqEebfe3lJqBXqhWxAki1rUMAEBQuAAjq0eZow8NqUchwqFogunX9LgAIChUABPVpDZoLZpOP2QhUOwz6GACCwgUAQX0yG4GO1ru/DIgOG1fmAICgUAFAUJ/MxubNqteV6lDExhoYAAQFCwCC+lTubq/t/apIZF5dCwCCQgUAQb26UKJnvQnIrIsVy0G1ayMCQFCoACCoV+Xur9YR0HfWD4M+BoCgcAFAUK+Kda4T/2G7xFMA6Tfrh0EfA0BQuAAgqF/F9ub7F42z4G/eaQIHAIJCBQBB/WpdB8hcGLFx9dXW1eshyFsAENSv9pUQ95rXJStUMuqmc8fH70j8QGjKAoCgfrWvBX3Y5FEhw6jGnjEI8hEABA2oXMHaHnZY0aZx/4v1ahk2BEFUAUDQgCribFa5Ktrc2njL9fsMgbAhCKIJAIIGVJ54Wlu22bOQ5uitrxev3vbNxL8NmroAIAiCxAQAQRAkJgAIgiAxAUAQBIkJAIIgSEwAEARBYgKAIAgSEwAEQZCYACAIgsQEAEEQJCYACIIgMQFAEASJCQCCIEhMABAEQWICgCAIEhMABEGQmAAgCILEBABBECQmAAiCIDEBQBAEiQkAgiBITP8fRhVtIxpNp5k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203029" y="1519731"/>
            <a:ext cx="2722490" cy="5119875"/>
            <a:chOff x="1072896" y="1278554"/>
            <a:chExt cx="2722490" cy="511987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7"/>
            <a:stretch/>
          </p:blipFill>
          <p:spPr bwMode="auto">
            <a:xfrm>
              <a:off x="1072896" y="1278554"/>
              <a:ext cx="2722490" cy="504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292100" y="3515905"/>
              <a:ext cx="9653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항복 강도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81291" y="6090652"/>
              <a:ext cx="9653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항복 강도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763683" y="2168697"/>
              <a:ext cx="9653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인장 강도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866423" y="4905801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연신율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220547" y="1519731"/>
            <a:ext cx="2648891" cy="5130944"/>
            <a:chOff x="5705284" y="1279677"/>
            <a:chExt cx="2648891" cy="5130944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0"/>
            <a:stretch/>
          </p:blipFill>
          <p:spPr bwMode="auto">
            <a:xfrm>
              <a:off x="5732209" y="1279677"/>
              <a:ext cx="2621966" cy="504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6784852" y="3526610"/>
              <a:ext cx="9653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항복 강도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18965" y="6102844"/>
              <a:ext cx="9653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항복 강도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523767" y="2355260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항복비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286740" y="4836771"/>
              <a:ext cx="11448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균일 </a:t>
              </a:r>
              <a:r>
                <a:rPr lang="ko-KR" altLang="en-US" dirty="0" err="1"/>
                <a:t>연싱율</a:t>
              </a:r>
              <a:endParaRPr lang="ko-KR" altLang="en-US" dirty="0"/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50" b="53561"/>
          <a:stretch/>
        </p:blipFill>
        <p:spPr bwMode="auto">
          <a:xfrm>
            <a:off x="639533" y="1748716"/>
            <a:ext cx="2423344" cy="217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E78E9-687A-4331-832E-69B90F9A3196}"/>
              </a:ext>
            </a:extLst>
          </p:cNvPr>
          <p:cNvSpPr txBox="1"/>
          <p:nvPr/>
        </p:nvSpPr>
        <p:spPr>
          <a:xfrm>
            <a:off x="5311424" y="1057013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특정 제조조건의 품질 분포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4395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0"/>
            <a:ext cx="98846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첨부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) AI-</a:t>
            </a:r>
            <a:r>
              <a:rPr kumimoji="0" lang="en-US" altLang="ko-KR" sz="28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5 :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불량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분석 자동화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AutoShape 2" descr="data:image/png;base64,iVBORw0KGgoAAAANSUhEUgAABIAAAAOZCAMAAABRCKu1AAAAxlBMVEUAAAAAADoAAGYAOmYAOpAAZrYAv8QzMzM6AAA6Ojo6ZmY6kJA6kNtNTU1NTW5NTY5NbqtNjshmAABmOgBmZgBmkJBmtttmtv9uTU1ubk1uq8huq+SOTU2OyP+QOgCQZgCQkLaQ29uQ2/+rbk2ryKur5P+2ZgC2kDq2/7a2///Ijk3Iq6vI/8jI///bkDrbkJDbtmbb/9vb///kq27k/+Tk///r6+vy8vL4dm3/tmb/yI7/25D/5Kv//7b//8j//9v//+T///9o9hevAAAACXBIWXMAAB2HAAAdhwGP5fFlAAAgAElEQVR4nO2de2PkxpVf24o11iZDWaNsdrSWpWStmImYmEnMuDOkZEv8/l8qBNAPPApoFHAfQN1z/rDJZpE/li7rTD0A9OEVAMCJg/cvAABxQUAA4AYCAgA3EBAAuIGAAMANBAQAbiAgAHADAQGAGwgIANxAQADgBgICADcQEAC4gYAAwI0tCuh4m1mNdHBL9utzwC679Xlel72HqBwIKJeAozFglxGQEQgol4CjMWCXEZARCCiXgKMxYJcRkBEIKJeAozFglxGQEQgol4CjMWCXEZARCCiXgKMxYJcRkBEIKJeAozFglxGQEQgol4CjMWCXEZARCCiXgKMxYJcRkBEIKJeAozFglxGQEQgol4CjMWCXEZARCCiXgKMxYJcRkBEIKJeAozFglxGQEQgol4CjMWCXEZARCCiXgKMxYJcRkBEIKJeAozFglxGQEQgol4CjMWCXEZARCCiXgKMxYJcRkBEIKJeAozFglxGQEQgol4CjMWCXEZARCCiXgKMxYJcRkBEIKJeAozFglxGQEcIC+vWHuw/dV37+5u6N3/9lzqsnxMqkQsDRGLDLCMgIYQE93XUF9I8/3p1oyyb96gWxMqkQcDQG7DICMkJWQC93XQFdTdN2TfrVK2JlUiHgaAzYZQRkhKiA6oVVS0BvC7IWX/1t6tUWYmVSIeBoDNhlBGSEpIBeaqO0BPR0/rxxzrdTr7YQK5MKAUdjwC4jICMEBfRw1xNQvdT6rvn46TLZSb/aRqxMKgQcjQG7jICMEBNQvfz68l/bAursCD2ctZN+tY1YmVQIOBoDdhkBGSEloHr689X//aEtoLfXvvzz+ZNKUB/GX20jViYVAo7GgF1GQEZICujbelfn4pPqk+shV/VZtdpKv9rh9n//T2+srfRSVvxlrvu1vUaj33/sVcl+37yGmcFCo3YDyAnobJeLgKrNng/tFrV40q92mFUlNwMt18DKX9tJQH7/sVcl+33zGuYGC43aDSAloP9RT2M6AqqWV60jrqdm6ZV+tcO8KnkZaLEG1v7aPgLy+4+9Ktnvm9cwO1ho1G4A2QsRTQT06ZPfoDguF9DqX9tFQH7/sVcl+33zGuYHi45aVxQF9NI94Tp9mn615ncnboRcyyT3ixuwz1/b77delez3zWvY55/IOhCQFfv8tRGQIfv8E1nHlgR0RmyiqgJLsB0k+33zGuYHi45aV3YoIDahLfH7j70q2e+bpzjMYFaw6Kh1ZY8C4hjeEr//2KuSrb95jltmMStYdNS6ssNTsCMXIhqy0xnQqv/Yc5Oz5SL2W4uOWlf2KaCI1+izB7SJ5OVumQe3YqzB6EpoBGTGRjVgm6wtnTYIaA2De8Gu93m17wUbvtpBrEwqIKA4yUbSaYOA1tARUHd5dbnvPf1qG7EyqYCAAiTbSqcNAlpDV0A8D0g2mE1odYynOwkQ0Bq6Aqqffdh6Dmuz2ZN+tY1YmVQIJqC9HsNn0jPPuzecrnNFQCvoCqh5+vN546f7TOjBqy3EyqQCAiopOT3leVejmzwCAlpDT0C8K4ZoMEswUcYXW+/e+RkIAa2hJ6DTG6D23wEs/eoVsTKpEEtAZW5CT+/yvHvnaCAEtIa+gHhnVMlgBCTAjB1mBGSIsoDO053+1c7pV0+IlUkFBLTX5LmnWwjIEOH3hhdBrEwqIKAdJmedrCMgQxBQLrEEtP9N6AVX9bAJbQcCyiWYgHZ8DL/8ikKO4c1AQLkEE9BeZ0BrrmZmBmQHAsolloD2uQe07kYK9oAMQUC5IKCNJ6++jQsBGYKAckFAW06WuIkUARmCgHJBQJtNFrqFHQEZgoByiSWg/WxCCz5Ag01oOxBQLsEEtI9jeOHH93AMbwYCyiWYgHYwAxJ/eBgzIDsQUC6xBLT5PSCFRxeyB2QIAsoFAW0nWcE+RwRkCgLKBQFtJFnHPkcEZAoCygUBbSB5+W0WM0BAhiCgXGIJaJOb0Jr2qWAT2g4ElEswAW3vGF7ZPhUcw5uBgHIJJqCtzYAM9MMMyBAElEssAW1sD8hCP+wBWYKAckFAfskW+kFApiCgXBCQV7KNfhCQKQgoFwTkk2yy+qpBQIYgoFxiCWgrm9B2+jmyCW0JAsolmIA2cQxvqp8jx/CGIKBcogno6OWf47sq+Z29fhCQIQgol3AC8uryaR1krx+WYIYgoFwQkA1u+mET2hIElAsCsuGiH3MNICBDEFAuCMiGs37sNYCADEFAuSAgG96d9IOAkq1KAQHlEk5APqdgF/04WIBNaDsQUC7RBORyHdDB0z8cwxuCgHIJJiCPK6Gboy+/eQgzIDsQUC6xBORwL9jp5N1vJ4Y9IEMQUC4ISJfzhT8IaLJVKSCgXBCQKpfrDhHQZKtSQEC5ICBFWtc9I6DJVqWAgHKJJSDbTejOfRdsQk+1KgUElEswAVkew/du++IYfqJVKSCgXIIJyHAGlPQPM6B0q1JAQLnEEpDdHlD/tnf2gCZblQICygUBqTB47AYCmmxVCggoFwSkwfCpPwhoslUpIKBcEJACiaeOIaDJVqWAgHKJJSCTTej0Uw/ZhJ5qVQoIKJdgAjI4hh976irH8BOtSgEB5YKAhBl96DMCmmhVCggol2ACUl+C3fAPS7B0q1JAQLnEEpD2JvT4m16wCT3ZqhQQUC4ISJCJN91BQJOtSgEB5YKA5Jh6zy8ENNmqFBBQLghIjMn3HERAk61KAQHlEktAmpvQN97zlE3oqValgIByCSYgtWP42++5zDH8RKtSQEC5BBOQ1gxorn/8DOSRi4C2gFiZVIglIK09oJv68d2J8SszAvJHrEwqICABbvsHAU23KgUElAsCWs3t5dcRAd1oVQoIKBcEtJZZ/kFA061KAQHlEktACpvQs/Rz9N2ERkBWIKBcgglI/Bh+rn9cD8MRkBUIKJdgAhKeAc1bftUwA5pqVQoIKJdYAhLeA1rgH/aAkq1KAQHlgoCWM18/COhGq1JAQLkgoMXk+AcBTbcqBQSUCwJaSpZ/ENB0q1JAQLnEEpDgJnSef9iEnm5VCggol2ACkjuGz/QPx/CTrUoBAeWCgJaR7R8ENNWqFBBQLsEEJLUEy12AsQSbblUKCCiXWAKS2oRe7h82oZOtSgEB5YKAFpDvHwQ03aoUEFAuCCifBf5BQNOtSgEB5YKA8lngHwQ03aoUEFAusQQksgm9xD9sQk+3KoUtCgi2ROOfNT/hbQG26Psa/6xJhs2zRQGJ/TuhQrAZUDMHWvP9SzaAKpgBTbUqBQSUSzgBrezyWv+wB5RsVQoIKBcElMVS/yCg6ValgIByQUBZLPUPAppuVQoIKBcElMNi/yCg6ValgIByCSegNZvQixdgR96aebpVKSCgXKIJaM1lQGv843k3vOfMCwG5I1YmFYIJaM2FiBL+8fCA59wLAfkjViYVYgloza0YMv6x94Dr7hMC8kesTCogoLms8g8Cmm5VCggoFwQ0k3X+QUDTrUoBAeWCgOaxbgGGgG60KgUElEssAS3ehF7rHzahp1uVAgLKJZiAFh7Dr/cPx/CTrUoBAeWCgGYg4R9PDXAhohUIKJdgAlq2BJPzD4/jSLcqBQSUSywBLduElvQP94IlW5UCAsoFAd1EcAGGgEZalQICygUB3ULEPwhoulUpIKBcENANZPyDgKZblQICyiWWgPI3oYX8wyb0dKtSQEC5BBNQ9jG8lH9cj+ERkBUIKJdgAsqdAUn7hxlQulUpIKBcYgkodw9IbAHGHtB0q1JAQLkgoAnk/IOApluVAgLKBQGNI+gfBDTdqhQQUC4IaBRJ/yCg6ValgIByiSWgrE1oSf+wCT3dqhQQUC7BBJRxDC/rH47hJ1uVAgLKJZiA5s+ARBdgR2ZA061KAQHlEktA8/eAtPzDHlCyVSkgoFwQUBqdBRgCGmlVCggoFwSURNo/CGi6VSkgoFwQUApx/yCg6ValgIByiSWguZvQ4v5hE3q6VSkgoFyCCWjeMbz8BOjIMfxkq1JAQLlEE9Bx1g60RjACmmhVCggol3ACmtFlxQkQS7B0q1JAQLkgoAGq/mETOtmqFBBQLghogOICDAGNtCoFBJQLAuqjMgFCQNOtSgEB5YKAeuj4BwFNtyoFBJRLOAHdOgXT8Q+b0NOtSgEB5RJNQLeuA1KaAB05hp9sVQoIKJdgArp5JbSyf5gBpVuVAgLKJZaAbt4LpjYBYg9oslUpIKBcEFAb7QUYAhppVQoIKBcE1EbNPwhoulUpIKBcEFALvQkQAppuVQoIKJdYAprehFb0D5vQ061KAQHlEkxAk8fwmv7hGH6yVSkgoFyCCWhqBqQ6AWIGNNmqFBBQLrEENLkHZOIf9oCSrUoBAeWCgM7YTIAQULJVKSCgXBDQCV3/IKDpVqWAgHJBQCd0/YOApluVAgLKJZaAxjehlSdAbEJPtyoFBJRLMAGNHcOr+4dj+MlWpYCAcgkmoLEZkJV/mAGlW5UCAsolloDG9oD0J0DsAU22KgUElAsCOhouwBDQSKtSQEC5IKCjxQIMAU23KgUElAsCMpkAIaDpVqWAgHKJJaD0JrSBf9iEnm5VCggol2ACSh3DW0yAjhzDT7YqBQSUCwIy8k9jIKOoAQjIBgSUSzABJZZgVv4JWWYE5I9YmVSIJaDEJrTZBChkmRGQP2JlUiG6gAz9E7HMCMgfsTKpEF5AhukBy4yA/BErkwrBBWQ5AYpYZgTkj1iZVIgloMEmtKV/OAUbb1UKCCiXYAI6+u0AcR3QRKtSQEC5BBNQdwZk7x+uhE63KgUElEssAfX2gBz8w71gyValgIByiSwgjwkQAkq2KgUElEtgAZmegCGgyValgIByiSwgy2QENNmqFBQF9PM3dz2+/HP9hX/8sf3ih8E3ipVJhVgCOnpNgNiEnm5VCh4C6n4BAc0N9j6Gt/UPx/CTrUrBQ0AvdwhoSbDzDMh4AsQMaLJVKZgK6Pd/qb/whIAWBfvuAXn5hz2gZKtSMNuEfrhMgKoPh9ZpIVYmFcIKyDgZAU22KgUrAVWznu+aD3/94e7u26m2YmVSIaiArCdACGi6VSkYCahajn1offzdVGOxMqkQU0Dm/kFA061KwUZA1aTntAFU70FfPk4iViYVYgno6LQAO7IJPd2qFGwE1FqA1Z989bep1mJlUiGYgI5OE6Ajx/CTrUrBREDVouvqnHoPurkYMb0VJFYmFaIJ6J3TBAgBTbYqBRMBtU7AmuXYH344H8KnNoPEyqRCMAHVEjgcHDzAEmyqVSlYCOilc7VP90aM1CRIrEwqxBLQ2T/2HmATerJVKRgIqJryXCdAveug23Og353Q/5VgLo2Aqv9xSX7nkQyGGAioOwFqroNu5j31tdLXEzEEtD0uEyAEBBoYCKizA1R/enXOQ2oRJjZRVSHeEuzgshBiCTbZqhT0BdS+BnFAtSE0OJMXK5MKsQR0PE+APJLZhB5vVQr6AnoaOetqeEhclShWJhWCCej4zsk/HMNPtioFdQFVW9AT1x2+dNdnNWJlUiGagFyOwCqYAU21KgV1AVUrsIlbTxHQ/GAnATl1mT2gyValoC6gp4RhWiCg+cEuyQcEZJuLgES5sQJL+kmsTCpEE9ARAZnmIiBRqmOuzgqstyR74BRsdjACMgQB2aAtoJf+GVj34D15Ri9WJhViCehtBeZ7CMYmdLpVKWgLaLjEal972LtL44RYmVQIJiDHw3CO4SdalYK2gIZLrPpesOa1Fx5KnxPskNxchOhpII/cCgRkg7KAqilO3zAPqXfKaCNWJhViCch3JyZgmRGQKNWOT19Av/7Q8k/qiF6sTCpEEtABAZnnIiBJ0pchXudAyRN6sTKpEEpAzmdRAcuMgEQZeweMh3H9IKCxYPPkAwKyz0VA7oiVSYVIAjo6H4YHLDMC8kesTCrEEVDzVhiO/uEUbLxVKSCgXAIJqP5frgOyzUVA7oiVSYUwAmpPgHggmVkuAnJHrEwqxBFQ9T9+m9DcCzbZqhQQUC5RBHRAQC65CMgdsTKpEEZA9f8iIOtcBOSOWJlUQEA2IKDJVqWAgHIJIqDD6e3g2YQ2zkVA7oiVSYUoAjp/wDG8bS4CckesTCrEENB5AsQMyDoXAbkjViYVggjo9P/sAVnnIiB3xMqkQggBDSZACMgqFwG5I1YmFWII6PwBArLORUDuiJVJhQgCOiAgBGQDAsolhICuH7IJbZyLgNwRK5MKAQR0aAmIY3jjXATkjliZVIggoNbHnvMQR/8gICMQUC7lC+iQWIHxSFarXATkjliZVAggoNbHCMg6FwG5I1YmFYoXUGIHCAHZ5SIgd8TKpEL5Amp/goCscxGQO2JlUiGWgHhXDOtcBOSOWJlUKF1Ah66AXA/DA5YZAfkjViYVihdQ73MEZJuLgNwRK5MKhQsoPQFiCWaWi4DcESuTCqULqPspm9DWuQjIHbEyqVC2gMYmQAjIKhcBuSNWJhUKF1DvcwRknYuA3BErkwpFC6g/AUJA5rkIyB2xMqlQtoAGr7AJbZyLgNwRK5MKJQtoMAE6cgxvnYuAZvC/fhT+NTqIlUmFogU0fIkZkHEuArrF378+fIaAHILVkxMTIPaArHMR0DSPhzcQkEewvoCGLyEg61wENMHb5OeAgLyCtZPHd4AQkF0uAhrl8XAGAXkEqwso8RoCss5FQGl++f5wQEDHaAJiE9o6FwGleD60+Vz3dxIrkwrFCii1AjtyDG+di4AGdCY/yrOfCrEyqVCugJKvMgMyzkVAPbqTn48Gv5NYmVQoVUDpCRB7QNa5CKhNd/Lz27+a/E5iZVKhWAElX0VA1rkI6Ep38vPe6ncSK5MKhQpocgcIAdnlIqAz94cDAkpEuwXrCij9MgKyzkVANT990Vl63SOgS7RbsGbyyASITWjzXAT02p38/OZPpxcQUBPtFqwqoNGvcAxvm4uAOpOf06kXArpGuwUrJo9OgBCQdW50AbUnP593XkVATbRbsKaARr/CEsw4N7iAzreb9i44REDXaLdgveTxCRCb0Na5COiy8dMCAV2j3YIVBTT6FQRknYuAUjdbIKBrtFuwWvLNHSAEZJeLgFIXPSOga7RbsJ6Axr+EgKxzEVDqnncEdI12C/YQEJvQ1rnBBdS9++ty6ykCuka7BWslT6zAjhzDW+dGF9Br+8mHl6UYArpGuwWrCWjqi8yAjHMR0GtnIdZMgxDQNdotWCl5cgLEHpB1LgJqaE+DPvsRAV2j3YK1BDT1RQRknYuAznSmQQjoEu0WrJM8ZwcIAdnlIqAWjwhoGO0WrCSgya8iIOtcBNShMw3iiYjH4gQ0PQFiE9o8FwH16UyDeCZ0WQK65R+O4a1zEdCQzjSId8XwCnYREDMg41wElKQzDeJ9wVyCFZIPc1dg7AFZ5SKgEdrTIN4Z1SNYRUA3GiAg61wENM49AkJAlgQsMwKa5PS4VgTkESyffHMFhoDMcxHQDe4RkFOwhoBuNmET2jgXAd3kpy8QkEewePLtCdCRY3jrXATkjliZVChKQLfbMAMyzkVA7oiVSYVYAmIPyDoXAbkjViYVyhHQnBUYArLORUBJTg9KVL4EsUGsTCqUJKDbbRCQdS4Cqqh807rtq3URov6dGAhoJFg4OWMLGgHZ5SKg89U+73ufmz2WQ6xMKhQkoDmt2IQ2zkVA5wueL6Lp+kffQGJlUqEUAc2aAB05hrfORUD3Pc/0n4xo80wOUOYwc/uvEZDu7wJhGf4VXu57/7z7wvvrx8r7QGL/TqhQzgxoVjOWYMa50WdA5/nOx+4L5zeLbz7TXYSJlUmFQgQ0cwXGJrR1bnQBPfYXWb0X6g0hbsXwCBYW0KxmCMg6N7iAmhlOyz/NBUCt638e1XeBxMqkQhkCytuCRkB2ucEF9Ny/3LA5AvvYe0F1DSZWJhVKEdC8dgjIOje4gB5b+z2XFzpLrnpKpPr+GGJlUqEIAc2dALEJbZ4bXED3fbvcD+7AGDSRRqxMKhQioNlNuQ7INje2gOrpTVs3gz2hZk6kugstViYVggmIGZBxbmwB1b5pb/AkDr0QkFOwXHL+Cow9IKtcBNQRUL0F1F1wISCnYEkBzW2JgKxzEVBHQPfD6w7VHwotViYVChDQ/AkQAjLPRUBt3yS2gDgF8woWFNDspgjIOje2gPqb0M/DW79qJ6k+mEysTCrEEhCb0Na5sQXUX18ND+EbJ3EhokOwVHLGCuzIMbx1bnABdW+0GFuBcSuGR7CcgLKa+/knYpmjC6g+dr/s8Awug06+JI1YmVTYvYDyJkB1skxwPgHLHF1AnXtPm/vAOiuw58NwUSaNWJlU2P1ozPbP/ru8JNorN7iAToappzjNgziGd4Z1X5JHrEwq7H005k+Adt/lRdFeudEFdHkia//BiK/Dh7UqIVYmFfY+GvP9s/suL4r2yg0voN4joC/7QddH06teBPSKgMaCEZBltFdueAF1DXTdbr4ISNs/CGgkWCR5wQps711eFu2Vi4Daq7DW+uvsJf03RxUrkwo7H40L/LP3Li+L9spFQBWPQ9d0H06viViZVNj3aFwyAdp5lxdGe+XKC+ht5LZ3bX/5vvXpY2tBc99Z4PT2grX2fee+N3xzQG/y1vAIaCRYRkBLkgWCFxGwzG4CugqneWVzArJDrEwq7Ho0LpoA7bvLS6O9cn0EVE0vmv3e+84y51l7zYOActn1aFzkn313eWm0V66PgO6vt1e9Nb8ePSGgNWVSYdejEQHNjvbKdRHQc/v2zrf2l70WBLSmTCrseTQuW4HtusuLo71ydQTUes5OQkBvL7W3d1vW2baAql4pbE6JlUmFPY/GZf7ZdZcXR3vlqgjo339xvYcqIaCfvug836I1ZUJAa8qkwo5H48IJ0J67vDzaK1dFQPUK600zp+lOX0CPvedb3F/OxhDQmjKpsOPRuNA/e+7y8mivXB0B1ROcNwO9TwrofvC+EwhIokwq7Hg0IqCMaK9cFQGdfFKLpnniTueqn6GAzjMiBLSmTCrsdzQuXYHtuMsror1yNU/BarEgoFuIlUmF/Y7Gpf7ZcZdXRHvlqgjotMVc62TWEgwBSZRJhd2OxqUTIJ4JbZrrISA2oTuIlUmFHQto0bfxrhi2uR4C+umLjmY4hhcqkwp7FdDCCRDvC2aca7EHxIWIk4iVSYX9CmjJd/HOqNa5KgI66eW++qCgWzEQkGkwArKM9spVEVBjkUYzBd2MioBMg1clr1yBISCrXJ0LESuNPB/GroTe6+M4EJBp8EoBLfo2BGSdqyKg//TF9QnvIw8kexy+D8UrAlpXJhX2KaDFFyGyCW2cq3MKVl99+P48atOPZH1MvOcEAlpTJhX2KqCl38kxvG2uvIA2DQLKZZcCWjwBQkDWuQhoPgjINHiVgJZ+J0sw41wENB8EZBrsISA2oa1zEdB8EJBp8PLk5SswBGSdi4Dmg4BMg9cIaOl3IiDrXAQ0HwRkGrw4efUWNAKyy0VA80FApsErBLQ8lU1o41wENB8EZBrsIiCO4Y1zEdB8EJBp8NLkFSuwCh5IZpqLgOaDgEyDlwtobfLK718eHK/MCCgDBGQavDB55QTouMMuS0R75SKg+SAg0+DFAlqdvPYHLA6OV2YElAECMg1elrx+ArS7LotEe+UioPkgINPgpQJamcsmtGlucAHV7yM9VyoIyDTYR0Acw9vmIiAVqeQgViYVdiagtSswLkQ0zpUX0P/LQGlIj4OActmdgFaFciuGdS4CQkDT0W7BS5KlJkAIyCoXASGg6Wi34GUCWheKgKxzERACmo52C16QvPoMHgFZ5yIgBDQd7Ra8SEBrU9mENs5FQAhoOtot2EVAHMMb5yIgBDQd7RacnyxwFTQCMs5FQAhoOtoteImAVqeyBDPORUAIaDraLTg7WWACxCa0dS4CQkDT0W7BCwS0OhQBWeciIAQ0He0WjIAso71yEdAMPvtR83cSK5MK+xGQ3BY0ArLLRUAIaDp6+bd+emNFcL6AloddYBPaOBcBIaDp6MXf+enTKgPl9lliAnTkGN46FwEhoOnopd/46dM6A+ULaGlSG2ZAxrkICAFNRy/8vk+fVhoos88yEyD2gKxzNyWgx8PH5oPnwcnUL/9l8QBvwylYLvsR0MKcDgjIOtdGQNXf4SoB/fTF58tHeAsElAsCsmOHZV6dayKg5g8RAaURK5MKOxGQ6BY0ArLLtRDQ+S+xeAH94493LT5cv/DzN9ULv/9L8rvEyqTCTjahZfzDJrR5roGArv8W5groudoB/lh/QcgTugJqPDMQ0NVLSQWJlUmFfRzDC02AjhzDW+duWEDVu+BUfL4bAb3cpQTUnhelDCRWJhX2cSGisH+YAZnlbkxAF95Xn/3mT9Xiq/p4H0uwp5SAfv2h/eJXfxt8l1iZVNjHrRjSKzD2gKxytyugX76v/FO557d/3YmAHjobPyeezjJqTPTtoIFYmVTYhYDEVmAIyDp3u5vQf//6TTyv1Urssx/3IaDKMAO/1Auw75qPn5JTILEyqbATAQmFIiDr3O0ew18F9DYT2oWAqj3o7/ovvrS3ox/uEi3EyqTCHgQkvQWNgOxyt3sh4v5mQC+pTeY353z55/MnlaIGizSxMqmwDwGJpbIJbZy73Vsx9rcH9JRYYFXLsquVqs8GTcTKpEIwAXEMb5y7XQHt7xSs3oNuDt0vW0HVpx86TQaTJLEyqbADAcmtwI4IyDp3wwJ6vW8OxKqV2JuGVK4DkqSa3vzhcuZ+2uqpFl2tjemn9oLshFiZVNiFgORSWYIZ525ZQNcroesTeok5kOYMqHsjxkk7CGhx8NxkyQkQm9DWuZsSkD6aAupeB32aA710z73an/7uhEx6XA6C09qrgOR+JtgSVkBP3XlPs9mDgNRBQNAmrIA6G8wPJxlNCOiM2ERVhc0vwRS2oFmC2eWyBNN5HlC1IVQduCOgxcGzBSSZyia0cZVbELsAACAASURBVC4CUnog2Wk+hIAWB89LFp0AHTmGt85FQEoCemnOuzgFWxw8V0CiqcyAjHMREAKajnYL9hAQe0DWuQhIV0BcCb04eFay8AoMAVnnIiAlAZ3mOt27v7gXLCN4poBEQxGQdS4CkhJQb7H1cFLNE3fDLwyek6yzBY2A7HIRkJSAzgfvDRfV8DygpcHzBCScyia0cS4CkrwQ8TIFqtZazcSnvkPs9PJT8rH0YmVSIZiAOIY3zkVAYu8N/3J96PxL66H0T+eXeSZ0XvCMZOkVGDMg81x5AW0aTQHVU6DhO/DwrhgLg2cJSDiUPSDrXAQkJ6COaro7zyHfF2xl8O1kvQkQArLKZQkmJ6D2HKg90wn6zqhrg+cISDoUAVnnIiBJAZ0V1F9oNZOgwTXQDWJlUgEB2RGwzAjooHQh4nzEyqTChgUkvwLb8Sb0yl8aAdmAgHLZtIAUYnd6DL/210ZANiCgXLYrII0J0F5nQKt/bQRkAwLKZcsCkg/d6R7Q+l8bAdmAgHJBQHYgoNFWGSCgTMTKpMJmBaS6AkNARiAgBHQj2i34poAUQhGQMQgIAd2IdgueTlaZALEJbQ0CQkA3opd/66c3VgTfEtDyHz0Fx/CmICAEdCN68Xd++rTKQAgoCy5EPIOAMhErkwqLkz99Wmeg6T4rrcD2ugRbH+2Vi4AQ0HT0wu/79GmlgW4JaOGPnWanm9AC0V65wQX00wEB3Yhe+H26AtKeACEgq9zgAmruhv/c/PdoI1YmFbYqoIU/9QYIyDp3UwJ6PPz2r/UHz/mzkl++n/PQjPHHcfhNg8TKpAICsmOHZV6dayOgqqKzBHT4WH/gIKCKj7mhIoiVSYVNbkJrrcDYhDbPNRFQU9NZAmos4iSgN37zp9zg1YiVSYVNHsOr+We/x/Bro71yLQR0/ldlhoD+qdmPMRNQ8pmIGQ9AlECsTCps8UJEvQkQMyDrXAMBXdfVtwX0L9/XU5CTgJ4v66LHz/7714ff/NubZO6rPeNfvj/tHFcfNMZYKqCa+4GETptRFoiVSYUt3oqh7x/2gKxyNyagj8/10K8F1MilMc3jZ//8JoX/8331f4c3TZ22jX/64rJwWiWgiueBhIwOx8TKpAICsiNgmTcnoLfJyPuTgB7rDZk3x1w+flPSm2We6/lJbaq6cbWKer9eQK+vqfWYwb60WJlU2KCADFZgCMgqd3MC+vvXtWMqozQbwj998Waax9o0bwL6WFmi+kLd7vJ9QgKq6a/HtPelxcqkwiYFpBaKgKxzN7YJ/bH6n89rAf3962YfpjZL/ZWTkxrVXARUr9QkBVTRXY/p7kqLlUmF7QlIcQLEJrR57saO4T8205yugN6scxbQdbu5FtB5m0hcQBXnDSYE5BM8LiDNWI7hbXM3diFipZm3Ndf/HpsB9QR03+zSyC7BOjwjIK9gFwExAzLO3ditGPWe7/3hn4Z7QCkBnRz1Ng9SEdA9M6ANCshkBcYekFXuFgVUnUUNTsHSAmq2oxWWYI/sAZ2i3YJHBaQYioCsc7cooGrdUx163V+vCZxYgp0u2REU0GVnyeZyILEyqbA1AalOgBCQee4mBVSvqV47V0KnBdQY6H21SpMSUO9SIIOb5MXKpML2BKQZioCsczclIH3yLkS0uTterEwqxBIQm9DWuQjogot9XhHQWHAyWXcFduQY3joXATV07WP6UA6xMqmwOQEpxyIg21wE9Opqn1cENBacSjaaALEEM8tFQNcLnvVP3JOIlUmFrQlIN5RNaOvc4ALqzn0MHwLUQqxMKiAgOwKWGQE52+cVAY0FJ5LNVmAIyCoXAZlcbDiFWJlU2JiAlEMRkHUuAvJ+WzAENBI8TFafALEJbZ6LgLz2ni+IlUmFbQlIP5ZjeNtcBOR1+n5BrEwqBBMQMyDj3OAC6j360OWdCcXKpMKGBGS4AmMPyCo3uoBe+w6yf4tmsTKpsCkBqYciIOtceQFtmpFbMboXIxofyIuVSYXtCMhgAoSAzHMR0InuJYmWm9JiZVJhSwLSD0VA1rkI6Er3QWRmm9JiZVIhloDYhLbORUAdeg9DNNmUFiuTCpsRkMUK7MgxvHUuAhrQfWNC/U1psTKpsCEBWaQyAzLORUApOo+k175SWqxMKmxFQDYTIPaArHMR0Ajtw3neFcMjuC8gi1AEZJ2LgMa5bAghII9gBGQZ7ZWLgKbhnVHdgjvJplvQCMguFwGN8swS7LghAdmksgltnIuAUvRO4xGQR3A72WgCdOQY3joXAfXp3pZhcFW0WJlU2IqAzHL9/BOxzAiow2PPPSaXQ4uVSYVwAtpKl42jvXIR0IneqsvmGsQasTKpsI3RiIC0o71yEdBrYtVl+phWsTKpsInRaOqfbXTZOtorN7yABqsuHsfRjXYLbgvINtk0rR0cr8zRBdR7P3jemHAY7RZ8TbadAG2iy+bRXrkIqIXLE1kR0EhwS0CWuZyCmeYiINsd5wRiZVIhmoC4Dsg2FwHZ7jgnECuTChsQkOUKjCuhjXPDC8jtHZkviJVJhS0IyC6Ue8Gsc4MLaAuIlUkFfwF5TIAQkFUuAnJHrEwqbEBAhqEIyDoXAbkjViYV3AVkegaPgKxzEZA7YmVSwV9ApqlsQhvnIqAWrcfRG57Ki5VJBW8BGV+EyDG8cS4COtF9g2bLi6LFyqSCu4BsU5kBGecioJrEHWFml0aLlUkFZwEZT4DYA7LORUCvybvhDe9LFSuTCt4Csg1FQNa5CCi1+rpi8EQysTKpgIDsCFhmBNT2z3XF1Xo8mfoyTKxMKvgKyGcLGgHZ5SKg8/prIJp7ozmQWJlUcBaQdSqb0Ma54QV0musk70e9N9kHEiuTCq4Csp4AHTmGt84NL6DHqct+Hu3OwiCBw3WjjYDscyEEg7/oZgI0etnho8HTOsT+nVDBcwbkNgFiCWaWG30GVO8AjS+yaj8p7wKJlUkFVwGZh7IJbZ0bXUCPN9ZYz/prMLEyqeAoIMcJEAKyyo0uoPsb91zUj0zUvTFMrEwqeArIPhQBWecGF1C9xJo65qob6G4CiZVJBT8BOUyAEJB5LgK64Zd79YN4sTKp4Cggj1Q2oY1zgwvo9grr1hptPWJlUiGYgLgOyDgXAd0Q0CMC8sFjBcYMyDwXASGg6Wiv4INHMntA1rkICAFNRzvlHhCQabRXLgJCQNPRTrkHlz4jIOtcBISApqN9Yg8IyDbaKxcB7UBAn95YW+mlrPjLXPNrH5xG4243oVf+0k4Cmvlbaw4/W3YpoE+fHA20/C9zza998BLQXo/h1/7a2/6PrTn8bNmjgD598jTQ4r/MVb/2wW894uefFV1ePXHb9nRTc/jZskMBffrkaqClf5nrfm1HAXk/BHIJ67eutr3hpjn8bEFAubgI6ICAskBAeyEpoJsgoHzWCeiIgHJAQHsBAeXiIaADAsoDAe2FHQoo4CZ0fRcYAsqATeidsEcBhTuGPyCgbDiG3we7FFC0CxGb2+ARUBZciLgLHN7n5SazCrC20ouxTz4gIIdor9zgt2JsAbEyqeAgoFMwArKM9spFQO6IlUkF8+QDAvKI9spFQO6IlUkFewGdgxGQZbRXLgJyR6xMKiAgw+BAZT7nIiB3bv/3j3QKdkBAi+AUbBfsUkChrgO6PIoeAeXAdUD7YI8CCnUl9AEBLYEroXfCDgUU616w63vxIKD5cC/YXkBAudgK6ICAloCA9gICysVYQK1gBDQbBLQXEFAupgI6IKBFIKC9sEMBRdqEbr8bMwLKgE3onbBHAQU6hkdAS+EYfh/sUkBhLkQ8IKDFcCHiLtingKJco9/2DwKyjfbK5VYMd8TKpIJh8gEBeSUjICMQUC6WAuoGIyDLaK9cBOSOWJlUsEs+IKAIZe7lIiB3xMqkgqGAesEIyDLaKxcBuSNWJhXMkg8IKEKZ+7kIyB2xMqlgJ6B+MAKyjPbKRUDuiJVJBavk/gQIAdlGe+UiIHfEyqSCmYAGwQjIMtorFwG5I1YmFRCQYXD5ZR7kIiB3xMqkglHyYAWGgGyjvXIRkDtiZVLBSkDDYARkGe2Vi4DcESuTCjbJwwkQArKN9spFQO6IlUkFIwElghGQZbRXLgJyR6xMKpgkJyZACMg22isXAbkjViYVbASUCkZAltFeuQjIHbEyqWCRnJoAISDbaK9cBOSOWJlUMBFQMhgBWUZ75SIgd8TKpIJBcnIChIBso71yEZA7YmVSwUJA6WAEZBntlYuA3BErkwoIyDC46DKncxGQO2JlUkE/Ob0CQ0C20V65CMgdsTKpYCCgkWAEZBntlYuA3BErkwrqySMTIARkG+2Vi4DcESuTCvoCGgtGQJbRXrkIyB2xMqmgnTw2AUJAttFeuQjIHbEyqaAuoNFgBGQZ7ZWLgNwRK5MKysmjEyAEZBvtlYuA3BErkwraAhoPRkCW0V65CMgdsTKpoJs8PgFCQLbRXrkIyB2xMqmgLKCJYARkGe2Vi4DcESuTCqrJExMgBGQb7ZWLgNwRK5MKmslT/kFAttFeuQjIHbEyqaAqoMlgBGQZ7ZWLgNwRK5MKismTEyAEZBvtlYuA3BErkwqaApoORkCW0V65CMgdsTKpoJc8PQFCQLbRXrkIyB2xMqmgKKAbwQjIMtorFwG5I1YmFdSSb0yAEJBttFcuAnJHrEwq6AnoVjACsoz2ykVAsrzc1Xzbeukff7xr8WHwLWJlUkEr+dYECAHZRnvlIiBJXlKi+fkbBDTkln8QkG20Vy4CEuShbZqv/nZ69eUOAQ24OQFCQLbRXrkISI6nu6RqnhDQkJv+QUC20V65CEiMZq/nu+rD2jlf/rl5/SFlnRZiZVJBJ/n2BAgB2UZ75SIgMZ5a665aRs1O9K8/dPekB4iVSQWV5Bn+QUC20V65CEiMh+ukp9n4aWxU7UF/N/V9YmVSQUdAc4IRkGW0Vy4CkqKa9FyXWtW8pxHQm4p+/5epbxQrkwoayXMmQAjINtorFwFJ0RVQNR9qBPTUOhBLIlYmFVQENCsYAVlGe+UiIB2qGVCjo3oPutmgTm8FiZVJBYXkWRMgBGQb7ZWLgHSojFP7pjLRH344H8KnNoPEyqSChoDmBSMgy2ivXASkw9N556d7I0ZqEiRWJhXkk+dNgBCQbbRXLgJS4TIB6l0H3Z4D/e6E0a+0GbZ4QzCACUZ//NczsOaaxMZF9U1h1xOxoAI6ICAIi9Ef/8NVNA9t5zykFmFiE1UVxJPnLcBYghlHe+WyBFPgYezSn2plNjiTFyuTCtLJM3eAEJBxtFcuAhKnWn+NXXqYUpNYmVQQF9DsYARkGe2Vi4CkqWY5o5c+v7Rv1zghViYVhJNnT4AQkG20Vy4CEqbaaR6/8jm6gOb7BwHZRnvlIiBZnpKP/LkQXkAZwQjIMtorFwGJkjzmavEUW0AZEyAEZBvtlYuAJHkY3G1Rrci+7TSIfAqW4R8EZBvtlYuABHkYzm+6B++VjgYLNLEyqSCZnDMBQkC20V65CEiO1PqqsyirDuiHLcTKpIKogLKCnfr87g2f5FLKnJWLgMRIP/rw5foOGS/BH0qfNQHy6vO7d34GKqPMebkISIpff+jddnq6Gugh8VoHsTKpICmgvGCXPr9752igMsqcl4uApOjf9n6WTUdMwwVYHAHlTYB8+vzunaeBiihzZi4CkuJhREDtrySvUBQrkwqCAsoMRkCW0V65CEiKcQGdvzZygbRYmVQQS86cACEg22ivXATkjliZVJATUG4wArKM9spFQO6IlUkFqeTcCRCb0LbRXrkIyB2xMqkglJztH47hbaO9chGQO2JlUkFKQPnBXIhoGe2Vi4DcESuTCjLJ+RMgbsWwjfbKRUDuiJVJBSEBLQhGQJbRXrkIyB2xMqkgkrxgAoSAbKO9chGQO2JlUkFGQEuCEZBltFcuAnJHrEwqSCQvmQAhINtor1wE5I5YmVQQEdCiYARkGe2Vi4DcESuTCgLJiyZACMg22isXAbkjViYVJAS0LBgBWUZ75SIgd8TKpML65GUTIARkG+2Vi4DcESuTCgICWhiMgCyjvXIRkDtiZVJhdfLCCRACso32ykVA7oiVSYW1yUv9g4Bso71yEZA7YmVSYbWAFgcjIMtor1wE5I5YmVRYmbx4AoSAbKO9chGQO2JlUmGtgJYHIyDLaK9cBOSOWJlUWJe8fAKEgGyjvXIRkDtiZVJhpYBWBCMgy2ivXATkjliZVFiVvGIChIBso71yEZA7YmVSYZ2A1gQjIMtor1wE5I5YmVRYk7xmAoSAbKO9chGQO2JlUmFF8ir/ICDbaK9cBOSOWJlUWJ68zj8IyDbaKxcBuSNWJhVWCGhlMAKyjPbKRUDuiJVJhcXJKydACMg22isXAbkjViYVliav9Q8Cso32ykVA7oiVSYWFyav9g4Bso71yEZA7YmVSYamA1gcjIMtor1wE5I5YmVRYlrx+AoSAbKO9chGQO2JlUmFRsoB/EJBttFcuAnJHrEwqLEmW8A8Cso32ykVA7oiVSYVFAhIJRkCW0V65CMgdsTKpsCBZZAKEgGyjvXIRkDtiZVIhP1nGPwjINtorFwG5I1YmFRYISCgYAVlGe+UiIHfEyqRCdrLQBAgB2UZ75SIgd8TKpEJuspR/EJBttFcuAnJHrEwqZCaL+QcB2UZ75SIgd8TKpEKugOSCEZBltFcuAnJHrEwq5CXLTYAQkG20Vy4CckesTCpkJQv6BwHZRnvlIiB3xMqkQk6ypH8QkG20Vy4CckesTCpkCUg0GAFZRnvlIiB3xMqkQkay6AQIAdlGe+UiIHfEyqTC/GRZ/yAg22ivXATkjliZVJidLOwfBGQb7ZWLgNwRK5MK8wUkHYyALKO9chGQO2JlUmFusvQECAHZRnvlIiB3xMqkwsxkcf8gINtor1wE5I5YmVSYlyzvHwRkG+2Vi4DcESuTCjMFpBCMgCyjvXIRkDtiZVJhVrLCBAgB2UZ75SIgd8TKpMKcZA3/ICDbaK9cBOSOWJlUmJGs4h8EZBvtlYuA3BErkwpzBKQTjIAso71yEZA7YmVS4XayzgQIAdlGe+UiIHfEyqTCzWQl/yAg22ivXATkjliZVLgtIK1gBGQZ7ZWLgNwRK5MKt5K1JkAIyDbaKxcBuSNWJhVuJKv5BwHZRnvlIiB3xMqkwnSynn8QkG20Vy4CckesTCrcEJBiMAKyjPbKRUDuiJVJhclkxQkQArKN9spFQO6IlUmFqWRN/yAg22ivXATkjliZVJhIVvUPArKN9spFQO6IlUmFKQHpBiMgy2ivXATkjliZVBhP1p0AISDbaK9cBOSOWJlUGE1W9g8Cso32ykVA7oiVSYWxZG3/ICDbaK9cBOSOWJlUGElW9w8Cso32ykVA7oiVSYV08gEBaQRvrcwGuQjIHbEyqZBMNvAPArKN9spFQO6IlUmFVLKFfxCQbbRXLgKCXN784/0rAOySLY4csX8nVBgmm8x/mAEZR3vlMgNyR6xMKgySjfyDgGyjvXIRkDtiZVKhn2zlHwRkG+2Vi4DcESuTCt3kg5l/EJBttFcuAnJHrEwqdJIN/YOAbKO9chGQO2JlUqGdbKgfBGQc7ZWLgNwRK5MKrWRT/yAg22ivXATkjliZVLgm2/oHAdlGe+UiIHfEyqTCJdnYPwjINtorFwG5I1YmFc7J1v5BQLbRXrkIyB2xMqlwSjb3DwKyjfbKRUDuiJVJhSbZ3j8IyDbaKxcBuSNWJhXqZAf/ICDbaK9cBOSOWJlUqJI9/IOAbKO9chGQO2JlUuHVyT8IyDbaKxcBuSNWJhVenfyDgGyjvXIRkDtiZVLh1ck/CMg22isXAbkjViYVvPyDgGyjvXIRkDtiZdLAzT8IyDbaKxcBuSNWJgX8/IOAbKO9chGQO2JlEqd6/E/A0RiwywjICASUQf34sYCjMWCXEZARCGg+zfIr4GgM2GUEZAQCms1p+yfgaAzYZQRkBAKay3n7OeBoDNhlBGQEAprJ5fgr4GgM2GUEZAQCmsf1+D3gaAzYZQRkBAKaRevyn4CjMWCXEZARCGgO7csPA47GgF1GQEYgoNt0330w4GgM2GUEZAQCuknv3U8DjsaAXUZARiCgGwzefDngaAzYZQRkBAKaZvjm7wFHY8AuIyAjENAUQ/2EHI0Bu4yAjEBA4xxS/ok4GgN2GQEZgYBGSeon5GgM2GUEZAQCGmFEPyFHY8AuIyAjEFCaUf9EHI0Bu4yAjEBAKcb1E3I0BuwyAjICAQ1Jbz5fohWTJ0FAptFeuQjIHbEyLWNSPyFHY8AuIyAjEFCPG/oJORoDdhkBGYGAOkyvvpponeTbICDTaK9cBOSOWJmyua2fkKMxYJcRkBEI6Moc/YQcjQG7jICMQEAX5vkn4mgM2GUEZAQCOjFTPyFHY8AuIyAjEFDNjM3nS7Rs8nwQkGm0Vy4CckesTLOZr5+QozFglxGQEQgoTz8hR2PALiMgIxBQpn8ijsaAXUZARoQXUKZ+Qo7GgF1GQEbEFtAhY/P5Ei2SvAAEZBrtlYuA3BEr0w2W6CfkaAzYZQRkRFgBLbPPMeRoDNhlBGREUAEt1k/I0RiwywjIiIgCWmGfY8jRGLDLCMiIeAJap5+QozFglxGQEcEEtNY+x5CjMWCXEZARkQR0ENBPyNEYsMsIyIg4AhKxzzHkaAzYZQRkRBABSdnnGHI0BuwyAjIihIAE9RNyNAbsMgIyonwBidrnGHI0BuwyAjKidAFJ6yfkaAzYZQRkRNECkrfPMeRoDNhlBGREuQKSOXRPRIv/xLnBCMgy2isXAbmzvkxa8qmjVX7qnGAEZBntlYuA3FlXpoOmfY4hR2PALiMgIwoTkLJ86mjNHz4ZjIAso71yEZA7C8tkIJ86WjtgNBgBWUZ75SIgdxaUSXvd1Y42yEgHIyDLaK9cBORObpns5FNHG+UMgxGQZbRXLgJyJ6dMtvKpow2zusEIyDLaKxcBuTO3TIbrrna0bVwrGAFZRnvlIiB35hTARz51tH3kKRgBWUZ75SIgd+YUwEc+dbRPLAIyjvbKRUAW/PzN3Ru//0vyi2JlUiHgaAzYZQRkhIuA/vHHuxNJBYmVSYWAozFglxGQER4CuvonbSCxMqkQcDQG7DICMsJBQL/+cNfiq78NGoiVSYWAozFglxGQEQ4Ceqq88+H1bKJvBw3EyqRCwNEYsMsIyAh7AdULsO+aj5+SUyCxMqkQcDQG7DICMsJeQC+n+U/Nw1VGV8TKpELA0RiwywjICHsBvTnnyz+fP6mO4z/0W4iVSYWAozFglxGQEeYCqjZ+rkdf1WeDNZhYmVQIOBoDdhkBGWEuoGoLqDXneUicxIuVSYWAozFglxGQEeYCqhZdrYOvp/aC7IRYmVQIOBoDdhkBGYGAcgk4GgN2GQEZYS6gl+65V/vT352w/pUAwAkEBABubElAZ8QmqioEXI8E7DJLMCMQUC4BR2PALiMgIxBQLgFHY8AuIyAjOAXLJeBoDNhlBGQEAsol4GgM2GUEZARXQucScDQG7DICMsLlXrDr3V/cC5YRjIAso71yEZAyT9wNvzAYAVlGe+UiIGV4HtDSYARkGe2Vi4CUqZ+IeNqGfko+ll6sTCoEHI0Bu4yAjPB6JnS18cMzofOCEZBltFcuAtKGd8VYGIyALKO9chGQOs3bovK+YLnBCMgy2isXAenDO6MuCkZAltFeuQjIgmYSNLgGukGsTCoEHI0Bu4yAjHAS0CRiZVIh4GgM2GUEZAQCyiXgaAzYZQRkBALKJeBoDNhlBGQEAsol4GgM2GUEZAQCyiXgaAzYZQRkxBYFNIOIT64P2Ge6XDwIaDcE7DNdLh4EtBsC9pkuFw8C2g0B+0yXiwcB7YaAfabLxYOAdkPAPtPl4kFAuyFgn+ly8SCg3RCwz3S5eHYqIAAoAQQEAG4gIABwAwEBgBsICADcQEAA4AYCAgA3EBAAuLE3AT2k3s2weY+N5Fv8lEL1bo7ftV8ous8vzZs29d40t+gu15TfwwH7EtDD5Q0NP1xfvPEuY2VQvZ91S0BF9/nlLmaZy+9hgj0JqPOezpdJ0LVsBReu/qfxKqCi+/xwF7PM5fcwxZ4E1PnLPM/Pb77TfAk0f5sXARXd56dOlc9zoKK7XFN+D5PsSEAvl7/Hejye/pF4Or/aFPDbqZ+wWxr1XgRUcp9brq27eXr33JK73FB+D5PsR0B1Xc5j8OFcovrv9fTqU6n/cpwmBefOF93ndofqjgYpc/k9TLMfAb3ctfYkq3J9GLz6cNc7KiqDn7+5+/K/fnPtWtF9frhMel6bntYjsegu15TfwzT7EdBDcmuu8/dabdV+GDTZO9XU79ufv+lM/4rt8+Vflpqq67WASu5yQ/k9TLMbAVV/i8OaVK9etXT5ey2Kh6pTLQEV3eeugJq+F97lmvJ7OMJuBNSeAlwZ/r0Wd4D5Uvep1f0AfT5z/len/C6X38MR9iSgaoraHJJ8aL3aPi94as9jy6Dq8Hcd/5bf5wtV56uult/l8ns4wm4E9FKV5HqtxKlYxdftPAeIKaCn00Sg/C6X38MRdiOg6m/xf7auFW0mQS/d44KX4k4Pnk6bAS0BFd/nC+cJUIAul9/DEfYkoC//tX2taIi/zNPCM6aArlux5Xe5/B6OsCcBda+Ergdm4XW7TAFCCui6E1t+l8vv4Qj7EtBlXfxwclHhdXu4nMYGFFDrJKj8LpffwxF2JaDrvlw1Naj+Osuu28t1CIYTUOfCmPK7XH4PR9iwgFq3B79NA3r3x5yOCUo7POj0uX3pU7mnYN0ynzn/C9NQWJcTlN/DEXYjoJe7ToVeAgio92CK8xq0sD4nBVT1saWjwrqcoPwejrBzAZV2AekcARXW55SAnu66990U1uUE5fdwhA0LqEvv/ryTgLo3zRR2C82IgIruc83lYStnyu9y+T0cYTcC6t6td/knNlwiYAAAB4BJREFU4qngm4hHBFR0nysSD6MovcsRephmNwKqh+Pln8VqxhrkQTEN7Q3pwvv8kNj/KLzLrxF6mGY/Auo8l/1SoetD8xpFlbpybguo7D4n91/L7nJF+T1Msx8BNQ9Gvj6gs/1M6PMzY8p9lG7naSQl9zn92JWiu9xQfg+T7EhA7bctuU6GgryZQGdcFtznbtfuLv/QFNzlE+X3MMmOBHR638gT36ZeLXfe2p0YlNvn1psSdvtXbpfPlN/DFHsSUPsfiSjvEnqmtzIpts/d935rd7DYLl8ov4cJdiWgi4J6mwTNvx1FXzo62BoptM/jAiq2yy3K7+GAnQkIAEoCAQGAGwgIANxAQADgBgICADcQEAC4gYAAwA0EBABuICAAcAMBAYAbCAgA3EBAAOAGAgIANxAQALiBgADADQS0Cf7+9WHA+26Tn754e+03f3pNvDpoe/p5H18fhz+2xeevtxtMsu67ARDQNkgJqDeEz07p8pge67WXPvsRAcHGQUCbYERAHeHcJwb1L983zd5c0+Fxrl8QELiCgDbBqIBao/i5+vS3f01/X29mdH96DQHBtkFAm6AWSXca89gfxqlNoOf0YK9/XH+/KPliVoPbXVj83RAUBLQJEgK62OW8wdwst7pTnWqm8+/+42BmVLuqN1lCQLBBENAmSArotMC6DOrHto6uDd4/Dkb+sOUrAoItgoA2QVpAJwOdpzLDTaB6pvOx/t+Obu6HcyUEBFsEAW2CEQGdVmEfxxo91i/Ur7fFNDGfQkCwKRDQJhgTUPfsvT+xqXeFPm9eb3/zc/IMylVApwsmx75+Os3rHfkNZ3E19X+G5H8t2B0IaBOMCuh8RWFNf2unWYGdRmtrrD4mx66jgNrH9W0xPjdTt5Odrl9ttb924/7Qu3CA6VYBIKBNMCqgztFX/3Dr+TQK6+/+vPs9w9HpJqDeRU6tbjYC6lxN9Na989WVDRfhNgK6T34N9goC2gSjArpc01xRj8xWq/uTj3qvD/aEWi87CKg1v+nPXGoB/bfuV993/XNtXQvovtd44S8LWwEBbYJxAXWOvrqbQM0hfPVR9yD+OT00nQTU2d7pbd90r6NsPvvsn88/52Sizg7Y5YXTtCm5SQT7AQFtgnEBdTaBumq5bv10D+LTW0BOAmosculao6OzU04COn/1slY7d+Wx/dX7buPeD4Z9goA2wbiAOuO6u9nzePmeejCep0n9hVryJ43+EtIC6l+81Lmp/7k7ITpPa66zt/aUr3/41RiIRdi+QUCbYKaAOm45H8JX3I9aauQnjf4SwgIabojXs7XTr9e5zOn8tbau2ud+9/01V/KGE9gXCGgTzBRQZ7PnfAhf0T6IH9kC8hHQ8CrttkSfe6uowaTmuS+gjljv1/y+sAkQ0Ca4IaDLv/vt8dyWUXvWM7w1rNXGWkCJX6a1RdW/YnIwX2r3d3h/yZhqYT8goE0wV0Bt0ZwP4Sta04rOftDgJ1kLqH+R9mtHKn2DDLav+gLq/qixxSbsBwS0CeYuwVqj8HoIX3GdVnRfH/9JCxrc7kL/u1M2bGmjfwn3TQF1f9Soa2E3IKBNMFtA1yXNc+f160jtD+qxn7Sgwe0u9L979EmPjTayBdSb7iTmV7AvENAmmHkdUHtEdgffdTLwOPaTShBQb2aHgHYPAtoEN66E7onm89fuIXzF+USo/3ovYysCanqEgMKDgDbBjXvBWvsc5zHXPoSvOI/l0S2gbQmIGRDUIKBNMC6g+vC5d2VMNcz7K63z1m53a2iQ4SGg8XOqlXtAY9d8w35AQJtgVEDdU/jzCx+HB0DnFx4PYwdDWzkFayEhIE7Bdg0C2gSjAupfK3ze4xmutJopUf3l9LV5bgIan6OsPIbnOqD9g4A2wZiAEjdcNlOc4Uqr2RQ6TZBGMzyuhB5/Zka2gLo/f/SKA9gNCGgTTD6Ufiiaz34crrSauc/z+IzDRUCJx1M/X6WRLaDhm39wL9i+QUCbYERA3afntF77l8Rhe71H8ji+KNnI3fDNpG7hldDDL7IC2zcIaBOkBdT4p/9yNRD/Q2KlVT/f9D+PbgE5PQ/osd+Fx9akLl9ALeEM9udhhyCgTZAU0Mhb05yfY9pvfr7mZkwhnk9E7N5L0n0eUJ6ALgZKzQ5hdyCgTTAU0OXR7IP5zPkh74Pz5/uR19sZ5gI6/7pN5zqfLBPQ6Rt4c7AyQECbYPSK4cR66qymwVcGDzRNZNgL6Prk+QuXVssElPhBsFcQ0CYYE1ByhD2OfOk0vRjbFfES0OB9ea6N8o/h/+375A+CvYKANsGIgNIuaaYUw5XWjfeJcBNQb/LS2rZZch3QfeoHwV5BQJsgIaDx7Y3R7dfhU5MH3+YjoOssqNurRRcinpagPIq1CBAQ7AQuOywRBAQ7AQGVCAKCnYCASgQBwU5AQCWCgGAnIKASQUCwExBQiSAg2AkIqEQQEIzzS/u64yG2VwIioBJBQDAOAgJlEBCMg4BAGQQE4yAgUAYBAYAbCAgA3EBAAOAGAgIANxAQALiBgADADQQEAG4gIABwAwEBgBsICADc+P9XwCxmrEdLJQAAAABJRU5ErkJggg=="/>
          <p:cNvSpPr>
            <a:spLocks noChangeAspect="1" noChangeArrowheads="1"/>
          </p:cNvSpPr>
          <p:nvPr/>
        </p:nvSpPr>
        <p:spPr bwMode="auto">
          <a:xfrm>
            <a:off x="63501" y="-136525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10" y="1785588"/>
            <a:ext cx="4151808" cy="39145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05409" y="26365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양품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4945" y="38983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불량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465" y="1115155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/>
              <a:t>불량</a:t>
            </a:r>
            <a:r>
              <a:rPr lang="en-US" altLang="ko-KR" dirty="0"/>
              <a:t>/</a:t>
            </a:r>
            <a:r>
              <a:rPr lang="ko-KR" altLang="en-US" dirty="0"/>
              <a:t>양품 분류 → 보고서 자동 발행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479" y="79145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분석 절차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89" y="1872876"/>
            <a:ext cx="2469295" cy="152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111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" y="0"/>
            <a:ext cx="98846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첨부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AI-</a:t>
            </a:r>
            <a:r>
              <a:rPr kumimoji="0" lang="en-US" altLang="ko-KR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 :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불량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분석 자동화</a:t>
            </a:r>
            <a:endParaRPr kumimoji="0" lang="en-US" altLang="ko-KR" sz="28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AutoShape 2" descr="data:image/png;base64,iVBORw0KGgoAAAANSUhEUgAABIAAAAOZCAMAAABRCKu1AAAAxlBMVEUAAAAAADoAAGYAOmYAOpAAZrYAv8QzMzM6AAA6Ojo6ZmY6kJA6kNtNTU1NTW5NTY5NbqtNjshmAABmOgBmZgBmkJBmtttmtv9uTU1ubk1uq8huq+SOTU2OyP+QOgCQZgCQkLaQ29uQ2/+rbk2ryKur5P+2ZgC2kDq2/7a2///Ijk3Iq6vI/8jI///bkDrbkJDbtmbb/9vb///kq27k/+Tk///r6+vy8vL4dm3/tmb/yI7/25D/5Kv//7b//8j//9v//+T///9o9hevAAAACXBIWXMAAB2HAAAdhwGP5fFlAAAgAElEQVR4nO2de2PkxpVf24o11iZDWaNsdrSWpWStmImYmEnMuDOkZEv8/l8qBNAPPApoFHAfQN1z/rDJZpE/li7rTD0A9OEVAMCJg/cvAABxQUAA4AYCAgA3EBAAuIGAAMANBAQAbiAgAHADAQGAGwgIANxAQADgBgICADcQEAC4gYAAwI0tCuh4m1mNdHBL9utzwC679Xlel72HqBwIKJeAozFglxGQEQgol4CjMWCXEZARCCiXgKMxYJcRkBEIKJeAozFglxGQEQgol4CjMWCXEZARCCiXgKMxYJcRkBEIKJeAozFglxGQEQgol4CjMWCXEZARCCiXgKMxYJcRkBEIKJeAozFglxGQEQgol4CjMWCXEZARCCiXgKMxYJcRkBEIKJeAozFglxGQEQgol4CjMWCXEZARCCiXgKMxYJcRkBEIKJeAozFglxGQEQgol4CjMWCXEZARCCiXgKMxYJcRkBEIKJeAozFglxGQEQgol4CjMWCXEZARCCiXgKMxYJcRkBEIKJeAozFglxGQEcIC+vWHuw/dV37+5u6N3/9lzqsnxMqkQsDRGLDLCMgIYQE93XUF9I8/3p1oyyb96gWxMqkQcDQG7DICMkJWQC93XQFdTdN2TfrVK2JlUiHgaAzYZQRkhKiA6oVVS0BvC7IWX/1t6tUWYmVSIeBoDNhlBGSEpIBeaqO0BPR0/rxxzrdTr7YQK5MKAUdjwC4jICMEBfRw1xNQvdT6rvn46TLZSb/aRqxMKgQcjQG7jICMEBNQvfz68l/bAursCD2ctZN+tY1YmVQIOBoDdhkBGSEloHr689X//aEtoLfXvvzz+ZNKUB/GX20jViYVAo7GgF1GQEZICujbelfn4pPqk+shV/VZtdpKv9rh9n//T2+srfRSVvxlrvu1vUaj33/sVcl+37yGmcFCo3YDyAnobJeLgKrNng/tFrV40q92mFUlNwMt18DKX9tJQH7/sVcl+33zGuYGC43aDSAloP9RT2M6AqqWV60jrqdm6ZV+tcO8KnkZaLEG1v7aPgLy+4+9Ktnvm9cwO1ho1G4A2QsRTQT06ZPfoDguF9DqX9tFQH7/sVcl+33zGuYHi45aVxQF9NI94Tp9mn615ncnboRcyyT3ixuwz1/b77delez3zWvY55/IOhCQFfv8tRGQIfv8E1nHlgR0RmyiqgJLsB0k+33zGuYHi45aV3YoIDahLfH7j70q2e+bpzjMYFaw6Kh1ZY8C4hjeEr//2KuSrb95jltmMStYdNS6ssNTsCMXIhqy0xnQqv/Yc5Oz5SL2W4uOWlf2KaCI1+izB7SJ5OVumQe3YqzB6EpoBGTGRjVgm6wtnTYIaA2De8Gu93m17wUbvtpBrEwqIKA4yUbSaYOA1tARUHd5dbnvPf1qG7EyqYCAAiTbSqcNAlpDV0A8D0g2mE1odYynOwkQ0Bq6Aqqffdh6Dmuz2ZN+tY1YmVQIJqC9HsNn0jPPuzecrnNFQCvoCqh5+vN546f7TOjBqy3EyqQCAiopOT3leVejmzwCAlpDT0C8K4ZoMEswUcYXW+/e+RkIAa2hJ6DTG6D23wEs/eoVsTKpEEtAZW5CT+/yvHvnaCAEtIa+gHhnVMlgBCTAjB1mBGSIsoDO053+1c7pV0+IlUkFBLTX5LmnWwjIEOH3hhdBrEwqIKAdJmedrCMgQxBQLrEEtP9N6AVX9bAJbQcCyiWYgHZ8DL/8ikKO4c1AQLkEE9BeZ0BrrmZmBmQHAsolloD2uQe07kYK9oAMQUC5IKCNJ6++jQsBGYKAckFAW06WuIkUARmCgHJBQJtNFrqFHQEZgoByiSWg/WxCCz5Ag01oOxBQLsEEtI9jeOHH93AMbwYCyiWYgHYwAxJ/eBgzIDsQUC6xBLT5PSCFRxeyB2QIAsoFAW0nWcE+RwRkCgLKBQFtJFnHPkcEZAoCygUBbSB5+W0WM0BAhiCgXGIJaJOb0Jr2qWAT2g4ElEswAW3vGF7ZPhUcw5uBgHIJJqCtzYAM9MMMyBAElEssAW1sD8hCP+wBWYKAckFAfskW+kFApiCgXBCQV7KNfhCQKQgoFwTkk2yy+qpBQIYgoFxiCWgrm9B2+jmyCW0JAsolmIA2cQxvqp8jx/CGIKBcogno6OWf47sq+Z29fhCQIQgol3AC8uryaR1krx+WYIYgoFwQkA1u+mET2hIElAsCsuGiH3MNICBDEFAuCMiGs37sNYCADEFAuSAgG96d9IOAkq1KAQHlEk5APqdgF/04WIBNaDsQUC7RBORyHdDB0z8cwxuCgHIJJiCPK6Gboy+/eQgzIDsQUC6xBORwL9jp5N1vJ4Y9IEMQUC4ISJfzhT8IaLJVKSCgXBCQKpfrDhHQZKtSQEC5ICBFWtc9I6DJVqWAgHKJJSDbTejOfRdsQk+1KgUElEswAVkew/du++IYfqJVKSCgXIIJyHAGlPQPM6B0q1JAQLnEEpDdHlD/tnf2gCZblQICygUBqTB47AYCmmxVCggoFwSkwfCpPwhoslUpIKBcEJACiaeOIaDJVqWAgHKJJSCTTej0Uw/ZhJ5qVQoIKJdgAjI4hh976irH8BOtSgEB5YKAhBl96DMCmmhVCggol2ACUl+C3fAPS7B0q1JAQLnEEpD2JvT4m16wCT3ZqhQQUC4ISJCJN91BQJOtSgEB5YKA5Jh6zy8ENNmqFBBQLghIjMn3HERAk61KAQHlEktAmpvQN97zlE3oqValgIByCSYgtWP42++5zDH8RKtSQEC5BBOQ1gxorn/8DOSRi4C2gFiZVIglIK09oJv68d2J8SszAvJHrEwqICABbvsHAU23KgUElAsCWs3t5dcRAd1oVQoIKBcEtJZZ/kFA061KAQHlEktACpvQs/Rz9N2ERkBWIKBcgglI/Bh+rn9cD8MRkBUIKJdgAhKeAc1bftUwA5pqVQoIKJdYAhLeA1rgH/aAkq1KAQHlgoCWM18/COhGq1JAQLkgoMXk+AcBTbcqBQSUCwJaSpZ/ENB0q1JAQLnEEpDgJnSef9iEnm5VCggol2ACkjuGz/QPx/CTrUoBAeWCgJaR7R8ENNWqFBBQLsEEJLUEy12AsQSbblUKCCiXWAKS2oRe7h82oZOtSgEB5YKAFpDvHwQ03aoUEFAuCCifBf5BQNOtSgEB5YKA8lngHwQ03aoUEFAusQQksgm9xD9sQk+3KoUtCgi2ROOfNT/hbQG26Psa/6xJhs2zRQGJ/TuhQrAZUDMHWvP9SzaAKpgBTbUqBQSUSzgBrezyWv+wB5RsVQoIKBcElMVS/yCg6ValgIByQUBZLPUPAppuVQoIKBcElMNi/yCg6ValgIByCSegNZvQixdgR96aebpVKSCgXKIJaM1lQGv843k3vOfMCwG5I1YmFYIJaM2FiBL+8fCA59wLAfkjViYVYgloza0YMv6x94Dr7hMC8kesTCogoLms8g8Cmm5VCggoFwQ0k3X+QUDTrUoBAeWCgOaxbgGGgG60KgUElEssAS3ehF7rHzahp1uVAgLKJZiAFh7Dr/cPx/CTrUoBAeWCgGYg4R9PDXAhohUIKJdgAlq2BJPzD4/jSLcqBQSUSywBLduElvQP94IlW5UCAsoFAd1EcAGGgEZalQICygUB3ULEPwhoulUpIKBcENANZPyDgKZblQICyiWWgPI3oYX8wyb0dKtSQEC5BBNQ9jG8lH9cj+ERkBUIKJdgAsqdAUn7hxlQulUpIKBcYgkodw9IbAHGHtB0q1JAQLkgoAnk/IOApluVAgLKBQGNI+gfBDTdqhQQUC4IaBRJ/yCg6ValgIByiSWgrE1oSf+wCT3dqhQQUC7BBJRxDC/rH47hJ1uVAgLKJZiA5s+ARBdgR2ZA061KAQHlEktA8/eAtPzDHlCyVSkgoFwQUBqdBRgCGmlVCggoFwSURNo/CGi6VSkgoFwQUApx/yCg6ValgIByiSWguZvQ4v5hE3q6VSkgoFyCCWjeMbz8BOjIMfxkq1JAQLlEE9Bx1g60RjACmmhVCggol3ACmtFlxQkQS7B0q1JAQLkgoAGq/mETOtmqFBBQLghogOICDAGNtCoFBJQLAuqjMgFCQNOtSgEB5YKAeuj4BwFNtyoFBJRLOAHdOgXT8Q+b0NOtSgEB5RJNQLeuA1KaAB05hp9sVQoIKJdgArp5JbSyf5gBpVuVAgLKJZaAbt4LpjYBYg9oslUpIKBcEFAb7QUYAhppVQoIKBcE1EbNPwhoulUpIKBcEFALvQkQAppuVQoIKJdYAprehFb0D5vQ061KAQHlEkxAk8fwmv7hGH6yVSkgoFyCCWhqBqQ6AWIGNNmqFBBQLrEENLkHZOIf9oCSrUoBAeWCgM7YTIAQULJVKSCgXBDQCV3/IKDpVqWAgHJBQCd0/YOApluVAgLKJZaAxjehlSdAbEJPtyoFBJRLMAGNHcOr+4dj+MlWpYCAcgkmoLEZkJV/mAGlW5UCAsolloDG9oD0J0DsAU22KgUElAsCOhouwBDQSKtSQEC5IKCjxQIMAU23KgUElAsCMpkAIaDpVqWAgHKJJaD0JrSBf9iEnm5VCggol2ACSh3DW0yAjhzDT7YqBQSUCwIy8k9jIKOoAQjIBgSUSzABJZZgVv4JWWYE5I9YmVSIJaDEJrTZBChkmRGQP2JlUiG6gAz9E7HMCMgfsTKpEF5AhukBy4yA/BErkwrBBWQ5AYpYZgTkj1iZVIgloMEmtKV/OAUbb1UKCCiXYAI6+u0AcR3QRKtSQEC5BBNQdwZk7x+uhE63KgUElEssAfX2gBz8w71gyValgIByiSwgjwkQAkq2KgUElEtgAZmegCGgyValgIByiSwgy2QENNmqFBQF9PM3dz2+/HP9hX/8sf3ih8E3ipVJhVgCOnpNgNiEnm5VCh4C6n4BAc0N9j6Gt/UPx/CTrUrBQ0AvdwhoSbDzDMh4AsQMaLJVKZgK6Pd/qb/whIAWBfvuAXn5hz2gZKtSMNuEfrhMgKoPh9ZpIVYmFcIKyDgZAU22KgUrAVWznu+aD3/94e7u26m2YmVSIaiArCdACGi6VSkYCahajn1offzdVGOxMqkQU0Dm/kFA061KwUZA1aTntAFU70FfPk4iViYVYgno6LQAO7IJPd2qFGwE1FqA1Z989bep1mJlUiGYgI5OE6Ajx/CTrUrBREDVouvqnHoPurkYMb0VJFYmFaIJ6J3TBAgBTbYqBRMBtU7AmuXYH344H8KnNoPEyqRCMAHVEjgcHDzAEmyqVSlYCOilc7VP90aM1CRIrEwqxBLQ2T/2HmATerJVKRgIqJryXCdAveug23Og353Q/5VgLo2Aqv9xSX7nkQyGGAioOwFqroNu5j31tdLXEzEEtD0uEyAEBBoYCKizA1R/enXOQ2oRJjZRVSHeEuzgshBiCTbZqhT0BdS+BnFAtSE0OJMXK5MKsQR0PE+APJLZhB5vVQr6AnoaOetqeEhclShWJhWCCej4zsk/HMNPtioFdQFVW9AT1x2+dNdnNWJlUiGagFyOwCqYAU21KgV1AVUrsIlbTxHQ/GAnATl1mT2gyValoC6gp4RhWiCg+cEuyQcEZJuLgES5sQJL+kmsTCpEE9ARAZnmIiBRqmOuzgqstyR74BRsdjACMgQB2aAtoJf+GVj34D15Ri9WJhViCehtBeZ7CMYmdLpVKWgLaLjEal972LtL44RYmVQIJiDHw3CO4SdalYK2gIZLrPpesOa1Fx5KnxPskNxchOhpII/cCgRkg7KAqilO3zAPqXfKaCNWJhViCch3JyZgmRGQKNWOT19Av/7Q8k/qiF6sTCpEEtABAZnnIiBJ0pchXudAyRN6sTKpEEpAzmdRAcuMgEQZeweMh3H9IKCxYPPkAwKyz0VA7oiVSYVIAjo6H4YHLDMC8kesTCrEEVDzVhiO/uEUbLxVKSCgXAIJqP5frgOyzUVA7oiVSYUwAmpPgHggmVkuAnJHrEwqxBFQ9T9+m9DcCzbZqhQQUC5RBHRAQC65CMgdsTKpEEZA9f8iIOtcBOSOWJlUQEA2IKDJVqWAgHIJIqDD6e3g2YQ2zkVA7oiVSYUoAjp/wDG8bS4CckesTCrEENB5AsQMyDoXAbkjViYVggjo9P/sAVnnIiB3xMqkQggBDSZACMgqFwG5I1YmFWII6PwBArLORUDuiJVJhQgCOiAgBGQDAsolhICuH7IJbZyLgNwRK5MKAQR0aAmIY3jjXATkjliZVIggoNbHnvMQR/8gICMQUC7lC+iQWIHxSFarXATkjliZVAggoNbHCMg6FwG5I1YmFYoXUGIHCAHZ5SIgd8TKpEL5Amp/goCscxGQO2JlUiGWgHhXDOtcBOSOWJlUKF1Ah66AXA/DA5YZAfkjViYVihdQ73MEZJuLgNwRK5MKhQsoPQFiCWaWi4DcESuTCqULqPspm9DWuQjIHbEyqVC2gMYmQAjIKhcBuSNWJhUKF1DvcwRknYuA3BErkwpFC6g/AUJA5rkIyB2xMqlQtoAGr7AJbZyLgNwRK5MKJQtoMAE6cgxvnYuAZvC/fhT+NTqIlUmFogU0fIkZkHEuArrF378+fIaAHILVkxMTIPaArHMR0DSPhzcQkEewvoCGLyEg61wENMHb5OeAgLyCtZPHd4AQkF0uAhrl8XAGAXkEqwso8RoCss5FQGl++f5wQEDHaAJiE9o6FwGleD60+Vz3dxIrkwrFCii1AjtyDG+di4AGdCY/yrOfCrEyqVCugJKvMgMyzkVAPbqTn48Gv5NYmVQoVUDpCRB7QNa5CKhNd/Lz27+a/E5iZVKhWAElX0VA1rkI6Ep38vPe6ncSK5MKhQpocgcIAdnlIqAz94cDAkpEuwXrCij9MgKyzkVANT990Vl63SOgS7RbsGbyyASITWjzXAT02p38/OZPpxcQUBPtFqwqoNGvcAxvm4uAOpOf06kXArpGuwUrJo9OgBCQdW50AbUnP593XkVATbRbsKaARr/CEsw4N7iAzreb9i44REDXaLdgveTxCRCb0Na5COiy8dMCAV2j3YIVBTT6FQRknYuAUjdbIKBrtFuwWvLNHSAEZJeLgFIXPSOga7RbsJ6Axr+EgKxzEVDqnncEdI12C/YQEJvQ1rnBBdS9++ty6ykCuka7BWslT6zAjhzDW+dGF9Br+8mHl6UYArpGuwWrCWjqi8yAjHMR0GtnIdZMgxDQNdotWCl5cgLEHpB1LgJqaE+DPvsRAV2j3YK1BDT1RQRknYuAznSmQQjoEu0WrJM8ZwcIAdnlIqAWjwhoGO0WrCSgya8iIOtcBNShMw3iiYjH4gQ0PQFiE9o8FwH16UyDeCZ0WQK65R+O4a1zEdCQzjSId8XwCnYREDMg41wElKQzDeJ9wVyCFZIPc1dg7AFZ5SKgEdrTIN4Z1SNYRUA3GiAg61wENM49AkJAlgQsMwKa5PS4VgTkESyffHMFhoDMcxHQDe4RkFOwhoBuNmET2jgXAd3kpy8QkEewePLtCdCRY3jrXATkjliZVChKQLfbMAMyzkVA7oiVSYVYAmIPyDoXAbkjViYVyhHQnBUYArLORUBJTg9KVL4EsUGsTCqUJKDbbRCQdS4Cqqh807rtq3URov6dGAhoJFg4OWMLGgHZ5SKg89U+73ufmz2WQ6xMKhQkoDmt2IQ2zkVA5wueL6Lp+kffQGJlUqEUAc2aAB05hrfORUD3Pc/0n4xo80wOUOYwc/uvEZDu7wJhGf4VXu57/7z7wvvrx8r7QGL/TqhQzgxoVjOWYMa50WdA5/nOx+4L5zeLbz7TXYSJlUmFQgQ0cwXGJrR1bnQBPfYXWb0X6g0hbsXwCBYW0KxmCMg6N7iAmhlOyz/NBUCt638e1XeBxMqkQhkCytuCRkB2ucEF9Ny/3LA5AvvYe0F1DSZWJhVKEdC8dgjIOje4gB5b+z2XFzpLrnpKpPr+GGJlUqEIAc2dALEJbZ4bXED3fbvcD+7AGDSRRqxMKhQioNlNuQ7INje2gOrpTVs3gz2hZk6kugstViYVggmIGZBxbmwB1b5pb/AkDr0QkFOwXHL+Cow9IKtcBNQRUL0F1F1wISCnYEkBzW2JgKxzEVBHQPfD6w7VHwotViYVChDQ/AkQAjLPRUBt3yS2gDgF8woWFNDspgjIOje2gPqb0M/DW79qJ6k+mEysTCrEEhCb0Na5sQXUX18ND+EbJ3EhokOwVHLGCuzIMbx1bnABdW+0GFuBcSuGR7CcgLKa+/knYpmjC6g+dr/s8Awug06+JI1YmVTYvYDyJkB1skxwPgHLHF1AnXtPm/vAOiuw58NwUSaNWJlU2P1ozPbP/ru8JNorN7iAToappzjNgziGd4Z1X5JHrEwq7H005k+Adt/lRdFeudEFdHkia//BiK/Dh7UqIVYmFfY+GvP9s/suL4r2yg0voN4joC/7QddH06teBPSKgMaCEZBltFdueAF1DXTdbr4ISNs/CGgkWCR5wQps711eFu2Vi4Daq7DW+uvsJf03RxUrkwo7H40L/LP3Li+L9spFQBWPQ9d0H06viViZVNj3aFwyAdp5lxdGe+XKC+ht5LZ3bX/5vvXpY2tBc99Z4PT2grX2fee+N3xzQG/y1vAIaCRYRkBLkgWCFxGwzG4CugqneWVzArJDrEwq7Ho0LpoA7bvLS6O9cn0EVE0vmv3e+84y51l7zYOActn1aFzkn313eWm0V66PgO6vt1e9Nb8ePSGgNWVSYdejEQHNjvbKdRHQc/v2zrf2l70WBLSmTCrseTQuW4HtusuLo71ydQTUes5OQkBvL7W3d1vW2baAql4pbE6JlUmFPY/GZf7ZdZcXR3vlqgjo339xvYcqIaCfvug836I1ZUJAa8qkwo5H48IJ0J67vDzaK1dFQPUK600zp+lOX0CPvedb3F/OxhDQmjKpsOPRuNA/e+7y8mivXB0B1ROcNwO9TwrofvC+EwhIokwq7Hg0IqCMaK9cFQGdfFKLpnniTueqn6GAzjMiBLSmTCrsdzQuXYHtuMsror1yNU/BarEgoFuIlUmF/Y7Gpf7ZcZdXRHvlqgjotMVc62TWEgwBSZRJhd2OxqUTIJ4JbZrrISA2oTuIlUmFHQto0bfxrhi2uR4C+umLjmY4hhcqkwp7FdDCCRDvC2aca7EHxIWIk4iVSYX9CmjJd/HOqNa5KgI66eW++qCgWzEQkGkwArKM9spVEVBjkUYzBd2MioBMg1clr1yBISCrXJ0LESuNPB/GroTe6+M4EJBp8EoBLfo2BGSdqyKg//TF9QnvIw8kexy+D8UrAlpXJhX2KaDFFyGyCW2cq3MKVl99+P48atOPZH1MvOcEAlpTJhX2KqCl38kxvG2uvIA2DQLKZZcCWjwBQkDWuQhoPgjINHiVgJZ+J0sw41wENB8EZBrsISA2oa1zEdB8EJBp8PLk5SswBGSdi4Dmg4BMg9cIaOl3IiDrXAQ0HwRkGrw4efUWNAKyy0VA80FApsErBLQ8lU1o41wENB8EZBrsIiCO4Y1zEdB8EJBp8NLkFSuwCh5IZpqLgOaDgEyDlwtobfLK718eHK/MCCgDBGQavDB55QTouMMuS0R75SKg+SAg0+DFAlqdvPYHLA6OV2YElAECMg1elrx+ArS7LotEe+UioPkgINPgpQJamcsmtGlucAHV7yM9VyoIyDTYR0Acw9vmIiAVqeQgViYVdiagtSswLkQ0zpUX0P/LQGlIj4OActmdgFaFciuGdS4CQkDT0W7BS5KlJkAIyCoXASGg6Wi34GUCWheKgKxzERACmo52C16QvPoMHgFZ5yIgBDQd7Ra8SEBrU9mENs5FQAhoOtot2EVAHMMb5yIgBDQd7RacnyxwFTQCMs5FQAhoOtoteImAVqeyBDPORUAIaDraLTg7WWACxCa0dS4CQkDT0W7BCwS0OhQBWeciIAQ0He0WjIAso71yEdAMPvtR83cSK5MK+xGQ3BY0ArLLRUAIaDp6+bd+emNFcL6AloddYBPaOBcBIaDp6MXf+enTKgPl9lliAnTkGN46FwEhoOnopd/46dM6A+ULaGlSG2ZAxrkICAFNRy/8vk+fVhoos88yEyD2gKxzNyWgx8PH5oPnwcnUL/9l8QBvwylYLvsR0MKcDgjIOtdGQNXf4SoB/fTF58tHeAsElAsCsmOHZV6dayKg5g8RAaURK5MKOxGQ6BY0ArLLtRDQ+S+xeAH94493LT5cv/DzN9ULv/9L8rvEyqTCTjahZfzDJrR5roGArv8W5groudoB/lh/QcgTugJqPDMQ0NVLSQWJlUmFfRzDC02AjhzDW+duWEDVu+BUfL4bAb3cpQTUnhelDCRWJhX2cSGisH+YAZnlbkxAF95Xn/3mT9Xiq/p4H0uwp5SAfv2h/eJXfxt8l1iZVNjHrRjSKzD2gKxytyugX76v/FO557d/3YmAHjobPyeezjJqTPTtoIFYmVTYhYDEVmAIyDp3u5vQf//6TTyv1Urssx/3IaDKMAO/1Auw75qPn5JTILEyqbATAQmFIiDr3O0ew18F9DYT2oWAqj3o7/ovvrS3ox/uEi3EyqTCHgQkvQWNgOxyt3sh4v5mQC+pTeY353z55/MnlaIGizSxMqmwDwGJpbIJbZy73Vsx9rcH9JRYYFXLsquVqs8GTcTKpEIwAXEMb5y7XQHt7xSs3oNuDt0vW0HVpx86TQaTJLEyqbADAcmtwI4IyDp3wwJ6vW8OxKqV2JuGVK4DkqSa3vzhcuZ+2uqpFl2tjemn9oLshFiZVNiFgORSWYIZ525ZQNcroesTeok5kOYMqHsjxkk7CGhx8NxkyQkQm9DWuZsSkD6aAupeB32aA710z73an/7uhEx6XA6C09qrgOR+JtgSVkBP3XlPs9mDgNRBQNAmrIA6G8wPJxlNCOiM2ERVhc0vwRS2oFmC2eWyBNN5HlC1IVQduCOgxcGzBSSZyia0cZVbELsAACAASURBVC4CUnog2Wk+hIAWB89LFp0AHTmGt85FQEoCemnOuzgFWxw8V0CiqcyAjHMREAKajnYL9hAQe0DWuQhIV0BcCb04eFay8AoMAVnnIiAlAZ3mOt27v7gXLCN4poBEQxGQdS4CkhJQb7H1cFLNE3fDLwyek6yzBY2A7HIRkJSAzgfvDRfV8DygpcHzBCScyia0cS4CkrwQ8TIFqtZazcSnvkPs9PJT8rH0YmVSIZiAOIY3zkVAYu8N/3J96PxL66H0T+eXeSZ0XvCMZOkVGDMg81x5AW0aTQHVU6DhO/DwrhgLg2cJSDiUPSDrXAQkJ6COaro7zyHfF2xl8O1kvQkQArLKZQkmJ6D2HKg90wn6zqhrg+cISDoUAVnnIiBJAZ0V1F9oNZOgwTXQDWJlUgEB2RGwzAjooHQh4nzEyqTChgUkvwLb8Sb0yl8aAdmAgHLZtIAUYnd6DL/210ZANiCgXLYrII0J0F5nQKt/bQRkAwLKZcsCkg/d6R7Q+l8bAdmAgHJBQHYgoNFWGSCgTMTKpMJmBaS6AkNARiAgBHQj2i34poAUQhGQMQgIAd2IdgueTlaZALEJbQ0CQkA3opd/66c3VgTfEtDyHz0Fx/CmICAEdCN68Xd++rTKQAgoCy5EPIOAMhErkwqLkz99Wmeg6T4rrcD2ugRbH+2Vi4AQ0HT0wu/79GmlgW4JaOGPnWanm9AC0V65wQX00wEB3Yhe+H26AtKeACEgq9zgAmruhv/c/PdoI1YmFbYqoIU/9QYIyDp3UwJ6PPz2r/UHz/mzkl++n/PQjPHHcfhNg8TKpAICsmOHZV6dayOgqqKzBHT4WH/gIKCKj7mhIoiVSYVNbkJrrcDYhDbPNRFQU9NZAmos4iSgN37zp9zg1YiVSYVNHsOr+We/x/Bro71yLQR0/ldlhoD+qdmPMRNQ8pmIGQ9AlECsTCps8UJEvQkQMyDrXAMBXdfVtwX0L9/XU5CTgJ4v66LHz/7714ff/NubZO6rPeNfvj/tHFcfNMZYKqCa+4GETptRFoiVSYUt3oqh7x/2gKxyNyagj8/10K8F1MilMc3jZ//8JoX/8331f4c3TZ22jX/64rJwWiWgiueBhIwOx8TKpAICsiNgmTcnoLfJyPuTgB7rDZk3x1w+flPSm2We6/lJbaq6cbWKer9eQK+vqfWYwb60WJlU2KCADFZgCMgqd3MC+vvXtWMqozQbwj998Waax9o0bwL6WFmi+kLd7vJ9QgKq6a/HtPelxcqkwiYFpBaKgKxzN7YJ/bH6n89rAf3962YfpjZL/ZWTkxrVXARUr9QkBVTRXY/p7kqLlUmF7QlIcQLEJrR57saO4T8205yugN6scxbQdbu5FtB5m0hcQBXnDSYE5BM8LiDNWI7hbXM3diFipZm3Ndf/HpsB9QR03+zSyC7BOjwjIK9gFwExAzLO3ditGPWe7/3hn4Z7QCkBnRz1Ng9SEdA9M6ANCshkBcYekFXuFgVUnUUNTsHSAmq2oxWWYI/sAZ2i3YJHBaQYioCsc7cooGrdUx163V+vCZxYgp0u2REU0GVnyeZyILEyqbA1AalOgBCQee4mBVSvqV47V0KnBdQY6H21SpMSUO9SIIOb5MXKpML2BKQZioCsczclIH3yLkS0uTterEwqxBIQm9DWuQjogot9XhHQWHAyWXcFduQY3joXATV07WP6UA6xMqmwOQEpxyIg21wE9Opqn1cENBacSjaaALEEM8tFQNcLnvVP3JOIlUmFrQlIN5RNaOvc4ALqzn0MHwLUQqxMKiAgOwKWGQE52+cVAY0FJ5LNVmAIyCoXAZlcbDiFWJlU2JiAlEMRkHUuAvJ+WzAENBI8TFafALEJbZ6LgLz2ni+IlUmFbQlIP5ZjeNtcBOR1+n5BrEwqBBMQMyDj3OAC6j360OWdCcXKpMKGBGS4AmMPyCo3uoBe+w6yf4tmsTKpsCkBqYciIOtceQFtmpFbMboXIxofyIuVSYXtCMhgAoSAzHMR0InuJYmWm9JiZVJhSwLSD0VA1rkI6Er3QWRmm9JiZVIhloDYhLbORUAdeg9DNNmUFiuTCpsRkMUK7MgxvHUuAhrQfWNC/U1psTKpsCEBWaQyAzLORUApOo+k175SWqxMKmxFQDYTIPaArHMR0Ajtw3neFcMjuC8gi1AEZJ2LgMa5bAghII9gBGQZ7ZWLgKbhnVHdgjvJplvQCMguFwGN8swS7LghAdmksgltnIuAUvRO4xGQR3A72WgCdOQY3joXAfXp3pZhcFW0WJlU2IqAzHL9/BOxzAiow2PPPSaXQ4uVSYVwAtpKl42jvXIR0IneqsvmGsQasTKpsI3RiIC0o71yEdBrYtVl+phWsTKpsInRaOqfbXTZOtorN7yABqsuHsfRjXYLbgvINtk0rR0cr8zRBdR7P3jemHAY7RZ8TbadAG2iy+bRXrkIqIXLE1kR0EhwS0CWuZyCmeYiINsd5wRiZVIhmoC4Dsg2FwHZ7jgnECuTChsQkOUKjCuhjXPDC8jtHZkviJVJhS0IyC6Ue8Gsc4MLaAuIlUkFfwF5TIAQkFUuAnJHrEwqbEBAhqEIyDoXAbkjViYV3AVkegaPgKxzEZA7YmVSwV9ApqlsQhvnIqAWrcfRG57Ki5VJBW8BGV+EyDG8cS4COtF9g2bLi6LFyqSCu4BsU5kBGecioJrEHWFml0aLlUkFZwEZT4DYA7LORUCvybvhDe9LFSuTCt4Csg1FQNa5CCi1+rpi8EQysTKpgIDsCFhmBNT2z3XF1Xo8mfoyTKxMKvgKyGcLGgHZ5SKg8/prIJp7ozmQWJlUcBaQdSqb0Ma54QV0musk70e9N9kHEiuTCq4Csp4AHTmGt84NL6DHqct+Hu3OwiCBw3WjjYDscyEEg7/oZgI0etnho8HTOsT+nVDBcwbkNgFiCWaWG30GVO8AjS+yaj8p7wKJlUkFVwGZh7IJbZ0bXUCPN9ZYz/prMLEyqeAoIMcJEAKyyo0uoPsb91zUj0zUvTFMrEwqeArIPhQBWecGF1C9xJo65qob6G4CiZVJBT8BOUyAEJB5LgK64Zd79YN4sTKp4Cggj1Q2oY1zgwvo9grr1hptPWJlUiGYgLgOyDgXAd0Q0CMC8sFjBcYMyDwXASGg6Wiv4INHMntA1rkICAFNRzvlHhCQabRXLgJCQNPRTrkHlz4jIOtcBISApqN9Yg8IyDbaKxcB7UBAn95YW+mlrPjLXPNrH5xG4243oVf+0k4Cmvlbaw4/W3YpoE+fHA20/C9zza998BLQXo/h1/7a2/6PrTn8bNmjgD598jTQ4r/MVb/2wW894uefFV1ePXHb9nRTc/jZskMBffrkaqClf5nrfm1HAXk/BHIJ67eutr3hpjn8bEFAubgI6ICAskBAeyEpoJsgoHzWCeiIgHJAQHsBAeXiIaADAsoDAe2FHQoo4CZ0fRcYAsqATeidsEcBhTuGPyCgbDiG3we7FFC0CxGb2+ARUBZciLgLHN7n5SazCrC20ouxTz4gIIdor9zgt2JsAbEyqeAgoFMwArKM9spFQO6IlUkF8+QDAvKI9spFQO6IlUkFewGdgxGQZbRXLgJyR6xMKiAgw+BAZT7nIiB3bv/3j3QKdkBAi+AUbBfsUkChrgO6PIoeAeXAdUD7YI8CCnUl9AEBLYEroXfCDgUU616w63vxIKD5cC/YXkBAudgK6ICAloCA9gICysVYQK1gBDQbBLQXEFAupgI6IKBFIKC9sEMBRdqEbr8bMwLKgE3onbBHAQU6hkdAS+EYfh/sUkBhLkQ8IKDFcCHiLtingKJco9/2DwKyjfbK5VYMd8TKpIJh8gEBeSUjICMQUC6WAuoGIyDLaK9cBOSOWJlUsEs+IKAIZe7lIiB3xMqkgqGAesEIyDLaKxcBuSNWJhXMkg8IKEKZ+7kIyB2xMqlgJ6B+MAKyjPbKRUDuiJVJBavk/gQIAdlGe+UiIHfEyqSCmYAGwQjIMtorFwG5I1YmFRCQYXD5ZR7kIiB3xMqkglHyYAWGgGyjvXIRkDtiZVLBSkDDYARkGe2Vi4DcESuTCjbJwwkQArKN9spFQO6IlUkFIwElghGQZbRXLgJyR6xMKpgkJyZACMg22isXAbkjViYVbASUCkZAltFeuQjIHbEyqWCRnJoAISDbaK9cBOSOWJlUMBFQMhgBWUZ75SIgd8TKpIJBcnIChIBso71yEZA7YmVSwUJA6WAEZBntlYuA3BErkwoIyDC46DKncxGQO2JlUkE/Ob0CQ0C20V65CMgdsTKpYCCgkWAEZBntlYuA3BErkwrqySMTIARkG+2Vi4DcESuTCvoCGgtGQJbRXrkIyB2xMqmgnTw2AUJAttFeuQjIHbEyqaAuoNFgBGQZ7ZWLgNwRK5MKysmjEyAEZBvtlYuA3BErkwraAhoPRkCW0V65CMgdsTKpoJs8PgFCQLbRXrkIyB2xMqmgLKCJYARkGe2Vi4DcESuTCqrJExMgBGQb7ZWLgNwRK5MKmslT/kFAttFeuQjIHbEyqaAqoMlgBGQZ7ZWLgNwRK5MKismTEyAEZBvtlYuA3BErkwqaApoORkCW0V65CMgdsTKpoJc8PQFCQLbRXrkIyB2xMqmgKKAbwQjIMtorFwG5I1YmFdSSb0yAEJBttFcuAnJHrEwq6AnoVjACsoz2ykVAsrzc1Xzbeukff7xr8WHwLWJlUkEr+dYECAHZRnvlIiBJXlKi+fkbBDTkln8QkG20Vy4CEuShbZqv/nZ69eUOAQ24OQFCQLbRXrkISI6nu6RqnhDQkJv+QUC20V65CEiMZq/nu+rD2jlf/rl5/SFlnRZiZVJBJ/n2BAgB2UZ75SIgMZ5a665aRs1O9K8/dPekB4iVSQWV5Bn+QUC20V65CEiMh+ukp9n4aWxU7UF/N/V9YmVSQUdAc4IRkGW0Vy4CkqKa9FyXWtW8pxHQm4p+/5epbxQrkwoayXMmQAjINtorFwFJ0RVQNR9qBPTUOhBLIlYmFVQENCsYAVlGe+UiIB2qGVCjo3oPutmgTm8FiZVJBYXkWRMgBGQb7ZWLgHSojFP7pjLRH344H8KnNoPEyqSChoDmBSMgy2ivXASkw9N556d7I0ZqEiRWJhXkk+dNgBCQbbRXLgJS4TIB6l0H3Z4D/e6E0a+0GbZ4QzCACUZ//NczsOaaxMZF9U1h1xOxoAI6ICAIi9Ef/8NVNA9t5zykFmFiE1UVxJPnLcBYghlHe+WyBFPgYezSn2plNjiTFyuTCtLJM3eAEJBxtFcuAhKnWn+NXXqYUpNYmVQQF9DsYARkGe2Vi4CkqWY5o5c+v7Rv1zghViYVhJNnT4AQkG20Vy4CEqbaaR6/8jm6gOb7BwHZRnvlIiBZnpKP/LkQXkAZwQjIMtorFwGJkjzmavEUW0AZEyAEZBvtlYuAJHkY3G1Rrci+7TSIfAqW4R8EZBvtlYuABHkYzm+6B++VjgYLNLEyqSCZnDMBQkC20V65CEiO1PqqsyirDuiHLcTKpIKogLKCnfr87g2f5FLKnJWLgMRIP/rw5foOGS/BH0qfNQHy6vO7d34GKqPMebkISIpff+jddnq6Gugh8VoHsTKpICmgvGCXPr9752igMsqcl4uApOjf9n6WTUdMwwVYHAHlTYB8+vzunaeBiihzZi4CkuJhREDtrySvUBQrkwqCAsoMRkCW0V65CEiKcQGdvzZygbRYmVQQS86cACEg22ivXATkjliZVJATUG4wArKM9spFQO6IlUkFqeTcCRCb0LbRXrkIyB2xMqkglJztH47hbaO9chGQO2JlUkFKQPnBXIhoGe2Vi4DcESuTCjLJ+RMgbsWwjfbKRUDuiJVJBSEBLQhGQJbRXrkIyB2xMqkgkrxgAoSAbKO9chGQO2JlUkFGQEuCEZBltFcuAnJHrEwqSCQvmQAhINtor1wE5I5YmVQQEdCiYARkGe2Vi4DcESuTCgLJiyZACMg22isXAbkjViYVJAS0LBgBWUZ75SIgd8TKpML65GUTIARkG+2Vi4DcESuTCgICWhiMgCyjvXIRkDtiZVJhdfLCCRACso32ykVA7oiVSYW1yUv9g4Bso71yEZA7YmVSYbWAFgcjIMtor1wE5I5YmVRYmbx4AoSAbKO9chGQO2JlUmGtgJYHIyDLaK9cBOSOWJlUWJe8fAKEgGyjvXIRkDtiZVJhpYBWBCMgy2ivXATkjliZVFiVvGIChIBso71yEZA7YmVSYZ2A1gQjIMtor1wE5I5YmVRYk7xmAoSAbKO9chGQO2JlUmFF8ir/ICDbaK9cBOSOWJlUWJ68zj8IyDbaKxcBuSNWJhVWCGhlMAKyjPbKRUDuiJVJhcXJKydACMg22isXAbkjViYVliav9Q8Cso32ykVA7oiVSYWFyav9g4Bso71yEZA7YmVSYamA1gcjIMtor1wE5I5YmVRYlrx+AoSAbKO9chGQO2JlUmFRsoB/EJBttFcuAnJHrEwqLEmW8A8Cso32ykVA7oiVSYVFAhIJRkCW0V65CMgdsTKpsCBZZAKEgGyjvXIRkDtiZVIhP1nGPwjINtorFwG5I1YmFRYISCgYAVlGe+UiIHfEyqRCdrLQBAgB2UZ75SIgd8TKpEJuspR/EJBttFcuAnJHrEwqZCaL+QcB2UZ75SIgd8TKpEKugOSCEZBltFcuAnJHrEwq5CXLTYAQkG20Vy4CckesTCpkJQv6BwHZRnvlIiB3xMqkQk6ypH8QkG20Vy4CckesTCpkCUg0GAFZRnvlIiB3xMqkQkay6AQIAdlGe+UiIHfEyqTC/GRZ/yAg22ivXATkjliZVJidLOwfBGQb7ZWLgNwRK5MK8wUkHYyALKO9chGQO2JlUmFusvQECAHZRnvlIiB3xMqkwsxkcf8gINtor1wE5I5YmVSYlyzvHwRkG+2Vi4DcESuTCjMFpBCMgCyjvXIRkDtiZVJhVrLCBAgB2UZ75SIgd8TKpMKcZA3/ICDbaK9cBOSOWJlUmJGs4h8EZBvtlYuA3BErkwpzBKQTjIAso71yEZA7YmVS4XayzgQIAdlGe+UiIHfEyqTCzWQl/yAg22ivXATkjliZVLgtIK1gBGQZ7ZWLgNwRK5MKt5K1JkAIyDbaKxcBuSNWJhVuJKv5BwHZRnvlIiB3xMqkwnSynn8QkG20Vy4CckesTCrcEJBiMAKyjPbKRUDuiJVJhclkxQkQArKN9spFQO6IlUmFqWRN/yAg22ivXATkjliZVJhIVvUPArKN9spFQO6IlUmFKQHpBiMgy2ivXATkjliZVBhP1p0AISDbaK9cBOSOWJlUGE1W9g8Cso32ykVA7oiVSYWxZG3/ICDbaK9cBOSOWJlUGElW9w8Cso32ykVA7oiVSYV08gEBaQRvrcwGuQjIHbEyqZBMNvAPArKN9spFQO6IlUmFVLKFfxCQbbRXLgKCXN784/0rAOySLY4csX8nVBgmm8x/mAEZR3vlMgNyR6xMKgySjfyDgGyjvXIRkDtiZVKhn2zlHwRkG+2Vi4DcESuTCt3kg5l/EJBttFcuAnJHrEwqdJIN/YOAbKO9chGQO2JlUqGdbKgfBGQc7ZWLgNwRK5MKrWRT/yAg22ivXATkjliZVLgm2/oHAdlGe+UiIHfEyqTCJdnYPwjINtorFwG5I1YmFc7J1v5BQLbRXrkIyB2xMqlwSjb3DwKyjfbKRUDuiJVJhSbZ3j8IyDbaKxcBuSNWJhXqZAf/ICDbaK9cBOSOWJlUqJI9/IOAbKO9chGQO2JlUuHVyT8IyDbaKxcBuSNWJhVenfyDgGyjvXIRkDtiZVLh1ck/CMg22isXAbkjViYVvPyDgGyjvXIRkDtiZdLAzT8IyDbaKxcBuSNWJgX8/IOAbKO9chGQO2JlEqd6/E/A0RiwywjICASUQf34sYCjMWCXEZARCGg+zfIr4GgM2GUEZAQCms1p+yfgaAzYZQRkBAKay3n7OeBoDNhlBGQEAprJ5fgr4GgM2GUEZAQCmsf1+D3gaAzYZQRkBAKaRevyn4CjMWCXEZARCGgO7csPA47GgF1GQEYgoNt0330w4GgM2GUEZAQCuknv3U8DjsaAXUZARiCgGwzefDngaAzYZQRkBAKaZvjm7wFHY8AuIyAjENAUQ/2EHI0Bu4yAjEBA4xxS/ok4GgN2GQEZgYBGSeon5GgM2GUEZAQCGmFEPyFHY8AuIyAjEFCaUf9EHI0Bu4yAjEBAKcb1E3I0BuwyAjICAQ1Jbz5fohWTJ0FAptFeuQjIHbEyLWNSPyFHY8AuIyAjEFCPG/oJORoDdhkBGYGAOkyvvpponeTbICDTaK9cBOSOWJmyua2fkKMxYJcRkBEI6Moc/YQcjQG7jICMQEAX5vkn4mgM2GUEZAQCOjFTPyFHY8AuIyAjEFDNjM3nS7Rs8nwQkGm0Vy4CckesTLOZr5+QozFglxGQEQgoTz8hR2PALiMgIxBQpn8ijsaAXUZARoQXUKZ+Qo7GgF1GQEbEFtAhY/P5Ei2SvAAEZBrtlYuA3BEr0w2W6CfkaAzYZQRkRFgBLbPPMeRoDNhlBGREUAEt1k/I0RiwywjIiIgCWmGfY8jRGLDLCMiIeAJap5+QozFglxGQEcEEtNY+x5CjMWCXEZARkQR0ENBPyNEYsMsIyIg4AhKxzzHkaAzYZQRkRBABSdnnGHI0BuwyAjIihIAE9RNyNAbsMgIyonwBidrnGHI0BuwyAjKidAFJ6yfkaAzYZQRkRNECkrfPMeRoDNhlBGREuQKSOXRPRIv/xLnBCMgy2isXAbmzvkxa8qmjVX7qnGAEZBntlYuA3FlXpoOmfY4hR2PALiMgIwoTkLJ86mjNHz4ZjIAso71yEZA7C8tkIJ86WjtgNBgBWUZ75SIgdxaUSXvd1Y42yEgHIyDLaK9cBORObpns5FNHG+UMgxGQZbRXLgJyJ6dMtvKpow2zusEIyDLaKxcBuTO3TIbrrna0bVwrGAFZRnvlIiB35hTARz51tH3kKRgBWUZ75SIgd+YUwEc+dbRPLAIyjvbKRUAW/PzN3Ru//0vyi2JlUiHgaAzYZQRkhIuA/vHHuxNJBYmVSYWAozFglxGQER4CuvonbSCxMqkQcDQG7DICMsJBQL/+cNfiq78NGoiVSYWAozFglxGQEQ4Ceqq88+H1bKJvBw3EyqRCwNEYsMsIyAh7AdULsO+aj5+SUyCxMqkQcDQG7DICMsJeQC+n+U/Nw1VGV8TKpELA0RiwywjICHsBvTnnyz+fP6mO4z/0W4iVSYWAozFglxGQEeYCqjZ+rkdf1WeDNZhYmVQIOBoDdhkBGWEuoGoLqDXneUicxIuVSYWAozFglxGQEeYCqhZdrYOvp/aC7IRYmVQIOBoDdhkBGYGAcgk4GgN2GQEZYS6gl+65V/vT352w/pUAwAkEBABubElAZ8QmqioEXI8E7DJLMCMQUC4BR2PALiMgIxBQLgFHY8AuIyAjOAXLJeBoDNhlBGQEAsol4GgM2GUEZARXQucScDQG7DICMsLlXrDr3V/cC5YRjIAso71yEZAyT9wNvzAYAVlGe+UiIGV4HtDSYARkGe2Vi4CUqZ+IeNqGfko+ll6sTCoEHI0Bu4yAjPB6JnS18cMzofOCEZBltFcuAtKGd8VYGIyALKO9chGQOs3bovK+YLnBCMgy2isXAenDO6MuCkZAltFeuQjIgmYSNLgGukGsTCoEHI0Bu4yAjHAS0CRiZVIh4GgM2GUEZAQCyiXgaAzYZQRkBALKJeBoDNhlBGQEAsol4GgM2GUEZAQCyiXgaAzYZQRkxBYFNIOIT64P2Ge6XDwIaDcE7DNdLh4EtBsC9pkuFw8C2g0B+0yXiwcB7YaAfabLxYOAdkPAPtPl4kFAuyFgn+ly8SCg3RCwz3S5eHYqIAAoAQQEAG4gIABwAwEBgBsICADcQEAA4AYCAgA3EBAAuLE3AT2k3s2weY+N5Fv8lEL1bo7ftV8ous8vzZs29d40t+gu15TfwwH7EtDD5Q0NP1xfvPEuY2VQvZ91S0BF9/nlLmaZy+9hgj0JqPOezpdJ0LVsBReu/qfxKqCi+/xwF7PM5fcwxZ4E1PnLPM/Pb77TfAk0f5sXARXd56dOlc9zoKK7XFN+D5PsSEAvl7/Hejye/pF4Or/aFPDbqZ+wWxr1XgRUcp9brq27eXr33JK73FB+D5PsR0B1Xc5j8OFcovrv9fTqU6n/cpwmBefOF93ndofqjgYpc/k9TLMfAb3ctfYkq3J9GLz6cNc7KiqDn7+5+/K/fnPtWtF9frhMel6bntYjsegu15TfwzT7EdBDcmuu8/dabdV+GDTZO9XU79ufv+lM/4rt8+Vflpqq67WASu5yQ/k9TLMbAVV/i8OaVK9etXT5ey2Kh6pTLQEV3eeugJq+F97lmvJ7OMJuBNSeAlwZ/r0Wd4D5Uvep1f0AfT5z/len/C6X38MR9iSgaoraHJJ8aL3aPi94as9jy6Dq8Hcd/5bf5wtV56uult/l8ns4wm4E9FKV5HqtxKlYxdftPAeIKaCn00Sg/C6X38MRdiOg6m/xf7auFW0mQS/d44KX4k4Pnk6bAS0BFd/nC+cJUIAul9/DEfYkoC//tX2taIi/zNPCM6aArlux5Xe5/B6OsCcBda+Ergdm4XW7TAFCCui6E1t+l8vv4Qj7EtBlXfxwclHhdXu4nMYGFFDrJKj8LpffwxF2JaDrvlw1Naj+Osuu28t1CIYTUOfCmPK7XH4PR9iwgFq3B79NA3r3x5yOCUo7POj0uX3pU7mnYN0ynzn/C9NQWJcTlN/DEXYjoJe7ToVeAgio92CK8xq0sD4nBVT1saWjwrqcoPwejrBzAZV2AekcARXW55SAnu66990U1uUE5fdwhA0LqEvv/ryTgLo3zRR2C82IgIruc83lYStnyu9y+T0cYTcC6t6td/knNlwiYAAAB4BJREFU4qngm4hHBFR0nysSD6MovcsRephmNwKqh+Pln8VqxhrkQTEN7Q3pwvv8kNj/KLzLrxF6mGY/Auo8l/1SoetD8xpFlbpybguo7D4n91/L7nJF+T1Msx8BNQ9Gvj6gs/1M6PMzY8p9lG7naSQl9zn92JWiu9xQfg+T7EhA7bctuU6GgryZQGdcFtznbtfuLv/QFNzlE+X3MMmOBHR638gT36ZeLXfe2p0YlNvn1psSdvtXbpfPlN/DFHsSUPsfiSjvEnqmtzIpts/d935rd7DYLl8ov4cJdiWgi4J6mwTNvx1FXzo62BoptM/jAiq2yy3K7+GAnQkIAEoCAQGAGwgIANxAQADgBgICADcQEAC4gYAAwA0EBABuICAAcAMBAYAbCAgA3EBAAOAGAgIANxAQALiBgADADQS0Cf7+9WHA+26Tn754e+03f3pNvDpoe/p5H18fhz+2xeevtxtMsu67ARDQNkgJqDeEz07p8pge67WXPvsRAcHGQUCbYERAHeHcJwb1L983zd5c0+Fxrl8QELiCgDbBqIBao/i5+vS3f01/X29mdH96DQHBtkFAm6AWSXca89gfxqlNoOf0YK9/XH+/KPliVoPbXVj83RAUBLQJEgK62OW8wdwst7pTnWqm8+/+42BmVLuqN1lCQLBBENAmSArotMC6DOrHto6uDd4/Dkb+sOUrAoItgoA2QVpAJwOdpzLDTaB6pvOx/t+Obu6HcyUEBFsEAW2CEQGdVmEfxxo91i/Ur7fFNDGfQkCwKRDQJhgTUPfsvT+xqXeFPm9eb3/zc/IMylVApwsmx75+Os3rHfkNZ3E19X+G5H8t2B0IaBOMCuh8RWFNf2unWYGdRmtrrD4mx66jgNrH9W0xPjdTt5Odrl9ttb924/7Qu3CA6VYBIKBNMCqgztFX/3Dr+TQK6+/+vPs9w9HpJqDeRU6tbjYC6lxN9Na989WVDRfhNgK6T34N9goC2gSjArpc01xRj8xWq/uTj3qvD/aEWi87CKg1v+nPXGoB/bfuV993/XNtXQvovtd44S8LWwEBbYJxAXWOvrqbQM0hfPVR9yD+OT00nQTU2d7pbd90r6NsPvvsn88/52Sizg7Y5YXTtCm5SQT7AQFtgnEBdTaBumq5bv10D+LTW0BOAmosculao6OzU04COn/1slY7d+Wx/dX7buPeD4Z9goA2wbiAOuO6u9nzePmeejCep0n9hVryJ43+EtIC6l+81Lmp/7k7ITpPa66zt/aUr3/41RiIRdi+QUCbYKaAOm45H8JX3I9aauQnjf4SwgIabojXs7XTr9e5zOn8tbau2ud+9/01V/KGE9gXCGgTzBRQZ7PnfAhf0T6IH9kC8hHQ8CrttkSfe6uowaTmuS+gjljv1/y+sAkQ0Ca4IaDLv/vt8dyWUXvWM7w1rNXGWkCJX6a1RdW/YnIwX2r3d3h/yZhqYT8goE0wV0Bt0ZwP4Sta04rOftDgJ1kLqH+R9mtHKn2DDLav+gLq/qixxSbsBwS0CeYuwVqj8HoIX3GdVnRfH/9JCxrc7kL/u1M2bGmjfwn3TQF1f9Soa2E3IKBNMFtA1yXNc+f160jtD+qxn7Sgwe0u9L979EmPjTayBdSb7iTmV7AvENAmmHkdUHtEdgffdTLwOPaTShBQb2aHgHYPAtoEN66E7onm89fuIXzF+USo/3ovYysCanqEgMKDgDbBjXvBWvsc5zHXPoSvOI/l0S2gbQmIGRDUIKBNMC6g+vC5d2VMNcz7K63z1m53a2iQ4SGg8XOqlXtAY9d8w35AQJtgVEDdU/jzCx+HB0DnFx4PYwdDWzkFayEhIE7Bdg0C2gSjAupfK3ze4xmutJopUf3l9LV5bgIan6OsPIbnOqD9g4A2wZiAEjdcNlOc4Uqr2RQ6TZBGMzyuhB5/Zka2gLo/f/SKA9gNCGgTTD6Ufiiaz34crrSauc/z+IzDRUCJx1M/X6WRLaDhm39wL9i+QUCbYERA3afntF77l8Rhe71H8ji+KNnI3fDNpG7hldDDL7IC2zcIaBOkBdT4p/9yNRD/Q2KlVT/f9D+PbgE5PQ/osd+Fx9akLl9ALeEM9udhhyCgTZAU0Mhb05yfY9pvfr7mZkwhnk9E7N5L0n0eUJ6ALgZKzQ5hdyCgTTAU0OXR7IP5zPkh74Pz5/uR19sZ5gI6/7pN5zqfLBPQ6Rt4c7AyQECbYPSK4cR66qymwVcGDzRNZNgL6Prk+QuXVssElPhBsFcQ0CYYE1ByhD2OfOk0vRjbFfES0OB9ea6N8o/h/+375A+CvYKANsGIgNIuaaYUw5XWjfeJcBNQb/LS2rZZch3QfeoHwV5BQJsgIaDx7Y3R7dfhU5MH3+YjoOssqNurRRcinpagPIq1CBAQ7AQuOywRBAQ7AQGVCAKCnYCASgQBwU5AQCWCgGAnIKASQUCwExBQiSAg2AkIqEQQEIzzS/u64yG2VwIioBJBQDAOAgJlEBCMg4BAGQQE4yAgUAYBAYAbCAgA3EBAAOAGAgIANxAQALiBgADADQQEAG4gIABwAwEBgBsICADc+P9XwCxmrEdLJQAAAABJRU5ErkJggg=="/>
          <p:cNvSpPr>
            <a:spLocks noChangeAspect="1" noChangeArrowheads="1"/>
          </p:cNvSpPr>
          <p:nvPr/>
        </p:nvSpPr>
        <p:spPr bwMode="auto">
          <a:xfrm>
            <a:off x="63501" y="-136525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4" y="1846733"/>
            <a:ext cx="7889073" cy="42215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0538" y="933244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불</a:t>
            </a:r>
            <a:r>
              <a:rPr lang="ko-KR" altLang="en-US" sz="1600" b="1" dirty="0">
                <a:solidFill>
                  <a:srgbClr val="000000"/>
                </a:solidFill>
              </a:rPr>
              <a:t>량</a:t>
            </a:r>
            <a:r>
              <a:rPr lang="ko-KR" altLang="en-US" sz="1600" dirty="0">
                <a:solidFill>
                  <a:srgbClr val="000000"/>
                </a:solidFill>
              </a:rPr>
              <a:t> 감소를 위해 </a:t>
            </a:r>
            <a:r>
              <a:rPr lang="en-US" altLang="ko-KR" sz="1600" dirty="0">
                <a:solidFill>
                  <a:srgbClr val="000000"/>
                </a:solidFill>
              </a:rPr>
              <a:t>B</a:t>
            </a:r>
            <a:r>
              <a:rPr lang="ko-KR" altLang="en-US" sz="1600" dirty="0">
                <a:solidFill>
                  <a:srgbClr val="000000"/>
                </a:solidFill>
              </a:rPr>
              <a:t>을 관리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E4AA0D-EDD2-471C-8366-E6D1A0D54659}"/>
              </a:ext>
            </a:extLst>
          </p:cNvPr>
          <p:cNvSpPr/>
          <p:nvPr/>
        </p:nvSpPr>
        <p:spPr>
          <a:xfrm>
            <a:off x="588960" y="1612248"/>
            <a:ext cx="2933816" cy="2481580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9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"/>
          <p:cNvSpPr txBox="1"/>
          <p:nvPr/>
        </p:nvSpPr>
        <p:spPr>
          <a:xfrm>
            <a:off x="812776" y="673260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en-US" altLang="ko-KR" sz="1600" b="1" dirty="0">
                <a:solidFill>
                  <a:srgbClr val="000000"/>
                </a:solidFill>
              </a:rPr>
              <a:t>19</a:t>
            </a:r>
            <a:r>
              <a:rPr lang="ko-KR" altLang="en-US" sz="1600" b="1" dirty="0">
                <a:solidFill>
                  <a:srgbClr val="000000"/>
                </a:solidFill>
              </a:rPr>
              <a:t>년 활동 이력</a:t>
            </a:r>
          </a:p>
        </p:txBody>
      </p:sp>
      <p:sp>
        <p:nvSpPr>
          <p:cNvPr id="19" name="TextBox 22"/>
          <p:cNvSpPr txBox="1"/>
          <p:nvPr/>
        </p:nvSpPr>
        <p:spPr>
          <a:xfrm>
            <a:off x="977458" y="1092280"/>
            <a:ext cx="8207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dirty="0"/>
              <a:t>1) </a:t>
            </a:r>
            <a:r>
              <a:rPr lang="ko-KR" altLang="en-US" dirty="0" err="1"/>
              <a:t>포미아</a:t>
            </a:r>
            <a:r>
              <a:rPr lang="en-US" altLang="ko-KR" dirty="0"/>
              <a:t>(</a:t>
            </a:r>
            <a:r>
              <a:rPr lang="ko-KR" altLang="en-US" dirty="0" err="1"/>
              <a:t>포항금속소재산업진흥원</a:t>
            </a:r>
            <a:r>
              <a:rPr lang="en-US" altLang="ko-KR" dirty="0"/>
              <a:t>) </a:t>
            </a:r>
            <a:r>
              <a:rPr lang="ko-KR" altLang="en-US" dirty="0"/>
              <a:t>세미나 발표</a:t>
            </a:r>
            <a:r>
              <a:rPr lang="en-US" altLang="ko-KR" dirty="0"/>
              <a:t>(2019.1.22)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00FF"/>
                </a:solidFill>
              </a:rPr>
              <a:t>정보 생성과 공유 자동화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2) </a:t>
            </a:r>
            <a:r>
              <a:rPr lang="ko-KR" altLang="en-US" dirty="0"/>
              <a:t>한국철강협회 강관협의회 이사회 위탁과제 계획 발표</a:t>
            </a:r>
            <a:r>
              <a:rPr lang="en-US" altLang="ko-KR" dirty="0"/>
              <a:t>(2019.3.13)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FF"/>
                </a:solidFill>
              </a:rPr>
              <a:t>AI </a:t>
            </a:r>
            <a:r>
              <a:rPr lang="ko-KR" altLang="en-US" dirty="0">
                <a:solidFill>
                  <a:srgbClr val="0000FF"/>
                </a:solidFill>
              </a:rPr>
              <a:t>활용 강관 품질 플랫폼 개발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2) </a:t>
            </a:r>
            <a:r>
              <a:rPr lang="ko-KR" altLang="en-US" dirty="0" err="1"/>
              <a:t>세아제강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차산업화 자문</a:t>
            </a:r>
            <a:r>
              <a:rPr lang="en-US" altLang="ko-KR" dirty="0"/>
              <a:t>(2019.4.23)</a:t>
            </a:r>
          </a:p>
          <a:p>
            <a:r>
              <a:rPr lang="en-US" altLang="ko-KR" dirty="0"/>
              <a:t>3) </a:t>
            </a:r>
            <a:r>
              <a:rPr lang="ko-KR" altLang="en-US" dirty="0" err="1"/>
              <a:t>한국인더스트리</a:t>
            </a:r>
            <a:r>
              <a:rPr lang="ko-KR" altLang="en-US" dirty="0"/>
              <a:t> </a:t>
            </a:r>
            <a:r>
              <a:rPr lang="en-US" altLang="ko-KR" dirty="0"/>
              <a:t>4.0</a:t>
            </a:r>
            <a:r>
              <a:rPr lang="ko-KR" altLang="en-US" dirty="0"/>
              <a:t>협회 월례 세미나 발표</a:t>
            </a:r>
            <a:r>
              <a:rPr lang="en-US" altLang="ko-KR" dirty="0"/>
              <a:t>(2019.5.18) : </a:t>
            </a:r>
            <a:r>
              <a:rPr lang="ko-KR" altLang="en-US" dirty="0">
                <a:solidFill>
                  <a:srgbClr val="0000FF"/>
                </a:solidFill>
              </a:rPr>
              <a:t>전문가 기반 열매형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ko-KR" altLang="en-US" dirty="0">
                <a:solidFill>
                  <a:srgbClr val="0000FF"/>
                </a:solidFill>
              </a:rPr>
              <a:t>차산업화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한국 파이프라인 컨퍼런스 발표</a:t>
            </a:r>
            <a:r>
              <a:rPr lang="en-US" altLang="ko-KR" dirty="0"/>
              <a:t>(2019.5.21) : </a:t>
            </a:r>
            <a:r>
              <a:rPr lang="ko-KR" altLang="en-US" dirty="0">
                <a:solidFill>
                  <a:srgbClr val="0000FF"/>
                </a:solidFill>
              </a:rPr>
              <a:t>중소기업형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ko-KR" altLang="en-US" dirty="0">
                <a:solidFill>
                  <a:srgbClr val="0000FF"/>
                </a:solidFill>
              </a:rPr>
              <a:t>차산업화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5) </a:t>
            </a:r>
            <a:r>
              <a:rPr lang="ko-KR" altLang="en-US" dirty="0"/>
              <a:t>산업통상자원 </a:t>
            </a:r>
            <a:r>
              <a:rPr lang="en-US" altLang="ko-KR" dirty="0"/>
              <a:t>R&amp;D </a:t>
            </a:r>
            <a:r>
              <a:rPr lang="ko-KR" altLang="en-US" dirty="0"/>
              <a:t>전략기획단 세미나 발표</a:t>
            </a:r>
            <a:r>
              <a:rPr lang="en-US" altLang="ko-KR" dirty="0"/>
              <a:t>(2091.5.28) : </a:t>
            </a:r>
            <a:r>
              <a:rPr lang="ko-KR" altLang="en-US" dirty="0">
                <a:solidFill>
                  <a:srgbClr val="0000FF"/>
                </a:solidFill>
              </a:rPr>
              <a:t>개방 소프트웨어 기반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ko-KR" altLang="en-US" dirty="0">
                <a:solidFill>
                  <a:srgbClr val="0000FF"/>
                </a:solidFill>
              </a:rPr>
              <a:t>차산업화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9CE4BF0-886F-4425-B3D0-A314BF0F18A0}"/>
              </a:ext>
            </a:extLst>
          </p:cNvPr>
          <p:cNvSpPr txBox="1"/>
          <p:nvPr/>
        </p:nvSpPr>
        <p:spPr>
          <a:xfrm>
            <a:off x="812776" y="271820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계획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AD65C269-9A60-4A40-AF3E-028259A6651C}"/>
              </a:ext>
            </a:extLst>
          </p:cNvPr>
          <p:cNvSpPr txBox="1"/>
          <p:nvPr/>
        </p:nvSpPr>
        <p:spPr>
          <a:xfrm>
            <a:off x="977458" y="3100911"/>
            <a:ext cx="7978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dirty="0"/>
              <a:t>1) </a:t>
            </a:r>
            <a:r>
              <a:rPr lang="ko-KR" altLang="en-US" dirty="0"/>
              <a:t>과학기술정보통신부의 </a:t>
            </a:r>
            <a:r>
              <a:rPr lang="ko-KR" altLang="en-US" dirty="0" err="1"/>
              <a:t>데이터바우처</a:t>
            </a:r>
            <a:r>
              <a:rPr lang="ko-KR" altLang="en-US" dirty="0"/>
              <a:t> 사업 공급자 등록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금속재료연구 조합의 신규 전략과제 참여 </a:t>
            </a:r>
            <a:r>
              <a:rPr lang="en-US" altLang="ko-KR" dirty="0"/>
              <a:t>: </a:t>
            </a:r>
            <a:r>
              <a:rPr lang="ko-KR" altLang="en-US" dirty="0"/>
              <a:t>화석기반 에너지 생산</a:t>
            </a:r>
            <a:r>
              <a:rPr lang="en-US" altLang="ko-KR" dirty="0"/>
              <a:t>·</a:t>
            </a:r>
            <a:r>
              <a:rPr lang="ko-KR" altLang="en-US" dirty="0"/>
              <a:t>수송용 철강소재</a:t>
            </a:r>
            <a:r>
              <a:rPr lang="en-US" altLang="ko-KR" dirty="0"/>
              <a:t>(428</a:t>
            </a:r>
            <a:r>
              <a:rPr lang="ko-KR" altLang="en-US" dirty="0"/>
              <a:t>억</a:t>
            </a:r>
            <a:r>
              <a:rPr lang="en-US" altLang="ko-KR" dirty="0"/>
              <a:t>/5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(</a:t>
            </a:r>
            <a:r>
              <a:rPr lang="ko-KR" altLang="en-US" dirty="0"/>
              <a:t>세부과제 </a:t>
            </a:r>
            <a:r>
              <a:rPr lang="en-US" altLang="ko-KR" dirty="0"/>
              <a:t>2-4) </a:t>
            </a:r>
            <a:r>
              <a:rPr lang="ko-KR" altLang="en-US" dirty="0"/>
              <a:t>데이터 기반 강관 제조 공정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B479E-ED5C-40CD-A8BC-572938A938FC}"/>
              </a:ext>
            </a:extLst>
          </p:cNvPr>
          <p:cNvSpPr txBox="1"/>
          <p:nvPr/>
        </p:nvSpPr>
        <p:spPr>
          <a:xfrm>
            <a:off x="787609" y="453818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활동 단체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88622-E604-4F0B-BFA1-F716DD8D2D1F}"/>
              </a:ext>
            </a:extLst>
          </p:cNvPr>
          <p:cNvSpPr txBox="1"/>
          <p:nvPr/>
        </p:nvSpPr>
        <p:spPr>
          <a:xfrm>
            <a:off x="2479083" y="4478021"/>
            <a:ext cx="516840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1</a:t>
            </a:r>
            <a:r>
              <a:rPr lang="ko-KR" altLang="en-US" dirty="0"/>
              <a:t>인 창조기업 </a:t>
            </a:r>
            <a:r>
              <a:rPr lang="en-US" altLang="ko-KR" dirty="0"/>
              <a:t>DA </a:t>
            </a:r>
            <a:r>
              <a:rPr lang="ko-KR" altLang="en-US" dirty="0"/>
              <a:t>컨설팅 대표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포항공대 산업경영공학과 책임연구원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포항금속소재산업진흥원</a:t>
            </a:r>
            <a:r>
              <a:rPr lang="en-US" altLang="ko-KR" dirty="0"/>
              <a:t>(</a:t>
            </a:r>
            <a:r>
              <a:rPr lang="ko-KR" altLang="en-US" dirty="0" err="1"/>
              <a:t>포미아</a:t>
            </a:r>
            <a:r>
              <a:rPr lang="en-US" altLang="ko-KR" dirty="0"/>
              <a:t>) </a:t>
            </a:r>
            <a:r>
              <a:rPr lang="ko-KR" altLang="en-US" dirty="0"/>
              <a:t>전문기술협의회 전문위원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ko-KR" altLang="en-US" dirty="0" err="1"/>
              <a:t>한국인더스트리</a:t>
            </a:r>
            <a:r>
              <a:rPr lang="ko-KR" altLang="en-US" dirty="0"/>
              <a:t> </a:t>
            </a:r>
            <a:r>
              <a:rPr lang="en-US" altLang="ko-KR" dirty="0"/>
              <a:t>4.0</a:t>
            </a:r>
            <a:r>
              <a:rPr lang="ko-KR" altLang="en-US" dirty="0"/>
              <a:t>협회 정회원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KRUG(Korean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Group)</a:t>
            </a:r>
            <a:r>
              <a:rPr lang="ko-KR" altLang="en-US" dirty="0"/>
              <a:t> </a:t>
            </a:r>
            <a:r>
              <a:rPr lang="en-US" altLang="ko-KR" dirty="0"/>
              <a:t>Shiny</a:t>
            </a:r>
            <a:r>
              <a:rPr lang="ko-KR" altLang="en-US" dirty="0"/>
              <a:t> 소모임 참여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82374-8129-4E8D-A38F-41FA9EBF7BF8}"/>
              </a:ext>
            </a:extLst>
          </p:cNvPr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&lt;</a:t>
            </a:r>
            <a:r>
              <a:rPr kumimoji="0" lang="ko-KR" altLang="en-US" sz="2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발표자 약력</a:t>
            </a:r>
            <a:r>
              <a:rPr kumimoji="0" lang="en-US" altLang="ko-KR" sz="2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231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1. 4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차산업화와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AI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대중화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4790" y="1317797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en-US" altLang="ko-KR" sz="1600" b="1" dirty="0">
                <a:solidFill>
                  <a:srgbClr val="000000"/>
                </a:solidFill>
              </a:rPr>
              <a:t>AI</a:t>
            </a:r>
            <a:r>
              <a:rPr lang="ko-KR" altLang="en-US" sz="1600" b="1" dirty="0">
                <a:solidFill>
                  <a:srgbClr val="000000"/>
                </a:solidFill>
              </a:rPr>
              <a:t>의 본질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219" y="1261781"/>
            <a:ext cx="651011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● 알고리즘으로 의사결정을 자동화한 것</a:t>
            </a:r>
            <a:r>
              <a:rPr lang="en-US" altLang="ko-KR" sz="1600" dirty="0"/>
              <a:t> (</a:t>
            </a:r>
            <a:r>
              <a:rPr lang="ko-KR" altLang="en-US" sz="1600" dirty="0"/>
              <a:t>김진형 인공지능연구원장</a:t>
            </a:r>
            <a:r>
              <a:rPr lang="en-US" altLang="ko-KR" sz="1600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1FECAA-0362-4B9C-A0A4-C3B5B5C9E82F}"/>
              </a:ext>
            </a:extLst>
          </p:cNvPr>
          <p:cNvSpPr txBox="1"/>
          <p:nvPr/>
        </p:nvSpPr>
        <p:spPr>
          <a:xfrm>
            <a:off x="604790" y="2103137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▣ </a:t>
            </a:r>
            <a:r>
              <a:rPr lang="en-US" altLang="ko-KR" sz="1600" b="1" dirty="0">
                <a:solidFill>
                  <a:srgbClr val="0000FF"/>
                </a:solidFill>
              </a:rPr>
              <a:t>4</a:t>
            </a:r>
            <a:r>
              <a:rPr lang="ko-KR" altLang="en-US" sz="1600" b="1" dirty="0">
                <a:solidFill>
                  <a:srgbClr val="0000FF"/>
                </a:solidFill>
              </a:rPr>
              <a:t>차산업화의 본질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322F31-368D-4CAE-9AF0-CCA763B8BC6B}"/>
              </a:ext>
            </a:extLst>
          </p:cNvPr>
          <p:cNvSpPr txBox="1"/>
          <p:nvPr/>
        </p:nvSpPr>
        <p:spPr>
          <a:xfrm>
            <a:off x="3093219" y="2047121"/>
            <a:ext cx="500970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FF"/>
                </a:solidFill>
              </a:rPr>
              <a:t>● 컴퓨터가 스스로 학습하는 </a:t>
            </a:r>
            <a:r>
              <a:rPr lang="en-US" altLang="ko-KR" sz="1600" dirty="0">
                <a:solidFill>
                  <a:srgbClr val="0000FF"/>
                </a:solidFill>
              </a:rPr>
              <a:t>AI </a:t>
            </a:r>
            <a:r>
              <a:rPr lang="ko-KR" altLang="en-US" sz="1600" dirty="0">
                <a:solidFill>
                  <a:srgbClr val="0000FF"/>
                </a:solidFill>
              </a:rPr>
              <a:t>알고리즘으로</a:t>
            </a:r>
            <a:r>
              <a:rPr lang="en-US" altLang="ko-KR" sz="1600" dirty="0">
                <a:solidFill>
                  <a:srgbClr val="0000FF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</a:rPr>
              <a:t>   </a:t>
            </a:r>
            <a:r>
              <a:rPr lang="ko-KR" altLang="en-US" sz="1600" dirty="0">
                <a:solidFill>
                  <a:srgbClr val="0000FF"/>
                </a:solidFill>
              </a:rPr>
              <a:t>의사 결정을 자동화하여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부가가치를 창출하는 것</a:t>
            </a:r>
            <a:r>
              <a:rPr lang="en-US" altLang="ko-KR" sz="1600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08392-94E7-44D4-946B-8096008D1D8B}"/>
              </a:ext>
            </a:extLst>
          </p:cNvPr>
          <p:cNvSpPr txBox="1"/>
          <p:nvPr/>
        </p:nvSpPr>
        <p:spPr>
          <a:xfrm>
            <a:off x="604790" y="3270705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▣ </a:t>
            </a:r>
            <a:r>
              <a:rPr lang="en-US" altLang="ko-KR" sz="1600" b="1" dirty="0">
                <a:solidFill>
                  <a:srgbClr val="0000FF"/>
                </a:solidFill>
              </a:rPr>
              <a:t>AI </a:t>
            </a:r>
            <a:r>
              <a:rPr lang="ko-KR" altLang="en-US" sz="1600" b="1" dirty="0">
                <a:solidFill>
                  <a:srgbClr val="0000FF"/>
                </a:solidFill>
              </a:rPr>
              <a:t>대중화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FEAB1-70E6-45CF-8E56-D0FB33889967}"/>
              </a:ext>
            </a:extLst>
          </p:cNvPr>
          <p:cNvSpPr txBox="1"/>
          <p:nvPr/>
        </p:nvSpPr>
        <p:spPr>
          <a:xfrm>
            <a:off x="3093219" y="3214689"/>
            <a:ext cx="561403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FF"/>
                </a:solidFill>
              </a:rPr>
              <a:t>● </a:t>
            </a:r>
            <a:r>
              <a:rPr lang="en-US" altLang="ko-KR" sz="1600" dirty="0">
                <a:solidFill>
                  <a:srgbClr val="0000FF"/>
                </a:solidFill>
              </a:rPr>
              <a:t>AI</a:t>
            </a:r>
            <a:r>
              <a:rPr lang="ko-KR" altLang="en-US" sz="1600" dirty="0">
                <a:solidFill>
                  <a:srgbClr val="0000FF"/>
                </a:solidFill>
              </a:rPr>
              <a:t>를 모르는 사람이 </a:t>
            </a:r>
            <a:r>
              <a:rPr lang="en-US" altLang="ko-KR" sz="1600" dirty="0">
                <a:solidFill>
                  <a:srgbClr val="0000FF"/>
                </a:solidFill>
              </a:rPr>
              <a:t>AI</a:t>
            </a:r>
            <a:r>
              <a:rPr lang="ko-KR" altLang="en-US" sz="1600" dirty="0">
                <a:solidFill>
                  <a:srgbClr val="0000FF"/>
                </a:solidFill>
              </a:rPr>
              <a:t>를 활용하거나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그 혜택을 받는 것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2. AI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대중화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1696" y="72494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</a:rPr>
              <a:t>▣ </a:t>
            </a:r>
            <a:r>
              <a:rPr lang="ko-KR" altLang="en-US" sz="1600">
                <a:solidFill>
                  <a:srgbClr val="000000"/>
                </a:solidFill>
              </a:rPr>
              <a:t>대중의 </a:t>
            </a:r>
            <a:r>
              <a:rPr lang="en-US" altLang="ko-KR" sz="1600">
                <a:solidFill>
                  <a:srgbClr val="000000"/>
                </a:solidFill>
              </a:rPr>
              <a:t>AI </a:t>
            </a:r>
            <a:r>
              <a:rPr lang="ko-KR" altLang="en-US" sz="1600">
                <a:solidFill>
                  <a:srgbClr val="000000"/>
                </a:solidFill>
              </a:rPr>
              <a:t>활용</a:t>
            </a:r>
            <a:endParaRPr lang="ko-KR" altLang="en-US" sz="1600" b="1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5" r="27169"/>
          <a:stretch/>
        </p:blipFill>
        <p:spPr>
          <a:xfrm rot="5400000">
            <a:off x="741553" y="1109553"/>
            <a:ext cx="2078650" cy="29022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3389" y="1133192"/>
            <a:ext cx="2856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● 다음의 꽃 검색</a:t>
            </a:r>
            <a:r>
              <a:rPr lang="en-US" altLang="ko-KR" sz="1600" dirty="0"/>
              <a:t>, </a:t>
            </a:r>
            <a:r>
              <a:rPr lang="ko-KR" altLang="en-US" sz="1600" dirty="0"/>
              <a:t>음성 검색</a:t>
            </a:r>
            <a:endParaRPr lang="en-US" altLang="ko-KR" sz="1600" dirty="0"/>
          </a:p>
        </p:txBody>
      </p:sp>
      <p:pic>
        <p:nvPicPr>
          <p:cNvPr id="1026" name="Picture 2" descr="aië¹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33" y="1521376"/>
            <a:ext cx="6393708" cy="22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67754" y="1133192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● </a:t>
            </a:r>
            <a:r>
              <a:rPr lang="en-US" altLang="ko-KR" sz="1600" dirty="0"/>
              <a:t>AI </a:t>
            </a:r>
            <a:r>
              <a:rPr lang="ko-KR" altLang="en-US" sz="1600" dirty="0"/>
              <a:t>음성인식 비서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7463" y="4340544"/>
            <a:ext cx="2371725" cy="1924050"/>
          </a:xfrm>
          <a:prstGeom prst="rect">
            <a:avLst/>
          </a:prstGeom>
        </p:spPr>
      </p:pic>
      <p:sp>
        <p:nvSpPr>
          <p:cNvPr id="20" name="TextBox 18"/>
          <p:cNvSpPr txBox="1"/>
          <p:nvPr/>
        </p:nvSpPr>
        <p:spPr>
          <a:xfrm>
            <a:off x="572276" y="4025439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기반 기술과 대중화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71F3C-D0E1-4139-9D14-3F9B317B5214}"/>
              </a:ext>
            </a:extLst>
          </p:cNvPr>
          <p:cNvSpPr txBox="1"/>
          <p:nvPr/>
        </p:nvSpPr>
        <p:spPr>
          <a:xfrm>
            <a:off x="3204963" y="681335"/>
            <a:ext cx="617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* AI</a:t>
            </a:r>
            <a:r>
              <a:rPr lang="ko-KR" altLang="en-US" sz="1800" dirty="0">
                <a:solidFill>
                  <a:srgbClr val="FF0000"/>
                </a:solidFill>
              </a:rPr>
              <a:t>를 모르는 사람이 </a:t>
            </a:r>
            <a:r>
              <a:rPr lang="en-US" altLang="ko-KR" sz="1800" dirty="0">
                <a:solidFill>
                  <a:srgbClr val="FF0000"/>
                </a:solidFill>
              </a:rPr>
              <a:t>AI</a:t>
            </a:r>
            <a:r>
              <a:rPr lang="ko-KR" altLang="en-US" sz="1800" dirty="0">
                <a:solidFill>
                  <a:srgbClr val="FF0000"/>
                </a:solidFill>
              </a:rPr>
              <a:t>를 활용하거나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그 혜택을 받는 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D27C6-1684-4F93-B190-54A63FD11DB9}"/>
              </a:ext>
            </a:extLst>
          </p:cNvPr>
          <p:cNvSpPr txBox="1"/>
          <p:nvPr/>
        </p:nvSpPr>
        <p:spPr>
          <a:xfrm>
            <a:off x="6059188" y="4782236"/>
            <a:ext cx="3938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/>
              <a:t>AI </a:t>
            </a:r>
            <a:r>
              <a:rPr lang="ko-KR" altLang="en-US" dirty="0"/>
              <a:t>기반 기술은 개발되어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어느 기업이 </a:t>
            </a:r>
            <a:r>
              <a:rPr lang="en-US" altLang="ko-KR" dirty="0"/>
              <a:t>AI </a:t>
            </a:r>
            <a:r>
              <a:rPr lang="ko-KR" altLang="en-US" dirty="0"/>
              <a:t>기반 기술을 활용할 것인가</a:t>
            </a:r>
            <a:r>
              <a:rPr lang="en-US" altLang="ko-KR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6B5B8-9541-49C7-A47B-2AA26CF67759}"/>
              </a:ext>
            </a:extLst>
          </p:cNvPr>
          <p:cNvSpPr txBox="1"/>
          <p:nvPr/>
        </p:nvSpPr>
        <p:spPr>
          <a:xfrm>
            <a:off x="231072" y="4789405"/>
            <a:ext cx="3541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엔진 등 자동차 기반 기술은 유럽 개발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미국의 포드가 대중화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96041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54AA6599-B9C7-4F7B-BEA8-B0D3EDEFBAE9}"/>
              </a:ext>
            </a:extLst>
          </p:cNvPr>
          <p:cNvSpPr/>
          <p:nvPr/>
        </p:nvSpPr>
        <p:spPr>
          <a:xfrm>
            <a:off x="495477" y="3808268"/>
            <a:ext cx="3274179" cy="477078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12A6E5-2D15-45EA-ACF9-40FC3E390D41}"/>
              </a:ext>
            </a:extLst>
          </p:cNvPr>
          <p:cNvSpPr/>
          <p:nvPr/>
        </p:nvSpPr>
        <p:spPr>
          <a:xfrm>
            <a:off x="315358" y="3752016"/>
            <a:ext cx="3644246" cy="1433828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제조업의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AI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활용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676800-05BA-4D5A-9279-259611959E9E}"/>
              </a:ext>
            </a:extLst>
          </p:cNvPr>
          <p:cNvSpPr/>
          <p:nvPr/>
        </p:nvSpPr>
        <p:spPr>
          <a:xfrm>
            <a:off x="475906" y="5495874"/>
            <a:ext cx="3274179" cy="477078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9862D-A025-45D8-90B3-DE26AC586C90}"/>
              </a:ext>
            </a:extLst>
          </p:cNvPr>
          <p:cNvSpPr txBox="1"/>
          <p:nvPr/>
        </p:nvSpPr>
        <p:spPr>
          <a:xfrm>
            <a:off x="1099133" y="5587062"/>
            <a:ext cx="2183611" cy="307777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/</a:t>
            </a:r>
            <a:r>
              <a:rPr lang="ko-KR" altLang="en-US" dirty="0"/>
              <a:t>관리 자동화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BFB5D-FC89-4323-9D49-A11EA9FC967F}"/>
              </a:ext>
            </a:extLst>
          </p:cNvPr>
          <p:cNvSpPr txBox="1"/>
          <p:nvPr/>
        </p:nvSpPr>
        <p:spPr>
          <a:xfrm>
            <a:off x="177720" y="652300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제조업의 업무 절차</a:t>
            </a:r>
            <a:endParaRPr lang="en-US" altLang="ko-KR" sz="1600" b="1" dirty="0">
              <a:solidFill>
                <a:srgbClr val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BBC313-ABE2-425A-AFCA-13CE3E6EA208}"/>
              </a:ext>
            </a:extLst>
          </p:cNvPr>
          <p:cNvSpPr/>
          <p:nvPr/>
        </p:nvSpPr>
        <p:spPr>
          <a:xfrm>
            <a:off x="75500" y="1098958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67DC4-D0A5-41E0-80BB-0949B2DE00EC}"/>
              </a:ext>
            </a:extLst>
          </p:cNvPr>
          <p:cNvSpPr txBox="1"/>
          <p:nvPr/>
        </p:nvSpPr>
        <p:spPr>
          <a:xfrm>
            <a:off x="348914" y="11431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24C31D-3A96-423F-B11A-4BC4EF1E182A}"/>
              </a:ext>
            </a:extLst>
          </p:cNvPr>
          <p:cNvSpPr/>
          <p:nvPr/>
        </p:nvSpPr>
        <p:spPr>
          <a:xfrm>
            <a:off x="1779864" y="1093170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9557D6-4EE5-4E5E-AAC3-AE46B0B2031C}"/>
              </a:ext>
            </a:extLst>
          </p:cNvPr>
          <p:cNvSpPr txBox="1"/>
          <p:nvPr/>
        </p:nvSpPr>
        <p:spPr>
          <a:xfrm>
            <a:off x="2053278" y="1137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9A6620-13A5-4AAC-8F82-D8D507241234}"/>
              </a:ext>
            </a:extLst>
          </p:cNvPr>
          <p:cNvSpPr/>
          <p:nvPr/>
        </p:nvSpPr>
        <p:spPr>
          <a:xfrm>
            <a:off x="3532390" y="1112601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993FD0-5D78-4B13-AAF9-BCE9109B3B16}"/>
              </a:ext>
            </a:extLst>
          </p:cNvPr>
          <p:cNvSpPr txBox="1"/>
          <p:nvPr/>
        </p:nvSpPr>
        <p:spPr>
          <a:xfrm>
            <a:off x="3805804" y="11567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5DA681-4D7F-446B-873C-33AB322ACFA6}"/>
              </a:ext>
            </a:extLst>
          </p:cNvPr>
          <p:cNvSpPr/>
          <p:nvPr/>
        </p:nvSpPr>
        <p:spPr>
          <a:xfrm>
            <a:off x="5385318" y="1109752"/>
            <a:ext cx="1090569" cy="42356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5D72B3-14C7-4096-86A8-0BC0E43DBA99}"/>
              </a:ext>
            </a:extLst>
          </p:cNvPr>
          <p:cNvSpPr txBox="1"/>
          <p:nvPr/>
        </p:nvSpPr>
        <p:spPr>
          <a:xfrm>
            <a:off x="5658732" y="11539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CD350D-7BE2-41AB-A144-F32A0A098300}"/>
              </a:ext>
            </a:extLst>
          </p:cNvPr>
          <p:cNvSpPr/>
          <p:nvPr/>
        </p:nvSpPr>
        <p:spPr>
          <a:xfrm>
            <a:off x="7114490" y="1134286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7080-3043-47F2-8FAE-1B7BE4943292}"/>
              </a:ext>
            </a:extLst>
          </p:cNvPr>
          <p:cNvSpPr txBox="1"/>
          <p:nvPr/>
        </p:nvSpPr>
        <p:spPr>
          <a:xfrm>
            <a:off x="7387904" y="11784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1EE379C-9D6F-478A-9053-1371D03985E1}"/>
              </a:ext>
            </a:extLst>
          </p:cNvPr>
          <p:cNvSpPr/>
          <p:nvPr/>
        </p:nvSpPr>
        <p:spPr>
          <a:xfrm>
            <a:off x="1324789" y="1203177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912959F-9110-44E1-A02D-1D0FA62EA1A5}"/>
              </a:ext>
            </a:extLst>
          </p:cNvPr>
          <p:cNvSpPr/>
          <p:nvPr/>
        </p:nvSpPr>
        <p:spPr>
          <a:xfrm>
            <a:off x="3074520" y="1207004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5C827A7C-96F7-4C47-8C51-F4D239E7C053}"/>
              </a:ext>
            </a:extLst>
          </p:cNvPr>
          <p:cNvSpPr/>
          <p:nvPr/>
        </p:nvSpPr>
        <p:spPr>
          <a:xfrm>
            <a:off x="4897739" y="1241406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2733F05-6894-43D7-A1F3-F9E3C872C5BA}"/>
              </a:ext>
            </a:extLst>
          </p:cNvPr>
          <p:cNvSpPr/>
          <p:nvPr/>
        </p:nvSpPr>
        <p:spPr>
          <a:xfrm>
            <a:off x="6656620" y="1265485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092AA4-33DC-46C0-8CE5-74904865D462}"/>
              </a:ext>
            </a:extLst>
          </p:cNvPr>
          <p:cNvSpPr/>
          <p:nvPr/>
        </p:nvSpPr>
        <p:spPr>
          <a:xfrm>
            <a:off x="475906" y="4620736"/>
            <a:ext cx="3274179" cy="477078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7504DE-9A17-43D4-B6BF-BB78193BA7AD}"/>
              </a:ext>
            </a:extLst>
          </p:cNvPr>
          <p:cNvSpPr txBox="1"/>
          <p:nvPr/>
        </p:nvSpPr>
        <p:spPr>
          <a:xfrm>
            <a:off x="694374" y="4705386"/>
            <a:ext cx="2993127" cy="307777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학습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r>
              <a:rPr lang="ko-KR" altLang="en-US" dirty="0"/>
              <a:t> 자동화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EDB005-2B23-459D-B4AC-AA47901B1870}"/>
              </a:ext>
            </a:extLst>
          </p:cNvPr>
          <p:cNvSpPr/>
          <p:nvPr/>
        </p:nvSpPr>
        <p:spPr>
          <a:xfrm>
            <a:off x="467758" y="2208650"/>
            <a:ext cx="3274179" cy="477078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178CA7-3A5B-43D4-A4A6-25FEE9801C3E}"/>
              </a:ext>
            </a:extLst>
          </p:cNvPr>
          <p:cNvSpPr txBox="1"/>
          <p:nvPr/>
        </p:nvSpPr>
        <p:spPr>
          <a:xfrm>
            <a:off x="1528736" y="3878611"/>
            <a:ext cx="1324402" cy="307777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리포팅 자동화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8FC99D-CC59-49CF-BFC0-CA16C88EF3ED}"/>
              </a:ext>
            </a:extLst>
          </p:cNvPr>
          <p:cNvSpPr/>
          <p:nvPr/>
        </p:nvSpPr>
        <p:spPr>
          <a:xfrm>
            <a:off x="475906" y="2976206"/>
            <a:ext cx="3274179" cy="477078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BC1D2A-ACD2-4D7F-AEF2-C35828242D48}"/>
              </a:ext>
            </a:extLst>
          </p:cNvPr>
          <p:cNvSpPr txBox="1"/>
          <p:nvPr/>
        </p:nvSpPr>
        <p:spPr>
          <a:xfrm>
            <a:off x="1435394" y="3071459"/>
            <a:ext cx="1566454" cy="307777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전문가 의사 결정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07CAC5-2FA2-451C-B91E-7D89D67A392E}"/>
              </a:ext>
            </a:extLst>
          </p:cNvPr>
          <p:cNvSpPr/>
          <p:nvPr/>
        </p:nvSpPr>
        <p:spPr>
          <a:xfrm>
            <a:off x="475906" y="2206003"/>
            <a:ext cx="3274179" cy="477078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C28E0-0731-46AB-8EE0-C39DEDBF424A}"/>
              </a:ext>
            </a:extLst>
          </p:cNvPr>
          <p:cNvSpPr txBox="1"/>
          <p:nvPr/>
        </p:nvSpPr>
        <p:spPr>
          <a:xfrm>
            <a:off x="1884018" y="2290653"/>
            <a:ext cx="543739" cy="307777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7F9C11-CF29-46CE-BEB5-A7FFF088EA60}"/>
              </a:ext>
            </a:extLst>
          </p:cNvPr>
          <p:cNvSpPr/>
          <p:nvPr/>
        </p:nvSpPr>
        <p:spPr>
          <a:xfrm>
            <a:off x="4335574" y="5471795"/>
            <a:ext cx="3274179" cy="47707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861CFA-9936-44B9-B088-C4011B95D7E3}"/>
              </a:ext>
            </a:extLst>
          </p:cNvPr>
          <p:cNvSpPr txBox="1"/>
          <p:nvPr/>
        </p:nvSpPr>
        <p:spPr>
          <a:xfrm>
            <a:off x="4958801" y="5562983"/>
            <a:ext cx="2183611" cy="307777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/</a:t>
            </a:r>
            <a:r>
              <a:rPr lang="ko-KR" altLang="en-US" dirty="0"/>
              <a:t>관리 자동화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C7EFB4-2540-4EC6-88F0-DF32475D4C13}"/>
              </a:ext>
            </a:extLst>
          </p:cNvPr>
          <p:cNvSpPr/>
          <p:nvPr/>
        </p:nvSpPr>
        <p:spPr>
          <a:xfrm>
            <a:off x="4335574" y="4596657"/>
            <a:ext cx="3274179" cy="47707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EF5357-6E4C-4853-89A3-7E87CD7E465A}"/>
              </a:ext>
            </a:extLst>
          </p:cNvPr>
          <p:cNvSpPr txBox="1"/>
          <p:nvPr/>
        </p:nvSpPr>
        <p:spPr>
          <a:xfrm>
            <a:off x="4554042" y="4681307"/>
            <a:ext cx="2993127" cy="307777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학습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r>
              <a:rPr lang="ko-KR" altLang="en-US" dirty="0"/>
              <a:t> 자동화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372FE0-7616-4256-BBF8-AA628204B0E7}"/>
              </a:ext>
            </a:extLst>
          </p:cNvPr>
          <p:cNvSpPr/>
          <p:nvPr/>
        </p:nvSpPr>
        <p:spPr>
          <a:xfrm>
            <a:off x="4335574" y="2952127"/>
            <a:ext cx="3274179" cy="47707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0056F7-F463-45EA-8CFA-6C60BA106A7E}"/>
              </a:ext>
            </a:extLst>
          </p:cNvPr>
          <p:cNvSpPr txBox="1"/>
          <p:nvPr/>
        </p:nvSpPr>
        <p:spPr>
          <a:xfrm>
            <a:off x="5295062" y="3047380"/>
            <a:ext cx="1386918" cy="307777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자동 설비 설정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1F6C26-486A-44C6-B15A-341997670F5C}"/>
              </a:ext>
            </a:extLst>
          </p:cNvPr>
          <p:cNvSpPr/>
          <p:nvPr/>
        </p:nvSpPr>
        <p:spPr>
          <a:xfrm>
            <a:off x="4335574" y="2181924"/>
            <a:ext cx="3274179" cy="47707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EAAB10-848F-41DD-963A-5B937867A71B}"/>
              </a:ext>
            </a:extLst>
          </p:cNvPr>
          <p:cNvSpPr txBox="1"/>
          <p:nvPr/>
        </p:nvSpPr>
        <p:spPr>
          <a:xfrm>
            <a:off x="5743686" y="2266574"/>
            <a:ext cx="543739" cy="307777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68EE32-099F-4967-8C8F-AE8E981EFDFA}"/>
              </a:ext>
            </a:extLst>
          </p:cNvPr>
          <p:cNvSpPr/>
          <p:nvPr/>
        </p:nvSpPr>
        <p:spPr>
          <a:xfrm>
            <a:off x="8766723" y="1119112"/>
            <a:ext cx="1090569" cy="42356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5EFB17-5E3B-4CDA-A618-B8E2ACFD99A7}"/>
              </a:ext>
            </a:extLst>
          </p:cNvPr>
          <p:cNvSpPr txBox="1"/>
          <p:nvPr/>
        </p:nvSpPr>
        <p:spPr>
          <a:xfrm>
            <a:off x="8829342" y="1174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재고 관리</a:t>
            </a:r>
            <a:endParaRPr lang="ko-KR" altLang="en-US" dirty="0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BD0A3833-A8E0-420F-BB77-D8796080A7FB}"/>
              </a:ext>
            </a:extLst>
          </p:cNvPr>
          <p:cNvSpPr/>
          <p:nvPr/>
        </p:nvSpPr>
        <p:spPr>
          <a:xfrm>
            <a:off x="8308853" y="1250311"/>
            <a:ext cx="321163" cy="203545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D35BE5-FF18-4239-9C31-15A8E4FB3C4B}"/>
              </a:ext>
            </a:extLst>
          </p:cNvPr>
          <p:cNvSpPr txBox="1"/>
          <p:nvPr/>
        </p:nvSpPr>
        <p:spPr>
          <a:xfrm>
            <a:off x="7695537" y="5454323"/>
            <a:ext cx="2205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빅 데이터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센서</a:t>
            </a:r>
            <a:r>
              <a:rPr lang="en-US" altLang="ko-KR" dirty="0"/>
              <a:t>, IoT, </a:t>
            </a:r>
            <a:r>
              <a:rPr lang="ko-KR" altLang="en-US" dirty="0" err="1"/>
              <a:t>하둡</a:t>
            </a:r>
            <a:r>
              <a:rPr lang="en-US" altLang="ko-KR" dirty="0"/>
              <a:t>, </a:t>
            </a:r>
            <a:r>
              <a:rPr lang="ko-KR" altLang="en-US" dirty="0" err="1"/>
              <a:t>블럭체인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EC6D60-C037-4486-8507-A186ECF03DA1}"/>
              </a:ext>
            </a:extLst>
          </p:cNvPr>
          <p:cNvSpPr txBox="1"/>
          <p:nvPr/>
        </p:nvSpPr>
        <p:spPr>
          <a:xfrm>
            <a:off x="7587233" y="4681307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Cloud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Edge</a:t>
            </a:r>
            <a:r>
              <a:rPr lang="ko-KR" altLang="en-US" dirty="0"/>
              <a:t> </a:t>
            </a:r>
            <a:r>
              <a:rPr lang="en-US" altLang="ko-KR" dirty="0"/>
              <a:t>Computing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0D2DDA-0145-45F4-A3AB-A301978423A9}"/>
              </a:ext>
            </a:extLst>
          </p:cNvPr>
          <p:cNvSpPr txBox="1"/>
          <p:nvPr/>
        </p:nvSpPr>
        <p:spPr>
          <a:xfrm>
            <a:off x="7695537" y="22749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05934E48-851A-4494-A7EB-9C6BD886A29A}"/>
              </a:ext>
            </a:extLst>
          </p:cNvPr>
          <p:cNvSpPr/>
          <p:nvPr/>
        </p:nvSpPr>
        <p:spPr>
          <a:xfrm rot="10800000">
            <a:off x="2071050" y="2726422"/>
            <a:ext cx="160422" cy="187518"/>
          </a:xfrm>
          <a:prstGeom prst="down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36F26C95-FA70-4318-9B3D-0B390149D75B}"/>
              </a:ext>
            </a:extLst>
          </p:cNvPr>
          <p:cNvSpPr/>
          <p:nvPr/>
        </p:nvSpPr>
        <p:spPr>
          <a:xfrm rot="10800000">
            <a:off x="2139080" y="5227789"/>
            <a:ext cx="160422" cy="187518"/>
          </a:xfrm>
          <a:prstGeom prst="down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D405A3C5-2CF8-4DF6-98D7-A772AAADE67C}"/>
              </a:ext>
            </a:extLst>
          </p:cNvPr>
          <p:cNvSpPr/>
          <p:nvPr/>
        </p:nvSpPr>
        <p:spPr>
          <a:xfrm rot="10800000">
            <a:off x="2132568" y="4376310"/>
            <a:ext cx="160422" cy="187518"/>
          </a:xfrm>
          <a:prstGeom prst="down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0593CFB7-4173-4979-989F-E0D8243A2215}"/>
              </a:ext>
            </a:extLst>
          </p:cNvPr>
          <p:cNvSpPr/>
          <p:nvPr/>
        </p:nvSpPr>
        <p:spPr>
          <a:xfrm rot="10800000">
            <a:off x="2082640" y="3513611"/>
            <a:ext cx="160422" cy="187518"/>
          </a:xfrm>
          <a:prstGeom prst="down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42F39173-FEAE-446B-9A60-EF7A7ED9E32F}"/>
              </a:ext>
            </a:extLst>
          </p:cNvPr>
          <p:cNvSpPr/>
          <p:nvPr/>
        </p:nvSpPr>
        <p:spPr>
          <a:xfrm rot="10800000">
            <a:off x="5991317" y="2718477"/>
            <a:ext cx="160422" cy="187518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C4410A5F-4DB9-4874-9F45-B2EBD822934F}"/>
              </a:ext>
            </a:extLst>
          </p:cNvPr>
          <p:cNvSpPr/>
          <p:nvPr/>
        </p:nvSpPr>
        <p:spPr>
          <a:xfrm rot="10800000">
            <a:off x="5992997" y="5194034"/>
            <a:ext cx="160422" cy="187518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B670F721-4028-4CD9-A2D1-5BE0ECD9B820}"/>
              </a:ext>
            </a:extLst>
          </p:cNvPr>
          <p:cNvSpPr/>
          <p:nvPr/>
        </p:nvSpPr>
        <p:spPr>
          <a:xfrm rot="10800000">
            <a:off x="6015554" y="3558448"/>
            <a:ext cx="160423" cy="960095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056BDB-C455-441B-BDB7-7D0E15D25183}"/>
              </a:ext>
            </a:extLst>
          </p:cNvPr>
          <p:cNvSpPr txBox="1"/>
          <p:nvPr/>
        </p:nvSpPr>
        <p:spPr>
          <a:xfrm>
            <a:off x="4953000" y="1758988"/>
            <a:ext cx="2292679" cy="307777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● 일체형</a:t>
            </a:r>
            <a:r>
              <a:rPr lang="en-US" altLang="ko-KR" dirty="0"/>
              <a:t>(Smart</a:t>
            </a:r>
            <a:r>
              <a:rPr lang="ko-KR" altLang="en-US" dirty="0"/>
              <a:t> </a:t>
            </a:r>
            <a:r>
              <a:rPr lang="en-US" altLang="ko-KR" dirty="0"/>
              <a:t>Factory)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CD67C4-47FC-4173-A546-A1C24D1AC7DE}"/>
              </a:ext>
            </a:extLst>
          </p:cNvPr>
          <p:cNvSpPr txBox="1"/>
          <p:nvPr/>
        </p:nvSpPr>
        <p:spPr>
          <a:xfrm>
            <a:off x="1536892" y="1758989"/>
            <a:ext cx="965329" cy="307777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● 분할형</a:t>
            </a:r>
            <a:endParaRPr lang="en-US" altLang="ko-KR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30131-A6DE-42DF-91A0-1EA538125D03}"/>
              </a:ext>
            </a:extLst>
          </p:cNvPr>
          <p:cNvSpPr txBox="1"/>
          <p:nvPr/>
        </p:nvSpPr>
        <p:spPr>
          <a:xfrm>
            <a:off x="265690" y="3429000"/>
            <a:ext cx="343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AI-</a:t>
            </a:r>
            <a:r>
              <a:rPr lang="en-US" altLang="ko-KR" dirty="0" err="1">
                <a:solidFill>
                  <a:srgbClr val="FF0000"/>
                </a:solidFill>
              </a:rPr>
              <a:t>AutoReporting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A8CD901-14DD-45B3-9CA1-613DEA837F7D}"/>
              </a:ext>
            </a:extLst>
          </p:cNvPr>
          <p:cNvSpPr/>
          <p:nvPr/>
        </p:nvSpPr>
        <p:spPr>
          <a:xfrm>
            <a:off x="177720" y="1672156"/>
            <a:ext cx="3934284" cy="4533544"/>
          </a:xfrm>
          <a:prstGeom prst="roundRect">
            <a:avLst/>
          </a:prstGeom>
          <a:noFill/>
          <a:ln w="412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FD1DAB5-1493-4373-9EE0-C7909F41D680}"/>
              </a:ext>
            </a:extLst>
          </p:cNvPr>
          <p:cNvSpPr/>
          <p:nvPr/>
        </p:nvSpPr>
        <p:spPr>
          <a:xfrm>
            <a:off x="2345" y="1567072"/>
            <a:ext cx="7693192" cy="4934396"/>
          </a:xfrm>
          <a:prstGeom prst="roundRect">
            <a:avLst/>
          </a:prstGeom>
          <a:noFill/>
          <a:ln w="412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0FD89-9361-47C3-990A-86DCFA4DE78A}"/>
              </a:ext>
            </a:extLst>
          </p:cNvPr>
          <p:cNvSpPr txBox="1"/>
          <p:nvPr/>
        </p:nvSpPr>
        <p:spPr>
          <a:xfrm>
            <a:off x="4014609" y="1577146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단계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586F13-D883-4122-A537-7C0FB2E24EC6}"/>
              </a:ext>
            </a:extLst>
          </p:cNvPr>
          <p:cNvSpPr txBox="1"/>
          <p:nvPr/>
        </p:nvSpPr>
        <p:spPr>
          <a:xfrm>
            <a:off x="2463896" y="1722203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</a:rPr>
              <a:t>2</a:t>
            </a:r>
            <a:r>
              <a:rPr lang="ko-KR" altLang="en-US" sz="2000" dirty="0">
                <a:solidFill>
                  <a:srgbClr val="0000FF"/>
                </a:solidFill>
              </a:rPr>
              <a:t>단계</a:t>
            </a:r>
            <a:r>
              <a:rPr lang="en-US" altLang="ko-KR" sz="2000" dirty="0">
                <a:solidFill>
                  <a:srgbClr val="0000FF"/>
                </a:solidFill>
              </a:rPr>
              <a:t>(ERP)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3AF563-5148-43C8-A856-103CE35268A2}"/>
              </a:ext>
            </a:extLst>
          </p:cNvPr>
          <p:cNvSpPr txBox="1"/>
          <p:nvPr/>
        </p:nvSpPr>
        <p:spPr>
          <a:xfrm>
            <a:off x="2979578" y="4263331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ko-KR" altLang="en-US" sz="2000" dirty="0">
                <a:solidFill>
                  <a:srgbClr val="FF0000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166623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3914" y="429563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수동 생성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3488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분석과 보고서 생성 혁신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9344" y="2547847"/>
            <a:ext cx="1777090" cy="73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67638" y="27287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331234" y="2524110"/>
            <a:ext cx="1777090" cy="73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18333" y="2738931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분석 및 예측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285704" y="2524110"/>
            <a:ext cx="1777090" cy="73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25006" y="273737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보고서 생성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3710402" y="2829552"/>
            <a:ext cx="245806" cy="24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776794" y="2772373"/>
            <a:ext cx="245806" cy="24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609559" y="4701474"/>
            <a:ext cx="1619797" cy="1799994"/>
          </a:xfrm>
          <a:prstGeom prst="flowChartAlternateProcess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23199" y="4747835"/>
            <a:ext cx="11379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Excel</a:t>
            </a:r>
          </a:p>
          <a:p>
            <a:r>
              <a:rPr lang="en-US" altLang="ko-KR" dirty="0"/>
              <a:t>Origin</a:t>
            </a:r>
          </a:p>
          <a:p>
            <a:r>
              <a:rPr lang="en-US" altLang="ko-KR" dirty="0"/>
              <a:t>Minitab</a:t>
            </a:r>
          </a:p>
          <a:p>
            <a:r>
              <a:rPr lang="en-US" altLang="ko-KR" dirty="0" err="1"/>
              <a:t>Matlab</a:t>
            </a:r>
            <a:endParaRPr lang="en-US" altLang="ko-KR" dirty="0"/>
          </a:p>
          <a:p>
            <a:r>
              <a:rPr lang="en-US" altLang="ko-KR" dirty="0"/>
              <a:t>SAS</a:t>
            </a:r>
          </a:p>
          <a:p>
            <a:r>
              <a:rPr lang="en-US" altLang="ko-KR" dirty="0"/>
              <a:t>SPSS</a:t>
            </a:r>
          </a:p>
          <a:p>
            <a:r>
              <a:rPr lang="en-US" altLang="ko-KR" dirty="0"/>
              <a:t>R, Python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9248" y="1918337"/>
            <a:ext cx="25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정보 </a:t>
            </a:r>
            <a:r>
              <a:rPr lang="ko-KR" altLang="en-US" sz="1600" dirty="0">
                <a:solidFill>
                  <a:srgbClr val="000000"/>
                </a:solidFill>
              </a:rPr>
              <a:t>생성 및 공유 절차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6" name="순서도: 다중 문서 5"/>
          <p:cNvSpPr/>
          <p:nvPr/>
        </p:nvSpPr>
        <p:spPr>
          <a:xfrm>
            <a:off x="7583373" y="4681139"/>
            <a:ext cx="1373072" cy="1375271"/>
          </a:xfrm>
          <a:prstGeom prst="flowChartMultidocumen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621766" y="5203735"/>
            <a:ext cx="11620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Powerpoint</a:t>
            </a:r>
            <a:endParaRPr lang="en-US" altLang="ko-KR" dirty="0"/>
          </a:p>
          <a:p>
            <a:pPr algn="ctr"/>
            <a:r>
              <a:rPr lang="en-US" altLang="ko-KR" dirty="0"/>
              <a:t>MS Word</a:t>
            </a:r>
          </a:p>
          <a:p>
            <a:pPr algn="ctr"/>
            <a:r>
              <a:rPr lang="en-US" altLang="ko-KR" dirty="0"/>
              <a:t>PDF</a:t>
            </a:r>
            <a:endParaRPr lang="ko-KR" altLang="en-US" dirty="0"/>
          </a:p>
        </p:txBody>
      </p:sp>
      <p:sp>
        <p:nvSpPr>
          <p:cNvPr id="59" name="오른쪽 화살표 58"/>
          <p:cNvSpPr/>
          <p:nvPr/>
        </p:nvSpPr>
        <p:spPr>
          <a:xfrm>
            <a:off x="6535903" y="5139089"/>
            <a:ext cx="245806" cy="24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21481" y="4301258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각 단계에서 사람의 개입 필요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81264" y="4270471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데이터 </a:t>
            </a:r>
            <a:r>
              <a:rPr lang="ko-KR" altLang="en-US" dirty="0" err="1"/>
              <a:t>갱신시</a:t>
            </a:r>
            <a:r>
              <a:rPr lang="ko-KR" altLang="en-US" dirty="0"/>
              <a:t> 많은 업무 부하 발생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3787DE-89A4-49B4-B70D-29FFBC3EDE35}"/>
              </a:ext>
            </a:extLst>
          </p:cNvPr>
          <p:cNvSpPr txBox="1"/>
          <p:nvPr/>
        </p:nvSpPr>
        <p:spPr>
          <a:xfrm>
            <a:off x="448366" y="90801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보고서 생성 원칙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CB848-54F7-43E0-99CB-C6B2FCC6E60F}"/>
              </a:ext>
            </a:extLst>
          </p:cNvPr>
          <p:cNvSpPr txBox="1"/>
          <p:nvPr/>
        </p:nvSpPr>
        <p:spPr>
          <a:xfrm>
            <a:off x="3036434" y="845650"/>
            <a:ext cx="565731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수익 창출과 비용 절감을 위한 의사 결정에 필요한 보고서만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rgbClr val="FF0000"/>
                </a:solidFill>
              </a:rPr>
              <a:t>●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가치있는</a:t>
            </a:r>
            <a:r>
              <a:rPr lang="ko-KR" altLang="en-US" dirty="0">
                <a:solidFill>
                  <a:srgbClr val="FF0000"/>
                </a:solidFill>
              </a:rPr>
              <a:t> 보고서를 신속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정확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저렴하게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CA5C73-735C-4C92-BA45-D1D2A3DCCF73}"/>
              </a:ext>
            </a:extLst>
          </p:cNvPr>
          <p:cNvSpPr/>
          <p:nvPr/>
        </p:nvSpPr>
        <p:spPr>
          <a:xfrm>
            <a:off x="1169137" y="5109192"/>
            <a:ext cx="1777090" cy="73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AEFCBA-FDEB-4C25-A629-0BEB13EE2B41}"/>
              </a:ext>
            </a:extLst>
          </p:cNvPr>
          <p:cNvSpPr txBox="1"/>
          <p:nvPr/>
        </p:nvSpPr>
        <p:spPr>
          <a:xfrm>
            <a:off x="1611295" y="53240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</a:t>
            </a:r>
          </a:p>
        </p:txBody>
      </p:sp>
      <p:sp>
        <p:nvSpPr>
          <p:cNvPr id="38" name="오른쪽 화살표 1">
            <a:extLst>
              <a:ext uri="{FF2B5EF4-FFF2-40B4-BE49-F238E27FC236}">
                <a16:creationId xmlns:a16="http://schemas.microsoft.com/office/drawing/2014/main" id="{6FD58BE6-37B1-4502-AFA5-AB9A7F9849F3}"/>
              </a:ext>
            </a:extLst>
          </p:cNvPr>
          <p:cNvSpPr/>
          <p:nvPr/>
        </p:nvSpPr>
        <p:spPr>
          <a:xfrm>
            <a:off x="3620195" y="5390897"/>
            <a:ext cx="245806" cy="24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2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73133" y="760479"/>
            <a:ext cx="329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자동 생성 </a:t>
            </a:r>
            <a:r>
              <a:rPr lang="en-US" altLang="ko-KR" sz="1600" dirty="0">
                <a:solidFill>
                  <a:srgbClr val="000000"/>
                </a:solidFill>
              </a:rPr>
              <a:t>: AI-</a:t>
            </a:r>
            <a:r>
              <a:rPr lang="en-US" altLang="ko-KR" sz="1600" dirty="0" err="1">
                <a:solidFill>
                  <a:srgbClr val="000000"/>
                </a:solidFill>
              </a:rPr>
              <a:t>AutoReporting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56" name="순서도: 다중 문서 55"/>
          <p:cNvSpPr/>
          <p:nvPr/>
        </p:nvSpPr>
        <p:spPr>
          <a:xfrm>
            <a:off x="8027073" y="2978001"/>
            <a:ext cx="1373072" cy="1767040"/>
          </a:xfrm>
          <a:prstGeom prst="flowChartMultidocumen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065473" y="3500607"/>
            <a:ext cx="1162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HTML </a:t>
            </a:r>
            <a:r>
              <a:rPr lang="ko-KR" altLang="en-US" dirty="0">
                <a:solidFill>
                  <a:srgbClr val="0000FF"/>
                </a:solidFill>
              </a:rPr>
              <a:t>문서</a:t>
            </a:r>
            <a:endParaRPr lang="en-US" altLang="ko-KR" dirty="0">
              <a:solidFill>
                <a:srgbClr val="0000FF"/>
              </a:solidFill>
            </a:endParaRPr>
          </a:p>
          <a:p>
            <a:pPr algn="ctr"/>
            <a:r>
              <a:rPr lang="en-US" altLang="ko-KR" dirty="0" err="1"/>
              <a:t>Powerpoint</a:t>
            </a:r>
            <a:endParaRPr lang="en-US" altLang="ko-KR" dirty="0"/>
          </a:p>
          <a:p>
            <a:pPr algn="ctr"/>
            <a:r>
              <a:rPr lang="en-US" altLang="ko-KR" dirty="0"/>
              <a:t>MS Word</a:t>
            </a:r>
          </a:p>
          <a:p>
            <a:pPr algn="ctr"/>
            <a:r>
              <a:rPr lang="en-US" altLang="ko-KR" dirty="0"/>
              <a:t>PDF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1543" y="1170836"/>
            <a:ext cx="5107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/>
              <a:t>●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가치있는</a:t>
            </a:r>
            <a:r>
              <a:rPr lang="ko-KR" altLang="en-US" sz="1600" dirty="0"/>
              <a:t> 보고서를 신속</a:t>
            </a:r>
            <a:r>
              <a:rPr lang="en-US" altLang="ko-KR" sz="1600" dirty="0"/>
              <a:t>, </a:t>
            </a:r>
            <a:r>
              <a:rPr lang="ko-KR" altLang="en-US" sz="1600" dirty="0"/>
              <a:t>정확</a:t>
            </a:r>
            <a:r>
              <a:rPr lang="en-US" altLang="ko-KR" sz="1600" dirty="0"/>
              <a:t>, </a:t>
            </a:r>
            <a:r>
              <a:rPr lang="ko-KR" altLang="en-US" sz="1600" dirty="0"/>
              <a:t>저렴하고 쉽게 생성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분석</a:t>
            </a:r>
            <a:r>
              <a:rPr lang="en-US" altLang="ko-KR" sz="1600" dirty="0"/>
              <a:t>, </a:t>
            </a:r>
            <a:r>
              <a:rPr lang="ko-KR" altLang="en-US" sz="1600" dirty="0"/>
              <a:t>예측</a:t>
            </a:r>
            <a:r>
              <a:rPr lang="en-US" altLang="ko-KR" sz="1600" dirty="0"/>
              <a:t>, </a:t>
            </a:r>
            <a:r>
              <a:rPr lang="ko-KR" altLang="en-US" sz="1600" dirty="0"/>
              <a:t>공유 전체 단계 자동화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데이터 </a:t>
            </a:r>
            <a:r>
              <a:rPr lang="ko-KR" altLang="en-US" sz="1600" dirty="0" err="1"/>
              <a:t>갱신시</a:t>
            </a:r>
            <a:r>
              <a:rPr lang="ko-KR" altLang="en-US" sz="1600" dirty="0"/>
              <a:t> 업무 부하 최소화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E447F-D16D-45A0-BB25-D1D4C675AB5D}"/>
              </a:ext>
            </a:extLst>
          </p:cNvPr>
          <p:cNvSpPr txBox="1"/>
          <p:nvPr/>
        </p:nvSpPr>
        <p:spPr>
          <a:xfrm>
            <a:off x="0" y="3488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분석과 보고서 생성 혁신 </a:t>
            </a:r>
            <a:endParaRPr kumimoji="0" lang="en-US" altLang="ko-KR" sz="28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8CA1C2A6-3CB8-43C6-B218-BDE3BBFE5724}"/>
              </a:ext>
            </a:extLst>
          </p:cNvPr>
          <p:cNvSpPr/>
          <p:nvPr/>
        </p:nvSpPr>
        <p:spPr>
          <a:xfrm>
            <a:off x="3963149" y="2977543"/>
            <a:ext cx="2861597" cy="1799994"/>
          </a:xfrm>
          <a:prstGeom prst="flowChartAlternateProcess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B7143-0E1C-4227-97E1-9AA31CC3E93C}"/>
              </a:ext>
            </a:extLst>
          </p:cNvPr>
          <p:cNvSpPr txBox="1"/>
          <p:nvPr/>
        </p:nvSpPr>
        <p:spPr>
          <a:xfrm>
            <a:off x="3963150" y="3569763"/>
            <a:ext cx="29883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AI-</a:t>
            </a:r>
            <a:r>
              <a:rPr lang="en-US" altLang="ko-KR" sz="2400" dirty="0" err="1">
                <a:solidFill>
                  <a:srgbClr val="000000"/>
                </a:solidFill>
              </a:rPr>
              <a:t>AutoReporting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메뉴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버튼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 err="1">
                <a:solidFill>
                  <a:srgbClr val="000000"/>
                </a:solidFill>
              </a:rPr>
              <a:t>대화창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B4AD0-29E8-4D7F-B5D8-7A366F2695D4}"/>
              </a:ext>
            </a:extLst>
          </p:cNvPr>
          <p:cNvSpPr/>
          <p:nvPr/>
        </p:nvSpPr>
        <p:spPr>
          <a:xfrm>
            <a:off x="1131543" y="3385719"/>
            <a:ext cx="1777090" cy="73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2114EE-9665-480D-980E-90DC0268F1CF}"/>
              </a:ext>
            </a:extLst>
          </p:cNvPr>
          <p:cNvSpPr txBox="1"/>
          <p:nvPr/>
        </p:nvSpPr>
        <p:spPr>
          <a:xfrm>
            <a:off x="1573701" y="36005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</a:t>
            </a:r>
          </a:p>
        </p:txBody>
      </p:sp>
      <p:sp>
        <p:nvSpPr>
          <p:cNvPr id="25" name="오른쪽 화살표 1">
            <a:extLst>
              <a:ext uri="{FF2B5EF4-FFF2-40B4-BE49-F238E27FC236}">
                <a16:creationId xmlns:a16="http://schemas.microsoft.com/office/drawing/2014/main" id="{E0FCF814-3305-4A4A-89C3-04BB7E8C6C5F}"/>
              </a:ext>
            </a:extLst>
          </p:cNvPr>
          <p:cNvSpPr/>
          <p:nvPr/>
        </p:nvSpPr>
        <p:spPr>
          <a:xfrm>
            <a:off x="3409978" y="3666966"/>
            <a:ext cx="245806" cy="24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1">
            <a:extLst>
              <a:ext uri="{FF2B5EF4-FFF2-40B4-BE49-F238E27FC236}">
                <a16:creationId xmlns:a16="http://schemas.microsoft.com/office/drawing/2014/main" id="{058638F8-C069-414C-88E2-29F09EBC4EBE}"/>
              </a:ext>
            </a:extLst>
          </p:cNvPr>
          <p:cNvSpPr/>
          <p:nvPr/>
        </p:nvSpPr>
        <p:spPr>
          <a:xfrm>
            <a:off x="7120592" y="3615351"/>
            <a:ext cx="245806" cy="24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52D0-AB87-45A8-8165-AE6BDF82E8AF}"/>
              </a:ext>
            </a:extLst>
          </p:cNvPr>
          <p:cNvSpPr txBox="1"/>
          <p:nvPr/>
        </p:nvSpPr>
        <p:spPr>
          <a:xfrm>
            <a:off x="1408875" y="4977320"/>
            <a:ext cx="737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Automation From Data To Documents&gt;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077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73133" y="76047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경제적 효과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E447F-D16D-45A0-BB25-D1D4C675AB5D}"/>
              </a:ext>
            </a:extLst>
          </p:cNvPr>
          <p:cNvSpPr txBox="1"/>
          <p:nvPr/>
        </p:nvSpPr>
        <p:spPr>
          <a:xfrm>
            <a:off x="0" y="3488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분석과 보고서 생성 혁신 </a:t>
            </a:r>
            <a:endParaRPr kumimoji="0" lang="en-US" altLang="ko-KR" sz="28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B7D6893-1ED0-4BB4-B91D-1C1843776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91243"/>
              </p:ext>
            </p:extLst>
          </p:nvPr>
        </p:nvGraphicFramePr>
        <p:xfrm>
          <a:off x="964734" y="1763802"/>
          <a:ext cx="6577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070">
                  <a:extLst>
                    <a:ext uri="{9D8B030D-6E8A-4147-A177-3AD203B41FA5}">
                      <a16:colId xmlns:a16="http://schemas.microsoft.com/office/drawing/2014/main" val="225708034"/>
                    </a:ext>
                  </a:extLst>
                </a:gridCol>
                <a:gridCol w="1308682">
                  <a:extLst>
                    <a:ext uri="{9D8B030D-6E8A-4147-A177-3AD203B41FA5}">
                      <a16:colId xmlns:a16="http://schemas.microsoft.com/office/drawing/2014/main" val="588490374"/>
                    </a:ext>
                  </a:extLst>
                </a:gridCol>
                <a:gridCol w="1560353">
                  <a:extLst>
                    <a:ext uri="{9D8B030D-6E8A-4147-A177-3AD203B41FA5}">
                      <a16:colId xmlns:a16="http://schemas.microsoft.com/office/drawing/2014/main" val="281763236"/>
                    </a:ext>
                  </a:extLst>
                </a:gridCol>
                <a:gridCol w="2542097">
                  <a:extLst>
                    <a:ext uri="{9D8B030D-6E8A-4147-A177-3AD203B41FA5}">
                      <a16:colId xmlns:a16="http://schemas.microsoft.com/office/drawing/2014/main" val="2836980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 시간 절감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 시간 절감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 인건비 절감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자산 가치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연이율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4%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59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7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192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4,800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25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960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4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1920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3840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96,000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53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45A5AA-C0F2-40BA-BB37-14AD5AA30AEE}"/>
              </a:ext>
            </a:extLst>
          </p:cNvPr>
          <p:cNvSpPr txBox="1"/>
          <p:nvPr/>
        </p:nvSpPr>
        <p:spPr>
          <a:xfrm>
            <a:off x="5523439" y="3890257"/>
            <a:ext cx="2361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인건비 </a:t>
            </a:r>
            <a:r>
              <a:rPr lang="en-US" altLang="ko-KR" dirty="0"/>
              <a:t>: 2</a:t>
            </a:r>
            <a:r>
              <a:rPr lang="ko-KR" altLang="en-US" dirty="0"/>
              <a:t>만원</a:t>
            </a:r>
            <a:r>
              <a:rPr lang="en-US" altLang="ko-KR" dirty="0"/>
              <a:t>/</a:t>
            </a:r>
            <a:r>
              <a:rPr lang="ko-KR" altLang="en-US" dirty="0"/>
              <a:t>시간 가정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2C062-F74D-4383-B9DA-38DAA506F7FE}"/>
              </a:ext>
            </a:extLst>
          </p:cNvPr>
          <p:cNvSpPr txBox="1"/>
          <p:nvPr/>
        </p:nvSpPr>
        <p:spPr>
          <a:xfrm>
            <a:off x="937936" y="1247053"/>
            <a:ext cx="439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절감된 시간동안 동일 부가가치의 일을 하는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99FB6-87F2-47DF-A33B-A5EB1BE7E200}"/>
              </a:ext>
            </a:extLst>
          </p:cNvPr>
          <p:cNvSpPr txBox="1"/>
          <p:nvPr/>
        </p:nvSpPr>
        <p:spPr>
          <a:xfrm>
            <a:off x="964734" y="4635121"/>
            <a:ext cx="6620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불가능했던 분석이 </a:t>
            </a:r>
            <a:r>
              <a:rPr lang="en-US" altLang="ko-KR" dirty="0"/>
              <a:t>AI</a:t>
            </a:r>
            <a:r>
              <a:rPr lang="ko-KR" altLang="en-US" dirty="0"/>
              <a:t>에 의해 가능하게 된 경우 경제적 효과는 정량화 어려움</a:t>
            </a:r>
          </a:p>
        </p:txBody>
      </p:sp>
    </p:spTree>
    <p:extLst>
      <p:ext uri="{BB962C8B-B14F-4D97-AF65-F5344CB8AC3E}">
        <p14:creationId xmlns:p14="http://schemas.microsoft.com/office/powerpoint/2010/main" val="175871237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41606</TotalTime>
  <Words>1494</Words>
  <Application>Microsoft Office PowerPoint</Application>
  <PresentationFormat>A4 용지(210x297mm)</PresentationFormat>
  <Paragraphs>298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HY헤드라인M</vt:lpstr>
      <vt:lpstr>굴림</vt:lpstr>
      <vt:lpstr>맑은 고딕</vt:lpstr>
      <vt:lpstr>Georgia</vt:lpstr>
      <vt:lpstr>Trebuchet MS</vt:lpstr>
      <vt:lpstr>기류</vt:lpstr>
      <vt:lpstr>AI-AutoReporting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poscouser</dc:creator>
  <cp:lastModifiedBy>Windows 사용자</cp:lastModifiedBy>
  <cp:revision>3488</cp:revision>
  <dcterms:created xsi:type="dcterms:W3CDTF">2009-01-22T06:42:39Z</dcterms:created>
  <dcterms:modified xsi:type="dcterms:W3CDTF">2019-06-20T06:06:45Z</dcterms:modified>
</cp:coreProperties>
</file>